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47fec164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47fec164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7fec164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7fec164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47fec164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47fec164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47fec164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47fec164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47fec164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47fec164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0" y="0"/>
            <a:ext cx="208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스케줄러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08075" y="669950"/>
            <a:ext cx="3900900" cy="153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</a:rPr>
              <a:t>create table job_test(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</a:rPr>
              <a:t>    seq number,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</a:rPr>
              <a:t>    insert_date date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);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rgbClr val="FF0000"/>
                </a:solidFill>
              </a:rPr>
              <a:t>--스케줄러 테스트 테이블 생성.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4786900" y="237750"/>
            <a:ext cx="4000500" cy="466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</a:rPr>
              <a:t>create or replace procedure job_test_proc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</a:rPr>
              <a:t>is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</a:rPr>
              <a:t>vn_next_seq number;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</a:rPr>
              <a:t>begin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</a:rPr>
              <a:t>select nvl(max(seq),0)+1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</a:rPr>
              <a:t>into vn_next_seq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</a:rPr>
              <a:t>from ch15_job_test;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</a:rPr>
              <a:t>insert into ch15_job_test values(vn_next_seq,sysdate);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</a:rPr>
              <a:t>commit;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</a:rPr>
              <a:t>exception when others then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</a:rPr>
              <a:t>rollback;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</a:rPr>
              <a:t>DBMS_OUTPUT.PUT_line(SQLERRM);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end;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--테스트할 프로시저 생성.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exec job_test_proc;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rgbClr val="FF0000"/>
                </a:solidFill>
              </a:rPr>
              <a:t>--프로시저 실행.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4294967295" type="title"/>
          </p:nvPr>
        </p:nvSpPr>
        <p:spPr>
          <a:xfrm>
            <a:off x="171225" y="185675"/>
            <a:ext cx="429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스케줄러 등록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205300" y="1167025"/>
            <a:ext cx="8179800" cy="284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</a:rPr>
              <a:t>begin                </a:t>
            </a:r>
            <a:r>
              <a:rPr b="1" lang="ko">
                <a:solidFill>
                  <a:srgbClr val="FF0000"/>
                </a:solidFill>
              </a:rPr>
              <a:t>-- 시작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</a:rPr>
              <a:t>dbms_scheduler.create_job (       </a:t>
            </a:r>
            <a:r>
              <a:rPr b="1" lang="ko">
                <a:solidFill>
                  <a:srgbClr val="FF0000"/>
                </a:solidFill>
              </a:rPr>
              <a:t> --등록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</a:rPr>
              <a:t>job_name  =&gt; 'my_job1',                </a:t>
            </a:r>
            <a:r>
              <a:rPr b="1" lang="ko">
                <a:solidFill>
                  <a:srgbClr val="FF0000"/>
                </a:solidFill>
              </a:rPr>
              <a:t>--스케줄러 이름 등록(내 마음대로 )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</a:rPr>
              <a:t>job_type  =&gt; 'STORED_PROCEDURE',     -</a:t>
            </a:r>
            <a:r>
              <a:rPr b="1" lang="ko">
                <a:solidFill>
                  <a:srgbClr val="FF0000"/>
                </a:solidFill>
              </a:rPr>
              <a:t>-TYPE(내가 실행 시킬건 프로시저)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</a:rPr>
              <a:t>JOB_ACTION =&gt; 'job_test_proc',     </a:t>
            </a:r>
            <a:r>
              <a:rPr b="1" lang="ko">
                <a:solidFill>
                  <a:srgbClr val="FF0000"/>
                </a:solidFill>
              </a:rPr>
              <a:t> --실행시킬 무언가(나는 프로시저)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REPEAT_INTERVAL =&gt; 'FREQ=MINUTELY; INTERVAL=1',  </a:t>
            </a:r>
            <a:r>
              <a:rPr b="1" lang="ko">
                <a:solidFill>
                  <a:srgbClr val="FF0000"/>
                </a:solidFill>
              </a:rPr>
              <a:t>--조건 ( 1분당 한번.)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</a:rPr>
              <a:t>COMMENTS =&gt;'버전 1잡객체'                               </a:t>
            </a:r>
            <a:r>
              <a:rPr b="1" lang="ko">
                <a:solidFill>
                  <a:srgbClr val="FF0000"/>
                </a:solidFill>
              </a:rPr>
              <a:t> --주석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</a:rPr>
              <a:t>);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</a:rPr>
              <a:t>END;                </a:t>
            </a:r>
            <a:r>
              <a:rPr b="1" lang="ko">
                <a:solidFill>
                  <a:srgbClr val="FF0000"/>
                </a:solidFill>
              </a:rPr>
              <a:t>--끝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171225" y="929300"/>
            <a:ext cx="6290700" cy="137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</a:rPr>
              <a:t>BEGIN                                                                </a:t>
            </a:r>
            <a:r>
              <a:rPr b="1" lang="ko">
                <a:solidFill>
                  <a:srgbClr val="FF0000"/>
                </a:solidFill>
              </a:rPr>
              <a:t>-- 시작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</a:rPr>
              <a:t> --DBMS_SCHEDULER.ENABLE('my_job1');   </a:t>
            </a:r>
            <a:r>
              <a:rPr b="1" lang="ko">
                <a:solidFill>
                  <a:srgbClr val="FF0000"/>
                </a:solidFill>
              </a:rPr>
              <a:t> -- 실행 시킬때.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</a:rPr>
              <a:t> DBMS_SCHEDULER.DISABLE('my_job1');     </a:t>
            </a:r>
            <a:r>
              <a:rPr b="1" lang="ko">
                <a:solidFill>
                  <a:srgbClr val="FF0000"/>
                </a:solidFill>
              </a:rPr>
              <a:t>--  종료 시킬때.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</a:rPr>
              <a:t>END;                                                                  </a:t>
            </a:r>
            <a:r>
              <a:rPr b="1" lang="ko">
                <a:solidFill>
                  <a:srgbClr val="FF0000"/>
                </a:solidFill>
              </a:rPr>
              <a:t> -- 끝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8" name="Google Shape;68;p15"/>
          <p:cNvSpPr txBox="1"/>
          <p:nvPr>
            <p:ph idx="4294967295" type="title"/>
          </p:nvPr>
        </p:nvSpPr>
        <p:spPr>
          <a:xfrm>
            <a:off x="171225" y="185675"/>
            <a:ext cx="429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스케줄러 실행 및 종료.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216100" y="864475"/>
            <a:ext cx="3987300" cy="307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-FREQ                  :</a:t>
            </a:r>
            <a:r>
              <a:rPr b="1" lang="ko">
                <a:solidFill>
                  <a:srgbClr val="FF0000"/>
                </a:solidFill>
              </a:rPr>
              <a:t>(수행주기(필수값))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-INTERVAL           :</a:t>
            </a:r>
            <a:r>
              <a:rPr b="1" lang="ko">
                <a:solidFill>
                  <a:srgbClr val="FF0000"/>
                </a:solidFill>
              </a:rPr>
              <a:t> 수행횟수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-BYMONTH          :</a:t>
            </a:r>
            <a:r>
              <a:rPr b="1" lang="ko">
                <a:solidFill>
                  <a:srgbClr val="FF0000"/>
                </a:solidFill>
              </a:rPr>
              <a:t>월(12)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-BYWEEKNO       :</a:t>
            </a:r>
            <a:r>
              <a:rPr b="1" lang="ko">
                <a:solidFill>
                  <a:srgbClr val="FF0000"/>
                </a:solidFill>
              </a:rPr>
              <a:t>주(4)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-BYTEARDAY      :</a:t>
            </a:r>
            <a:r>
              <a:rPr b="1" lang="ko">
                <a:solidFill>
                  <a:srgbClr val="FF0000"/>
                </a:solidFill>
              </a:rPr>
              <a:t>일(365)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-BYDATE              </a:t>
            </a:r>
            <a:r>
              <a:rPr b="1" lang="ko">
                <a:solidFill>
                  <a:srgbClr val="FF0000"/>
                </a:solidFill>
              </a:rPr>
              <a:t>:일자(YYYYMMDD(YYYY생략가능)) =&gt;0120,0210 = 1월20일 ,2월10일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-BYMONTHDAY : </a:t>
            </a:r>
            <a:r>
              <a:rPr b="1" lang="ko">
                <a:solidFill>
                  <a:srgbClr val="FF0000"/>
                </a:solidFill>
              </a:rPr>
              <a:t>일 (월 기준(31))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-BYDAY              : </a:t>
            </a:r>
            <a:r>
              <a:rPr b="1" lang="ko">
                <a:solidFill>
                  <a:srgbClr val="FF0000"/>
                </a:solidFill>
              </a:rPr>
              <a:t>요일(2WEB)두번째 수요일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-BYHOUR          : </a:t>
            </a:r>
            <a:r>
              <a:rPr b="1" lang="ko">
                <a:solidFill>
                  <a:srgbClr val="FF0000"/>
                </a:solidFill>
              </a:rPr>
              <a:t>시간(23)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-BYMINUTE  </a:t>
            </a:r>
            <a:r>
              <a:rPr b="1" lang="ko">
                <a:solidFill>
                  <a:srgbClr val="FF0000"/>
                </a:solidFill>
              </a:rPr>
              <a:t>     :  분(59)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-BYSECOND     : </a:t>
            </a:r>
            <a:r>
              <a:rPr b="1" lang="ko">
                <a:solidFill>
                  <a:srgbClr val="FF0000"/>
                </a:solidFill>
              </a:rPr>
              <a:t> 초 (59)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4294967295" type="title"/>
          </p:nvPr>
        </p:nvSpPr>
        <p:spPr>
          <a:xfrm>
            <a:off x="171225" y="185675"/>
            <a:ext cx="429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INTERVAL </a:t>
            </a:r>
            <a:r>
              <a:rPr lang="ko"/>
              <a:t>정리</a:t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4592400" y="313350"/>
            <a:ext cx="3987300" cy="192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매월 마지막날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-BYMONTH - 1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EX)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1시간 마다. FREQ=HOURLY;INTERVAL=1;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매년 1월 1일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FREQ=-YEARLY;BYMONTH=1;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</a:rPr>
              <a:t>BYMONTHDAY  =1;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4592400" y="2614975"/>
            <a:ext cx="3987300" cy="195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처음. 설정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-DAILY;           </a:t>
            </a:r>
            <a:r>
              <a:rPr b="1" lang="ko">
                <a:solidFill>
                  <a:srgbClr val="FF0000"/>
                </a:solidFill>
              </a:rPr>
              <a:t> : 일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-MONTHLY;     </a:t>
            </a:r>
            <a:r>
              <a:rPr b="1" lang="ko">
                <a:solidFill>
                  <a:srgbClr val="FF0000"/>
                </a:solidFill>
              </a:rPr>
              <a:t>: 월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-YEARLY;        </a:t>
            </a:r>
            <a:r>
              <a:rPr b="1" lang="ko">
                <a:solidFill>
                  <a:srgbClr val="FF0000"/>
                </a:solidFill>
              </a:rPr>
              <a:t>:년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-WEEKLY;       </a:t>
            </a:r>
            <a:r>
              <a:rPr b="1" lang="ko">
                <a:solidFill>
                  <a:srgbClr val="FF0000"/>
                </a:solidFill>
              </a:rPr>
              <a:t>:주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-HOURLY;       </a:t>
            </a:r>
            <a:r>
              <a:rPr b="1" lang="ko">
                <a:solidFill>
                  <a:srgbClr val="FF0000"/>
                </a:solidFill>
              </a:rPr>
              <a:t>:시간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-MINUTELY;    </a:t>
            </a:r>
            <a:r>
              <a:rPr b="1" lang="ko">
                <a:solidFill>
                  <a:srgbClr val="FF0000"/>
                </a:solidFill>
              </a:rPr>
              <a:t>:분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843475" y="1048275"/>
            <a:ext cx="7565100" cy="369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  <a:highlight>
                  <a:srgbClr val="FFFFFF"/>
                </a:highlight>
              </a:rPr>
              <a:t>SELECT * FROM USER_SCHEDULER_JOBS; --등록된 job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  <a:highlight>
                  <a:srgbClr val="FFFFFF"/>
                </a:highlight>
              </a:rPr>
              <a:t>SELECT * FROM USER_SCHEDULER_JOB_ARGS; --job의 arguments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  <a:highlight>
                  <a:srgbClr val="FFFFFF"/>
                </a:highlight>
              </a:rPr>
              <a:t>SELECT * FROM USER_SCHEDULER_RUNNING_JOBS; --현재 running중인 job들의정보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  <a:highlight>
                  <a:srgbClr val="FFFFFF"/>
                </a:highlight>
              </a:rPr>
              <a:t>SELECT * FROM USER_SCHEDULER_JOB_LOG; --job의 log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  <a:highlight>
                  <a:srgbClr val="FFFFFF"/>
                </a:highlight>
              </a:rPr>
              <a:t>SELECT * FROM USER_SCHEDULER_JOB_RUN_DETAILS; --job의수행된정보및Error 정보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  <a:highlight>
                  <a:srgbClr val="FFFFFF"/>
                </a:highlight>
              </a:rPr>
              <a:t>SELECT * FROM USER_SCHEDULER_PROGRAMS; -- 등록된 Program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  <a:highlight>
                  <a:srgbClr val="FFFFFF"/>
                </a:highlight>
              </a:rPr>
              <a:t>SELECT * FROM USER_SCHEDULER_PROGRAM_ARGS; -- 프로그램의 매게변수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highlight>
                  <a:srgbClr val="FFFFFF"/>
                </a:highlight>
              </a:rPr>
              <a:t>SELECT * FROM USER_SCHEDULER_SCHEDULES; --등록된 스케쥴러</a:t>
            </a:r>
            <a:endParaRPr b="1"/>
          </a:p>
        </p:txBody>
      </p:sp>
      <p:sp>
        <p:nvSpPr>
          <p:cNvPr id="82" name="Google Shape;82;p17"/>
          <p:cNvSpPr txBox="1"/>
          <p:nvPr/>
        </p:nvSpPr>
        <p:spPr>
          <a:xfrm>
            <a:off x="1459950" y="378200"/>
            <a:ext cx="62241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800">
                <a:solidFill>
                  <a:schemeClr val="dk1"/>
                </a:solidFill>
                <a:highlight>
                  <a:srgbClr val="FFFFFF"/>
                </a:highlight>
              </a:rPr>
              <a:t>5. 등록 정보 확인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