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7AB-95AE-431C-A1A4-8C4B7928EFD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0B0-916A-4E98-BFF9-B78E86B24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7AB-95AE-431C-A1A4-8C4B7928EFD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0B0-916A-4E98-BFF9-B78E86B24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6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7AB-95AE-431C-A1A4-8C4B7928EFD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0B0-916A-4E98-BFF9-B78E86B24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1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7AB-95AE-431C-A1A4-8C4B7928EFD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0B0-916A-4E98-BFF9-B78E86B24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7AB-95AE-431C-A1A4-8C4B7928EFD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0B0-916A-4E98-BFF9-B78E86B24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1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7AB-95AE-431C-A1A4-8C4B7928EFD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0B0-916A-4E98-BFF9-B78E86B24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6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7AB-95AE-431C-A1A4-8C4B7928EFD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0B0-916A-4E98-BFF9-B78E86B24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7AB-95AE-431C-A1A4-8C4B7928EFD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0B0-916A-4E98-BFF9-B78E86B24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8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7AB-95AE-431C-A1A4-8C4B7928EFD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0B0-916A-4E98-BFF9-B78E86B24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7AB-95AE-431C-A1A4-8C4B7928EFD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0B0-916A-4E98-BFF9-B78E86B24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8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7AB-95AE-431C-A1A4-8C4B7928EFD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0B0-916A-4E98-BFF9-B78E86B24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4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D67AB-95AE-431C-A1A4-8C4B7928EFD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C0B0-916A-4E98-BFF9-B78E86B24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6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20531" y="160639"/>
            <a:ext cx="5214552" cy="654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SSL </a:t>
            </a:r>
            <a:r>
              <a:rPr lang="ko-KR" altLang="en-US" b="1" dirty="0" smtClean="0"/>
              <a:t>설정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127" y="1049868"/>
            <a:ext cx="11284605" cy="133208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JAVA</a:t>
            </a:r>
            <a:r>
              <a:rPr lang="ko-KR" altLang="en-US" b="1" dirty="0" smtClean="0"/>
              <a:t>안에 들어 있는 </a:t>
            </a:r>
            <a:r>
              <a:rPr lang="en-US" altLang="ko-KR" b="1" dirty="0" smtClean="0"/>
              <a:t>SSL</a:t>
            </a:r>
            <a:r>
              <a:rPr lang="ko-KR" altLang="en-US" b="1" dirty="0" smtClean="0"/>
              <a:t>을 사용해서 </a:t>
            </a:r>
            <a:r>
              <a:rPr lang="en-US" altLang="ko-KR" b="1" dirty="0" smtClean="0"/>
              <a:t>https</a:t>
            </a:r>
            <a:r>
              <a:rPr lang="ko-KR" altLang="en-US" b="1" dirty="0" smtClean="0"/>
              <a:t>로 접근이 가능 하도록 변경할 거다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단점</a:t>
            </a:r>
            <a:r>
              <a:rPr lang="ko-KR" altLang="en-US" b="1" dirty="0" smtClean="0"/>
              <a:t>으로 </a:t>
            </a:r>
            <a:r>
              <a:rPr lang="ko-KR" altLang="en-US" b="1" dirty="0" smtClean="0">
                <a:solidFill>
                  <a:schemeClr val="accent1"/>
                </a:solidFill>
              </a:rPr>
              <a:t>크롬</a:t>
            </a:r>
            <a:r>
              <a:rPr lang="ko-KR" altLang="en-US" b="1" dirty="0" smtClean="0"/>
              <a:t>으로 접근이 불가능 하고 </a:t>
            </a:r>
            <a:r>
              <a:rPr lang="ko-KR" altLang="en-US" b="1" dirty="0" err="1" smtClean="0">
                <a:solidFill>
                  <a:schemeClr val="accent1"/>
                </a:solidFill>
              </a:rPr>
              <a:t>익스</a:t>
            </a:r>
            <a:r>
              <a:rPr lang="ko-KR" altLang="en-US" b="1" dirty="0" smtClean="0">
                <a:solidFill>
                  <a:schemeClr val="accent1"/>
                </a:solidFill>
              </a:rPr>
              <a:t> </a:t>
            </a:r>
            <a:r>
              <a:rPr lang="ko-KR" altLang="en-US" b="1" dirty="0" smtClean="0"/>
              <a:t>에서는 인증서 오류가 난다</a:t>
            </a:r>
            <a:r>
              <a:rPr lang="en-US" altLang="ko-KR" b="1" dirty="0" smtClean="0"/>
              <a:t>.)</a:t>
            </a:r>
          </a:p>
          <a:p>
            <a:pPr algn="ctr"/>
            <a:r>
              <a:rPr lang="ko-KR" altLang="en-US" b="1" dirty="0" smtClean="0">
                <a:solidFill>
                  <a:srgbClr val="FFC000"/>
                </a:solidFill>
              </a:rPr>
              <a:t>다른 인증서를 사용하게 되면 대부분 유료이다</a:t>
            </a:r>
            <a:r>
              <a:rPr lang="en-US" altLang="ko-KR" b="1" dirty="0" smtClean="0">
                <a:solidFill>
                  <a:srgbClr val="FFC000"/>
                </a:solidFill>
              </a:rPr>
              <a:t>.(</a:t>
            </a:r>
            <a:r>
              <a:rPr lang="ko-KR" altLang="en-US" b="1" dirty="0" smtClean="0">
                <a:solidFill>
                  <a:srgbClr val="FFC000"/>
                </a:solidFill>
              </a:rPr>
              <a:t>경로와 비번만 바꿔주면 되니 연습으로만</a:t>
            </a:r>
            <a:r>
              <a:rPr lang="en-US" altLang="ko-KR" b="1" dirty="0" smtClean="0">
                <a:solidFill>
                  <a:srgbClr val="FFC000"/>
                </a:solidFill>
              </a:rPr>
              <a:t>)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7127" y="2616277"/>
            <a:ext cx="5324073" cy="801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1. </a:t>
            </a:r>
            <a:r>
              <a:rPr lang="en-US" altLang="ko-KR" b="1" dirty="0" err="1" smtClean="0"/>
              <a:t>Cmd</a:t>
            </a:r>
            <a:r>
              <a:rPr lang="ko-KR" altLang="en-US" b="1" dirty="0" smtClean="0"/>
              <a:t>창을 관리자 권한으로 연다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2. </a:t>
            </a:r>
            <a:r>
              <a:rPr lang="ko-KR" altLang="en-US" b="1" dirty="0"/>
              <a:t> </a:t>
            </a:r>
            <a:r>
              <a:rPr lang="en-US" altLang="ko-KR" b="1" dirty="0"/>
              <a:t>JDK </a:t>
            </a:r>
            <a:r>
              <a:rPr lang="ko-KR" altLang="en-US" b="1" dirty="0"/>
              <a:t>설치 폴더 안의 </a:t>
            </a:r>
            <a:r>
              <a:rPr lang="en-US" altLang="ko-KR" b="1" dirty="0" smtClean="0"/>
              <a:t>bin</a:t>
            </a:r>
            <a:r>
              <a:rPr lang="ko-KR" altLang="en-US" b="1" dirty="0" smtClean="0"/>
              <a:t>의 </a:t>
            </a:r>
            <a:r>
              <a:rPr lang="en-US" altLang="ko-KR" b="1" dirty="0" err="1" smtClean="0"/>
              <a:t>keytool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126" y="3652435"/>
            <a:ext cx="7370587" cy="654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C:\Users\user&gt;cd C:\Program Files\Java\jdk1.8.0_121\bin</a:t>
            </a:r>
            <a:endParaRPr lang="en-US" altLang="ko-KR" b="1" dirty="0" smtClean="0">
              <a:solidFill>
                <a:srgbClr val="FFC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5" y="4688593"/>
            <a:ext cx="7370587" cy="654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FFC000"/>
                </a:solidFill>
              </a:rPr>
              <a:t>keytool</a:t>
            </a:r>
            <a:r>
              <a:rPr lang="en-US" altLang="ko-KR" b="1" dirty="0">
                <a:solidFill>
                  <a:srgbClr val="FFC000"/>
                </a:solidFill>
              </a:rPr>
              <a:t> -</a:t>
            </a:r>
            <a:r>
              <a:rPr lang="en-US" altLang="ko-KR" b="1" dirty="0" err="1">
                <a:solidFill>
                  <a:srgbClr val="FFC000"/>
                </a:solidFill>
              </a:rPr>
              <a:t>genkey</a:t>
            </a:r>
            <a:r>
              <a:rPr lang="en-US" altLang="ko-KR" b="1" dirty="0">
                <a:solidFill>
                  <a:srgbClr val="FFC000"/>
                </a:solidFill>
              </a:rPr>
              <a:t> -alias 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test2</a:t>
            </a:r>
            <a:r>
              <a:rPr lang="en-US" altLang="ko-KR" b="1" dirty="0">
                <a:solidFill>
                  <a:srgbClr val="FFC000"/>
                </a:solidFill>
              </a:rPr>
              <a:t> -</a:t>
            </a:r>
            <a:r>
              <a:rPr lang="en-US" altLang="ko-KR" b="1" dirty="0" err="1">
                <a:solidFill>
                  <a:srgbClr val="FFC000"/>
                </a:solidFill>
              </a:rPr>
              <a:t>keyalg</a:t>
            </a:r>
            <a:r>
              <a:rPr lang="en-US" altLang="ko-KR" b="1" dirty="0">
                <a:solidFill>
                  <a:srgbClr val="FFC000"/>
                </a:solidFill>
              </a:rPr>
              <a:t> RSA -</a:t>
            </a:r>
            <a:r>
              <a:rPr lang="en-US" altLang="ko-KR" b="1" dirty="0" err="1">
                <a:solidFill>
                  <a:srgbClr val="FFC000"/>
                </a:solidFill>
              </a:rPr>
              <a:t>keystore</a:t>
            </a:r>
            <a:r>
              <a:rPr lang="en-US" altLang="ko-KR" b="1" dirty="0">
                <a:solidFill>
                  <a:srgbClr val="FFC000"/>
                </a:solidFill>
              </a:rPr>
              <a:t> 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test2</a:t>
            </a:r>
            <a:endParaRPr lang="en-US" altLang="ko-KR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0114" y="3090159"/>
            <a:ext cx="1328057" cy="2253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별칭</a:t>
            </a:r>
            <a:endParaRPr lang="en-US" altLang="ko-KR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이름</a:t>
            </a:r>
            <a:endParaRPr lang="en-US" altLang="ko-K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8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8" y="104523"/>
            <a:ext cx="5619750" cy="3543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19800" y="239485"/>
            <a:ext cx="5366657" cy="283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마지막의 예 아니오 같은 경우 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>
                <a:solidFill>
                  <a:schemeClr val="bg2"/>
                </a:solidFill>
              </a:rPr>
              <a:t>리눅스는</a:t>
            </a:r>
            <a:r>
              <a:rPr lang="ko-KR" altLang="en-US" b="1" dirty="0" smtClean="0">
                <a:solidFill>
                  <a:schemeClr val="bg2"/>
                </a:solidFill>
              </a:rPr>
              <a:t> </a:t>
            </a:r>
            <a:r>
              <a:rPr lang="ko-KR" altLang="en-US" b="1" dirty="0" smtClean="0"/>
              <a:t>영어지만 </a:t>
            </a:r>
            <a:r>
              <a:rPr lang="ko-KR" altLang="en-US" b="1" dirty="0" smtClean="0">
                <a:solidFill>
                  <a:schemeClr val="bg2"/>
                </a:solidFill>
              </a:rPr>
              <a:t>윈도우</a:t>
            </a:r>
            <a:r>
              <a:rPr lang="ko-KR" altLang="en-US" b="1" dirty="0" smtClean="0"/>
              <a:t>는 한글이기 때문에 </a:t>
            </a:r>
            <a:r>
              <a:rPr lang="en-US" altLang="ko-KR" b="1" dirty="0" smtClean="0"/>
              <a:t>Y</a:t>
            </a:r>
            <a:r>
              <a:rPr lang="ko-KR" altLang="en-US" b="1" dirty="0" smtClean="0"/>
              <a:t>가 아닌 예로 해줘야지 발급 된다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한국 </a:t>
            </a:r>
            <a:r>
              <a:rPr lang="en-US" altLang="ko-KR" b="1" dirty="0" smtClean="0"/>
              <a:t>KR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03868" y="3981021"/>
            <a:ext cx="7624989" cy="654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keytool</a:t>
            </a:r>
            <a:r>
              <a:rPr lang="en-US" altLang="ko-KR" dirty="0"/>
              <a:t> -</a:t>
            </a:r>
            <a:r>
              <a:rPr lang="en-US" altLang="ko-KR" dirty="0" err="1"/>
              <a:t>certreq</a:t>
            </a:r>
            <a:r>
              <a:rPr lang="en-US" altLang="ko-KR" dirty="0"/>
              <a:t> -alias </a:t>
            </a:r>
            <a:r>
              <a:rPr lang="en-US" altLang="ko-KR" dirty="0" smtClean="0">
                <a:solidFill>
                  <a:schemeClr val="accent2"/>
                </a:solidFill>
              </a:rPr>
              <a:t>test2</a:t>
            </a:r>
            <a:r>
              <a:rPr lang="en-US" altLang="ko-KR" dirty="0"/>
              <a:t> -</a:t>
            </a:r>
            <a:r>
              <a:rPr lang="en-US" altLang="ko-KR" dirty="0" err="1"/>
              <a:t>keyalg</a:t>
            </a:r>
            <a:r>
              <a:rPr lang="en-US" altLang="ko-KR" dirty="0"/>
              <a:t> </a:t>
            </a:r>
            <a:r>
              <a:rPr lang="en-US" altLang="ko-KR" dirty="0" err="1"/>
              <a:t>rsa</a:t>
            </a:r>
            <a:r>
              <a:rPr lang="en-US" altLang="ko-KR" dirty="0"/>
              <a:t> -file 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certtest2</a:t>
            </a:r>
            <a:r>
              <a:rPr lang="en-US" altLang="ko-KR" dirty="0"/>
              <a:t> -</a:t>
            </a:r>
            <a:r>
              <a:rPr lang="en-US" altLang="ko-KR" dirty="0" err="1"/>
              <a:t>keystore</a:t>
            </a:r>
            <a:r>
              <a:rPr lang="en-US" altLang="ko-KR" dirty="0"/>
              <a:t> </a:t>
            </a:r>
            <a:r>
              <a:rPr lang="en-US" altLang="ko-KR" dirty="0" smtClean="0">
                <a:solidFill>
                  <a:srgbClr val="0070C0"/>
                </a:solidFill>
              </a:rPr>
              <a:t>test2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05057" y="3275216"/>
            <a:ext cx="2732314" cy="2253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별칭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인증서 이름</a:t>
            </a:r>
            <a:endParaRPr lang="en-US" altLang="ko-K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>
                <a:solidFill>
                  <a:srgbClr val="0070C0"/>
                </a:solidFill>
              </a:rPr>
              <a:t>keyStore</a:t>
            </a:r>
            <a:r>
              <a:rPr lang="ko-KR" altLang="en-US" dirty="0" smtClean="0">
                <a:solidFill>
                  <a:srgbClr val="0070C0"/>
                </a:solidFill>
              </a:rPr>
              <a:t>이름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4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20531" y="160639"/>
            <a:ext cx="5214552" cy="654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Server </a:t>
            </a:r>
            <a:r>
              <a:rPr lang="ko-KR" altLang="en-US" b="1" dirty="0" smtClean="0"/>
              <a:t>설정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30957" y="946175"/>
            <a:ext cx="8702098" cy="19185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기존에는 주석 처리 되어 있다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</a:p>
          <a:p>
            <a:pPr algn="ctr"/>
            <a:r>
              <a:rPr lang="en-US" altLang="ko-KR" dirty="0" smtClean="0"/>
              <a:t>&lt;</a:t>
            </a:r>
            <a:r>
              <a:rPr lang="en-US" altLang="ko-KR" b="1" dirty="0"/>
              <a:t>Connector </a:t>
            </a:r>
            <a:r>
              <a:rPr lang="en-US" altLang="ko-KR" b="1" dirty="0" err="1"/>
              <a:t>SSLEnabled</a:t>
            </a:r>
            <a:r>
              <a:rPr lang="en-US" altLang="ko-KR" b="1" dirty="0"/>
              <a:t>=</a:t>
            </a:r>
            <a:r>
              <a:rPr lang="en-US" altLang="ko-KR" b="1" i="1" dirty="0"/>
              <a:t>"true" </a:t>
            </a:r>
            <a:r>
              <a:rPr lang="en-US" altLang="ko-KR" b="1" i="1" dirty="0" err="1">
                <a:solidFill>
                  <a:schemeClr val="accent2">
                    <a:lumMod val="75000"/>
                  </a:schemeClr>
                </a:solidFill>
              </a:rPr>
              <a:t>keystoreFile</a:t>
            </a:r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</a:rPr>
              <a:t>="C:\Users\1class-007\test2" </a:t>
            </a:r>
            <a:r>
              <a:rPr lang="en-US" altLang="ko-KR" b="1" i="1" dirty="0" err="1">
                <a:solidFill>
                  <a:schemeClr val="accent1">
                    <a:lumMod val="75000"/>
                  </a:schemeClr>
                </a:solidFill>
              </a:rPr>
              <a:t>keystorePass</a:t>
            </a:r>
            <a:r>
              <a:rPr lang="en-US" altLang="ko-KR" b="1" i="1" dirty="0">
                <a:solidFill>
                  <a:schemeClr val="accent1">
                    <a:lumMod val="75000"/>
                  </a:schemeClr>
                </a:solidFill>
              </a:rPr>
              <a:t>="123456" </a:t>
            </a:r>
            <a:r>
              <a:rPr lang="en-US" altLang="ko-KR" b="1" i="1" dirty="0"/>
              <a:t>port="8443" scheme="https" secure="true" </a:t>
            </a:r>
            <a:r>
              <a:rPr lang="en-US" altLang="ko-KR" b="1" i="1" dirty="0" err="1"/>
              <a:t>sslProtocol</a:t>
            </a:r>
            <a:r>
              <a:rPr lang="en-US" altLang="ko-KR" b="1" i="1" dirty="0"/>
              <a:t>="TLS"/&gt;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4" y="3081337"/>
            <a:ext cx="5026148" cy="1304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972" y="2995335"/>
            <a:ext cx="6537902" cy="36340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POM.xml(</a:t>
            </a:r>
            <a:r>
              <a:rPr lang="ko-KR" altLang="en-US" sz="1600" b="1" dirty="0" err="1" smtClean="0"/>
              <a:t>시큐리티</a:t>
            </a:r>
            <a:r>
              <a:rPr lang="ko-KR" altLang="en-US" sz="1600" b="1" dirty="0" smtClean="0"/>
              <a:t> 추가</a:t>
            </a:r>
            <a:r>
              <a:rPr lang="en-US" altLang="ko-KR" sz="1600" b="1" dirty="0" smtClean="0"/>
              <a:t>.)</a:t>
            </a:r>
          </a:p>
          <a:p>
            <a:r>
              <a:rPr lang="en-US" altLang="ko-KR" sz="1600" dirty="0"/>
              <a:t> &lt;!-- Spring Security </a:t>
            </a:r>
            <a:r>
              <a:rPr lang="en-US" altLang="ko-KR" sz="1600" dirty="0" smtClean="0"/>
              <a:t>--&gt;</a:t>
            </a:r>
            <a:endParaRPr lang="en-US" altLang="ko-KR" sz="1600" dirty="0"/>
          </a:p>
          <a:p>
            <a:r>
              <a:rPr lang="en-US" altLang="ko-KR" sz="1600" dirty="0"/>
              <a:t>        &lt;dependency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dirty="0"/>
              <a:t>            &lt;</a:t>
            </a:r>
            <a:r>
              <a:rPr lang="en-US" altLang="ko-KR" sz="1600" dirty="0" err="1"/>
              <a:t>groupId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org.springframework.security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groupId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dirty="0"/>
              <a:t>            &lt;</a:t>
            </a:r>
            <a:r>
              <a:rPr lang="en-US" altLang="ko-KR" sz="1600" dirty="0" err="1"/>
              <a:t>artifactId</a:t>
            </a:r>
            <a:r>
              <a:rPr lang="en-US" altLang="ko-KR" sz="1600" dirty="0"/>
              <a:t>&gt;spring-security-web&lt;/</a:t>
            </a:r>
            <a:r>
              <a:rPr lang="en-US" altLang="ko-KR" sz="1600" dirty="0" err="1"/>
              <a:t>artifactId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dirty="0"/>
              <a:t>            &lt;version&gt;3.2.8.RELEASE&lt;/version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dirty="0"/>
              <a:t>        &lt;/dependency&gt;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    &lt;dependency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dirty="0"/>
              <a:t>            &lt;</a:t>
            </a:r>
            <a:r>
              <a:rPr lang="en-US" altLang="ko-KR" sz="1600" dirty="0" err="1"/>
              <a:t>groupId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org.springframework.security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groupId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dirty="0"/>
              <a:t>            &lt;</a:t>
            </a:r>
            <a:r>
              <a:rPr lang="en-US" altLang="ko-KR" sz="1600" dirty="0" err="1"/>
              <a:t>artifactId</a:t>
            </a:r>
            <a:r>
              <a:rPr lang="en-US" altLang="ko-KR" sz="1600" dirty="0"/>
              <a:t>&gt;spring-security-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artifactId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dirty="0"/>
              <a:t>            &lt;version&gt;3.2.8.RELEASE&lt;/version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dirty="0"/>
              <a:t>        &lt;/dependency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2380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20531" y="160639"/>
            <a:ext cx="5214552" cy="654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시큐리티</a:t>
            </a:r>
            <a:r>
              <a:rPr lang="ko-KR" altLang="en-US" b="1" dirty="0" smtClean="0"/>
              <a:t> 설정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81000" y="1840567"/>
            <a:ext cx="4787357" cy="33101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&lt;?</a:t>
            </a:r>
            <a:r>
              <a:rPr lang="en-US" altLang="ko-KR" sz="1000" b="1" dirty="0"/>
              <a:t>xml version=</a:t>
            </a:r>
            <a:r>
              <a:rPr lang="en-US" altLang="ko-KR" sz="1000" b="1" i="1" dirty="0"/>
              <a:t>"1.0" encoding="UTF-8</a:t>
            </a:r>
            <a:r>
              <a:rPr lang="en-US" altLang="ko-KR" sz="1000" b="1" i="1" dirty="0" smtClean="0"/>
              <a:t>"?&gt;</a:t>
            </a:r>
            <a:endParaRPr lang="ko-KR" altLang="en-US" sz="1000" dirty="0"/>
          </a:p>
          <a:p>
            <a:r>
              <a:rPr lang="en-US" altLang="ko-KR" sz="1000" dirty="0"/>
              <a:t>&lt;</a:t>
            </a:r>
            <a:r>
              <a:rPr lang="en-US" altLang="ko-KR" sz="1000" b="1" dirty="0" err="1"/>
              <a:t>beans:beans</a:t>
            </a:r>
            <a:endParaRPr lang="en-US" altLang="ko-KR" sz="1000" b="1" dirty="0"/>
          </a:p>
          <a:p>
            <a:r>
              <a:rPr lang="en-US" altLang="ko-KR" sz="1000" dirty="0" err="1"/>
              <a:t>xmlns</a:t>
            </a:r>
            <a:r>
              <a:rPr lang="en-US" altLang="ko-KR" sz="1000" dirty="0"/>
              <a:t>=</a:t>
            </a:r>
            <a:r>
              <a:rPr lang="en-US" altLang="ko-KR" sz="1000" i="1" dirty="0"/>
              <a:t>"http://www.springframework.org/schema/security"</a:t>
            </a:r>
          </a:p>
          <a:p>
            <a:r>
              <a:rPr lang="en-US" altLang="ko-KR" sz="1000" dirty="0" err="1"/>
              <a:t>xmlns:beans</a:t>
            </a:r>
            <a:r>
              <a:rPr lang="en-US" altLang="ko-KR" sz="1000" dirty="0"/>
              <a:t>=</a:t>
            </a:r>
            <a:r>
              <a:rPr lang="en-US" altLang="ko-KR" sz="1000" i="1" dirty="0"/>
              <a:t>"http://www.springframework.org/schema/beans"</a:t>
            </a:r>
          </a:p>
          <a:p>
            <a:r>
              <a:rPr lang="en-US" altLang="ko-KR" sz="1000" dirty="0" err="1"/>
              <a:t>xmlns:xsi</a:t>
            </a:r>
            <a:r>
              <a:rPr lang="en-US" altLang="ko-KR" sz="1000" dirty="0"/>
              <a:t>=</a:t>
            </a:r>
            <a:r>
              <a:rPr lang="en-US" altLang="ko-KR" sz="1000" i="1" dirty="0"/>
              <a:t>"http://www.w3.org/2001/XMLSchema-instance"</a:t>
            </a:r>
          </a:p>
          <a:p>
            <a:r>
              <a:rPr lang="en-US" altLang="ko-KR" sz="1000" dirty="0" err="1"/>
              <a:t>xsi:schemaLocation</a:t>
            </a:r>
            <a:r>
              <a:rPr lang="en-US" altLang="ko-KR" sz="1000" dirty="0"/>
              <a:t>=</a:t>
            </a:r>
            <a:r>
              <a:rPr lang="en-US" altLang="ko-KR" sz="1000" i="1" dirty="0"/>
              <a:t>"http://www.springframework.org/schema/beans</a:t>
            </a:r>
          </a:p>
          <a:p>
            <a:r>
              <a:rPr lang="en-US" altLang="ko-KR" sz="1000" i="1" dirty="0"/>
              <a:t>    http://www.springframework.org/schema/beans/spring-beans.xsd</a:t>
            </a:r>
          </a:p>
          <a:p>
            <a:r>
              <a:rPr lang="en-US" altLang="ko-KR" sz="1000" i="1" dirty="0"/>
              <a:t>    http://www.springframework.org/schema/security</a:t>
            </a:r>
          </a:p>
          <a:p>
            <a:r>
              <a:rPr lang="en-US" altLang="ko-KR" sz="1000" i="1" dirty="0"/>
              <a:t>    http://www.springframework.org/schema/security/spring-security.xsd</a:t>
            </a:r>
            <a:r>
              <a:rPr lang="en-US" altLang="ko-KR" sz="1000" i="1" dirty="0" smtClean="0"/>
              <a:t>"&gt;</a:t>
            </a:r>
            <a:endParaRPr lang="ko-KR" altLang="en-US" sz="1000" dirty="0"/>
          </a:p>
          <a:p>
            <a:r>
              <a:rPr lang="en-US" altLang="ko-KR" sz="1000" dirty="0"/>
              <a:t>&lt;</a:t>
            </a:r>
            <a:r>
              <a:rPr lang="en-US" altLang="ko-KR" sz="1000" b="1" dirty="0" err="1"/>
              <a:t>beans:bean</a:t>
            </a:r>
            <a:r>
              <a:rPr lang="en-US" altLang="ko-KR" sz="1000" b="1" dirty="0"/>
              <a:t> id=</a:t>
            </a:r>
            <a:r>
              <a:rPr lang="en-US" altLang="ko-KR" sz="1000" b="1" i="1" dirty="0"/>
              <a:t>"</a:t>
            </a:r>
            <a:r>
              <a:rPr lang="en-US" altLang="ko-KR" sz="1000" b="1" i="1" dirty="0" err="1"/>
              <a:t>bcryptPasswordEncoder</a:t>
            </a:r>
            <a:r>
              <a:rPr lang="en-US" altLang="ko-KR" sz="1000" b="1" i="1" dirty="0"/>
              <a:t>"</a:t>
            </a:r>
          </a:p>
          <a:p>
            <a:r>
              <a:rPr lang="en-US" altLang="ko-KR" sz="1000" dirty="0" smtClean="0"/>
              <a:t>class=</a:t>
            </a:r>
            <a:r>
              <a:rPr lang="en-US" altLang="ko-KR" sz="1000" i="1" dirty="0" smtClean="0"/>
              <a:t>"org.springframework.security.crypto.bcrypt.BCryptPasswordEncoder" /&gt;</a:t>
            </a:r>
          </a:p>
          <a:p>
            <a:endParaRPr lang="ko-KR" altLang="en-US" sz="1000" dirty="0"/>
          </a:p>
          <a:p>
            <a:r>
              <a:rPr lang="en-US" altLang="ko-KR" sz="1000" dirty="0"/>
              <a:t>&lt;</a:t>
            </a:r>
            <a:r>
              <a:rPr lang="en-US" altLang="ko-KR" sz="1000" b="1" dirty="0"/>
              <a:t>http auto-</a:t>
            </a:r>
            <a:r>
              <a:rPr lang="en-US" altLang="ko-KR" sz="1000" b="1" dirty="0" err="1"/>
              <a:t>config</a:t>
            </a:r>
            <a:r>
              <a:rPr lang="en-US" altLang="ko-KR" sz="1000" b="1" dirty="0"/>
              <a:t>=</a:t>
            </a:r>
            <a:r>
              <a:rPr lang="en-US" altLang="ko-KR" sz="1000" b="1" i="1" dirty="0"/>
              <a:t>'true</a:t>
            </a:r>
            <a:r>
              <a:rPr lang="en-US" altLang="ko-KR" sz="1000" b="1" i="1" dirty="0" smtClean="0"/>
              <a:t>'&gt;</a:t>
            </a:r>
            <a:endParaRPr lang="ko-KR" altLang="en-US" sz="1000" dirty="0"/>
          </a:p>
          <a:p>
            <a:r>
              <a:rPr lang="en-US" altLang="ko-KR" sz="1000" dirty="0"/>
              <a:t>&lt;</a:t>
            </a:r>
            <a:r>
              <a:rPr lang="en-US" altLang="ko-KR" sz="1000" b="1" dirty="0"/>
              <a:t>intercept-</a:t>
            </a:r>
            <a:r>
              <a:rPr lang="en-US" altLang="ko-KR" sz="1000" b="1" dirty="0" err="1"/>
              <a:t>url</a:t>
            </a:r>
            <a:r>
              <a:rPr lang="en-US" altLang="ko-KR" sz="1000" b="1" dirty="0"/>
              <a:t> pattern=</a:t>
            </a:r>
            <a:r>
              <a:rPr lang="en-US" altLang="ko-KR" sz="1000" b="1" i="1" dirty="0"/>
              <a:t>'/**' requires-channel='https' </a:t>
            </a:r>
            <a:r>
              <a:rPr lang="en-US" altLang="ko-KR" sz="1000" b="1" i="1" dirty="0" smtClean="0"/>
              <a:t>/&gt;</a:t>
            </a:r>
            <a:endParaRPr lang="ko-KR" altLang="en-US" sz="1000" dirty="0"/>
          </a:p>
          <a:p>
            <a:r>
              <a:rPr lang="en-US" altLang="ko-KR" sz="1000" dirty="0"/>
              <a:t>&lt;/</a:t>
            </a:r>
            <a:r>
              <a:rPr lang="en-US" altLang="ko-KR" sz="1000" b="1" dirty="0"/>
              <a:t>http&gt;</a:t>
            </a:r>
          </a:p>
          <a:p>
            <a:endParaRPr lang="ko-KR" altLang="en-US" sz="1000" dirty="0"/>
          </a:p>
          <a:p>
            <a:r>
              <a:rPr lang="en-US" altLang="ko-KR" sz="1000" dirty="0"/>
              <a:t>&lt;</a:t>
            </a:r>
            <a:r>
              <a:rPr lang="en-US" altLang="ko-KR" sz="1000" b="1" dirty="0"/>
              <a:t>authentication-manager</a:t>
            </a:r>
            <a:r>
              <a:rPr lang="en-US" altLang="ko-KR" sz="1000" b="1" dirty="0" smtClean="0"/>
              <a:t>&gt;</a:t>
            </a:r>
            <a:endParaRPr lang="ko-KR" altLang="en-US" sz="1000" dirty="0"/>
          </a:p>
          <a:p>
            <a:r>
              <a:rPr lang="en-US" altLang="ko-KR" sz="1000" dirty="0"/>
              <a:t>&lt;/</a:t>
            </a:r>
            <a:r>
              <a:rPr lang="en-US" altLang="ko-KR" sz="1000" b="1" dirty="0"/>
              <a:t>authentication-manager&gt;</a:t>
            </a:r>
          </a:p>
          <a:p>
            <a:endParaRPr lang="ko-KR" altLang="en-US" sz="1000" dirty="0"/>
          </a:p>
          <a:p>
            <a:r>
              <a:rPr lang="en-US" altLang="ko-KR" sz="1000" dirty="0"/>
              <a:t>&lt;/</a:t>
            </a:r>
            <a:r>
              <a:rPr lang="en-US" altLang="ko-KR" sz="1000" b="1" dirty="0" err="1"/>
              <a:t>beans:beans</a:t>
            </a:r>
            <a:r>
              <a:rPr lang="en-US" altLang="ko-KR" sz="1000" b="1" dirty="0"/>
              <a:t>&gt;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81000" y="979714"/>
            <a:ext cx="5660571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 </a:t>
            </a:r>
            <a:r>
              <a:rPr lang="en-US" altLang="ko-KR" dirty="0" err="1"/>
              <a:t>webapp</a:t>
            </a:r>
            <a:r>
              <a:rPr lang="en-US" altLang="ko-KR" dirty="0"/>
              <a:t>\spring </a:t>
            </a:r>
            <a:r>
              <a:rPr lang="ko-KR" altLang="en-US" dirty="0"/>
              <a:t>아래에 </a:t>
            </a:r>
            <a:r>
              <a:rPr lang="en-US" altLang="ko-KR" dirty="0"/>
              <a:t>security-context.xml</a:t>
            </a:r>
            <a:r>
              <a:rPr lang="ko-KR" altLang="en-US" dirty="0" smtClean="0"/>
              <a:t>을 작성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27807" y="979714"/>
            <a:ext cx="5660571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Web.xml 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변경 </a:t>
            </a:r>
            <a:r>
              <a:rPr lang="ko-KR" altLang="en-US" dirty="0" smtClean="0"/>
              <a:t>및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3114" y="1840567"/>
            <a:ext cx="6781800" cy="48976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&lt;</a:t>
            </a:r>
            <a:r>
              <a:rPr lang="en-US" altLang="ko-KR" sz="1000" b="1" dirty="0"/>
              <a:t>context-</a:t>
            </a:r>
            <a:r>
              <a:rPr lang="en-US" altLang="ko-KR" sz="1000" b="1" dirty="0" err="1"/>
              <a:t>param</a:t>
            </a:r>
            <a:r>
              <a:rPr lang="en-US" altLang="ko-KR" sz="1000" b="1" dirty="0"/>
              <a:t>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b="1" dirty="0" err="1"/>
              <a:t>param</a:t>
            </a:r>
            <a:r>
              <a:rPr lang="en-US" altLang="ko-KR" sz="1000" b="1" dirty="0"/>
              <a:t>-name&gt;</a:t>
            </a:r>
            <a:r>
              <a:rPr lang="en-US" altLang="ko-KR" sz="1000" b="1" dirty="0" err="1"/>
              <a:t>contextConfigLocation</a:t>
            </a:r>
            <a:r>
              <a:rPr lang="en-US" altLang="ko-KR" sz="1000" b="1" dirty="0"/>
              <a:t>&lt;/</a:t>
            </a:r>
            <a:r>
              <a:rPr lang="en-US" altLang="ko-KR" sz="1000" b="1" dirty="0" err="1"/>
              <a:t>param</a:t>
            </a:r>
            <a:r>
              <a:rPr lang="en-US" altLang="ko-KR" sz="1000" b="1" dirty="0"/>
              <a:t>-name&gt;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b="1" dirty="0" err="1"/>
              <a:t>param</a:t>
            </a:r>
            <a:r>
              <a:rPr lang="en-US" altLang="ko-KR" sz="1000" b="1" dirty="0"/>
              <a:t>-value&gt;</a:t>
            </a:r>
          </a:p>
          <a:p>
            <a:r>
              <a:rPr lang="en-US" altLang="ko-KR" sz="1000" dirty="0"/>
              <a:t>/WEB-INF/spring/root-context.xml</a:t>
            </a:r>
          </a:p>
          <a:p>
            <a:r>
              <a:rPr lang="en-US" altLang="ko-KR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/WEB-INF/spring/spring-security.xml</a:t>
            </a:r>
          </a:p>
          <a:p>
            <a:r>
              <a:rPr lang="en-US" altLang="ko-KR" sz="1000" dirty="0"/>
              <a:t>&lt;/</a:t>
            </a:r>
            <a:r>
              <a:rPr lang="en-US" altLang="ko-KR" sz="1000" b="1" dirty="0" err="1"/>
              <a:t>param</a:t>
            </a:r>
            <a:r>
              <a:rPr lang="en-US" altLang="ko-KR" sz="1000" b="1" dirty="0"/>
              <a:t>-value&gt;</a:t>
            </a:r>
          </a:p>
          <a:p>
            <a:r>
              <a:rPr lang="en-US" altLang="ko-KR" sz="1000" dirty="0"/>
              <a:t>&lt;/</a:t>
            </a:r>
            <a:r>
              <a:rPr lang="en-US" altLang="ko-KR" sz="1000" b="1" dirty="0"/>
              <a:t>context-</a:t>
            </a:r>
            <a:r>
              <a:rPr lang="en-US" altLang="ko-KR" sz="1000" b="1" dirty="0" err="1"/>
              <a:t>param</a:t>
            </a:r>
            <a:r>
              <a:rPr lang="en-US" altLang="ko-KR" sz="1000" b="1" dirty="0" smtClean="0"/>
              <a:t>&gt;</a:t>
            </a:r>
          </a:p>
          <a:p>
            <a:endParaRPr lang="en-US" altLang="ko-KR" sz="1000" b="1" dirty="0"/>
          </a:p>
          <a:p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>
                <a:solidFill>
                  <a:srgbClr val="FF0000"/>
                </a:solidFill>
              </a:rPr>
              <a:t>security-constraint&gt;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>
                <a:solidFill>
                  <a:srgbClr val="FF0000"/>
                </a:solidFill>
              </a:rPr>
              <a:t>web-resource-collection&gt;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>
                <a:solidFill>
                  <a:srgbClr val="FF0000"/>
                </a:solidFill>
              </a:rPr>
              <a:t>web-resource-name&gt;my-secure-</a:t>
            </a:r>
            <a:r>
              <a:rPr lang="en-US" altLang="ko-KR" sz="1000" b="1" u="sng" dirty="0">
                <a:solidFill>
                  <a:srgbClr val="FF0000"/>
                </a:solidFill>
              </a:rPr>
              <a:t>app&lt;/web-resource-name&gt;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 err="1">
                <a:solidFill>
                  <a:srgbClr val="FF0000"/>
                </a:solidFill>
              </a:rPr>
              <a:t>url</a:t>
            </a:r>
            <a:r>
              <a:rPr lang="en-US" altLang="ko-KR" sz="1000" b="1" dirty="0">
                <a:solidFill>
                  <a:srgbClr val="FF0000"/>
                </a:solidFill>
              </a:rPr>
              <a:t>-pattern&gt;/*&lt;/</a:t>
            </a:r>
            <a:r>
              <a:rPr lang="en-US" altLang="ko-KR" sz="1000" b="1" dirty="0" err="1">
                <a:solidFill>
                  <a:srgbClr val="FF0000"/>
                </a:solidFill>
              </a:rPr>
              <a:t>url</a:t>
            </a:r>
            <a:r>
              <a:rPr lang="en-US" altLang="ko-KR" sz="1000" b="1" dirty="0">
                <a:solidFill>
                  <a:srgbClr val="FF0000"/>
                </a:solidFill>
              </a:rPr>
              <a:t>-pattern&gt;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&lt;/</a:t>
            </a:r>
            <a:r>
              <a:rPr lang="en-US" altLang="ko-KR" sz="1000" b="1" dirty="0">
                <a:solidFill>
                  <a:srgbClr val="FF0000"/>
                </a:solidFill>
              </a:rPr>
              <a:t>web-resource-collection&gt;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>
                <a:solidFill>
                  <a:srgbClr val="FF0000"/>
                </a:solidFill>
              </a:rPr>
              <a:t>user-data-constraint&gt;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>
                <a:solidFill>
                  <a:srgbClr val="FF0000"/>
                </a:solidFill>
              </a:rPr>
              <a:t>transport-guarantee&gt;CONFIDENTIAL&lt;/transport-guarantee&gt;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&lt;/</a:t>
            </a:r>
            <a:r>
              <a:rPr lang="en-US" altLang="ko-KR" sz="1000" b="1" dirty="0">
                <a:solidFill>
                  <a:srgbClr val="FF0000"/>
                </a:solidFill>
              </a:rPr>
              <a:t>user-data-constraint&gt;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&lt;/</a:t>
            </a:r>
            <a:r>
              <a:rPr lang="en-US" altLang="ko-KR" sz="1000" b="1" dirty="0">
                <a:solidFill>
                  <a:srgbClr val="FF0000"/>
                </a:solidFill>
              </a:rPr>
              <a:t>security-constraint&gt;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>
                <a:solidFill>
                  <a:srgbClr val="FF0000"/>
                </a:solidFill>
              </a:rPr>
              <a:t>filter&gt;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>
                <a:solidFill>
                  <a:srgbClr val="FF0000"/>
                </a:solidFill>
              </a:rPr>
              <a:t>filter-name&gt;</a:t>
            </a:r>
            <a:r>
              <a:rPr lang="en-US" altLang="ko-KR" sz="1000" b="1" dirty="0" err="1">
                <a:solidFill>
                  <a:srgbClr val="FF0000"/>
                </a:solidFill>
              </a:rPr>
              <a:t>springSecurityFilterChain</a:t>
            </a:r>
            <a:r>
              <a:rPr lang="en-US" altLang="ko-KR" sz="1000" b="1" dirty="0">
                <a:solidFill>
                  <a:srgbClr val="FF0000"/>
                </a:solidFill>
              </a:rPr>
              <a:t>&lt;/filter-name&gt;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>
                <a:solidFill>
                  <a:srgbClr val="FF0000"/>
                </a:solidFill>
              </a:rPr>
              <a:t>filter-class&gt;</a:t>
            </a:r>
            <a:r>
              <a:rPr lang="en-US" altLang="ko-KR" sz="1000" b="1" dirty="0" err="1">
                <a:solidFill>
                  <a:srgbClr val="FF0000"/>
                </a:solidFill>
              </a:rPr>
              <a:t>org.springframework.web.filter.DelegatingFilterProxy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&lt;/</a:t>
            </a:r>
            <a:r>
              <a:rPr lang="en-US" altLang="ko-KR" sz="1000" b="1" dirty="0">
                <a:solidFill>
                  <a:srgbClr val="FF0000"/>
                </a:solidFill>
              </a:rPr>
              <a:t>filter-class&gt;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&lt;/</a:t>
            </a:r>
            <a:r>
              <a:rPr lang="en-US" altLang="ko-KR" sz="1000" b="1" dirty="0">
                <a:solidFill>
                  <a:srgbClr val="FF0000"/>
                </a:solidFill>
              </a:rPr>
              <a:t>filter&gt;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>
                <a:solidFill>
                  <a:srgbClr val="FF0000"/>
                </a:solidFill>
              </a:rPr>
              <a:t>filter-mapping&gt;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>
                <a:solidFill>
                  <a:srgbClr val="FF0000"/>
                </a:solidFill>
              </a:rPr>
              <a:t>filter-name&gt;</a:t>
            </a:r>
            <a:r>
              <a:rPr lang="en-US" altLang="ko-KR" sz="1000" b="1" dirty="0" err="1">
                <a:solidFill>
                  <a:srgbClr val="FF0000"/>
                </a:solidFill>
              </a:rPr>
              <a:t>springSecurityFilterChain</a:t>
            </a:r>
            <a:r>
              <a:rPr lang="en-US" altLang="ko-KR" sz="1000" b="1" dirty="0">
                <a:solidFill>
                  <a:srgbClr val="FF0000"/>
                </a:solidFill>
              </a:rPr>
              <a:t>&lt;/filter-name&gt;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 err="1">
                <a:solidFill>
                  <a:srgbClr val="FF0000"/>
                </a:solidFill>
              </a:rPr>
              <a:t>url</a:t>
            </a:r>
            <a:r>
              <a:rPr lang="en-US" altLang="ko-KR" sz="1000" b="1" dirty="0">
                <a:solidFill>
                  <a:srgbClr val="FF0000"/>
                </a:solidFill>
              </a:rPr>
              <a:t>-pattern&gt;/*&lt;/</a:t>
            </a:r>
            <a:r>
              <a:rPr lang="en-US" altLang="ko-KR" sz="1000" b="1" dirty="0" err="1">
                <a:solidFill>
                  <a:srgbClr val="FF0000"/>
                </a:solidFill>
              </a:rPr>
              <a:t>url</a:t>
            </a:r>
            <a:r>
              <a:rPr lang="en-US" altLang="ko-KR" sz="1000" b="1" dirty="0">
                <a:solidFill>
                  <a:srgbClr val="FF0000"/>
                </a:solidFill>
              </a:rPr>
              <a:t>-pattern&gt;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&lt;/</a:t>
            </a:r>
            <a:r>
              <a:rPr lang="en-US" altLang="ko-KR" sz="1000" b="1" dirty="0">
                <a:solidFill>
                  <a:srgbClr val="FF0000"/>
                </a:solidFill>
              </a:rPr>
              <a:t>filter-mapping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&gt;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3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314</Words>
  <Application>Microsoft Office PowerPoint</Application>
  <PresentationFormat>와이드스크린</PresentationFormat>
  <Paragraphs>88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1class-007</dc:creator>
  <cp:lastModifiedBy>1class-007</cp:lastModifiedBy>
  <cp:revision>24</cp:revision>
  <dcterms:created xsi:type="dcterms:W3CDTF">2019-11-19T02:17:19Z</dcterms:created>
  <dcterms:modified xsi:type="dcterms:W3CDTF">2019-11-19T06:56:41Z</dcterms:modified>
</cp:coreProperties>
</file>