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34EF4-C6A1-3D79-A21F-BEB2B8904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C458AA-AB89-E428-AADC-353BA77E0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5A5AF-9C88-A024-863D-DF96861F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FE8-9A3D-469E-B4B4-65CA59579059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4BFD8-DAB6-E794-131E-F6DCB52A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4F83C-110A-237E-CBFE-1EA47D8B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2B93-2899-4E20-B185-A49431A20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19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C4773-FDCA-5CA1-BEF5-ADE9AE8C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8E7C7D-2EC1-74FE-23DF-E9FC2CF74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866795-6FD2-65F4-E6CA-93E85644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FE8-9A3D-469E-B4B4-65CA59579059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5E70F-4910-5B92-6216-01BF9B49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C3CFC-1B11-A485-7F51-36D428E2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2B93-2899-4E20-B185-A49431A20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47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A02A88-C658-AB1A-038A-062FEDBBD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1EB81A-B094-DC50-445B-2826AFDB9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73FFA6-E01A-F744-5C6B-352123E3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FE8-9A3D-469E-B4B4-65CA59579059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0E815E-6DFC-3914-4D02-5C7343B1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A6BEDC-6904-6B3D-9658-4E730CF9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2B93-2899-4E20-B185-A49431A20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3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5589E-7D03-06B7-1E40-27F48AC4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2BEE0-C47C-7A8A-5648-19411EAC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4AD23-EF6A-18C4-2818-2750D814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FE8-9A3D-469E-B4B4-65CA59579059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09D23-9C47-6A6F-2DC9-F205C2A8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12C4C-5B19-9B7A-4784-B4B20425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2B93-2899-4E20-B185-A49431A20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42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8BA14-CEB4-A43D-0239-928A2B9D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391AF-A594-AAA7-9910-01B2112EC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670F9-140E-4D73-5E37-052510FA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FE8-9A3D-469E-B4B4-65CA59579059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C9BCF-78E5-C554-59DA-1954BBB5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4B278-94B7-40F2-2BBF-3213AD2B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2B93-2899-4E20-B185-A49431A20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5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208F2-EB14-EC02-AA94-C1A780F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01E91-80F8-615E-4BAC-3292945A6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4FDDFF-CC3B-B266-045A-AB488B8F0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1068E9-E970-AEB4-2EF1-024F505E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FE8-9A3D-469E-B4B4-65CA59579059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E6543-3C12-7155-3A92-45331250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400508-8063-6AB8-83E7-1A644DAF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2B93-2899-4E20-B185-A49431A20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85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0B353-3A78-2F57-4DE9-ADBCE160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CD780-E3C8-773C-7A31-7FA358ADA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4560C0-E15C-EAC1-72FE-A40265770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B95F83-A768-319F-AA43-A97EC883B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32CE67-E54E-62E7-5D66-D0B740EA0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85DAC1-0F87-4AFF-DBB7-21527C14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FE8-9A3D-469E-B4B4-65CA59579059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74B5B7-BB28-8720-5503-027D0049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95C84B-38A8-42BE-40BA-DD3EEF2C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2B93-2899-4E20-B185-A49431A20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85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AFE87-CDAB-92B8-18A9-522E02CC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3F28C4-2437-55CE-6A22-DDB8D08F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FE8-9A3D-469E-B4B4-65CA59579059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C88621-03C9-5B60-F5CA-F84207BE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22DA64-1AF6-20A3-367E-00A8056C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2B93-2899-4E20-B185-A49431A20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30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C09CE3-F90C-4FD2-8504-97E793C5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FE8-9A3D-469E-B4B4-65CA59579059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188C04-FB73-0345-D89E-2ECEC8FF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96C06B-F86F-4050-FF4A-38084F14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2B93-2899-4E20-B185-A49431A20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54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A39E5-FEDC-5E23-18ED-2837A116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6B97A-0095-6B94-607D-6F8EB57C2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AF3ED3-AC9C-2CA3-173F-9485EB889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71FA0A-D009-E798-7758-786EE6C2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FE8-9A3D-469E-B4B4-65CA59579059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474601-DD31-1C39-C98D-B6513D8D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3A8804-70DD-9B27-387D-67D5824A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2B93-2899-4E20-B185-A49431A20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38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C83F8-709C-307B-A9B1-FBA1230BF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92F1FD-9A9D-8705-192A-42FF95C82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DECAB-1FB0-D803-B905-BD2D442A8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6E0D3F-96CE-5CBF-2FBA-9788BD21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4FE8-9A3D-469E-B4B4-65CA59579059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D649B7-1AC1-A89C-ADA2-429EA815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0B4153-9344-863C-C002-0A742DE5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2B93-2899-4E20-B185-A49431A20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0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BCEEB9-F4BE-36EA-5040-C804541D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EEB4A6-99FB-1FEA-C9A4-E577F0A94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4865B-8BD8-87E0-FB61-3AEBEAA89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C4FE8-9A3D-469E-B4B4-65CA59579059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4E2CC-A063-7596-47A1-059A32859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DD45F-4A77-92E1-E64C-AC5DBBD77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F2B93-2899-4E20-B185-A49431A20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01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FB88C4-E984-06BD-CBDE-388752BEC20E}"/>
              </a:ext>
            </a:extLst>
          </p:cNvPr>
          <p:cNvSpPr/>
          <p:nvPr/>
        </p:nvSpPr>
        <p:spPr>
          <a:xfrm>
            <a:off x="793103" y="754614"/>
            <a:ext cx="10014858" cy="9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F66F5-6EF7-2A3E-139F-E218C19FAFC3}"/>
              </a:ext>
            </a:extLst>
          </p:cNvPr>
          <p:cNvSpPr txBox="1"/>
          <p:nvPr/>
        </p:nvSpPr>
        <p:spPr>
          <a:xfrm>
            <a:off x="793103" y="204887"/>
            <a:ext cx="36086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Array</a:t>
            </a:r>
            <a:endParaRPr lang="ko-KR" altLang="en-US" sz="25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54FC8D1-B6FB-B3A8-DDAF-094AA630BDB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93103" y="1334598"/>
            <a:ext cx="10014857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5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배열은</a:t>
            </a:r>
            <a:r>
              <a:rPr lang="en-US" altLang="ko-KR" sz="15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 </a:t>
            </a:r>
            <a:r>
              <a:rPr lang="ko-KR" altLang="en-US" sz="15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메모리 상에 원소를 연속하게 배치한 자료구조로</a:t>
            </a:r>
            <a:r>
              <a:rPr lang="en-US" altLang="ko-KR" sz="15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5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원래의 배열에서는 배열의 길이를 변경하는 게 불가능하지만 </a:t>
            </a:r>
            <a:endParaRPr lang="en-US" altLang="ko-KR" sz="15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5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자료구조상의 배열은 길이의 변경이 자유롭다고 생각하고 작성</a:t>
            </a:r>
            <a:endParaRPr lang="en-US" altLang="ko-KR" sz="15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5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5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성질</a:t>
            </a:r>
            <a:endParaRPr lang="en-US" altLang="ko-KR" sz="15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- </a:t>
            </a:r>
            <a:r>
              <a:rPr lang="ko-KR" altLang="en-US" sz="15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추가적으로 소모되는 메모리 양</a:t>
            </a:r>
            <a:r>
              <a:rPr lang="en-US" altLang="ko-KR" sz="15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(overhead) </a:t>
            </a:r>
            <a:r>
              <a:rPr lang="ko-KR" altLang="en-US" sz="15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 거의 없음</a:t>
            </a:r>
            <a:endParaRPr lang="en-US" altLang="ko-KR" sz="15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-*Cache hit rate</a:t>
            </a:r>
            <a:r>
              <a:rPr lang="ko-KR" altLang="en-US" sz="15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 높음</a:t>
            </a:r>
            <a:endParaRPr lang="en-US" altLang="ko-KR" sz="15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- </a:t>
            </a:r>
            <a:r>
              <a:rPr lang="ko-KR" altLang="en-US" sz="15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메모리 상에 연속한 구간을 잡아야 해서 할당에 제약이 걸림</a:t>
            </a:r>
            <a:endParaRPr lang="en-US" altLang="ko-KR" sz="15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5C4659-D4B8-287B-A257-AEC13E55D933}"/>
              </a:ext>
            </a:extLst>
          </p:cNvPr>
          <p:cNvSpPr txBox="1"/>
          <p:nvPr/>
        </p:nvSpPr>
        <p:spPr>
          <a:xfrm>
            <a:off x="6255012" y="2188028"/>
            <a:ext cx="3909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시간 복잡도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(Time complexity)</a:t>
            </a:r>
          </a:p>
          <a:p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-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임의의 위치에 있는 원소를 확인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변경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= O(1)</a:t>
            </a:r>
          </a:p>
          <a:p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-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원소를 끝에 추가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= O(1)</a:t>
            </a:r>
          </a:p>
          <a:p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-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마지막 원소를 제거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= O(1)</a:t>
            </a:r>
          </a:p>
          <a:p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-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임의의 위치에 원소를 추가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제거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= O(N)</a:t>
            </a:r>
            <a:endParaRPr lang="ko-KR" altLang="en-US" sz="14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39D83-FF6F-79FC-0BF4-F520888CC205}"/>
              </a:ext>
            </a:extLst>
          </p:cNvPr>
          <p:cNvSpPr txBox="1"/>
          <p:nvPr/>
        </p:nvSpPr>
        <p:spPr>
          <a:xfrm>
            <a:off x="818476" y="3610672"/>
            <a:ext cx="498205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Cache hit rate(ratio)</a:t>
            </a:r>
          </a:p>
          <a:p>
            <a:r>
              <a:rPr lang="en-US" altLang="ko-KR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Cache Hit Ratio</a:t>
            </a:r>
            <a:r>
              <a:rPr lang="ko-KR" altLang="en-US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란 말 그대로 캐시가 적중되는 정도를 뜻합니다</a:t>
            </a:r>
            <a:r>
              <a:rPr lang="en-US" altLang="ko-KR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  <a:r>
              <a:rPr lang="ko-KR" altLang="en-US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해당 적중률이 높을수록 </a:t>
            </a:r>
            <a:r>
              <a:rPr lang="en-US" altLang="ko-KR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CPU</a:t>
            </a:r>
            <a:r>
              <a:rPr lang="ko-KR" altLang="en-US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와 주기억장치의 속도 차이로 인한 병목현상을 최소화할 수 있습니다</a:t>
            </a:r>
            <a:r>
              <a:rPr lang="en-US" altLang="ko-KR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</a:p>
          <a:p>
            <a:r>
              <a:rPr lang="ko-KR" altLang="en-US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이러한 </a:t>
            </a:r>
            <a:r>
              <a:rPr lang="en-US" altLang="ko-KR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Cache Hit Ratio</a:t>
            </a:r>
            <a:r>
              <a:rPr lang="ko-KR" altLang="en-US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는 캐시의 </a:t>
            </a:r>
            <a:r>
              <a:rPr lang="en-US" altLang="ko-KR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Locality, </a:t>
            </a:r>
            <a:r>
              <a:rPr lang="ko-KR" altLang="en-US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즉 지역성에 의해 높아집니다</a:t>
            </a:r>
            <a:r>
              <a:rPr lang="en-US" altLang="ko-KR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</a:p>
          <a:p>
            <a:r>
              <a:rPr lang="ko-KR" altLang="en-US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지역성이란 </a:t>
            </a:r>
            <a:r>
              <a:rPr lang="en-US" altLang="ko-KR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CPU</a:t>
            </a:r>
            <a:r>
              <a:rPr lang="ko-KR" altLang="en-US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의 주기억장치의 특정 부분에 위치한 코드나 데이터에 빈번히 혹은 집중적으로 액세스 하게 되는 현상을 말합니다</a:t>
            </a:r>
            <a:r>
              <a:rPr lang="en-US" altLang="ko-KR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</a:p>
          <a:p>
            <a:r>
              <a:rPr lang="ko-KR" altLang="en-US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지역성</a:t>
            </a:r>
            <a:r>
              <a:rPr lang="ko-KR" altLang="en-US" sz="1500" dirty="0">
                <a:solidFill>
                  <a:srgbClr val="1F232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에는</a:t>
            </a:r>
            <a:r>
              <a:rPr lang="en-US" altLang="ko-KR" sz="1500" dirty="0">
                <a:solidFill>
                  <a:srgbClr val="1F232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endParaRPr lang="en-US" altLang="ko-KR" sz="1500" b="0" i="0" dirty="0">
              <a:solidFill>
                <a:srgbClr val="1F2328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시간적 지역성 </a:t>
            </a:r>
            <a:r>
              <a:rPr lang="en-US" altLang="ko-KR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</a:t>
            </a:r>
            <a:r>
              <a:rPr lang="ko-KR" altLang="en-US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공간적 지역성</a:t>
            </a:r>
            <a:r>
              <a:rPr lang="en-US" altLang="ko-KR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/ </a:t>
            </a:r>
            <a:r>
              <a:rPr lang="ko-KR" altLang="en-US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순차적 지역성이 있음</a:t>
            </a:r>
            <a:endParaRPr lang="ko-KR" altLang="en-US" sz="15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C2E1475-D103-BEE2-A080-0343256EEADA}"/>
              </a:ext>
            </a:extLst>
          </p:cNvPr>
          <p:cNvCxnSpPr>
            <a:cxnSpLocks/>
          </p:cNvCxnSpPr>
          <p:nvPr/>
        </p:nvCxnSpPr>
        <p:spPr>
          <a:xfrm>
            <a:off x="793103" y="3510643"/>
            <a:ext cx="10014857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4364475-41B7-2977-3E76-0CA2233A4206}"/>
              </a:ext>
            </a:extLst>
          </p:cNvPr>
          <p:cNvSpPr txBox="1"/>
          <p:nvPr/>
        </p:nvSpPr>
        <p:spPr>
          <a:xfrm>
            <a:off x="5825905" y="3610672"/>
            <a:ext cx="498205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시간적 지역성 </a:t>
            </a:r>
            <a:r>
              <a:rPr lang="en-US" altLang="ko-KR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최근에 액세스 된 프로그램이나 데이터가 가까운 미래에 다시 액세스 될 가능성이 높음을 의미합니다</a:t>
            </a:r>
            <a:r>
              <a:rPr lang="en-US" altLang="ko-KR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  <a:r>
              <a:rPr lang="ko-KR" altLang="en-US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반복루프</a:t>
            </a:r>
            <a:r>
              <a:rPr lang="en-US" altLang="ko-KR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서브루틴 호출</a:t>
            </a:r>
            <a:r>
              <a:rPr lang="en-US" altLang="ko-KR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공통 변수가 대표적인 예시입니다</a:t>
            </a:r>
            <a:r>
              <a:rPr lang="en-US" altLang="ko-KR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pPr algn="l"/>
            <a:endParaRPr lang="en-US" altLang="ko-KR" sz="1500" b="0" i="0" dirty="0">
              <a:solidFill>
                <a:srgbClr val="1F2328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/>
            <a:r>
              <a:rPr lang="ko-KR" altLang="en-US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공간적 지역성 </a:t>
            </a:r>
            <a:r>
              <a:rPr lang="en-US" altLang="ko-KR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기억장치 내에 인접하여 저장된 데이터들이 연속적으로 액세스될 가능성이 높음을 의미합니다</a:t>
            </a:r>
            <a:r>
              <a:rPr lang="en-US" altLang="ko-KR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  <a:r>
              <a:rPr lang="ko-KR" altLang="en-US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표</a:t>
            </a:r>
            <a:r>
              <a:rPr lang="en-US" altLang="ko-KR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배열의 데이터가 그 대표적 예입니다</a:t>
            </a:r>
            <a:r>
              <a:rPr lang="en-US" altLang="ko-KR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pPr algn="l"/>
            <a:endParaRPr lang="en-US" altLang="ko-KR" sz="1500" b="0" i="0" dirty="0">
              <a:solidFill>
                <a:srgbClr val="1F2328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l"/>
            <a:r>
              <a:rPr lang="ko-KR" altLang="en-US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순차적 지역성 </a:t>
            </a:r>
            <a:r>
              <a:rPr lang="en-US" altLang="ko-KR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분기가 발생하지 않는 이상 명령어들이 기억장치에 저장된 순서대로 인출되어 실행됨을 의미합니다</a:t>
            </a:r>
            <a:r>
              <a:rPr lang="en-US" altLang="ko-KR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  <a:r>
              <a:rPr lang="ko-KR" altLang="en-US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이는 공간적 지역성에 편입되어 설명되기도 합니다</a:t>
            </a:r>
            <a:r>
              <a:rPr lang="en-US" altLang="ko-KR" sz="1500" b="0" i="0" dirty="0">
                <a:solidFill>
                  <a:srgbClr val="1F2328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A540D8-B1BF-EE15-7F1A-4751F52C0BCD}"/>
              </a:ext>
            </a:extLst>
          </p:cNvPr>
          <p:cNvSpPr txBox="1"/>
          <p:nvPr/>
        </p:nvSpPr>
        <p:spPr>
          <a:xfrm>
            <a:off x="793103" y="965167"/>
            <a:ext cx="1069522" cy="3793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정의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8464A5-58DB-BE31-BD64-4FCEAE645D80}"/>
              </a:ext>
            </a:extLst>
          </p:cNvPr>
          <p:cNvCxnSpPr>
            <a:cxnSpLocks/>
          </p:cNvCxnSpPr>
          <p:nvPr/>
        </p:nvCxnSpPr>
        <p:spPr>
          <a:xfrm>
            <a:off x="793103" y="1344544"/>
            <a:ext cx="10014857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50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FB88C4-E984-06BD-CBDE-388752BEC20E}"/>
              </a:ext>
            </a:extLst>
          </p:cNvPr>
          <p:cNvSpPr/>
          <p:nvPr/>
        </p:nvSpPr>
        <p:spPr>
          <a:xfrm>
            <a:off x="793103" y="754614"/>
            <a:ext cx="10014858" cy="9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F66F5-6EF7-2A3E-139F-E218C19FAFC3}"/>
              </a:ext>
            </a:extLst>
          </p:cNvPr>
          <p:cNvSpPr txBox="1"/>
          <p:nvPr/>
        </p:nvSpPr>
        <p:spPr>
          <a:xfrm>
            <a:off x="793103" y="237545"/>
            <a:ext cx="36086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Array</a:t>
            </a:r>
            <a:endParaRPr lang="ko-KR" altLang="en-US" sz="25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E9D38D-52C6-BDEB-3466-CA454EF48116}"/>
              </a:ext>
            </a:extLst>
          </p:cNvPr>
          <p:cNvSpPr txBox="1"/>
          <p:nvPr/>
        </p:nvSpPr>
        <p:spPr>
          <a:xfrm>
            <a:off x="793103" y="965875"/>
            <a:ext cx="1069522" cy="3793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예시코드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7863B84-A65E-4BBD-9E0F-B5C7A8B6BA55}"/>
              </a:ext>
            </a:extLst>
          </p:cNvPr>
          <p:cNvCxnSpPr>
            <a:cxnSpLocks/>
          </p:cNvCxnSpPr>
          <p:nvPr/>
        </p:nvCxnSpPr>
        <p:spPr>
          <a:xfrm>
            <a:off x="793103" y="1345252"/>
            <a:ext cx="10014857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3BABC91B-0D0A-AC0D-91F2-567685FF6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78" y="956466"/>
            <a:ext cx="4657071" cy="5888693"/>
          </a:xfrm>
          <a:prstGeom prst="rect">
            <a:avLst/>
          </a:prstGeom>
        </p:spPr>
      </p:pic>
      <p:pic>
        <p:nvPicPr>
          <p:cNvPr id="13" name="그림 12" descr="텍스트, 노트북, 스크린샷이(가) 표시된 사진&#10;&#10;자동 생성된 설명">
            <a:extLst>
              <a:ext uri="{FF2B5EF4-FFF2-40B4-BE49-F238E27FC236}">
                <a16:creationId xmlns:a16="http://schemas.microsoft.com/office/drawing/2014/main" id="{F13F8624-23FB-1EEC-3416-5A95CECDB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22200"/>
            <a:ext cx="4283709" cy="595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3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FB88C4-E984-06BD-CBDE-388752BEC20E}"/>
              </a:ext>
            </a:extLst>
          </p:cNvPr>
          <p:cNvSpPr/>
          <p:nvPr/>
        </p:nvSpPr>
        <p:spPr>
          <a:xfrm>
            <a:off x="793103" y="754614"/>
            <a:ext cx="10014858" cy="9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F66F5-6EF7-2A3E-139F-E218C19FAFC3}"/>
              </a:ext>
            </a:extLst>
          </p:cNvPr>
          <p:cNvSpPr txBox="1"/>
          <p:nvPr/>
        </p:nvSpPr>
        <p:spPr>
          <a:xfrm>
            <a:off x="793103" y="237545"/>
            <a:ext cx="36086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Array</a:t>
            </a:r>
            <a:endParaRPr lang="ko-KR" altLang="en-US" sz="25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54FC8D1-B6FB-B3A8-DDAF-094AA630BDB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 rot="10800000" flipV="1">
            <a:off x="5102679" y="1221596"/>
            <a:ext cx="4929674" cy="52802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110000"/>
              </a:lnSpc>
            </a:pPr>
            <a:endParaRPr lang="en-US" altLang="ko-KR" sz="1200" dirty="0">
              <a:solidFill>
                <a:srgbClr val="555555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  <a:cs typeface="굴림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ko-KR" sz="1200" b="1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추가 및 삭제</a:t>
            </a:r>
            <a:endParaRPr lang="en-US" altLang="ko-KR" sz="1200" dirty="0">
              <a:solidFill>
                <a:srgbClr val="555555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  <a:cs typeface="굴림" panose="020B0600000101010101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assign( [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개수</a:t>
            </a: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],[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요소</a:t>
            </a: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] ) -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벡터에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개수만큼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요소로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할당시킵니다</a:t>
            </a: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.</a:t>
            </a:r>
            <a:endParaRPr lang="ko-KR" altLang="ko-KR" sz="1200" dirty="0">
              <a:effectLst/>
              <a:latin typeface="G마켓 산스 Light" panose="02000000000000000000" pitchFamily="50" charset="-127"/>
              <a:ea typeface="G마켓 산스 Light" panose="02000000000000000000" pitchFamily="50" charset="-127"/>
              <a:cs typeface="굴림" panose="020B0600000101010101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200" dirty="0" err="1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push_back</a:t>
            </a: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( [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요소</a:t>
            </a: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] ) -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벡터</a:t>
            </a: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Back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에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원소를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추가합니다</a:t>
            </a: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.</a:t>
            </a:r>
            <a:endParaRPr lang="ko-KR" altLang="ko-KR" sz="1200" dirty="0">
              <a:effectLst/>
              <a:latin typeface="G마켓 산스 Light" panose="02000000000000000000" pitchFamily="50" charset="-127"/>
              <a:ea typeface="G마켓 산스 Light" panose="02000000000000000000" pitchFamily="50" charset="-127"/>
              <a:cs typeface="굴림" panose="020B0600000101010101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200" dirty="0" err="1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pop_back</a:t>
            </a: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() -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벡터</a:t>
            </a: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Back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에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원소를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삭제합니다</a:t>
            </a: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.</a:t>
            </a:r>
            <a:endParaRPr lang="ko-KR" altLang="ko-KR" sz="1200" dirty="0">
              <a:effectLst/>
              <a:latin typeface="G마켓 산스 Light" panose="02000000000000000000" pitchFamily="50" charset="-127"/>
              <a:ea typeface="G마켓 산스 Light" panose="02000000000000000000" pitchFamily="50" charset="-127"/>
              <a:cs typeface="굴림" panose="020B0600000101010101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insert( [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위치</a:t>
            </a: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], [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요소</a:t>
            </a: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] ) -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벡터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해당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위치에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요소를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추가합니다</a:t>
            </a: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.</a:t>
            </a:r>
            <a:endParaRPr lang="ko-KR" altLang="ko-KR" sz="1200" dirty="0">
              <a:effectLst/>
              <a:latin typeface="G마켓 산스 Light" panose="02000000000000000000" pitchFamily="50" charset="-127"/>
              <a:ea typeface="G마켓 산스 Light" panose="02000000000000000000" pitchFamily="50" charset="-127"/>
              <a:cs typeface="굴림" panose="020B0600000101010101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erase( [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위치</a:t>
            </a: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] ) -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벡터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해당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위치에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원소를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삭제합니다</a:t>
            </a: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.</a:t>
            </a:r>
            <a:endParaRPr lang="ko-KR" altLang="ko-KR" sz="1200" dirty="0">
              <a:effectLst/>
              <a:latin typeface="G마켓 산스 Light" panose="02000000000000000000" pitchFamily="50" charset="-127"/>
              <a:ea typeface="G마켓 산스 Light" panose="02000000000000000000" pitchFamily="50" charset="-127"/>
              <a:cs typeface="굴림" panose="020B0600000101010101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clear() -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벡터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전체를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초기화합니다</a:t>
            </a: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.</a:t>
            </a:r>
            <a:endParaRPr lang="ko-KR" altLang="ko-KR" sz="1200" dirty="0">
              <a:effectLst/>
              <a:latin typeface="G마켓 산스 Light" panose="02000000000000000000" pitchFamily="50" charset="-127"/>
              <a:ea typeface="G마켓 산스 Light" panose="02000000000000000000" pitchFamily="50" charset="-127"/>
              <a:cs typeface="굴림" panose="020B0600000101010101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​</a:t>
            </a:r>
            <a:endParaRPr lang="ko-KR" altLang="ko-KR" sz="1200" dirty="0">
              <a:effectLst/>
              <a:latin typeface="G마켓 산스 Light" panose="02000000000000000000" pitchFamily="50" charset="-127"/>
              <a:ea typeface="G마켓 산스 Light" panose="02000000000000000000" pitchFamily="50" charset="-127"/>
              <a:cs typeface="굴림" panose="020B0600000101010101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ko-KR" altLang="ko-KR" sz="1200" b="1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해당 값 표시</a:t>
            </a:r>
            <a:endParaRPr lang="ko-KR" altLang="ko-KR" sz="1200" dirty="0">
              <a:effectLst/>
              <a:latin typeface="G마켓 산스 Light" panose="02000000000000000000" pitchFamily="50" charset="-127"/>
              <a:ea typeface="G마켓 산스 Light" panose="02000000000000000000" pitchFamily="50" charset="-127"/>
              <a:cs typeface="굴림" panose="020B0600000101010101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[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위치</a:t>
            </a: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] -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벡터는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배열과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같이</a:t>
            </a: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200" dirty="0" err="1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vec</a:t>
            </a: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[</a:t>
            </a:r>
            <a:r>
              <a:rPr lang="en-US" altLang="ko-KR" sz="1200" dirty="0" err="1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i</a:t>
            </a: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]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시</a:t>
            </a: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200" dirty="0" err="1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i</a:t>
            </a: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번째의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원소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값을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표시할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수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있습니다</a:t>
            </a: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.</a:t>
            </a:r>
            <a:endParaRPr lang="ko-KR" altLang="ko-KR" sz="1200" dirty="0">
              <a:effectLst/>
              <a:latin typeface="G마켓 산스 Light" panose="02000000000000000000" pitchFamily="50" charset="-127"/>
              <a:ea typeface="G마켓 산스 Light" panose="02000000000000000000" pitchFamily="50" charset="-127"/>
              <a:cs typeface="굴림" panose="020B0600000101010101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at( [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위치</a:t>
            </a: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] ) -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벡터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해당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위치에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요소를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표시합니다</a:t>
            </a: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.</a:t>
            </a:r>
            <a:endParaRPr lang="ko-KR" altLang="ko-KR" sz="1200" dirty="0">
              <a:effectLst/>
              <a:latin typeface="G마켓 산스 Light" panose="02000000000000000000" pitchFamily="50" charset="-127"/>
              <a:ea typeface="G마켓 산스 Light" panose="02000000000000000000" pitchFamily="50" charset="-127"/>
              <a:cs typeface="굴림" panose="020B0600000101010101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front() -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벡터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맨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앞의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요소를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표시합니다</a:t>
            </a: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.</a:t>
            </a:r>
            <a:endParaRPr lang="ko-KR" altLang="ko-KR" sz="1200" dirty="0">
              <a:effectLst/>
              <a:latin typeface="G마켓 산스 Light" panose="02000000000000000000" pitchFamily="50" charset="-127"/>
              <a:ea typeface="G마켓 산스 Light" panose="02000000000000000000" pitchFamily="50" charset="-127"/>
              <a:cs typeface="굴림" panose="020B0600000101010101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back() -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벡터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맨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뒤의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요소를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표시합니다</a:t>
            </a: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.</a:t>
            </a:r>
            <a:endParaRPr lang="ko-KR" altLang="ko-KR" sz="1200" dirty="0">
              <a:effectLst/>
              <a:latin typeface="G마켓 산스 Light" panose="02000000000000000000" pitchFamily="50" charset="-127"/>
              <a:ea typeface="G마켓 산스 Light" panose="02000000000000000000" pitchFamily="50" charset="-127"/>
              <a:cs typeface="굴림" panose="020B0600000101010101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​</a:t>
            </a:r>
            <a:endParaRPr lang="ko-KR" altLang="ko-KR" sz="1200" dirty="0">
              <a:effectLst/>
              <a:latin typeface="G마켓 산스 Light" panose="02000000000000000000" pitchFamily="50" charset="-127"/>
              <a:ea typeface="G마켓 산스 Light" panose="02000000000000000000" pitchFamily="50" charset="-127"/>
              <a:cs typeface="굴림" panose="020B0600000101010101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ko-KR" altLang="ko-KR" sz="1200" b="1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반복자</a:t>
            </a:r>
            <a:endParaRPr lang="ko-KR" altLang="ko-KR" sz="1200" dirty="0">
              <a:effectLst/>
              <a:latin typeface="G마켓 산스 Light" panose="02000000000000000000" pitchFamily="50" charset="-127"/>
              <a:ea typeface="G마켓 산스 Light" panose="02000000000000000000" pitchFamily="50" charset="-127"/>
              <a:cs typeface="굴림" panose="020B0600000101010101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begin() -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맨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앞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반복자를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반환합니다</a:t>
            </a: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.</a:t>
            </a:r>
            <a:endParaRPr lang="ko-KR" altLang="ko-KR" sz="1200" dirty="0">
              <a:effectLst/>
              <a:latin typeface="G마켓 산스 Light" panose="02000000000000000000" pitchFamily="50" charset="-127"/>
              <a:ea typeface="G마켓 산스 Light" panose="02000000000000000000" pitchFamily="50" charset="-127"/>
              <a:cs typeface="굴림" panose="020B0600000101010101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end() -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맨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뒤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반복자를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반환합니다</a:t>
            </a: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.</a:t>
            </a:r>
            <a:endParaRPr lang="ko-KR" altLang="ko-KR" sz="1200" dirty="0">
              <a:effectLst/>
              <a:latin typeface="G마켓 산스 Light" panose="02000000000000000000" pitchFamily="50" charset="-127"/>
              <a:ea typeface="G마켓 산스 Light" panose="02000000000000000000" pitchFamily="50" charset="-127"/>
              <a:cs typeface="굴림" panose="020B0600000101010101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​</a:t>
            </a:r>
            <a:endParaRPr lang="ko-KR" altLang="ko-KR" sz="1200" dirty="0">
              <a:effectLst/>
              <a:latin typeface="G마켓 산스 Light" panose="02000000000000000000" pitchFamily="50" charset="-127"/>
              <a:ea typeface="G마켓 산스 Light" panose="02000000000000000000" pitchFamily="50" charset="-127"/>
              <a:cs typeface="굴림" panose="020B0600000101010101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ko-KR" altLang="ko-KR" sz="1200" b="1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기타</a:t>
            </a:r>
            <a:endParaRPr lang="ko-KR" altLang="ko-KR" sz="1200" dirty="0">
              <a:effectLst/>
              <a:latin typeface="G마켓 산스 Light" panose="02000000000000000000" pitchFamily="50" charset="-127"/>
              <a:ea typeface="G마켓 산스 Light" panose="02000000000000000000" pitchFamily="50" charset="-127"/>
              <a:cs typeface="굴림" panose="020B0600000101010101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size() -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벡터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전체의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크기를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반환합니다</a:t>
            </a: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.</a:t>
            </a:r>
            <a:endParaRPr lang="ko-KR" altLang="ko-KR" sz="1200" dirty="0">
              <a:effectLst/>
              <a:latin typeface="G마켓 산스 Light" panose="02000000000000000000" pitchFamily="50" charset="-127"/>
              <a:ea typeface="G마켓 산스 Light" panose="02000000000000000000" pitchFamily="50" charset="-127"/>
              <a:cs typeface="굴림" panose="020B0600000101010101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resize( [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개수</a:t>
            </a: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] ) -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벡터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크기를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개수만큼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초기화합니다</a:t>
            </a: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.</a:t>
            </a:r>
            <a:endParaRPr lang="ko-KR" altLang="ko-KR" sz="1200" dirty="0">
              <a:effectLst/>
              <a:latin typeface="G마켓 산스 Light" panose="02000000000000000000" pitchFamily="50" charset="-127"/>
              <a:ea typeface="G마켓 산스 Light" panose="02000000000000000000" pitchFamily="50" charset="-127"/>
              <a:cs typeface="굴림" panose="020B0600000101010101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empty() -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벡터가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 err="1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비어있는지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아닌지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확인합니다</a:t>
            </a: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.</a:t>
            </a:r>
            <a:endParaRPr lang="ko-KR" altLang="ko-KR" sz="1200" dirty="0">
              <a:effectLst/>
              <a:latin typeface="G마켓 산스 Light" panose="02000000000000000000" pitchFamily="50" charset="-127"/>
              <a:ea typeface="G마켓 산스 Light" panose="02000000000000000000" pitchFamily="50" charset="-127"/>
              <a:cs typeface="굴림" panose="020B0600000101010101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swap() -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두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벡터의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내용을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Arial" panose="020B0604020202020204" pitchFamily="34" charset="0"/>
              </a:rPr>
              <a:t>바꿉니다</a:t>
            </a:r>
            <a:r>
              <a:rPr lang="en-US" altLang="ko-KR" sz="130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  <a:cs typeface="굴림" panose="020B0600000101010101" pitchFamily="50" charset="-127"/>
              </a:rPr>
              <a:t>.</a:t>
            </a:r>
          </a:p>
          <a:p>
            <a:pPr fontAlgn="base"/>
            <a:endParaRPr lang="ko-KR" altLang="ko-KR" sz="1300" dirty="0">
              <a:effectLst/>
              <a:latin typeface="G마켓 산스 Light" panose="02000000000000000000" pitchFamily="50" charset="-127"/>
              <a:ea typeface="G마켓 산스 Light" panose="02000000000000000000" pitchFamily="50" charset="-127"/>
              <a:cs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F9677E-4F3B-24C2-CEA8-4F0F7F69CE0B}"/>
              </a:ext>
            </a:extLst>
          </p:cNvPr>
          <p:cNvSpPr txBox="1"/>
          <p:nvPr/>
        </p:nvSpPr>
        <p:spPr>
          <a:xfrm>
            <a:off x="793103" y="965875"/>
            <a:ext cx="1069522" cy="3793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STL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2ECD32-9083-6B9D-41EA-11D500E5321D}"/>
              </a:ext>
            </a:extLst>
          </p:cNvPr>
          <p:cNvCxnSpPr>
            <a:cxnSpLocks/>
          </p:cNvCxnSpPr>
          <p:nvPr/>
        </p:nvCxnSpPr>
        <p:spPr>
          <a:xfrm>
            <a:off x="793103" y="1345252"/>
            <a:ext cx="10014857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7C95888-0784-02CB-AB75-968C26F60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86" y="977973"/>
            <a:ext cx="5037850" cy="576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5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Office PowerPoint</Application>
  <PresentationFormat>와이드스크린</PresentationFormat>
  <Paragraphs>54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G마켓 산스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wjswjdgus333@naver.com</dc:creator>
  <cp:lastModifiedBy>wjswjdgus333@naver.com</cp:lastModifiedBy>
  <cp:revision>1</cp:revision>
  <dcterms:created xsi:type="dcterms:W3CDTF">2023-05-01T07:54:59Z</dcterms:created>
  <dcterms:modified xsi:type="dcterms:W3CDTF">2023-05-01T07:55:29Z</dcterms:modified>
</cp:coreProperties>
</file>