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7"/>
  </p:notesMasterIdLst>
  <p:handoutMasterIdLst>
    <p:handoutMasterId r:id="rId8"/>
  </p:handoutMasterIdLst>
  <p:sldIdLst>
    <p:sldId id="282" r:id="rId2"/>
    <p:sldId id="283" r:id="rId3"/>
    <p:sldId id="285" r:id="rId4"/>
    <p:sldId id="286" r:id="rId5"/>
    <p:sldId id="28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6405"/>
  </p:normalViewPr>
  <p:slideViewPr>
    <p:cSldViewPr snapToGrid="0" snapToObjects="1">
      <p:cViewPr varScale="1">
        <p:scale>
          <a:sx n="115" d="100"/>
          <a:sy n="115" d="100"/>
        </p:scale>
        <p:origin x="1764" y="108"/>
      </p:cViewPr>
      <p:guideLst/>
    </p:cSldViewPr>
  </p:slideViewPr>
  <p:notesTextViewPr>
    <p:cViewPr>
      <p:scale>
        <a:sx n="1" d="1"/>
        <a:sy n="1" d="1"/>
      </p:scale>
      <p:origin x="0" y="0"/>
    </p:cViewPr>
  </p:notesTextViewPr>
  <p:notesViewPr>
    <p:cSldViewPr snapToGrid="0" snapToObjects="1">
      <p:cViewPr varScale="1">
        <p:scale>
          <a:sx n="164" d="100"/>
          <a:sy n="164" d="100"/>
        </p:scale>
        <p:origin x="50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7/15/2021</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7/15/2021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5933959" cy="738664"/>
          </a:xfrm>
          <a:prstGeom prst="rect">
            <a:avLst/>
          </a:prstGeom>
          <a:noFill/>
          <a:ln w="38100">
            <a:noFill/>
          </a:ln>
        </p:spPr>
        <p:txBody>
          <a:bodyPr wrap="square" lIns="0" tIns="0" rIns="0" bIns="0" anchor="t" anchorCtr="0">
            <a:spAutoFit/>
          </a:bodyPr>
          <a:lstStyle>
            <a:lvl1pPr algn="l">
              <a:lnSpc>
                <a:spcPct val="80000"/>
              </a:lnSpc>
              <a:defRPr sz="6000" b="0" i="1" cap="none" spc="0" baseline="0">
                <a:solidFill>
                  <a:schemeClr val="bg1"/>
                </a:solidFill>
                <a:latin typeface="Franklin Gothic Medium" panose="020B0603020102020204" pitchFamily="34" charset="0"/>
              </a:defRPr>
            </a:lvl1pPr>
          </a:lstStyle>
          <a:p>
            <a:r>
              <a:rPr lang="en-US" dirty="0"/>
              <a:t>Presentation Title</a:t>
            </a:r>
          </a:p>
        </p:txBody>
      </p:sp>
      <p:sp>
        <p:nvSpPr>
          <p:cNvPr id="3" name="Subtitle"/>
          <p:cNvSpPr>
            <a:spLocks noGrp="1"/>
          </p:cNvSpPr>
          <p:nvPr>
            <p:ph type="subTitle" idx="1" hasCustomPrompt="1"/>
          </p:nvPr>
        </p:nvSpPr>
        <p:spPr>
          <a:xfrm>
            <a:off x="1116116" y="3429000"/>
            <a:ext cx="5322202" cy="336015"/>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12" name="Picture 11">
            <a:extLst>
              <a:ext uri="{FF2B5EF4-FFF2-40B4-BE49-F238E27FC236}">
                <a16:creationId xmlns:a16="http://schemas.microsoft.com/office/drawing/2014/main" id="{ABD91E9D-E919-1E44-B072-294CE034EEF7}"/>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5" y="3904615"/>
            <a:ext cx="5321808" cy="338328"/>
          </a:xfrm>
        </p:spPr>
        <p:txBody>
          <a:bodyPr lIns="0" tIns="0" rIns="0" bIns="0"/>
          <a:lstStyle>
            <a:lvl1pPr marL="4763" indent="0">
              <a:buNone/>
              <a:tabLst/>
              <a:defRPr sz="2200" b="1" i="0">
                <a:solidFill>
                  <a:schemeClr val="tx1"/>
                </a:solidFill>
                <a:latin typeface="Franklin Gothic Demi Cond" panose="020B0603020102020204" pitchFamily="34" charset="0"/>
              </a:defRPr>
            </a:lvl1pPr>
          </a:lstStyle>
          <a:p>
            <a:pPr lvl="0"/>
            <a:r>
              <a:rPr lang="en-US" dirty="0"/>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4239707"/>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Title</a:t>
            </a:r>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6925733" cy="341599"/>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80826" y="1962540"/>
            <a:ext cx="646211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panose="020B06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28501" y="1345166"/>
            <a:ext cx="6914445" cy="338554"/>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Cond" panose="020B06060304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br>
              <a:rPr lang="en-US" dirty="0"/>
            </a:br>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lang="en-US" dirty="0"/>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1258349"/>
            <a:ext cx="8038355" cy="4233696"/>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304800"/>
            <a:ext cx="2879168" cy="747897"/>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Franklin Gothic Medium Cond" panose="020B0606030402020204" pitchFamily="34" charset="0"/>
              </a:defRPr>
            </a:lvl1pPr>
          </a:lstStyle>
          <a:p>
            <a:r>
              <a:rPr lang="en-US" dirty="0"/>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19100" y="318798"/>
            <a:ext cx="10737"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300">
                <a:solidFill>
                  <a:schemeClr val="bg2"/>
                </a:solidFill>
                <a:latin typeface="Impact" panose="020B080603090205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0" y="2811027"/>
            <a:ext cx="5171597" cy="307777"/>
          </a:xfrm>
          <a:noFill/>
        </p:spPr>
        <p:txBody>
          <a:bodyPr wrap="square" lIns="0" tIns="0" rIns="0" bIns="0" anchor="t" anchorCtr="0">
            <a:spAutoFit/>
          </a:bodyPr>
          <a:lstStyle>
            <a:lvl1pPr marL="0" indent="0" algn="ctr">
              <a:buNone/>
              <a:defRPr sz="2000" b="1" i="0" spc="300">
                <a:solidFill>
                  <a:schemeClr val="accent2"/>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Medium" panose="020B0603020102020204" pitchFamily="34" charset="0"/>
              </a:defRPr>
            </a:lvl1pPr>
          </a:lstStyle>
          <a:p>
            <a:pPr lvl="0"/>
            <a:r>
              <a:rPr lang="en-US" dirty="0"/>
              <a:t>Fact or highlight.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1" name="Picture 10">
            <a:extLst>
              <a:ext uri="{FF2B5EF4-FFF2-40B4-BE49-F238E27FC236}">
                <a16:creationId xmlns:a16="http://schemas.microsoft.com/office/drawing/2014/main" id="{9FCD1DC3-C143-EE4D-A499-5C31D0F6FA3C}"/>
              </a:ext>
            </a:extLst>
          </p:cNvPr>
          <p:cNvPicPr>
            <a:picLocks noChangeAspect="1"/>
          </p:cNvPicPr>
          <p:nvPr userDrawn="1"/>
        </p:nvPicPr>
        <p:blipFill>
          <a:blip r:embed="rId3"/>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0" i="1" cap="none" spc="0" baseline="0">
                <a:solidFill>
                  <a:schemeClr val="bg1"/>
                </a:solidFill>
                <a:latin typeface="Franklin Gothic Medium" panose="020B0603020102020204" pitchFamily="34" charset="0"/>
              </a:defRPr>
            </a:lvl1pPr>
          </a:lstStyle>
          <a:p>
            <a:r>
              <a:rPr lang="en-US" dirty="0"/>
              <a:t>Thank You</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0" name="Picture 9">
            <a:extLst>
              <a:ext uri="{FF2B5EF4-FFF2-40B4-BE49-F238E27FC236}">
                <a16:creationId xmlns:a16="http://schemas.microsoft.com/office/drawing/2014/main" id="{053DF361-4A5B-984D-AF5B-5AA76E12424B}"/>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5" y="4647678"/>
            <a:ext cx="5635893" cy="619602"/>
          </a:xfrm>
          <a:prstGeom prst="rect">
            <a:avLst/>
          </a:prstGeom>
        </p:spPr>
        <p:txBody>
          <a:bodyPr vert="horz" lIns="68580" tIns="34290" rIns="68580" bIns="34290"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329929" algn="l"/>
              </a:tabLst>
            </a:pPr>
            <a:r>
              <a:rPr lang="en-US" sz="1200" dirty="0" err="1">
                <a:latin typeface="Franklin Gothic Medium" panose="020B0603020102020204" pitchFamily="34" charset="0"/>
              </a:rPr>
              <a:t>polytechnic.purdue.edu</a:t>
            </a:r>
            <a:endParaRPr lang="en-US" sz="1200" dirty="0">
              <a:latin typeface="Franklin Gothic Medium" panose="020B0603020102020204" pitchFamily="34" charset="0"/>
            </a:endParaRPr>
          </a:p>
          <a:p>
            <a:pPr>
              <a:tabLst>
                <a:tab pos="1329929" algn="l"/>
              </a:tabLst>
            </a:pPr>
            <a:endParaRPr lang="en-US" sz="900" dirty="0">
              <a:latin typeface="Franklin Gothic Medium" panose="020B0603020102020204" pitchFamily="34" charset="0"/>
            </a:endParaRPr>
          </a:p>
          <a:p>
            <a:pPr marL="0" indent="0">
              <a:tabLst>
                <a:tab pos="1425575" algn="l"/>
                <a:tab pos="1598613" algn="l"/>
              </a:tabLst>
            </a:pPr>
            <a:r>
              <a:rPr lang="en-US" sz="1050" dirty="0">
                <a:latin typeface="Franklin Gothic Medium" panose="020B0603020102020204" pitchFamily="34" charset="0"/>
              </a:rPr>
              <a:t>	</a:t>
            </a:r>
            <a:r>
              <a:rPr lang="en-US" sz="1200" dirty="0">
                <a:latin typeface="Franklin Gothic Medium" panose="020B0603020102020204" pitchFamily="34" charset="0"/>
              </a:rPr>
              <a:t>/ 	</a:t>
            </a:r>
            <a:r>
              <a:rPr lang="en-US" sz="1200" dirty="0" err="1">
                <a:latin typeface="Franklin Gothic Medium" panose="020B0603020102020204" pitchFamily="34" charset="0"/>
              </a:rPr>
              <a:t>TechPurdue</a:t>
            </a:r>
            <a:endParaRPr lang="en-US" sz="1200" dirty="0">
              <a:latin typeface="Franklin Gothic Medium" panose="020B0603020102020204" pitchFamily="34" charset="0"/>
            </a:endParaRPr>
          </a:p>
          <a:p>
            <a:pPr>
              <a:tabLst>
                <a:tab pos="1329929" algn="l"/>
              </a:tabLst>
            </a:pPr>
            <a:endParaRPr lang="en-US" sz="1050" dirty="0">
              <a:latin typeface="Franklin Gothic Medium" panose="020B0603020102020204" pitchFamily="34" charset="0"/>
            </a:endParaRPr>
          </a:p>
        </p:txBody>
      </p:sp>
      <p:pic>
        <p:nvPicPr>
          <p:cNvPr id="27" name="Picture 26">
            <a:extLst>
              <a:ext uri="{FF2B5EF4-FFF2-40B4-BE49-F238E27FC236}">
                <a16:creationId xmlns:a16="http://schemas.microsoft.com/office/drawing/2014/main" id="{553D6B6F-D7FF-2A40-8370-C69415ED507C}"/>
              </a:ext>
            </a:extLst>
          </p:cNvPr>
          <p:cNvPicPr>
            <a:picLocks noChangeAspect="1"/>
          </p:cNvPicPr>
          <p:nvPr userDrawn="1"/>
        </p:nvPicPr>
        <p:blipFill>
          <a:blip r:embed="rId4">
            <a:biLevel thresh="75000"/>
          </a:blip>
          <a:stretch>
            <a:fillRect/>
          </a:stretch>
        </p:blipFill>
        <p:spPr>
          <a:xfrm>
            <a:off x="1086285" y="4996114"/>
            <a:ext cx="1283716" cy="224028"/>
          </a:xfrm>
          <a:prstGeom prst="rect">
            <a:avLst/>
          </a:prstGeom>
        </p:spPr>
      </p:pic>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966523"/>
            <a:ext cx="5321808" cy="338328"/>
          </a:xfrm>
        </p:spPr>
        <p:txBody>
          <a:bodyPr lIns="0" tIns="0" rIns="0" bIns="0"/>
          <a:lstStyle>
            <a:lvl1pPr marL="4763" indent="0">
              <a:buNone/>
              <a:tabLst/>
              <a:defRPr sz="2200" b="1" i="0">
                <a:solidFill>
                  <a:schemeClr val="bg1"/>
                </a:solidFill>
                <a:latin typeface="Franklin Gothic Demi Cond" panose="020B0603020102020204" pitchFamily="34" charset="0"/>
              </a:defRPr>
            </a:lvl1pPr>
          </a:lstStyle>
          <a:p>
            <a:pPr lvl="0"/>
            <a:r>
              <a:rPr lang="en-US" dirty="0"/>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3301615"/>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3521300"/>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3761883"/>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err="1"/>
              <a:t>email@purdue.edu</a:t>
            </a:r>
            <a:endParaRPr lang="en-US" dirty="0"/>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8" name="Picture 7">
            <a:extLst>
              <a:ext uri="{FF2B5EF4-FFF2-40B4-BE49-F238E27FC236}">
                <a16:creationId xmlns:a16="http://schemas.microsoft.com/office/drawing/2014/main" id="{2D853589-3193-A04C-88F5-5B0437794117}"/>
              </a:ext>
            </a:extLst>
          </p:cNvPr>
          <p:cNvPicPr>
            <a:picLocks noChangeAspect="1"/>
          </p:cNvPicPr>
          <p:nvPr userDrawn="1"/>
        </p:nvPicPr>
        <p:blipFill>
          <a:blip r:embed="rId8"/>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epforest.readthedocs.io/en/latest/land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1116116" y="1626244"/>
            <a:ext cx="5933959" cy="2363724"/>
          </a:xfrm>
        </p:spPr>
        <p:txBody>
          <a:bodyPr/>
          <a:lstStyle/>
          <a:p>
            <a:r>
              <a:rPr lang="en-US" altLang="ko-KR" sz="6600" b="1" i="0" dirty="0">
                <a:solidFill>
                  <a:srgbClr val="C9D1D9"/>
                </a:solidFill>
                <a:effectLst/>
                <a:latin typeface="-apple-system"/>
              </a:rPr>
              <a:t>UAV Ground </a:t>
            </a:r>
            <a:r>
              <a:rPr lang="en-US" altLang="ko-KR" sz="6600" b="1" i="0" dirty="0">
                <a:solidFill>
                  <a:srgbClr val="C9D1D9"/>
                </a:solidFill>
                <a:latin typeface="-apple-system"/>
              </a:rPr>
              <a:t>D</a:t>
            </a:r>
            <a:r>
              <a:rPr lang="en-US" altLang="ko-KR" sz="6600" b="1" i="0" dirty="0">
                <a:solidFill>
                  <a:srgbClr val="C9D1D9"/>
                </a:solidFill>
                <a:effectLst/>
                <a:latin typeface="-apple-system"/>
              </a:rPr>
              <a:t>etection</a:t>
            </a:r>
            <a:br>
              <a:rPr lang="en-US" altLang="ko-KR" b="1" i="0" dirty="0">
                <a:solidFill>
                  <a:srgbClr val="C9D1D9"/>
                </a:solidFill>
                <a:effectLst/>
                <a:latin typeface="-apple-system"/>
              </a:rPr>
            </a:br>
            <a:endParaRPr lang="en-US" dirty="0"/>
          </a:p>
        </p:txBody>
      </p:sp>
      <p:sp>
        <p:nvSpPr>
          <p:cNvPr id="3" name="Subtitle 2">
            <a:extLst>
              <a:ext uri="{FF2B5EF4-FFF2-40B4-BE49-F238E27FC236}">
                <a16:creationId xmlns:a16="http://schemas.microsoft.com/office/drawing/2014/main" id="{4D7A6969-BC48-7946-A229-7F7ECCB1A500}"/>
              </a:ext>
            </a:extLst>
          </p:cNvPr>
          <p:cNvSpPr>
            <a:spLocks noGrp="1"/>
          </p:cNvSpPr>
          <p:nvPr>
            <p:ph type="subTitle" idx="1"/>
          </p:nvPr>
        </p:nvSpPr>
        <p:spPr>
          <a:xfrm>
            <a:off x="1116116" y="3429000"/>
            <a:ext cx="5322202" cy="338554"/>
          </a:xfrm>
        </p:spPr>
        <p:txBody>
          <a:bodyPr/>
          <a:lstStyle/>
          <a:p>
            <a:r>
              <a:rPr lang="en-US" dirty="0"/>
              <a:t>Distinguish Tree Species</a:t>
            </a:r>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a:xfrm>
            <a:off x="1116115" y="3820804"/>
            <a:ext cx="5321808" cy="338328"/>
          </a:xfrm>
        </p:spPr>
        <p:txBody>
          <a:bodyPr>
            <a:noAutofit/>
          </a:bodyPr>
          <a:lstStyle/>
          <a:p>
            <a:r>
              <a:rPr lang="en-US" sz="1400" dirty="0">
                <a:latin typeface="+mj-lt"/>
              </a:rPr>
              <a:t>Christian Ekeigwe, </a:t>
            </a:r>
            <a:r>
              <a:rPr lang="en-US" sz="1400" b="1" i="0" dirty="0" err="1">
                <a:solidFill>
                  <a:srgbClr val="1D1C1D"/>
                </a:solidFill>
                <a:effectLst/>
                <a:latin typeface="+mj-lt"/>
              </a:rPr>
              <a:t>Daehyeon</a:t>
            </a:r>
            <a:r>
              <a:rPr lang="en-US" sz="1400" b="1" i="0" dirty="0">
                <a:solidFill>
                  <a:srgbClr val="1D1C1D"/>
                </a:solidFill>
                <a:effectLst/>
                <a:latin typeface="+mj-lt"/>
              </a:rPr>
              <a:t> </a:t>
            </a:r>
            <a:r>
              <a:rPr lang="en-US" sz="1400" b="1" i="0" dirty="0" err="1">
                <a:solidFill>
                  <a:srgbClr val="1D1C1D"/>
                </a:solidFill>
                <a:effectLst/>
                <a:latin typeface="+mj-lt"/>
              </a:rPr>
              <a:t>Jeong</a:t>
            </a:r>
            <a:r>
              <a:rPr lang="en-US" sz="1400" b="1" i="0" dirty="0">
                <a:solidFill>
                  <a:srgbClr val="1D1C1D"/>
                </a:solidFill>
                <a:effectLst/>
                <a:latin typeface="+mj-lt"/>
              </a:rPr>
              <a:t>, </a:t>
            </a:r>
            <a:r>
              <a:rPr lang="en-US" sz="1400" b="1" i="0" dirty="0" err="1">
                <a:solidFill>
                  <a:srgbClr val="1D1C1D"/>
                </a:solidFill>
                <a:effectLst/>
                <a:latin typeface="+mj-lt"/>
              </a:rPr>
              <a:t>Jaeyeong</a:t>
            </a:r>
            <a:r>
              <a:rPr lang="en-US" sz="1400" b="1" i="0" dirty="0">
                <a:solidFill>
                  <a:srgbClr val="1D1C1D"/>
                </a:solidFill>
                <a:effectLst/>
                <a:latin typeface="+mj-lt"/>
              </a:rPr>
              <a:t> Shim, </a:t>
            </a:r>
            <a:br>
              <a:rPr lang="en-US" sz="1400" b="1" i="0" dirty="0">
                <a:solidFill>
                  <a:srgbClr val="1D1C1D"/>
                </a:solidFill>
                <a:effectLst/>
                <a:latin typeface="+mj-lt"/>
              </a:rPr>
            </a:br>
            <a:r>
              <a:rPr lang="en-US" sz="1400" b="1" i="0" dirty="0" err="1">
                <a:solidFill>
                  <a:srgbClr val="1D1C1D"/>
                </a:solidFill>
                <a:effectLst/>
                <a:latin typeface="+mj-lt"/>
              </a:rPr>
              <a:t>Jeonghwan</a:t>
            </a:r>
            <a:r>
              <a:rPr lang="en-US" sz="1400" b="1" i="0" dirty="0">
                <a:solidFill>
                  <a:srgbClr val="1D1C1D"/>
                </a:solidFill>
                <a:effectLst/>
                <a:latin typeface="+mj-lt"/>
              </a:rPr>
              <a:t> Kang, </a:t>
            </a:r>
            <a:r>
              <a:rPr lang="en-US" sz="1400" b="1" i="0" dirty="0" err="1">
                <a:solidFill>
                  <a:srgbClr val="1D1C1D"/>
                </a:solidFill>
                <a:effectLst/>
                <a:latin typeface="+mj-lt"/>
              </a:rPr>
              <a:t>Seoungheong</a:t>
            </a:r>
            <a:r>
              <a:rPr lang="en-US" sz="1400" b="1" i="0" dirty="0">
                <a:solidFill>
                  <a:srgbClr val="1D1C1D"/>
                </a:solidFill>
                <a:effectLst/>
                <a:latin typeface="+mj-lt"/>
              </a:rPr>
              <a:t> </a:t>
            </a:r>
            <a:r>
              <a:rPr lang="en-US" sz="1400" b="1" i="0" dirty="0" err="1">
                <a:solidFill>
                  <a:srgbClr val="1D1C1D"/>
                </a:solidFill>
                <a:effectLst/>
                <a:latin typeface="+mj-lt"/>
              </a:rPr>
              <a:t>Jeong</a:t>
            </a:r>
            <a:br>
              <a:rPr lang="en-US" sz="1400" b="0" i="0" dirty="0">
                <a:solidFill>
                  <a:srgbClr val="1D1C1D"/>
                </a:solidFill>
                <a:effectLst/>
                <a:latin typeface="+mj-lt"/>
              </a:rPr>
            </a:br>
            <a:endParaRPr lang="en-US" sz="1400" dirty="0">
              <a:latin typeface="+mj-lt"/>
            </a:endParaRPr>
          </a:p>
        </p:txBody>
      </p:sp>
      <p:sp>
        <p:nvSpPr>
          <p:cNvPr id="6" name="Text Placeholder 5">
            <a:extLst>
              <a:ext uri="{FF2B5EF4-FFF2-40B4-BE49-F238E27FC236}">
                <a16:creationId xmlns:a16="http://schemas.microsoft.com/office/drawing/2014/main" id="{EE03A10C-5296-3942-9199-4D3D27F7F9E6}"/>
              </a:ext>
            </a:extLst>
          </p:cNvPr>
          <p:cNvSpPr>
            <a:spLocks noGrp="1"/>
          </p:cNvSpPr>
          <p:nvPr>
            <p:ph type="body" sz="quarter" idx="14"/>
          </p:nvPr>
        </p:nvSpPr>
        <p:spPr>
          <a:xfrm>
            <a:off x="1116115" y="4381386"/>
            <a:ext cx="5321808" cy="338328"/>
          </a:xfrm>
        </p:spPr>
        <p:txBody>
          <a:bodyPr/>
          <a:lstStyle/>
          <a:p>
            <a:r>
              <a:rPr lang="en-US" dirty="0"/>
              <a:t>Project 17</a:t>
            </a:r>
          </a:p>
        </p:txBody>
      </p:sp>
      <p:sp>
        <p:nvSpPr>
          <p:cNvPr id="8" name="Text Placeholder 4">
            <a:extLst>
              <a:ext uri="{FF2B5EF4-FFF2-40B4-BE49-F238E27FC236}">
                <a16:creationId xmlns:a16="http://schemas.microsoft.com/office/drawing/2014/main" id="{34C0A585-E1D3-4BAB-B97C-A4398CA60699}"/>
              </a:ext>
            </a:extLst>
          </p:cNvPr>
          <p:cNvSpPr txBox="1">
            <a:spLocks/>
          </p:cNvSpPr>
          <p:nvPr/>
        </p:nvSpPr>
        <p:spPr>
          <a:xfrm>
            <a:off x="1116115" y="4212222"/>
            <a:ext cx="5321808" cy="338328"/>
          </a:xfrm>
          <a:prstGeom prst="rect">
            <a:avLst/>
          </a:prstGeom>
        </p:spPr>
        <p:txBody>
          <a:bodyPr vert="horz" lIns="0" tIns="0" rIns="0" bIns="0" rtlCol="0">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2200" b="1" i="0" kern="1200">
                <a:solidFill>
                  <a:schemeClr val="tx1"/>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9" name="Text Placeholder 5">
            <a:extLst>
              <a:ext uri="{FF2B5EF4-FFF2-40B4-BE49-F238E27FC236}">
                <a16:creationId xmlns:a16="http://schemas.microsoft.com/office/drawing/2014/main" id="{A4D1529E-B482-442F-8B35-10B07C194E44}"/>
              </a:ext>
            </a:extLst>
          </p:cNvPr>
          <p:cNvSpPr txBox="1">
            <a:spLocks/>
          </p:cNvSpPr>
          <p:nvPr/>
        </p:nvSpPr>
        <p:spPr>
          <a:xfrm>
            <a:off x="1116115" y="4547314"/>
            <a:ext cx="5321808" cy="338328"/>
          </a:xfrm>
          <a:prstGeom prst="rect">
            <a:avLst/>
          </a:prstGeom>
        </p:spPr>
        <p:txBody>
          <a:bodyPr vert="horz" lIns="0" tIns="0" rIns="0" bIns="0" rtlCol="0">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1400" b="1" i="0" kern="1200">
                <a:solidFill>
                  <a:schemeClr val="bg2"/>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6365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dirty="0"/>
              <a:t>Detecting Tree model</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p:txBody>
          <a:bodyPr/>
          <a:lstStyle/>
          <a:p>
            <a:r>
              <a:rPr lang="en-US" dirty="0"/>
              <a:t>Deep Forest</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1580826" y="1962540"/>
            <a:ext cx="6462119" cy="3819951"/>
          </a:xfrm>
        </p:spPr>
        <p:txBody>
          <a:bodyPr>
            <a:normAutofit/>
          </a:bodyPr>
          <a:lstStyle/>
          <a:p>
            <a:r>
              <a:rPr lang="en-US" altLang="ko-KR" b="0" i="0" dirty="0">
                <a:solidFill>
                  <a:srgbClr val="404040"/>
                </a:solidFill>
                <a:effectLst/>
                <a:latin typeface="Lato"/>
              </a:rPr>
              <a:t> Training and predicting individual tree airborne RGB image</a:t>
            </a: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pPr marL="685800" lvl="3" indent="0" algn="ctr">
              <a:buNone/>
            </a:pPr>
            <a:endParaRPr lang="en-US" altLang="ko-KR" dirty="0">
              <a:solidFill>
                <a:srgbClr val="404040"/>
              </a:solidFill>
              <a:latin typeface="Lato"/>
            </a:endParaRPr>
          </a:p>
          <a:p>
            <a:pPr marL="45720" indent="0" algn="ctr">
              <a:buNone/>
            </a:pPr>
            <a:r>
              <a:rPr lang="en-US" altLang="ko-KR" sz="1100" b="0" i="0" dirty="0">
                <a:solidFill>
                  <a:srgbClr val="7030A0"/>
                </a:solidFill>
                <a:effectLst/>
                <a:latin typeface="Lato"/>
              </a:rPr>
              <a:t>https://deepforest.readthedocs.io/en/latest/landing.html</a:t>
            </a:r>
          </a:p>
          <a:p>
            <a:endParaRPr lang="en-US" altLang="ko-KR" b="0" i="0" dirty="0">
              <a:solidFill>
                <a:srgbClr val="404040"/>
              </a:solidFill>
              <a:effectLst/>
              <a:latin typeface="Lato"/>
            </a:endParaRPr>
          </a:p>
          <a:p>
            <a:endParaRPr lang="en-US" dirty="0"/>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a:t>
            </a:fld>
            <a:endParaRPr lang="en-US" dirty="0"/>
          </a:p>
        </p:txBody>
      </p:sp>
      <p:pic>
        <p:nvPicPr>
          <p:cNvPr id="1028" name="Picture 4">
            <a:hlinkClick r:id="rId2"/>
            <a:extLst>
              <a:ext uri="{FF2B5EF4-FFF2-40B4-BE49-F238E27FC236}">
                <a16:creationId xmlns:a16="http://schemas.microsoft.com/office/drawing/2014/main" id="{C53CF8C2-86ED-4A6F-AB79-319A54E26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770" y="2451929"/>
            <a:ext cx="3788229" cy="284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32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Detect Objects in Real Time</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Using OpenCV and Python</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When using UAV ground detecting we need to use real time object detection</a:t>
            </a:r>
          </a:p>
          <a:p>
            <a:endParaRPr lang="en-US" dirty="0"/>
          </a:p>
          <a:p>
            <a:r>
              <a:rPr lang="en-US" dirty="0"/>
              <a:t>OpenCV?</a:t>
            </a:r>
          </a:p>
          <a:p>
            <a:r>
              <a:rPr lang="en-US" altLang="ko-KR" b="0" i="0" u="none" strike="noStrike" dirty="0">
                <a:solidFill>
                  <a:srgbClr val="0645AD"/>
                </a:solidFill>
                <a:effectLst/>
                <a:latin typeface="Arial" panose="020B0604020202020204" pitchFamily="34" charset="0"/>
              </a:rPr>
              <a:t>library of programming functions</a:t>
            </a:r>
            <a:r>
              <a:rPr lang="en-US" altLang="ko-KR" b="0" i="0" dirty="0">
                <a:solidFill>
                  <a:srgbClr val="202122"/>
                </a:solidFill>
                <a:effectLst/>
                <a:latin typeface="Arial" panose="020B0604020202020204" pitchFamily="34" charset="0"/>
              </a:rPr>
              <a:t> mainly aimed at real-time </a:t>
            </a:r>
            <a:r>
              <a:rPr lang="en-US" altLang="ko-KR" b="0" i="0" u="none" strike="noStrike" dirty="0">
                <a:solidFill>
                  <a:srgbClr val="0645AD"/>
                </a:solidFill>
                <a:effectLst/>
                <a:latin typeface="Arial" panose="020B0604020202020204" pitchFamily="34" charset="0"/>
              </a:rPr>
              <a:t>computer vision</a:t>
            </a:r>
            <a:r>
              <a:rPr lang="en-US" altLang="ko-KR" b="0" i="0" dirty="0">
                <a:solidFill>
                  <a:srgbClr val="202122"/>
                </a:solidFill>
                <a:effectLst/>
                <a:latin typeface="Arial" panose="020B0604020202020204" pitchFamily="34" charset="0"/>
              </a:rPr>
              <a:t>.</a:t>
            </a:r>
            <a:endParaRPr lang="en-US" dirty="0"/>
          </a:p>
          <a:p>
            <a:endParaRPr lang="en-US" dirty="0"/>
          </a:p>
          <a:p>
            <a:endParaRPr lang="en-US" dirty="0"/>
          </a:p>
          <a:p>
            <a:endParaRPr lang="en-US" dirty="0"/>
          </a:p>
        </p:txBody>
      </p:sp>
      <p:pic>
        <p:nvPicPr>
          <p:cNvPr id="7" name="내용 개체 틀 6">
            <a:extLst>
              <a:ext uri="{FF2B5EF4-FFF2-40B4-BE49-F238E27FC236}">
                <a16:creationId xmlns:a16="http://schemas.microsoft.com/office/drawing/2014/main" id="{6911A162-1F2E-467B-B312-97966D1BD7E8}"/>
              </a:ext>
            </a:extLst>
          </p:cNvPr>
          <p:cNvPicPr>
            <a:picLocks noGrp="1" noChangeAspect="1"/>
          </p:cNvPicPr>
          <p:nvPr>
            <p:ph sz="quarter" idx="13"/>
          </p:nvPr>
        </p:nvPicPr>
        <p:blipFill>
          <a:blip r:embed="rId2"/>
          <a:stretch>
            <a:fillRect/>
          </a:stretch>
        </p:blipFill>
        <p:spPr>
          <a:xfrm>
            <a:off x="4765675" y="2108205"/>
            <a:ext cx="3708659" cy="2439272"/>
          </a:xfrm>
          <a:prstGeom prst="rect">
            <a:avLst/>
          </a:prstGeom>
        </p:spPr>
      </p:pic>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7762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32274-C915-534E-B21A-62234BA6BD5C}"/>
              </a:ext>
            </a:extLst>
          </p:cNvPr>
          <p:cNvSpPr>
            <a:spLocks noGrp="1"/>
          </p:cNvSpPr>
          <p:nvPr>
            <p:ph type="ctrTitle"/>
          </p:nvPr>
        </p:nvSpPr>
        <p:spPr>
          <a:xfrm>
            <a:off x="565518" y="304800"/>
            <a:ext cx="2879168" cy="249299"/>
          </a:xfrm>
        </p:spPr>
        <p:txBody>
          <a:bodyPr/>
          <a:lstStyle/>
          <a:p>
            <a:r>
              <a:rPr lang="en-US" dirty="0"/>
              <a:t>Mapping Tree and GPS</a:t>
            </a:r>
          </a:p>
        </p:txBody>
      </p:sp>
      <p:sp>
        <p:nvSpPr>
          <p:cNvPr id="4" name="Slide Number Placeholder 3">
            <a:extLst>
              <a:ext uri="{FF2B5EF4-FFF2-40B4-BE49-F238E27FC236}">
                <a16:creationId xmlns:a16="http://schemas.microsoft.com/office/drawing/2014/main" id="{F254C8D1-E87F-D949-A4FD-5349824F69A0}"/>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9" name="직사각형 8">
            <a:extLst>
              <a:ext uri="{FF2B5EF4-FFF2-40B4-BE49-F238E27FC236}">
                <a16:creationId xmlns:a16="http://schemas.microsoft.com/office/drawing/2014/main" id="{423BAE0B-763E-43EE-9955-6133D3E3C826}"/>
              </a:ext>
            </a:extLst>
          </p:cNvPr>
          <p:cNvSpPr/>
          <p:nvPr/>
        </p:nvSpPr>
        <p:spPr>
          <a:xfrm>
            <a:off x="3335383" y="304800"/>
            <a:ext cx="357051" cy="13498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D0E4A23-3178-429F-AF44-C3991ACC13DE}"/>
              </a:ext>
            </a:extLst>
          </p:cNvPr>
          <p:cNvSpPr txBox="1"/>
          <p:nvPr/>
        </p:nvSpPr>
        <p:spPr>
          <a:xfrm>
            <a:off x="470263" y="919698"/>
            <a:ext cx="4101738" cy="923330"/>
          </a:xfrm>
          <a:prstGeom prst="rect">
            <a:avLst/>
          </a:prstGeom>
          <a:noFill/>
        </p:spPr>
        <p:txBody>
          <a:bodyPr wrap="square" rtlCol="0">
            <a:spAutoFit/>
          </a:bodyPr>
          <a:lstStyle/>
          <a:p>
            <a:r>
              <a:rPr lang="en-US" altLang="ko-KR" dirty="0"/>
              <a:t>Aerial triangulation (AT) is a method for producing maps by overlapping aerial images.</a:t>
            </a:r>
            <a:endParaRPr lang="ko-KR" altLang="en-US" dirty="0"/>
          </a:p>
        </p:txBody>
      </p:sp>
      <p:pic>
        <p:nvPicPr>
          <p:cNvPr id="5" name="그림 개체 틀 4">
            <a:extLst>
              <a:ext uri="{FF2B5EF4-FFF2-40B4-BE49-F238E27FC236}">
                <a16:creationId xmlns:a16="http://schemas.microsoft.com/office/drawing/2014/main" id="{BEE9C61D-14F0-41D4-9A5C-E81A6C7D0772}"/>
              </a:ext>
            </a:extLst>
          </p:cNvPr>
          <p:cNvPicPr>
            <a:picLocks noGrp="1" noChangeAspect="1"/>
          </p:cNvPicPr>
          <p:nvPr>
            <p:ph type="pic" sz="quarter" idx="13"/>
          </p:nvPr>
        </p:nvPicPr>
        <p:blipFill rotWithShape="1">
          <a:blip r:embed="rId2"/>
          <a:srcRect l="393" r="50369"/>
          <a:stretch/>
        </p:blipFill>
        <p:spPr>
          <a:xfrm>
            <a:off x="4572000" y="1843028"/>
            <a:ext cx="3109499" cy="3416927"/>
          </a:xfrm>
          <a:prstGeom prst="rect">
            <a:avLst/>
          </a:prstGeom>
        </p:spPr>
      </p:pic>
      <p:pic>
        <p:nvPicPr>
          <p:cNvPr id="15" name="그림 14">
            <a:extLst>
              <a:ext uri="{FF2B5EF4-FFF2-40B4-BE49-F238E27FC236}">
                <a16:creationId xmlns:a16="http://schemas.microsoft.com/office/drawing/2014/main" id="{448FEF47-EC96-44CC-B822-3D7017670627}"/>
              </a:ext>
            </a:extLst>
          </p:cNvPr>
          <p:cNvPicPr>
            <a:picLocks noChangeAspect="1"/>
          </p:cNvPicPr>
          <p:nvPr/>
        </p:nvPicPr>
        <p:blipFill rotWithShape="1">
          <a:blip r:embed="rId3"/>
          <a:srcRect l="48095"/>
          <a:stretch/>
        </p:blipFill>
        <p:spPr>
          <a:xfrm>
            <a:off x="522526" y="2949017"/>
            <a:ext cx="4197521" cy="2523134"/>
          </a:xfrm>
          <a:prstGeom prst="rect">
            <a:avLst/>
          </a:prstGeom>
        </p:spPr>
      </p:pic>
    </p:spTree>
    <p:extLst>
      <p:ext uri="{BB962C8B-B14F-4D97-AF65-F5344CB8AC3E}">
        <p14:creationId xmlns:p14="http://schemas.microsoft.com/office/powerpoint/2010/main" val="113990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4B2-548F-5F42-8B41-4D7FB81CD07E}"/>
              </a:ext>
            </a:extLst>
          </p:cNvPr>
          <p:cNvSpPr>
            <a:spLocks noGrp="1"/>
          </p:cNvSpPr>
          <p:nvPr>
            <p:ph type="ctrTitle"/>
          </p:nvPr>
        </p:nvSpPr>
        <p:spPr/>
        <p:txBody>
          <a:bodyPr/>
          <a:lstStyle/>
          <a:p>
            <a:r>
              <a:rPr lang="en-US" dirty="0"/>
              <a:t>Thank you</a:t>
            </a:r>
          </a:p>
        </p:txBody>
      </p:sp>
      <p:sp>
        <p:nvSpPr>
          <p:cNvPr id="3" name="Slide Number Placeholder 2">
            <a:extLst>
              <a:ext uri="{FF2B5EF4-FFF2-40B4-BE49-F238E27FC236}">
                <a16:creationId xmlns:a16="http://schemas.microsoft.com/office/drawing/2014/main" id="{BF562F0A-A0A6-4441-AC12-76FFCAD42455}"/>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4" name="Text Placeholder 3">
            <a:extLst>
              <a:ext uri="{FF2B5EF4-FFF2-40B4-BE49-F238E27FC236}">
                <a16:creationId xmlns:a16="http://schemas.microsoft.com/office/drawing/2014/main" id="{B3264691-F0FD-A245-BC44-29628B8B1C7A}"/>
              </a:ext>
            </a:extLst>
          </p:cNvPr>
          <p:cNvSpPr>
            <a:spLocks noGrp="1"/>
          </p:cNvSpPr>
          <p:nvPr>
            <p:ph type="body" sz="quarter" idx="13"/>
          </p:nvPr>
        </p:nvSpPr>
        <p:spPr/>
        <p:txBody>
          <a:bodyPr/>
          <a:lstStyle/>
          <a:p>
            <a:r>
              <a:rPr lang="en-US" dirty="0"/>
              <a:t>Questions?</a:t>
            </a:r>
          </a:p>
        </p:txBody>
      </p:sp>
      <p:sp>
        <p:nvSpPr>
          <p:cNvPr id="5" name="Text Placeholder 4">
            <a:extLst>
              <a:ext uri="{FF2B5EF4-FFF2-40B4-BE49-F238E27FC236}">
                <a16:creationId xmlns:a16="http://schemas.microsoft.com/office/drawing/2014/main" id="{A022EEEB-035B-C44D-B47D-5EB367443DE4}"/>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2ECC231E-BCD7-9B4F-8BAB-A911013C7166}"/>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F6F161BB-1E3C-504F-99F7-6C53532FC01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564979424"/>
      </p:ext>
    </p:extLst>
  </p:cSld>
  <p:clrMapOvr>
    <a:masterClrMapping/>
  </p:clrMapOvr>
</p:sld>
</file>

<file path=ppt/theme/theme1.xml><?xml version="1.0" encoding="utf-8"?>
<a:theme xmlns:a="http://schemas.openxmlformats.org/drawingml/2006/main" name="Parcel">
  <a:themeElements>
    <a:clrScheme name="Custom 2">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D6F3D"/>
      </a:hlink>
      <a:folHlink>
        <a:srgbClr val="8D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1795</TotalTime>
  <Words>118</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Acumin Pro</vt:lpstr>
      <vt:lpstr>-apple-system</vt:lpstr>
      <vt:lpstr>Arial</vt:lpstr>
      <vt:lpstr>Calibri</vt:lpstr>
      <vt:lpstr>Franklin Gothic Book</vt:lpstr>
      <vt:lpstr>Franklin Gothic Demi Cond</vt:lpstr>
      <vt:lpstr>Franklin Gothic Medium</vt:lpstr>
      <vt:lpstr>Franklin Gothic Medium Cond</vt:lpstr>
      <vt:lpstr>Impact</vt:lpstr>
      <vt:lpstr>Lato</vt:lpstr>
      <vt:lpstr>Wingdings</vt:lpstr>
      <vt:lpstr>Parcel</vt:lpstr>
      <vt:lpstr>UAV Ground Detection </vt:lpstr>
      <vt:lpstr>Detecting Tree model</vt:lpstr>
      <vt:lpstr>Detect Objects in Real Time</vt:lpstr>
      <vt:lpstr>Mapping Tree and GPS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Christian C Ekeigwe</cp:lastModifiedBy>
  <cp:revision>32</cp:revision>
  <dcterms:created xsi:type="dcterms:W3CDTF">2020-02-06T20:42:06Z</dcterms:created>
  <dcterms:modified xsi:type="dcterms:W3CDTF">2021-07-16T00:22:35Z</dcterms:modified>
  <cp:category/>
</cp:coreProperties>
</file>