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8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8288000" cy="10287000"/>
  <p:notesSz cx="18288000" cy="10287000"/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536" y="-84"/>
      </p:cViewPr>
      <p:guideLst>
        <p:guide orient="horz" pos="2880"/>
        <p:guide pos="21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slide" Target="slides/slide25.xml"  /><Relationship Id="rId27" Type="http://schemas.openxmlformats.org/officeDocument/2006/relationships/slide" Target="slides/slide26.xml"  /><Relationship Id="rId28" Type="http://schemas.openxmlformats.org/officeDocument/2006/relationships/slide" Target="slides/slide27.xml"  /><Relationship Id="rId29" Type="http://schemas.openxmlformats.org/officeDocument/2006/relationships/slide" Target="slides/slide28.xml"  /><Relationship Id="rId3" Type="http://schemas.openxmlformats.org/officeDocument/2006/relationships/slide" Target="slides/slide2.xml"  /><Relationship Id="rId30" Type="http://schemas.openxmlformats.org/officeDocument/2006/relationships/presProps" Target="presProps.xml"  /><Relationship Id="rId31" Type="http://schemas.openxmlformats.org/officeDocument/2006/relationships/viewProps" Target="viewProps.xml"  /><Relationship Id="rId32" Type="http://schemas.openxmlformats.org/officeDocument/2006/relationships/theme" Target="theme/theme1.xml"  /><Relationship Id="rId33" Type="http://schemas.openxmlformats.org/officeDocument/2006/relationships/tableStyles" Target="tableStyles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jpeg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12127D"/>
                </a:solidFill>
                <a:latin typeface="휴먼모음T"/>
                <a:cs typeface="휴먼모음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1212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83501"/>
            <a:ext cx="18288000" cy="10203815"/>
          </a:xfrm>
          <a:custGeom>
            <a:avLst/>
            <a:gdLst/>
            <a:ahLst/>
            <a:cxnLst/>
            <a:rect l="l" t="t" r="r" b="b"/>
            <a:pathLst>
              <a:path w="18288000" h="10203815">
                <a:moveTo>
                  <a:pt x="18287999" y="0"/>
                </a:moveTo>
                <a:lnTo>
                  <a:pt x="18287999" y="10203497"/>
                </a:lnTo>
                <a:lnTo>
                  <a:pt x="0" y="10203497"/>
                </a:lnTo>
                <a:lnTo>
                  <a:pt x="0" y="10184905"/>
                </a:lnTo>
                <a:lnTo>
                  <a:pt x="18287999" y="0"/>
                </a:lnTo>
                <a:close/>
              </a:path>
            </a:pathLst>
          </a:custGeom>
          <a:solidFill>
            <a:srgbClr val="0D0D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0" y="0"/>
            <a:ext cx="4444365" cy="2345690"/>
          </a:xfrm>
          <a:custGeom>
            <a:avLst/>
            <a:gdLst/>
            <a:ahLst/>
            <a:cxnLst/>
            <a:rect l="l" t="t" r="r" b="b"/>
            <a:pathLst>
              <a:path w="4444365" h="2345690">
                <a:moveTo>
                  <a:pt x="0" y="0"/>
                </a:moveTo>
                <a:lnTo>
                  <a:pt x="4443774" y="0"/>
                </a:lnTo>
                <a:lnTo>
                  <a:pt x="0" y="2345415"/>
                </a:lnTo>
                <a:lnTo>
                  <a:pt x="0" y="0"/>
                </a:lnTo>
                <a:close/>
              </a:path>
            </a:pathLst>
          </a:custGeom>
          <a:solidFill>
            <a:srgbClr val="40A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12127D"/>
                </a:solidFill>
                <a:latin typeface="휴먼모음T"/>
                <a:cs typeface="휴먼모음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1212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7812721" y="3"/>
            <a:ext cx="10475277" cy="10286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0" y="1"/>
            <a:ext cx="12498070" cy="10287000"/>
          </a:xfrm>
          <a:custGeom>
            <a:avLst/>
            <a:gdLst/>
            <a:ahLst/>
            <a:cxnLst/>
            <a:rect l="l" t="t" r="r" b="b"/>
            <a:pathLst>
              <a:path w="12498070" h="10287000">
                <a:moveTo>
                  <a:pt x="0" y="10286996"/>
                </a:moveTo>
                <a:lnTo>
                  <a:pt x="0" y="134797"/>
                </a:lnTo>
                <a:lnTo>
                  <a:pt x="52227" y="0"/>
                </a:lnTo>
                <a:lnTo>
                  <a:pt x="12497858" y="0"/>
                </a:lnTo>
                <a:lnTo>
                  <a:pt x="8512169" y="10286996"/>
                </a:lnTo>
                <a:lnTo>
                  <a:pt x="0" y="10286996"/>
                </a:lnTo>
                <a:close/>
              </a:path>
            </a:pathLst>
          </a:custGeom>
          <a:solidFill>
            <a:srgbClr val="1212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7867935" y="4"/>
            <a:ext cx="4694555" cy="1699895"/>
          </a:xfrm>
          <a:custGeom>
            <a:avLst/>
            <a:gdLst/>
            <a:ahLst/>
            <a:cxnLst/>
            <a:rect l="l" t="t" r="r" b="b"/>
            <a:pathLst>
              <a:path w="4694555" h="1699895">
                <a:moveTo>
                  <a:pt x="0" y="0"/>
                </a:moveTo>
                <a:lnTo>
                  <a:pt x="4693998" y="0"/>
                </a:lnTo>
                <a:lnTo>
                  <a:pt x="3965535" y="1699630"/>
                </a:lnTo>
                <a:lnTo>
                  <a:pt x="0" y="0"/>
                </a:lnTo>
                <a:close/>
              </a:path>
            </a:pathLst>
          </a:custGeom>
          <a:solidFill>
            <a:srgbClr val="40A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12127D"/>
                </a:solidFill>
                <a:latin typeface="휴먼모음T"/>
                <a:cs typeface="휴먼모음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2A2A7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3027321" y="0"/>
            <a:ext cx="15260677" cy="1028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0" y="0"/>
            <a:ext cx="9194800" cy="10287000"/>
          </a:xfrm>
          <a:custGeom>
            <a:avLst/>
            <a:gdLst/>
            <a:ahLst/>
            <a:cxnLst/>
            <a:rect l="l" t="t" r="r" b="b"/>
            <a:pathLst>
              <a:path w="9194800" h="10287000">
                <a:moveTo>
                  <a:pt x="0" y="0"/>
                </a:moveTo>
                <a:lnTo>
                  <a:pt x="5575726" y="0"/>
                </a:lnTo>
                <a:lnTo>
                  <a:pt x="9194193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0D0D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0" y="0"/>
            <a:ext cx="8583295" cy="10287000"/>
          </a:xfrm>
          <a:custGeom>
            <a:avLst/>
            <a:gdLst/>
            <a:ahLst/>
            <a:cxnLst/>
            <a:rect l="l" t="t" r="r" b="b"/>
            <a:pathLst>
              <a:path w="8583295" h="10287000">
                <a:moveTo>
                  <a:pt x="8582941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4980275" y="0"/>
                </a:lnTo>
                <a:lnTo>
                  <a:pt x="8582941" y="10286999"/>
                </a:lnTo>
                <a:close/>
              </a:path>
            </a:pathLst>
          </a:custGeom>
          <a:solidFill>
            <a:srgbClr val="1212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1212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59763" y="869804"/>
            <a:ext cx="10168473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12127D"/>
                </a:solidFill>
                <a:latin typeface="휴먼모음T"/>
                <a:cs typeface="휴먼모음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53769" y="2737954"/>
            <a:ext cx="15980460" cy="3631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0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1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2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3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3.jpe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4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5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6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7.png"  /><Relationship Id="rId3" Type="http://schemas.openxmlformats.org/officeDocument/2006/relationships/image" Target="../media/image28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9.png"  /><Relationship Id="rId3" Type="http://schemas.openxmlformats.org/officeDocument/2006/relationships/image" Target="../media/image30.png"  /><Relationship Id="rId4" Type="http://schemas.openxmlformats.org/officeDocument/2006/relationships/image" Target="../media/image31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4.png"  /><Relationship Id="rId3" Type="http://schemas.openxmlformats.org/officeDocument/2006/relationships/image" Target="../media/image32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3.png"  /><Relationship Id="rId3" Type="http://schemas.openxmlformats.org/officeDocument/2006/relationships/image" Target="../media/image34.png"  /><Relationship Id="rId4" Type="http://schemas.openxmlformats.org/officeDocument/2006/relationships/image" Target="../media/image35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6.png"  /><Relationship Id="rId3" Type="http://schemas.openxmlformats.org/officeDocument/2006/relationships/image" Target="../media/image37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8.png"  /><Relationship Id="rId3" Type="http://schemas.openxmlformats.org/officeDocument/2006/relationships/image" Target="../media/image39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1031" y="8765539"/>
            <a:ext cx="8228965" cy="51181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defRPr/>
            </a:pPr>
            <a:r>
              <a:rPr lang="ko-KR" altLang="en-US" sz="3300" b="0" spc="-315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학습자</a:t>
            </a:r>
            <a:r>
              <a:rPr lang="en-US" altLang="ko-KR" sz="3300" b="0" spc="-315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: </a:t>
            </a:r>
            <a:r>
              <a:rPr lang="ko-KR" altLang="en-US" sz="3300" b="0" spc="-315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이관형</a:t>
            </a:r>
            <a:endParaRPr lang="ko-KR" altLang="en-US" sz="3300" b="0" spc="-315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9325" y="4671823"/>
            <a:ext cx="9911715" cy="1824227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78740">
              <a:lnSpc>
                <a:spcPts val="7090"/>
              </a:lnSpc>
              <a:spcBef>
                <a:spcPts val="100"/>
              </a:spcBef>
              <a:defRPr/>
            </a:pPr>
            <a:r>
              <a:rPr lang="ko-KR" altLang="en-US" sz="4400" b="1" spc="-755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밑바닥 부터 시작하는 딥러닝</a:t>
            </a:r>
            <a:endParaRPr lang="ko-KR" altLang="en-US" sz="3600" b="1" spc="-755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marL="78740">
              <a:lnSpc>
                <a:spcPts val="7090"/>
              </a:lnSpc>
              <a:spcBef>
                <a:spcPts val="100"/>
              </a:spcBef>
              <a:defRPr/>
            </a:pPr>
            <a:r>
              <a:rPr lang="en-US" altLang="ko-KR" sz="3600" b="1" spc="-755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2</a:t>
            </a:r>
            <a:r>
              <a:rPr lang="ko-KR" altLang="en-US" sz="3600" b="1" spc="-755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장 퍼셉트론의 이해</a:t>
            </a:r>
            <a:endParaRPr lang="ko-KR" altLang="en-US" sz="3600" b="1" spc="-755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4998720" cy="3128645"/>
          </a:xfrm>
          <a:custGeom>
            <a:avLst/>
            <a:gdLst/>
            <a:rect l="l" t="t" r="r" b="b"/>
            <a:pathLst>
              <a:path w="4998720" h="3128645">
                <a:moveTo>
                  <a:pt x="0" y="3128462"/>
                </a:moveTo>
                <a:lnTo>
                  <a:pt x="0" y="0"/>
                </a:lnTo>
                <a:lnTo>
                  <a:pt x="4998145" y="0"/>
                </a:lnTo>
                <a:lnTo>
                  <a:pt x="0" y="3128462"/>
                </a:lnTo>
                <a:close/>
              </a:path>
            </a:pathLst>
          </a:custGeom>
          <a:solidFill>
            <a:srgbClr val="40a3ff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2864"/>
            <a:ext cx="18288000" cy="10224135"/>
          </a:xfrm>
          <a:custGeom>
            <a:avLst/>
            <a:gdLst/>
            <a:rect l="l" t="t" r="r" b="b"/>
            <a:pathLst>
              <a:path w="18288000" h="10224135">
                <a:moveTo>
                  <a:pt x="18288000" y="0"/>
                </a:moveTo>
                <a:lnTo>
                  <a:pt x="18288000" y="10224074"/>
                </a:lnTo>
                <a:lnTo>
                  <a:pt x="0" y="10224074"/>
                </a:lnTo>
                <a:lnTo>
                  <a:pt x="0" y="10184905"/>
                </a:lnTo>
                <a:lnTo>
                  <a:pt x="18288000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object 7"/>
          <p:cNvSpPr txBox="1">
            <a:spLocks noGrp="1"/>
          </p:cNvSpPr>
          <p:nvPr>
            <p:ph type="title" idx="0"/>
          </p:nvPr>
        </p:nvSpPr>
        <p:spPr>
          <a:xfrm>
            <a:off x="1550548" y="923990"/>
            <a:ext cx="10565252" cy="742885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4800" b="1" spc="1750"/>
              <a:t>AND </a:t>
            </a:r>
            <a:r>
              <a:rPr lang="ko-KR" altLang="en-US" sz="4800" b="1" spc="1750"/>
              <a:t>게이트</a:t>
            </a:r>
            <a:endParaRPr lang="ko-KR" altLang="en-US" sz="4800" b="1" spc="1750"/>
          </a:p>
        </p:txBody>
      </p:sp>
      <p:sp>
        <p:nvSpPr>
          <p:cNvPr id="16" name="object 16"/>
          <p:cNvSpPr/>
          <p:nvPr/>
        </p:nvSpPr>
        <p:spPr>
          <a:xfrm>
            <a:off x="14815551" y="1"/>
            <a:ext cx="3472815" cy="3115310"/>
          </a:xfrm>
          <a:custGeom>
            <a:avLst/>
            <a:gdLst/>
            <a:rect l="l" t="t" r="r" b="b"/>
            <a:pathLst>
              <a:path w="3472815" h="3115310">
                <a:moveTo>
                  <a:pt x="0" y="0"/>
                </a:moveTo>
                <a:lnTo>
                  <a:pt x="3472448" y="0"/>
                </a:lnTo>
                <a:lnTo>
                  <a:pt x="3472448" y="3115284"/>
                </a:lnTo>
                <a:lnTo>
                  <a:pt x="0" y="0"/>
                </a:lnTo>
                <a:close/>
              </a:path>
            </a:pathLst>
          </a:custGeom>
          <a:solidFill>
            <a:srgbClr val="12127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7" name="object 17"/>
          <p:cNvSpPr/>
          <p:nvPr/>
        </p:nvSpPr>
        <p:spPr>
          <a:xfrm>
            <a:off x="0" y="2347915"/>
            <a:ext cx="4653915" cy="0"/>
          </a:xfrm>
          <a:custGeom>
            <a:avLst/>
            <a:gdLst/>
            <a:rect l="l" t="t" r="r" b="b"/>
            <a:pathLst>
              <a:path w="4653915">
                <a:moveTo>
                  <a:pt x="0" y="0"/>
                </a:moveTo>
                <a:lnTo>
                  <a:pt x="4653806" y="0"/>
                </a:lnTo>
              </a:path>
            </a:pathLst>
          </a:custGeom>
          <a:ln w="28574">
            <a:solidFill>
              <a:srgbClr val="12127d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1" name=""/>
          <p:cNvSpPr txBox="1"/>
          <p:nvPr/>
        </p:nvSpPr>
        <p:spPr>
          <a:xfrm>
            <a:off x="10820400" y="8309611"/>
            <a:ext cx="5943599" cy="94868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800">
                <a:latin typeface="맑은 고딕"/>
                <a:ea typeface="맑은 고딕"/>
              </a:rPr>
              <a:t>전류가 흐른다 </a:t>
            </a:r>
            <a:r>
              <a:rPr lang="en-US" altLang="ko-KR" sz="2800">
                <a:latin typeface="맑은 고딕"/>
                <a:ea typeface="맑은 고딕"/>
              </a:rPr>
              <a:t>=</a:t>
            </a:r>
            <a:r>
              <a:rPr lang="ko-KR" altLang="en-US" sz="2800">
                <a:latin typeface="맑은 고딕"/>
                <a:ea typeface="맑은 고딕"/>
              </a:rPr>
              <a:t> </a:t>
            </a:r>
            <a:r>
              <a:rPr lang="en-US" altLang="ko-KR" sz="2800">
                <a:latin typeface="맑은 고딕"/>
                <a:ea typeface="맑은 고딕"/>
              </a:rPr>
              <a:t>1 = True</a:t>
            </a:r>
            <a:endParaRPr lang="en-US" altLang="ko-KR" sz="2800">
              <a:latin typeface="맑은 고딕"/>
              <a:ea typeface="맑은 고딕"/>
            </a:endParaRPr>
          </a:p>
          <a:p>
            <a:pPr>
              <a:defRPr/>
            </a:pPr>
            <a:r>
              <a:rPr lang="ko-KR" altLang="en-US" sz="2800">
                <a:latin typeface="맑은 고딕"/>
                <a:ea typeface="맑은 고딕"/>
              </a:rPr>
              <a:t>전류가 흐르지 않는다 </a:t>
            </a:r>
            <a:r>
              <a:rPr lang="en-US" altLang="ko-KR" sz="2800">
                <a:latin typeface="맑은 고딕"/>
                <a:ea typeface="맑은 고딕"/>
              </a:rPr>
              <a:t>=</a:t>
            </a:r>
            <a:r>
              <a:rPr lang="ko-KR" altLang="en-US" sz="2800">
                <a:latin typeface="맑은 고딕"/>
                <a:ea typeface="맑은 고딕"/>
              </a:rPr>
              <a:t> </a:t>
            </a:r>
            <a:r>
              <a:rPr lang="en-US" altLang="ko-KR" sz="2800">
                <a:latin typeface="맑은 고딕"/>
                <a:ea typeface="맑은 고딕"/>
              </a:rPr>
              <a:t>0 = False</a:t>
            </a:r>
            <a:endParaRPr lang="en-US" altLang="ko-KR" sz="2800">
              <a:latin typeface="맑은 고딕"/>
              <a:ea typeface="맑은 고딕"/>
            </a:endParaRPr>
          </a:p>
        </p:txBody>
      </p:sp>
      <p:sp>
        <p:nvSpPr>
          <p:cNvPr id="26" name=""/>
          <p:cNvSpPr txBox="1"/>
          <p:nvPr/>
        </p:nvSpPr>
        <p:spPr>
          <a:xfrm>
            <a:off x="1676400" y="8039099"/>
            <a:ext cx="5638800" cy="178879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800">
                <a:latin typeface="맑은 고딕"/>
                <a:ea typeface="맑은 고딕"/>
              </a:rPr>
              <a:t>입력 둘</a:t>
            </a:r>
            <a:r>
              <a:rPr lang="en-US" altLang="ko-KR" sz="2800">
                <a:latin typeface="맑은 고딕"/>
                <a:ea typeface="맑은 고딕"/>
              </a:rPr>
              <a:t>,</a:t>
            </a:r>
            <a:r>
              <a:rPr lang="ko-KR" altLang="en-US" sz="2800">
                <a:latin typeface="맑은 고딕"/>
                <a:ea typeface="맑은 고딕"/>
              </a:rPr>
              <a:t> 출력 하나</a:t>
            </a:r>
            <a:endParaRPr lang="ko-KR" altLang="en-US" sz="2800">
              <a:latin typeface="맑은 고딕"/>
              <a:ea typeface="맑은 고딕"/>
            </a:endParaRPr>
          </a:p>
          <a:p>
            <a:pPr>
              <a:defRPr/>
            </a:pPr>
            <a:endParaRPr lang="ko-KR" altLang="en-US" sz="2800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2800">
                <a:latin typeface="맑은 고딕"/>
                <a:ea typeface="맑은 고딕"/>
              </a:rPr>
              <a:t>x1, x2</a:t>
            </a:r>
            <a:r>
              <a:rPr lang="ko-KR" altLang="en-US" sz="2800">
                <a:latin typeface="맑은 고딕"/>
                <a:ea typeface="맑은 고딕"/>
              </a:rPr>
              <a:t> </a:t>
            </a:r>
            <a:r>
              <a:rPr lang="en-US" altLang="ko-KR" sz="2800">
                <a:latin typeface="맑은 고딕"/>
                <a:ea typeface="맑은 고딕"/>
              </a:rPr>
              <a:t>: </a:t>
            </a:r>
            <a:r>
              <a:rPr lang="ko-KR" altLang="en-US" sz="2800">
                <a:latin typeface="맑은 고딕"/>
                <a:ea typeface="맑은 고딕"/>
              </a:rPr>
              <a:t>둘다 </a:t>
            </a:r>
            <a:r>
              <a:rPr lang="en-US" altLang="ko-KR" sz="2800" b="1">
                <a:latin typeface="맑은 고딕"/>
                <a:ea typeface="맑은 고딕"/>
              </a:rPr>
              <a:t>T -&gt; T</a:t>
            </a:r>
            <a:endParaRPr lang="en-US" altLang="ko-KR" sz="2800" b="1">
              <a:latin typeface="맑은 고딕"/>
              <a:ea typeface="맑은 고딕"/>
            </a:endParaRPr>
          </a:p>
          <a:p>
            <a:pPr>
              <a:defRPr/>
            </a:pPr>
            <a:r>
              <a:rPr lang="ko-KR" altLang="en-US" sz="2800" b="1">
                <a:latin typeface="맑은 고딕"/>
                <a:ea typeface="맑은 고딕"/>
              </a:rPr>
              <a:t>그외 </a:t>
            </a:r>
            <a:r>
              <a:rPr lang="en-US" altLang="ko-KR" sz="2800" b="1">
                <a:latin typeface="맑은 고딕"/>
                <a:ea typeface="맑은 고딕"/>
              </a:rPr>
              <a:t>:</a:t>
            </a:r>
            <a:r>
              <a:rPr lang="ko-KR" altLang="en-US" sz="2800" b="1">
                <a:latin typeface="맑은 고딕"/>
                <a:ea typeface="맑은 고딕"/>
              </a:rPr>
              <a:t> </a:t>
            </a:r>
            <a:r>
              <a:rPr lang="en-US" altLang="ko-KR" sz="2800" b="1">
                <a:latin typeface="맑은 고딕"/>
                <a:ea typeface="맑은 고딕"/>
              </a:rPr>
              <a:t>False</a:t>
            </a:r>
            <a:endParaRPr lang="en-US" altLang="ko-KR" sz="2800" b="1">
              <a:latin typeface="맑은 고딕"/>
              <a:ea typeface="맑은 고딕"/>
            </a:endParaRPr>
          </a:p>
        </p:txBody>
      </p:sp>
      <p:pic>
        <p:nvPicPr>
          <p:cNvPr id="2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1000" y="3097428"/>
            <a:ext cx="6858000" cy="4092143"/>
          </a:xfrm>
          <a:prstGeom prst="rect">
            <a:avLst/>
          </a:prstGeom>
        </p:spPr>
      </p:pic>
      <p:sp>
        <p:nvSpPr>
          <p:cNvPr id="29" name=""/>
          <p:cNvSpPr/>
          <p:nvPr/>
        </p:nvSpPr>
        <p:spPr>
          <a:xfrm>
            <a:off x="7391400" y="4914900"/>
            <a:ext cx="2286000" cy="114300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1" name=""/>
          <p:cNvSpPr txBox="1"/>
          <p:nvPr/>
        </p:nvSpPr>
        <p:spPr>
          <a:xfrm>
            <a:off x="7315199" y="7810500"/>
            <a:ext cx="1828801" cy="191262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400" b="1">
                <a:latin typeface="맑은 고딕"/>
                <a:ea typeface="맑은 고딕"/>
              </a:rPr>
              <a:t>원래 논리회로에 </a:t>
            </a:r>
            <a:endParaRPr lang="ko-KR" altLang="en-US" sz="2400" b="1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2400" b="1">
                <a:latin typeface="맑은 고딕"/>
                <a:ea typeface="맑은 고딕"/>
              </a:rPr>
              <a:t>True :　1</a:t>
            </a:r>
            <a:endParaRPr lang="en-US" altLang="ko-KR" sz="2400" b="1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2400" b="1">
                <a:latin typeface="맑은 고딕"/>
                <a:ea typeface="맑은 고딕"/>
              </a:rPr>
              <a:t>False :　0</a:t>
            </a:r>
            <a:endParaRPr lang="en-US" altLang="ko-KR" sz="2400" b="1">
              <a:latin typeface="맑은 고딕"/>
              <a:ea typeface="맑은 고딕"/>
            </a:endParaRPr>
          </a:p>
          <a:p>
            <a:pPr>
              <a:defRPr/>
            </a:pPr>
            <a:endParaRPr lang="en-US" altLang="ko-KR" sz="2400" b="1">
              <a:latin typeface="맑은 고딕"/>
              <a:ea typeface="맑은 고딕"/>
            </a:endParaRPr>
          </a:p>
        </p:txBody>
      </p:sp>
      <p:pic>
        <p:nvPicPr>
          <p:cNvPr id="3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583590" y="2933700"/>
            <a:ext cx="7475810" cy="5257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41280"/>
          </a:xfrm>
          <a:custGeom>
            <a:avLst/>
            <a:gdLst/>
            <a:rect l="l" t="t" r="r" b="b"/>
            <a:pathLst>
              <a:path w="18288000" h="10241280">
                <a:moveTo>
                  <a:pt x="18288000" y="0"/>
                </a:moveTo>
                <a:lnTo>
                  <a:pt x="18288000" y="10240968"/>
                </a:lnTo>
                <a:lnTo>
                  <a:pt x="0" y="10240967"/>
                </a:lnTo>
                <a:lnTo>
                  <a:pt x="0" y="10184905"/>
                </a:lnTo>
                <a:lnTo>
                  <a:pt x="18288000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object 3"/>
          <p:cNvSpPr txBox="1">
            <a:spLocks noGrp="1"/>
          </p:cNvSpPr>
          <p:nvPr>
            <p:ph type="title" idx="0"/>
          </p:nvPr>
        </p:nvSpPr>
        <p:spPr>
          <a:xfrm>
            <a:off x="1466037" y="943038"/>
            <a:ext cx="4568825" cy="12286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b="1" spc="-1995">
                <a:latin typeface="맑은 고딕"/>
              </a:rPr>
              <a:t> </a:t>
            </a:r>
            <a:r>
              <a:rPr lang="ko-KR" altLang="en-US" b="1" spc="1750">
                <a:latin typeface="맑은 고딕"/>
              </a:rPr>
              <a:t>가중치</a:t>
            </a:r>
            <a:r>
              <a:rPr lang="en-US" altLang="ko-KR" b="1" spc="1750">
                <a:latin typeface="맑은 고딕"/>
              </a:rPr>
              <a:t>?</a:t>
            </a:r>
            <a:endParaRPr lang="en-US" altLang="ko-KR" b="1" spc="1750">
              <a:latin typeface="맑은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6037" y="2569798"/>
            <a:ext cx="8164195" cy="99255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3200" b="0" spc="-95">
                <a:solidFill>
                  <a:srgbClr val="12127d"/>
                </a:solidFill>
                <a:latin typeface="맑은 고딕"/>
                <a:ea typeface="맑은 고딕"/>
                <a:cs typeface="맑은 고딕"/>
              </a:rPr>
              <a:t>AND</a:t>
            </a:r>
            <a:r>
              <a:rPr lang="ko-KR" altLang="en-US" sz="3200" b="0" spc="-95">
                <a:solidFill>
                  <a:srgbClr val="12127d"/>
                </a:solidFill>
                <a:latin typeface="맑은 고딕"/>
                <a:ea typeface="맑은 고딕"/>
                <a:cs typeface="맑은 고딕"/>
              </a:rPr>
              <a:t> 게이트를 만족시키는 가중치 값은 어떻게 구할까</a:t>
            </a:r>
            <a:r>
              <a:rPr lang="en-US" altLang="ko-KR" sz="3200" b="0" spc="-95">
                <a:solidFill>
                  <a:srgbClr val="12127d"/>
                </a:solidFill>
                <a:latin typeface="맑은 고딕"/>
                <a:ea typeface="맑은 고딕"/>
                <a:cs typeface="맑은 고딕"/>
              </a:rPr>
              <a:t>?</a:t>
            </a:r>
            <a:endParaRPr lang="en-US" altLang="ko-KR" sz="3200" b="0" spc="-95">
              <a:solidFill>
                <a:srgbClr val="12127d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95400" y="4533900"/>
            <a:ext cx="2672737" cy="5486400"/>
          </a:xfrm>
          <a:prstGeom prst="rect">
            <a:avLst/>
          </a:prstGeom>
        </p:spPr>
        <p:txBody>
          <a:bodyPr vert="horz" wrap="square" lIns="0" tIns="41783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3290"/>
              </a:spcBef>
              <a:defRPr/>
            </a:pPr>
            <a:r>
              <a:rPr lang="ko-KR" altLang="en-US" sz="2800" b="0" spc="-209">
                <a:solidFill>
                  <a:srgbClr val="12127d"/>
                </a:solidFill>
                <a:latin typeface="맑은 고딕"/>
                <a:ea typeface="맑은 고딕"/>
                <a:cs typeface="맑은 고딕"/>
              </a:rPr>
              <a:t>교제 예시</a:t>
            </a:r>
            <a:endParaRPr lang="ko-KR" altLang="en-US" sz="2800" b="0" spc="-209">
              <a:solidFill>
                <a:srgbClr val="12127d"/>
              </a:solidFill>
              <a:latin typeface="맑은 고딕"/>
              <a:ea typeface="맑은 고딕"/>
              <a:cs typeface="맑은 고딕"/>
            </a:endParaRPr>
          </a:p>
          <a:p>
            <a:pPr>
              <a:defRPr/>
            </a:pPr>
            <a:r>
              <a:rPr lang="en-US" altLang="ko-KR" sz="2800" b="0" spc="-209">
                <a:solidFill>
                  <a:srgbClr val="12127d"/>
                </a:solidFill>
                <a:latin typeface="맑은 고딕"/>
                <a:ea typeface="맑은 고딕"/>
                <a:cs typeface="맑은 고딕"/>
              </a:rPr>
              <a:t>(w1, w2 , </a:t>
            </a:r>
            <a:r>
              <a:rPr lang="ko-KR" altLang="en-US" sz="2800">
                <a:latin typeface="맑은 고딕"/>
                <a:ea typeface="맑은 고딕"/>
              </a:rPr>
              <a:t>θ</a:t>
            </a:r>
            <a:r>
              <a:rPr lang="en-US" altLang="ko-KR" sz="2800">
                <a:latin typeface="맑은 고딕"/>
                <a:ea typeface="맑은 고딕"/>
              </a:rPr>
              <a:t>)</a:t>
            </a:r>
            <a:endParaRPr lang="en-US" altLang="ko-KR" sz="2800">
              <a:latin typeface="맑은 고딕"/>
              <a:ea typeface="맑은 고딕"/>
            </a:endParaRPr>
          </a:p>
          <a:p>
            <a:pPr marL="12700">
              <a:lnSpc>
                <a:spcPct val="100000"/>
              </a:lnSpc>
              <a:spcBef>
                <a:spcPts val="3290"/>
              </a:spcBef>
              <a:defRPr/>
            </a:pPr>
            <a:r>
              <a:rPr lang="en-US" altLang="ko-KR" sz="2800" b="0" spc="-209">
                <a:solidFill>
                  <a:srgbClr val="12127d"/>
                </a:solidFill>
                <a:latin typeface="맑은 고딕"/>
                <a:ea typeface="맑은 고딕"/>
                <a:cs typeface="맑은 고딕"/>
              </a:rPr>
              <a:t>EX)</a:t>
            </a:r>
            <a:r>
              <a:rPr lang="ko-KR" altLang="en-US" sz="2800" b="0" spc="-209">
                <a:solidFill>
                  <a:srgbClr val="12127d"/>
                </a:solidFill>
                <a:latin typeface="맑은 고딕"/>
                <a:ea typeface="맑은 고딕"/>
                <a:cs typeface="맑은 고딕"/>
              </a:rPr>
              <a:t> </a:t>
            </a:r>
            <a:endParaRPr lang="en-US" altLang="ko-KR" sz="2800" b="0" spc="-209">
              <a:solidFill>
                <a:srgbClr val="12127d"/>
              </a:solidFill>
              <a:latin typeface="맑은 고딕"/>
              <a:ea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3290"/>
              </a:spcBef>
              <a:defRPr/>
            </a:pPr>
            <a:r>
              <a:rPr lang="en-US" altLang="ko-KR" sz="2800" b="0" spc="-209">
                <a:solidFill>
                  <a:srgbClr val="12127d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lang="en-US" altLang="ko-KR" sz="2800" b="1" spc="-209">
                <a:solidFill>
                  <a:srgbClr val="12127d"/>
                </a:solidFill>
                <a:latin typeface="맑은 고딕"/>
                <a:ea typeface="맑은 고딕"/>
                <a:cs typeface="맑은 고딕"/>
              </a:rPr>
              <a:t>0.5, 0.5, 0.8),</a:t>
            </a:r>
            <a:endParaRPr lang="en-US" altLang="ko-KR" sz="2800" b="1" spc="-209">
              <a:solidFill>
                <a:srgbClr val="12127d"/>
              </a:solidFill>
              <a:latin typeface="맑은 고딕"/>
              <a:ea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3290"/>
              </a:spcBef>
              <a:defRPr/>
            </a:pPr>
            <a:r>
              <a:rPr lang="en-US" altLang="ko-KR" sz="2800" b="1" spc="-209">
                <a:solidFill>
                  <a:srgbClr val="12127d"/>
                </a:solidFill>
                <a:latin typeface="맑은 고딕"/>
                <a:ea typeface="맑은 고딕"/>
                <a:cs typeface="맑은 고딕"/>
              </a:rPr>
              <a:t>(0.5, 0.5, 0.8),</a:t>
            </a:r>
            <a:endParaRPr lang="en-US" altLang="ko-KR" sz="2800" b="1" spc="-209">
              <a:solidFill>
                <a:srgbClr val="12127d"/>
              </a:solidFill>
              <a:latin typeface="맑은 고딕"/>
              <a:ea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3290"/>
              </a:spcBef>
              <a:defRPr/>
            </a:pPr>
            <a:r>
              <a:rPr lang="en-US" altLang="ko-KR" sz="2800" b="1" spc="-209">
                <a:solidFill>
                  <a:srgbClr val="12127d"/>
                </a:solidFill>
                <a:latin typeface="맑은 고딕"/>
                <a:ea typeface="맑은 고딕"/>
                <a:cs typeface="맑은 고딕"/>
              </a:rPr>
              <a:t>(1.0, 1.0, 1.0)</a:t>
            </a:r>
            <a:r>
              <a:rPr lang="en-US" altLang="ko-KR" sz="2800" b="0" spc="-209">
                <a:solidFill>
                  <a:srgbClr val="12127d"/>
                </a:solidFill>
                <a:latin typeface="맑은 고딕"/>
                <a:ea typeface="맑은 고딕"/>
                <a:cs typeface="맑은 고딕"/>
              </a:rPr>
              <a:t>	</a:t>
            </a:r>
            <a:endParaRPr lang="en-US" altLang="ko-KR" sz="2800" b="0" spc="-209">
              <a:solidFill>
                <a:srgbClr val="12127d"/>
              </a:solidFill>
              <a:latin typeface="맑은 고딕"/>
              <a:ea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3290"/>
              </a:spcBef>
              <a:defRPr/>
            </a:pPr>
            <a:endParaRPr lang="ko-KR" altLang="en-US" sz="2800" b="0" spc="-209">
              <a:solidFill>
                <a:srgbClr val="12127d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554200" y="8267699"/>
            <a:ext cx="2295524" cy="112395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  <a:defRPr/>
            </a:pPr>
            <a:r>
              <a:rPr lang="ko-KR" altLang="en-US" sz="3200" b="1" spc="-75">
                <a:solidFill>
                  <a:srgbClr val="0d0d4f"/>
                </a:solidFill>
                <a:latin typeface="맑은 고딕"/>
                <a:ea typeface="맑은 고딕"/>
                <a:cs typeface="맑은 고딕"/>
              </a:rPr>
              <a:t>해결책</a:t>
            </a:r>
            <a:r>
              <a:rPr lang="en-US" altLang="ko-KR" sz="3200" b="1" spc="-75">
                <a:solidFill>
                  <a:srgbClr val="0d0d4f"/>
                </a:solidFill>
                <a:latin typeface="맑은 고딕"/>
                <a:ea typeface="맑은 고딕"/>
                <a:cs typeface="맑은 고딕"/>
              </a:rPr>
              <a:t>:</a:t>
            </a:r>
            <a:r>
              <a:rPr lang="ko-KR" altLang="en-US" sz="3200" b="1" spc="-75">
                <a:solidFill>
                  <a:srgbClr val="0d0d4f"/>
                </a:solidFill>
                <a:latin typeface="맑은 고딕"/>
                <a:ea typeface="맑은 고딕"/>
                <a:cs typeface="맑은 고딕"/>
              </a:rPr>
              <a:t> 부등호 영역</a:t>
            </a:r>
            <a:endParaRPr lang="ko-KR" altLang="en-US" sz="3200" b="1" spc="-75">
              <a:solidFill>
                <a:srgbClr val="0d0d4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815554" y="0"/>
            <a:ext cx="3472815" cy="3115310"/>
          </a:xfrm>
          <a:custGeom>
            <a:avLst/>
            <a:gdLst/>
            <a:rect l="l" t="t" r="r" b="b"/>
            <a:pathLst>
              <a:path w="3472815" h="3115310">
                <a:moveTo>
                  <a:pt x="0" y="0"/>
                </a:moveTo>
                <a:lnTo>
                  <a:pt x="3472445" y="0"/>
                </a:lnTo>
                <a:lnTo>
                  <a:pt x="3472445" y="3115281"/>
                </a:lnTo>
                <a:lnTo>
                  <a:pt x="0" y="0"/>
                </a:lnTo>
                <a:close/>
              </a:path>
            </a:pathLst>
          </a:custGeom>
          <a:solidFill>
            <a:srgbClr val="12127d"/>
          </a:solidFill>
        </p:spPr>
        <p:txBody>
          <a:bodyPr wrap="square" lIns="0" tIns="0" rIns="0" bIns="0"/>
          <a:lstStyle/>
          <a:p>
            <a:pPr>
              <a:defRPr/>
            </a:pPr>
            <a:endParaRPr lang="en-US" altLang="ko-KR"/>
          </a:p>
        </p:txBody>
      </p:sp>
      <p:sp>
        <p:nvSpPr>
          <p:cNvPr id="14" name="object 14"/>
          <p:cNvSpPr/>
          <p:nvPr/>
        </p:nvSpPr>
        <p:spPr>
          <a:xfrm>
            <a:off x="0" y="2347912"/>
            <a:ext cx="5987415" cy="0"/>
          </a:xfrm>
          <a:custGeom>
            <a:avLst/>
            <a:gdLst/>
            <a:rect l="l" t="t" r="r" b="b"/>
            <a:pathLst>
              <a:path w="5987415">
                <a:moveTo>
                  <a:pt x="0" y="0"/>
                </a:moveTo>
                <a:lnTo>
                  <a:pt x="5987410" y="0"/>
                </a:lnTo>
              </a:path>
            </a:pathLst>
          </a:custGeom>
          <a:ln w="28574">
            <a:solidFill>
              <a:srgbClr val="12127d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en-US" altLang="ko-KR"/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172200" y="4914900"/>
            <a:ext cx="8458200" cy="1828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2864"/>
            <a:ext cx="18288000" cy="10224135"/>
          </a:xfrm>
          <a:custGeom>
            <a:avLst/>
            <a:gdLst/>
            <a:rect l="l" t="t" r="r" b="b"/>
            <a:pathLst>
              <a:path w="18288000" h="10224135">
                <a:moveTo>
                  <a:pt x="18288000" y="0"/>
                </a:moveTo>
                <a:lnTo>
                  <a:pt x="18288000" y="10224074"/>
                </a:lnTo>
                <a:lnTo>
                  <a:pt x="0" y="10224074"/>
                </a:lnTo>
                <a:lnTo>
                  <a:pt x="0" y="10184905"/>
                </a:lnTo>
                <a:lnTo>
                  <a:pt x="18288000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object 7"/>
          <p:cNvSpPr txBox="1">
            <a:spLocks noGrp="1"/>
          </p:cNvSpPr>
          <p:nvPr>
            <p:ph type="title" idx="0"/>
          </p:nvPr>
        </p:nvSpPr>
        <p:spPr>
          <a:xfrm>
            <a:off x="1550548" y="923990"/>
            <a:ext cx="10565252" cy="742885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4800" b="1" spc="1750"/>
              <a:t>NAND </a:t>
            </a:r>
            <a:r>
              <a:rPr lang="ko-KR" altLang="en-US" sz="4800" b="1" spc="1750"/>
              <a:t>게이트</a:t>
            </a:r>
            <a:endParaRPr lang="ko-KR" altLang="en-US" sz="4800" b="1" spc="1750"/>
          </a:p>
        </p:txBody>
      </p:sp>
      <p:sp>
        <p:nvSpPr>
          <p:cNvPr id="16" name="object 16"/>
          <p:cNvSpPr/>
          <p:nvPr/>
        </p:nvSpPr>
        <p:spPr>
          <a:xfrm>
            <a:off x="14815551" y="1"/>
            <a:ext cx="3472815" cy="3115310"/>
          </a:xfrm>
          <a:custGeom>
            <a:avLst/>
            <a:gdLst/>
            <a:rect l="l" t="t" r="r" b="b"/>
            <a:pathLst>
              <a:path w="3472815" h="3115310">
                <a:moveTo>
                  <a:pt x="0" y="0"/>
                </a:moveTo>
                <a:lnTo>
                  <a:pt x="3472448" y="0"/>
                </a:lnTo>
                <a:lnTo>
                  <a:pt x="3472448" y="3115284"/>
                </a:lnTo>
                <a:lnTo>
                  <a:pt x="0" y="0"/>
                </a:lnTo>
                <a:close/>
              </a:path>
            </a:pathLst>
          </a:custGeom>
          <a:solidFill>
            <a:srgbClr val="12127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7" name="object 17"/>
          <p:cNvSpPr/>
          <p:nvPr/>
        </p:nvSpPr>
        <p:spPr>
          <a:xfrm>
            <a:off x="0" y="2347915"/>
            <a:ext cx="4653915" cy="0"/>
          </a:xfrm>
          <a:custGeom>
            <a:avLst/>
            <a:gdLst/>
            <a:rect l="l" t="t" r="r" b="b"/>
            <a:pathLst>
              <a:path w="4653915">
                <a:moveTo>
                  <a:pt x="0" y="0"/>
                </a:moveTo>
                <a:lnTo>
                  <a:pt x="4653806" y="0"/>
                </a:lnTo>
              </a:path>
            </a:pathLst>
          </a:custGeom>
          <a:ln w="28574">
            <a:solidFill>
              <a:srgbClr val="12127d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1" name=""/>
          <p:cNvSpPr txBox="1"/>
          <p:nvPr/>
        </p:nvSpPr>
        <p:spPr>
          <a:xfrm>
            <a:off x="10820400" y="8309610"/>
            <a:ext cx="5943599" cy="51816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 sz="2800">
              <a:latin typeface="맑은 고딕"/>
              <a:ea typeface="맑은 고딕"/>
            </a:endParaRPr>
          </a:p>
        </p:txBody>
      </p:sp>
      <p:sp>
        <p:nvSpPr>
          <p:cNvPr id="26" name=""/>
          <p:cNvSpPr txBox="1"/>
          <p:nvPr/>
        </p:nvSpPr>
        <p:spPr>
          <a:xfrm>
            <a:off x="1676400" y="8039099"/>
            <a:ext cx="5638800" cy="178879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800">
                <a:latin typeface="맑은 고딕"/>
                <a:ea typeface="맑은 고딕"/>
              </a:rPr>
              <a:t>입력 둘</a:t>
            </a:r>
            <a:r>
              <a:rPr lang="en-US" altLang="ko-KR" sz="2800">
                <a:latin typeface="맑은 고딕"/>
                <a:ea typeface="맑은 고딕"/>
              </a:rPr>
              <a:t>,</a:t>
            </a:r>
            <a:r>
              <a:rPr lang="ko-KR" altLang="en-US" sz="2800">
                <a:latin typeface="맑은 고딕"/>
                <a:ea typeface="맑은 고딕"/>
              </a:rPr>
              <a:t> 출력 하나</a:t>
            </a:r>
            <a:endParaRPr lang="ko-KR" altLang="en-US" sz="2800">
              <a:latin typeface="맑은 고딕"/>
              <a:ea typeface="맑은 고딕"/>
            </a:endParaRPr>
          </a:p>
          <a:p>
            <a:pPr>
              <a:defRPr/>
            </a:pPr>
            <a:endParaRPr lang="ko-KR" altLang="en-US" sz="2800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2800">
                <a:latin typeface="맑은 고딕"/>
                <a:ea typeface="맑은 고딕"/>
              </a:rPr>
              <a:t>x1, x2</a:t>
            </a:r>
            <a:r>
              <a:rPr lang="ko-KR" altLang="en-US" sz="2800">
                <a:latin typeface="맑은 고딕"/>
                <a:ea typeface="맑은 고딕"/>
              </a:rPr>
              <a:t> </a:t>
            </a:r>
            <a:r>
              <a:rPr lang="en-US" altLang="ko-KR" sz="2800">
                <a:latin typeface="맑은 고딕"/>
                <a:ea typeface="맑은 고딕"/>
              </a:rPr>
              <a:t>: </a:t>
            </a:r>
            <a:r>
              <a:rPr lang="ko-KR" altLang="en-US" sz="2800">
                <a:latin typeface="맑은 고딕"/>
                <a:ea typeface="맑은 고딕"/>
              </a:rPr>
              <a:t>둘다 </a:t>
            </a:r>
            <a:r>
              <a:rPr lang="en-US" altLang="ko-KR" sz="2800" b="1">
                <a:latin typeface="맑은 고딕"/>
                <a:ea typeface="맑은 고딕"/>
              </a:rPr>
              <a:t>T</a:t>
            </a:r>
            <a:r>
              <a:rPr lang="en-US" altLang="ko-KR" sz="2800">
                <a:latin typeface="맑은 고딕"/>
                <a:ea typeface="맑은 고딕"/>
              </a:rPr>
              <a:t>, </a:t>
            </a:r>
            <a:r>
              <a:rPr lang="en-US" altLang="ko-KR" sz="2800" b="1">
                <a:latin typeface="맑은 고딕"/>
                <a:ea typeface="맑은 고딕"/>
              </a:rPr>
              <a:t>T -&gt; F</a:t>
            </a:r>
            <a:endParaRPr lang="en-US" altLang="ko-KR" sz="2800" b="1">
              <a:latin typeface="맑은 고딕"/>
              <a:ea typeface="맑은 고딕"/>
            </a:endParaRPr>
          </a:p>
          <a:p>
            <a:pPr>
              <a:defRPr/>
            </a:pPr>
            <a:r>
              <a:rPr lang="ko-KR" altLang="en-US" sz="2800" b="1">
                <a:latin typeface="맑은 고딕"/>
                <a:ea typeface="맑은 고딕"/>
              </a:rPr>
              <a:t>그외 </a:t>
            </a:r>
            <a:r>
              <a:rPr lang="en-US" altLang="ko-KR" sz="2800" b="1">
                <a:latin typeface="맑은 고딕"/>
                <a:ea typeface="맑은 고딕"/>
              </a:rPr>
              <a:t>:</a:t>
            </a:r>
            <a:r>
              <a:rPr lang="ko-KR" altLang="en-US" sz="2800" b="1">
                <a:latin typeface="맑은 고딕"/>
                <a:ea typeface="맑은 고딕"/>
              </a:rPr>
              <a:t> </a:t>
            </a:r>
            <a:r>
              <a:rPr lang="en-US" altLang="ko-KR" sz="2800" b="1">
                <a:latin typeface="맑은 고딕"/>
                <a:ea typeface="맑은 고딕"/>
              </a:rPr>
              <a:t>True</a:t>
            </a:r>
            <a:endParaRPr lang="en-US" altLang="ko-KR" sz="2800" b="1">
              <a:latin typeface="맑은 고딕"/>
              <a:ea typeface="맑은 고딕"/>
            </a:endParaRPr>
          </a:p>
        </p:txBody>
      </p:sp>
      <p:pic>
        <p:nvPicPr>
          <p:cNvPr id="3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6400" y="3146742"/>
            <a:ext cx="5715000" cy="3825558"/>
          </a:xfrm>
          <a:prstGeom prst="rect">
            <a:avLst/>
          </a:prstGeom>
        </p:spPr>
      </p:pic>
      <p:sp>
        <p:nvSpPr>
          <p:cNvPr id="33" name=""/>
          <p:cNvSpPr txBox="1"/>
          <p:nvPr/>
        </p:nvSpPr>
        <p:spPr>
          <a:xfrm>
            <a:off x="9372600" y="3467100"/>
            <a:ext cx="5562600" cy="350329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800" b="1">
                <a:latin typeface="맑은 고딕"/>
                <a:ea typeface="맑은 고딕"/>
              </a:rPr>
              <a:t>Not AND</a:t>
            </a:r>
            <a:r>
              <a:rPr lang="ko-KR" altLang="en-US" sz="2800" b="1">
                <a:latin typeface="맑은 고딕"/>
                <a:ea typeface="맑은 고딕"/>
              </a:rPr>
              <a:t>의 의미</a:t>
            </a:r>
            <a:endParaRPr lang="ko-KR" altLang="en-US" sz="2800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2800">
                <a:latin typeface="맑은 고딕"/>
                <a:ea typeface="맑은 고딕"/>
              </a:rPr>
              <a:t>=</a:t>
            </a:r>
            <a:r>
              <a:rPr lang="ko-KR" altLang="en-US" sz="2800">
                <a:latin typeface="맑은 고딕"/>
                <a:ea typeface="맑은 고딕"/>
              </a:rPr>
              <a:t> </a:t>
            </a:r>
            <a:r>
              <a:rPr lang="en-US" altLang="ko-KR" sz="2800">
                <a:latin typeface="맑은 고딕"/>
                <a:ea typeface="맑은 고딕"/>
              </a:rPr>
              <a:t>AND</a:t>
            </a:r>
            <a:r>
              <a:rPr lang="ko-KR" altLang="en-US" sz="2800">
                <a:latin typeface="맑은 고딕"/>
                <a:ea typeface="맑은 고딕"/>
              </a:rPr>
              <a:t>게이트 출력을 뒤집은 값</a:t>
            </a:r>
            <a:endParaRPr lang="ko-KR" altLang="en-US" sz="2800">
              <a:latin typeface="맑은 고딕"/>
              <a:ea typeface="맑은 고딕"/>
            </a:endParaRPr>
          </a:p>
          <a:p>
            <a:pPr>
              <a:defRPr/>
            </a:pPr>
            <a:endParaRPr lang="ko-KR" altLang="en-US" sz="2800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2800">
                <a:latin typeface="맑은 고딕"/>
                <a:ea typeface="맑은 고딕"/>
              </a:rPr>
              <a:t>=</a:t>
            </a:r>
            <a:r>
              <a:rPr lang="ko-KR" altLang="en-US" sz="2800">
                <a:latin typeface="맑은 고딕"/>
                <a:ea typeface="맑은 고딕"/>
              </a:rPr>
              <a:t> </a:t>
            </a:r>
            <a:r>
              <a:rPr lang="en-US" altLang="ko-KR" sz="2800">
                <a:latin typeface="맑은 고딕"/>
                <a:ea typeface="맑은 고딕"/>
              </a:rPr>
              <a:t>AND</a:t>
            </a:r>
            <a:r>
              <a:rPr lang="ko-KR" altLang="en-US" sz="2800">
                <a:latin typeface="맑은 고딕"/>
                <a:ea typeface="맑은 고딕"/>
              </a:rPr>
              <a:t>게이트 구현하는 매개 변수의 부호를 모두 반전</a:t>
            </a:r>
            <a:endParaRPr lang="ko-KR" altLang="en-US" sz="2800">
              <a:latin typeface="맑은 고딕"/>
              <a:ea typeface="맑은 고딕"/>
            </a:endParaRPr>
          </a:p>
          <a:p>
            <a:pPr>
              <a:defRPr/>
            </a:pPr>
            <a:endParaRPr lang="ko-KR" altLang="en-US" sz="2800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2800">
                <a:latin typeface="맑은 고딕"/>
                <a:ea typeface="맑은 고딕"/>
              </a:rPr>
              <a:t>=</a:t>
            </a:r>
            <a:r>
              <a:rPr lang="ko-KR" altLang="en-US" sz="2800">
                <a:latin typeface="맑은 고딕"/>
                <a:ea typeface="맑은 고딕"/>
              </a:rPr>
              <a:t> </a:t>
            </a:r>
            <a:r>
              <a:rPr lang="en-US" altLang="ko-KR" sz="2800">
                <a:latin typeface="맑은 고딕"/>
                <a:ea typeface="맑은 고딕"/>
              </a:rPr>
              <a:t>y</a:t>
            </a:r>
            <a:r>
              <a:rPr lang="ko-KR" altLang="en-US" sz="2800">
                <a:latin typeface="맑은 고딕"/>
                <a:ea typeface="맑은 고딕"/>
              </a:rPr>
              <a:t> 출력 값이 정반대 </a:t>
            </a:r>
            <a:r>
              <a:rPr lang="en-US" altLang="ko-KR" sz="2800">
                <a:latin typeface="맑은 고딕"/>
                <a:ea typeface="맑은 고딕"/>
              </a:rPr>
              <a:t>1</a:t>
            </a:r>
            <a:r>
              <a:rPr lang="ko-KR" altLang="en-US" sz="2800">
                <a:latin typeface="맑은 고딕"/>
                <a:ea typeface="맑은 고딕"/>
              </a:rPr>
              <a:t> </a:t>
            </a:r>
            <a:r>
              <a:rPr lang="en-US" altLang="ko-KR" sz="2800">
                <a:latin typeface="맑은 고딕"/>
                <a:ea typeface="맑은 고딕"/>
              </a:rPr>
              <a:t>,</a:t>
            </a:r>
            <a:r>
              <a:rPr lang="ko-KR" altLang="en-US" sz="2800">
                <a:latin typeface="맑은 고딕"/>
                <a:ea typeface="맑은 고딕"/>
              </a:rPr>
              <a:t> </a:t>
            </a:r>
            <a:r>
              <a:rPr lang="en-US" altLang="ko-KR" sz="2800">
                <a:latin typeface="맑은 고딕"/>
                <a:ea typeface="맑은 고딕"/>
              </a:rPr>
              <a:t>1</a:t>
            </a:r>
            <a:r>
              <a:rPr lang="ko-KR" altLang="en-US" sz="2800">
                <a:latin typeface="맑은 고딕"/>
                <a:ea typeface="맑은 고딕"/>
              </a:rPr>
              <a:t> </a:t>
            </a:r>
            <a:r>
              <a:rPr lang="en-US" altLang="ko-KR" sz="2800">
                <a:latin typeface="맑은 고딕"/>
                <a:ea typeface="맑은 고딕"/>
              </a:rPr>
              <a:t>-&gt;0</a:t>
            </a:r>
            <a:endParaRPr lang="en-US" altLang="ko-KR" sz="2800">
              <a:latin typeface="맑은 고딕"/>
              <a:ea typeface="맑은 고딕"/>
            </a:endParaRPr>
          </a:p>
          <a:p>
            <a:pPr>
              <a:defRPr/>
            </a:pPr>
            <a:endParaRPr lang="ko-KR" altLang="en-US" sz="2800">
              <a:latin typeface="맑은 고딕"/>
              <a:ea typeface="맑은 고딕"/>
            </a:endParaRPr>
          </a:p>
        </p:txBody>
      </p:sp>
      <p:sp>
        <p:nvSpPr>
          <p:cNvPr id="34" name="object 7"/>
          <p:cNvSpPr txBox="1"/>
          <p:nvPr/>
        </p:nvSpPr>
        <p:spPr>
          <a:xfrm>
            <a:off x="12262462" y="7610475"/>
            <a:ext cx="5415936" cy="2105025"/>
          </a:xfrm>
          <a:prstGeom prst="rect">
            <a:avLst/>
          </a:prstGeom>
        </p:spPr>
        <p:txBody>
          <a:bodyPr vert="horz" wrap="square" lIns="0" tIns="41783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3290"/>
              </a:spcBef>
              <a:defRPr/>
            </a:pPr>
            <a:r>
              <a:rPr lang="ko-KR" altLang="en-US" sz="2800" b="0" spc="-208">
                <a:solidFill>
                  <a:srgbClr val="12127d"/>
                </a:solidFill>
                <a:latin typeface="맑은 고딕"/>
                <a:ea typeface="맑은 고딕"/>
                <a:cs typeface="맑은 고딕"/>
              </a:rPr>
              <a:t>교제 예시</a:t>
            </a:r>
            <a:endParaRPr lang="ko-KR" altLang="en-US" sz="2800" b="0" spc="-208">
              <a:solidFill>
                <a:srgbClr val="12127d"/>
              </a:solidFill>
              <a:latin typeface="맑은 고딕"/>
              <a:ea typeface="맑은 고딕"/>
              <a:cs typeface="맑은 고딕"/>
            </a:endParaRPr>
          </a:p>
          <a:p>
            <a:pPr>
              <a:defRPr/>
            </a:pPr>
            <a:r>
              <a:rPr lang="en-US" altLang="ko-KR" sz="2800" b="0" spc="-208">
                <a:solidFill>
                  <a:srgbClr val="12127d"/>
                </a:solidFill>
                <a:latin typeface="맑은 고딕"/>
                <a:ea typeface="맑은 고딕"/>
                <a:cs typeface="맑은 고딕"/>
              </a:rPr>
              <a:t>(w1, w2 , </a:t>
            </a:r>
            <a:r>
              <a:rPr lang="ko-KR" altLang="en-US" sz="2800">
                <a:latin typeface="맑은 고딕"/>
                <a:ea typeface="맑은 고딕"/>
              </a:rPr>
              <a:t>θ</a:t>
            </a:r>
            <a:r>
              <a:rPr lang="en-US" altLang="ko-KR" sz="2800">
                <a:latin typeface="맑은 고딕"/>
                <a:ea typeface="맑은 고딕"/>
              </a:rPr>
              <a:t>)</a:t>
            </a:r>
            <a:endParaRPr lang="en-US" altLang="ko-KR" sz="2800">
              <a:latin typeface="맑은 고딕"/>
              <a:ea typeface="맑은 고딕"/>
            </a:endParaRPr>
          </a:p>
          <a:p>
            <a:pPr marL="12700">
              <a:lnSpc>
                <a:spcPct val="100000"/>
              </a:lnSpc>
              <a:spcBef>
                <a:spcPts val="3290"/>
              </a:spcBef>
              <a:defRPr/>
            </a:pPr>
            <a:r>
              <a:rPr lang="en-US" altLang="ko-KR" sz="2800" b="0" spc="-208">
                <a:solidFill>
                  <a:srgbClr val="12127d"/>
                </a:solidFill>
                <a:latin typeface="맑은 고딕"/>
                <a:ea typeface="맑은 고딕"/>
                <a:cs typeface="맑은 고딕"/>
              </a:rPr>
              <a:t>EX)</a:t>
            </a:r>
            <a:r>
              <a:rPr lang="ko-KR" altLang="en-US" sz="2800" b="0" spc="-208">
                <a:solidFill>
                  <a:srgbClr val="12127d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2800" b="0" spc="-208">
                <a:solidFill>
                  <a:srgbClr val="12127d"/>
                </a:solidFill>
                <a:latin typeface="맑은 고딕"/>
                <a:ea typeface="맑은 고딕"/>
                <a:cs typeface="맑은 고딕"/>
              </a:rPr>
              <a:t>(-</a:t>
            </a:r>
            <a:r>
              <a:rPr lang="en-US" altLang="ko-KR" sz="2800" b="1" spc="-208">
                <a:solidFill>
                  <a:srgbClr val="12127d"/>
                </a:solidFill>
                <a:latin typeface="맑은 고딕"/>
                <a:ea typeface="맑은 고딕"/>
                <a:cs typeface="맑은 고딕"/>
              </a:rPr>
              <a:t>0.5, -0.5, -0.7),</a:t>
            </a:r>
            <a:endParaRPr lang="ko-KR" altLang="en-US" sz="2800" b="1" spc="-208">
              <a:solidFill>
                <a:srgbClr val="12127d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2864"/>
            <a:ext cx="18288000" cy="10224135"/>
          </a:xfrm>
          <a:custGeom>
            <a:avLst/>
            <a:gdLst/>
            <a:rect l="l" t="t" r="r" b="b"/>
            <a:pathLst>
              <a:path w="18288000" h="10224135">
                <a:moveTo>
                  <a:pt x="18288000" y="0"/>
                </a:moveTo>
                <a:lnTo>
                  <a:pt x="18288000" y="10224074"/>
                </a:lnTo>
                <a:lnTo>
                  <a:pt x="0" y="10224074"/>
                </a:lnTo>
                <a:lnTo>
                  <a:pt x="0" y="10184905"/>
                </a:lnTo>
                <a:lnTo>
                  <a:pt x="18288000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object 7"/>
          <p:cNvSpPr txBox="1">
            <a:spLocks noGrp="1"/>
          </p:cNvSpPr>
          <p:nvPr>
            <p:ph type="title" idx="0"/>
          </p:nvPr>
        </p:nvSpPr>
        <p:spPr>
          <a:xfrm>
            <a:off x="1550548" y="923990"/>
            <a:ext cx="10565252" cy="742885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4800" b="1" spc="1750"/>
              <a:t>OR </a:t>
            </a:r>
            <a:r>
              <a:rPr lang="ko-KR" altLang="en-US" sz="4800" b="1" spc="1750"/>
              <a:t>게이트</a:t>
            </a:r>
            <a:endParaRPr lang="ko-KR" altLang="en-US" sz="4800" b="1" spc="1750"/>
          </a:p>
        </p:txBody>
      </p:sp>
      <p:sp>
        <p:nvSpPr>
          <p:cNvPr id="16" name="object 16"/>
          <p:cNvSpPr/>
          <p:nvPr/>
        </p:nvSpPr>
        <p:spPr>
          <a:xfrm>
            <a:off x="14815551" y="1"/>
            <a:ext cx="3472815" cy="3115310"/>
          </a:xfrm>
          <a:custGeom>
            <a:avLst/>
            <a:gdLst/>
            <a:rect l="l" t="t" r="r" b="b"/>
            <a:pathLst>
              <a:path w="3472815" h="3115310">
                <a:moveTo>
                  <a:pt x="0" y="0"/>
                </a:moveTo>
                <a:lnTo>
                  <a:pt x="3472448" y="0"/>
                </a:lnTo>
                <a:lnTo>
                  <a:pt x="3472448" y="3115284"/>
                </a:lnTo>
                <a:lnTo>
                  <a:pt x="0" y="0"/>
                </a:lnTo>
                <a:close/>
              </a:path>
            </a:pathLst>
          </a:custGeom>
          <a:solidFill>
            <a:srgbClr val="12127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7" name="object 17"/>
          <p:cNvSpPr/>
          <p:nvPr/>
        </p:nvSpPr>
        <p:spPr>
          <a:xfrm>
            <a:off x="0" y="2347915"/>
            <a:ext cx="4653915" cy="0"/>
          </a:xfrm>
          <a:custGeom>
            <a:avLst/>
            <a:gdLst/>
            <a:rect l="l" t="t" r="r" b="b"/>
            <a:pathLst>
              <a:path w="4653915">
                <a:moveTo>
                  <a:pt x="0" y="0"/>
                </a:moveTo>
                <a:lnTo>
                  <a:pt x="4653806" y="0"/>
                </a:lnTo>
              </a:path>
            </a:pathLst>
          </a:custGeom>
          <a:ln w="28574">
            <a:solidFill>
              <a:srgbClr val="12127d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6" name=""/>
          <p:cNvSpPr txBox="1"/>
          <p:nvPr/>
        </p:nvSpPr>
        <p:spPr>
          <a:xfrm>
            <a:off x="2057400" y="7886700"/>
            <a:ext cx="5638800" cy="22174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800">
                <a:latin typeface="맑은 고딕"/>
                <a:ea typeface="맑은 고딕"/>
              </a:rPr>
              <a:t>입력 둘</a:t>
            </a:r>
            <a:r>
              <a:rPr lang="en-US" altLang="ko-KR" sz="2800">
                <a:latin typeface="맑은 고딕"/>
                <a:ea typeface="맑은 고딕"/>
              </a:rPr>
              <a:t>,</a:t>
            </a:r>
            <a:r>
              <a:rPr lang="ko-KR" altLang="en-US" sz="2800">
                <a:latin typeface="맑은 고딕"/>
                <a:ea typeface="맑은 고딕"/>
              </a:rPr>
              <a:t> 출력 하나</a:t>
            </a:r>
            <a:endParaRPr lang="ko-KR" altLang="en-US" sz="2800">
              <a:latin typeface="맑은 고딕"/>
              <a:ea typeface="맑은 고딕"/>
            </a:endParaRPr>
          </a:p>
          <a:p>
            <a:pPr>
              <a:defRPr/>
            </a:pPr>
            <a:endParaRPr lang="ko-KR" altLang="en-US" sz="2800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2800">
                <a:latin typeface="맑은 고딕"/>
                <a:ea typeface="맑은 고딕"/>
              </a:rPr>
              <a:t>x1, x2</a:t>
            </a:r>
            <a:r>
              <a:rPr lang="ko-KR" altLang="en-US" sz="2800">
                <a:latin typeface="맑은 고딕"/>
                <a:ea typeface="맑은 고딕"/>
              </a:rPr>
              <a:t> </a:t>
            </a:r>
            <a:r>
              <a:rPr lang="en-US" altLang="ko-KR" sz="2800">
                <a:latin typeface="맑은 고딕"/>
                <a:ea typeface="맑은 고딕"/>
              </a:rPr>
              <a:t>: </a:t>
            </a:r>
            <a:r>
              <a:rPr lang="ko-KR" altLang="en-US" sz="2800">
                <a:latin typeface="맑은 고딕"/>
                <a:ea typeface="맑은 고딕"/>
              </a:rPr>
              <a:t>하나라도 </a:t>
            </a:r>
            <a:r>
              <a:rPr lang="en-US" altLang="ko-KR" sz="2800" b="1">
                <a:latin typeface="맑은 고딕"/>
                <a:ea typeface="맑은 고딕"/>
              </a:rPr>
              <a:t>T -&gt; T</a:t>
            </a:r>
            <a:endParaRPr lang="en-US" altLang="ko-KR" sz="2800" b="1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2800" b="1">
                <a:latin typeface="맑은 고딕"/>
                <a:ea typeface="맑은 고딕"/>
              </a:rPr>
              <a:t>False, False -&gt;</a:t>
            </a:r>
            <a:r>
              <a:rPr lang="ko-KR" altLang="en-US" sz="2800" b="1">
                <a:latin typeface="맑은 고딕"/>
                <a:ea typeface="맑은 고딕"/>
              </a:rPr>
              <a:t> </a:t>
            </a:r>
            <a:r>
              <a:rPr lang="en-US" altLang="ko-KR" sz="2800" b="1">
                <a:latin typeface="맑은 고딕"/>
                <a:ea typeface="맑은 고딕"/>
              </a:rPr>
              <a:t>0</a:t>
            </a:r>
            <a:endParaRPr lang="en-US" altLang="ko-KR" sz="2800" b="1">
              <a:latin typeface="맑은 고딕"/>
              <a:ea typeface="맑은 고딕"/>
            </a:endParaRPr>
          </a:p>
          <a:p>
            <a:pPr>
              <a:defRPr/>
            </a:pPr>
            <a:r>
              <a:rPr lang="ko-KR" altLang="en-US" sz="2800" b="1">
                <a:latin typeface="맑은 고딕"/>
                <a:ea typeface="맑은 고딕"/>
              </a:rPr>
              <a:t>입력</a:t>
            </a:r>
            <a:r>
              <a:rPr lang="en-US" altLang="ko-KR" sz="2800" b="1">
                <a:latin typeface="맑은 고딕"/>
                <a:ea typeface="맑은 고딕"/>
              </a:rPr>
              <a:t>:</a:t>
            </a:r>
            <a:r>
              <a:rPr lang="ko-KR" altLang="en-US" sz="2800" b="1">
                <a:latin typeface="맑은 고딕"/>
                <a:ea typeface="맑은 고딕"/>
              </a:rPr>
              <a:t> </a:t>
            </a:r>
            <a:r>
              <a:rPr lang="en-US" altLang="ko-KR" sz="2800" b="1">
                <a:latin typeface="맑은 고딕"/>
                <a:ea typeface="맑은 고딕"/>
              </a:rPr>
              <a:t>0,</a:t>
            </a:r>
            <a:r>
              <a:rPr lang="ko-KR" altLang="en-US" sz="2800" b="1">
                <a:latin typeface="맑은 고딕"/>
                <a:ea typeface="맑은 고딕"/>
              </a:rPr>
              <a:t> </a:t>
            </a:r>
            <a:r>
              <a:rPr lang="en-US" altLang="ko-KR" sz="2800" b="1">
                <a:latin typeface="맑은 고딕"/>
                <a:ea typeface="맑은 고딕"/>
              </a:rPr>
              <a:t>0</a:t>
            </a:r>
            <a:r>
              <a:rPr lang="ko-KR" altLang="en-US" sz="2800" b="1">
                <a:latin typeface="맑은 고딕"/>
                <a:ea typeface="맑은 고딕"/>
              </a:rPr>
              <a:t> </a:t>
            </a:r>
            <a:r>
              <a:rPr lang="en-US" altLang="ko-KR" sz="2800" b="1">
                <a:latin typeface="맑은 고딕"/>
                <a:ea typeface="맑은 고딕"/>
              </a:rPr>
              <a:t>-&gt;</a:t>
            </a:r>
            <a:r>
              <a:rPr lang="ko-KR" altLang="en-US" sz="2800" b="1">
                <a:latin typeface="맑은 고딕"/>
                <a:ea typeface="맑은 고딕"/>
              </a:rPr>
              <a:t> </a:t>
            </a:r>
            <a:r>
              <a:rPr lang="en-US" altLang="ko-KR" sz="2800" b="1">
                <a:latin typeface="맑은 고딕"/>
                <a:ea typeface="맑은 고딕"/>
              </a:rPr>
              <a:t>0</a:t>
            </a:r>
            <a:r>
              <a:rPr lang="ko-KR" altLang="en-US" sz="2800" b="1">
                <a:latin typeface="맑은 고딕"/>
                <a:ea typeface="맑은 고딕"/>
              </a:rPr>
              <a:t> 임</a:t>
            </a:r>
            <a:endParaRPr lang="ko-KR" altLang="en-US" sz="2800" b="1">
              <a:latin typeface="맑은 고딕"/>
              <a:ea typeface="맑은 고딕"/>
            </a:endParaRPr>
          </a:p>
        </p:txBody>
      </p:sp>
      <p:pic>
        <p:nvPicPr>
          <p:cNvPr id="3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65268" y="3524250"/>
            <a:ext cx="7292932" cy="3238500"/>
          </a:xfrm>
          <a:prstGeom prst="rect">
            <a:avLst/>
          </a:prstGeom>
        </p:spPr>
      </p:pic>
      <p:sp>
        <p:nvSpPr>
          <p:cNvPr id="33" name=""/>
          <p:cNvSpPr txBox="1"/>
          <p:nvPr/>
        </p:nvSpPr>
        <p:spPr>
          <a:xfrm>
            <a:off x="9601200" y="3695700"/>
            <a:ext cx="5562600" cy="2217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800" b="1">
                <a:latin typeface="맑은 고딕"/>
                <a:ea typeface="맑은 고딕"/>
              </a:rPr>
              <a:t>OR</a:t>
            </a:r>
            <a:r>
              <a:rPr lang="ko-KR" altLang="en-US" sz="2800" b="1">
                <a:latin typeface="맑은 고딕"/>
                <a:ea typeface="맑은 고딕"/>
              </a:rPr>
              <a:t> 게이트의 의미</a:t>
            </a:r>
            <a:endParaRPr lang="ko-KR" altLang="en-US" sz="2800" b="1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2800">
                <a:latin typeface="맑은 고딕"/>
                <a:ea typeface="맑은 고딕"/>
              </a:rPr>
              <a:t>=</a:t>
            </a:r>
            <a:r>
              <a:rPr lang="ko-KR" altLang="en-US" sz="2800">
                <a:latin typeface="맑은 고딕"/>
                <a:ea typeface="맑은 고딕"/>
              </a:rPr>
              <a:t> </a:t>
            </a:r>
            <a:endParaRPr lang="ko-KR" altLang="en-US" sz="2800" b="1">
              <a:latin typeface="맑은 고딕"/>
              <a:ea typeface="맑은 고딕"/>
            </a:endParaRPr>
          </a:p>
          <a:p>
            <a:pPr>
              <a:defRPr/>
            </a:pPr>
            <a:r>
              <a:rPr lang="ko-KR" altLang="en-US" sz="2800" b="1">
                <a:latin typeface="맑은 고딕"/>
                <a:ea typeface="맑은 고딕"/>
              </a:rPr>
              <a:t>입력 신호중 하나 이상이 </a:t>
            </a:r>
            <a:r>
              <a:rPr lang="en-US" altLang="ko-KR" sz="2800" b="1">
                <a:latin typeface="맑은 고딕"/>
                <a:ea typeface="맑은 고딕"/>
              </a:rPr>
              <a:t>1,</a:t>
            </a:r>
            <a:endParaRPr lang="en-US" altLang="ko-KR" sz="2800" b="1">
              <a:latin typeface="맑은 고딕"/>
              <a:ea typeface="맑은 고딕"/>
            </a:endParaRPr>
          </a:p>
          <a:p>
            <a:pPr>
              <a:defRPr/>
            </a:pPr>
            <a:r>
              <a:rPr lang="ko-KR" altLang="en-US" sz="2800" b="1">
                <a:latin typeface="맑은 고딕"/>
                <a:ea typeface="맑은 고딕"/>
              </a:rPr>
              <a:t>출력이 </a:t>
            </a:r>
            <a:r>
              <a:rPr lang="en-US" altLang="ko-KR" sz="2800" b="1">
                <a:latin typeface="맑은 고딕"/>
                <a:ea typeface="맑은 고딕"/>
              </a:rPr>
              <a:t>1</a:t>
            </a:r>
            <a:endParaRPr lang="en-US" altLang="ko-KR" sz="2800">
              <a:latin typeface="맑은 고딕"/>
              <a:ea typeface="맑은 고딕"/>
            </a:endParaRPr>
          </a:p>
          <a:p>
            <a:pPr>
              <a:defRPr/>
            </a:pPr>
            <a:endParaRPr lang="ko-KR" altLang="en-US" sz="2800">
              <a:latin typeface="맑은 고딕"/>
              <a:ea typeface="맑은 고딕"/>
            </a:endParaRPr>
          </a:p>
        </p:txBody>
      </p:sp>
      <p:sp>
        <p:nvSpPr>
          <p:cNvPr id="34" name="object 7"/>
          <p:cNvSpPr txBox="1"/>
          <p:nvPr/>
        </p:nvSpPr>
        <p:spPr>
          <a:xfrm>
            <a:off x="12110063" y="6638924"/>
            <a:ext cx="5415936" cy="3381376"/>
          </a:xfrm>
          <a:prstGeom prst="rect">
            <a:avLst/>
          </a:prstGeom>
        </p:spPr>
        <p:txBody>
          <a:bodyPr vert="horz" wrap="square" lIns="0" tIns="41783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3290"/>
              </a:spcBef>
              <a:defRPr/>
            </a:pPr>
            <a:r>
              <a:rPr lang="ko-KR" altLang="en-US" sz="2800" b="0" spc="-208">
                <a:solidFill>
                  <a:srgbClr val="12127d"/>
                </a:solidFill>
                <a:latin typeface="맑은 고딕"/>
                <a:ea typeface="맑은 고딕"/>
                <a:cs typeface="맑은 고딕"/>
              </a:rPr>
              <a:t>교제 예시</a:t>
            </a:r>
            <a:endParaRPr lang="ko-KR" altLang="en-US" sz="2800" b="0" spc="-208">
              <a:solidFill>
                <a:srgbClr val="12127d"/>
              </a:solidFill>
              <a:latin typeface="맑은 고딕"/>
              <a:ea typeface="맑은 고딕"/>
              <a:cs typeface="맑은 고딕"/>
            </a:endParaRPr>
          </a:p>
          <a:p>
            <a:pPr>
              <a:defRPr/>
            </a:pPr>
            <a:r>
              <a:rPr lang="en-US" altLang="ko-KR" sz="2800" b="0" spc="-208">
                <a:solidFill>
                  <a:srgbClr val="12127d"/>
                </a:solidFill>
                <a:latin typeface="맑은 고딕"/>
                <a:ea typeface="맑은 고딕"/>
                <a:cs typeface="맑은 고딕"/>
              </a:rPr>
              <a:t>(w1, w2 , </a:t>
            </a:r>
            <a:r>
              <a:rPr lang="ko-KR" altLang="en-US" sz="2800">
                <a:latin typeface="맑은 고딕"/>
                <a:ea typeface="맑은 고딕"/>
              </a:rPr>
              <a:t>θ</a:t>
            </a:r>
            <a:r>
              <a:rPr lang="en-US" altLang="ko-KR" sz="2800">
                <a:latin typeface="맑은 고딕"/>
                <a:ea typeface="맑은 고딕"/>
              </a:rPr>
              <a:t>)</a:t>
            </a:r>
            <a:endParaRPr lang="en-US" altLang="ko-KR" sz="2800">
              <a:latin typeface="맑은 고딕"/>
              <a:ea typeface="맑은 고딕"/>
            </a:endParaRPr>
          </a:p>
          <a:p>
            <a:pPr marL="12700">
              <a:lnSpc>
                <a:spcPct val="100000"/>
              </a:lnSpc>
              <a:spcBef>
                <a:spcPts val="3290"/>
              </a:spcBef>
              <a:defRPr/>
            </a:pPr>
            <a:r>
              <a:rPr lang="en-US" altLang="ko-KR" sz="2800" b="0" spc="-208">
                <a:solidFill>
                  <a:srgbClr val="12127d"/>
                </a:solidFill>
                <a:latin typeface="맑은 고딕"/>
                <a:ea typeface="맑은 고딕"/>
                <a:cs typeface="맑은 고딕"/>
              </a:rPr>
              <a:t>EX)</a:t>
            </a:r>
            <a:r>
              <a:rPr lang="ko-KR" altLang="en-US" sz="2800" b="0" spc="-208">
                <a:solidFill>
                  <a:srgbClr val="12127d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2800" b="0" spc="-208">
                <a:solidFill>
                  <a:srgbClr val="12127d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lang="en-US" altLang="ko-KR" sz="2800" b="1" spc="-208">
                <a:solidFill>
                  <a:srgbClr val="12127d"/>
                </a:solidFill>
                <a:latin typeface="맑은 고딕"/>
                <a:ea typeface="맑은 고딕"/>
                <a:cs typeface="맑은 고딕"/>
              </a:rPr>
              <a:t>0.5,</a:t>
            </a:r>
            <a:r>
              <a:rPr lang="ko-KR" altLang="en-US" sz="2800" b="1" spc="-208">
                <a:solidFill>
                  <a:srgbClr val="12127d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2800" b="1" spc="-208">
                <a:solidFill>
                  <a:srgbClr val="12127d"/>
                </a:solidFill>
                <a:latin typeface="맑은 고딕"/>
                <a:ea typeface="맑은 고딕"/>
                <a:cs typeface="맑은 고딕"/>
              </a:rPr>
              <a:t>0.5,</a:t>
            </a:r>
            <a:r>
              <a:rPr lang="ko-KR" altLang="en-US" sz="2800" b="1" spc="-208">
                <a:solidFill>
                  <a:srgbClr val="12127d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2800" b="1" spc="-208">
                <a:solidFill>
                  <a:srgbClr val="12127d"/>
                </a:solidFill>
                <a:latin typeface="맑은 고딕"/>
                <a:ea typeface="맑은 고딕"/>
                <a:cs typeface="맑은 고딕"/>
              </a:rPr>
              <a:t>0.2)</a:t>
            </a:r>
            <a:r>
              <a:rPr lang="ko-KR" altLang="en-US" sz="2800" b="1" spc="-208">
                <a:solidFill>
                  <a:srgbClr val="12127d"/>
                </a:solidFill>
                <a:latin typeface="맑은 고딕"/>
                <a:ea typeface="맑은 고딕"/>
                <a:cs typeface="맑은 고딕"/>
              </a:rPr>
              <a:t> </a:t>
            </a:r>
            <a:endParaRPr lang="ko-KR" altLang="en-US" sz="2800" b="1" spc="-208">
              <a:solidFill>
                <a:srgbClr val="12127d"/>
              </a:solidFill>
              <a:latin typeface="맑은 고딕"/>
              <a:ea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3290"/>
              </a:spcBef>
              <a:defRPr/>
            </a:pPr>
            <a:r>
              <a:rPr lang="en-US" altLang="ko-KR" sz="2800" b="1" spc="-208">
                <a:solidFill>
                  <a:srgbClr val="12127d"/>
                </a:solidFill>
                <a:latin typeface="맑은 고딕"/>
                <a:ea typeface="맑은 고딕"/>
                <a:cs typeface="맑은 고딕"/>
              </a:rPr>
              <a:t>-&gt;</a:t>
            </a:r>
            <a:r>
              <a:rPr lang="ko-KR" altLang="en-US" sz="2800" b="1" spc="-208">
                <a:solidFill>
                  <a:srgbClr val="12127d"/>
                </a:solidFill>
                <a:latin typeface="맑은 고딕"/>
                <a:ea typeface="맑은 고딕"/>
                <a:cs typeface="맑은 고딕"/>
              </a:rPr>
              <a:t> 임계값을 </a:t>
            </a:r>
            <a:r>
              <a:rPr lang="en-US" altLang="ko-KR" sz="2800" b="1" spc="-208">
                <a:solidFill>
                  <a:srgbClr val="12127d"/>
                </a:solidFill>
                <a:latin typeface="맑은 고딕"/>
                <a:ea typeface="맑은 고딕"/>
                <a:cs typeface="맑은 고딕"/>
              </a:rPr>
              <a:t>AND</a:t>
            </a:r>
            <a:r>
              <a:rPr lang="ko-KR" altLang="en-US" sz="2800" b="1" spc="-208">
                <a:solidFill>
                  <a:srgbClr val="12127d"/>
                </a:solidFill>
                <a:latin typeface="맑은 고딕"/>
                <a:ea typeface="맑은 고딕"/>
                <a:cs typeface="맑은 고딕"/>
              </a:rPr>
              <a:t>보다 낮추어야 </a:t>
            </a:r>
            <a:r>
              <a:rPr lang="en-US" altLang="ko-KR" sz="2800" b="1" spc="-208">
                <a:solidFill>
                  <a:srgbClr val="12127d"/>
                </a:solidFill>
                <a:latin typeface="맑은 고딕"/>
                <a:ea typeface="맑은 고딕"/>
                <a:cs typeface="맑은 고딕"/>
              </a:rPr>
              <a:t>True</a:t>
            </a:r>
            <a:r>
              <a:rPr lang="ko-KR" altLang="en-US" sz="2800" b="1" spc="-208">
                <a:solidFill>
                  <a:srgbClr val="12127d"/>
                </a:solidFill>
                <a:latin typeface="맑은 고딕"/>
                <a:ea typeface="맑은 고딕"/>
                <a:cs typeface="맑은 고딕"/>
              </a:rPr>
              <a:t>가 되기 쉬움</a:t>
            </a:r>
            <a:endParaRPr lang="ko-KR" altLang="en-US" sz="2800" b="1" spc="-208">
              <a:solidFill>
                <a:srgbClr val="12127d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2864"/>
            <a:ext cx="18288000" cy="10224135"/>
          </a:xfrm>
          <a:custGeom>
            <a:avLst/>
            <a:gdLst/>
            <a:rect l="l" t="t" r="r" b="b"/>
            <a:pathLst>
              <a:path w="18288000" h="10224135">
                <a:moveTo>
                  <a:pt x="18288000" y="0"/>
                </a:moveTo>
                <a:lnTo>
                  <a:pt x="18288000" y="10224074"/>
                </a:lnTo>
                <a:lnTo>
                  <a:pt x="0" y="10224074"/>
                </a:lnTo>
                <a:lnTo>
                  <a:pt x="0" y="10184905"/>
                </a:lnTo>
                <a:lnTo>
                  <a:pt x="18288000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object 7"/>
          <p:cNvSpPr txBox="1">
            <a:spLocks noGrp="1"/>
          </p:cNvSpPr>
          <p:nvPr>
            <p:ph type="title" idx="0"/>
          </p:nvPr>
        </p:nvSpPr>
        <p:spPr>
          <a:xfrm>
            <a:off x="1550548" y="923990"/>
            <a:ext cx="10565252" cy="742885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ko-KR" altLang="en-US" sz="4800" b="1" spc="1750"/>
              <a:t>부등식 영역 관점</a:t>
            </a:r>
            <a:endParaRPr lang="ko-KR" altLang="en-US" sz="4800" b="1" spc="1750"/>
          </a:p>
        </p:txBody>
      </p:sp>
      <p:sp>
        <p:nvSpPr>
          <p:cNvPr id="16" name="object 16"/>
          <p:cNvSpPr/>
          <p:nvPr/>
        </p:nvSpPr>
        <p:spPr>
          <a:xfrm>
            <a:off x="14815551" y="1"/>
            <a:ext cx="3472815" cy="3115310"/>
          </a:xfrm>
          <a:custGeom>
            <a:avLst/>
            <a:gdLst/>
            <a:rect l="l" t="t" r="r" b="b"/>
            <a:pathLst>
              <a:path w="3472815" h="3115310">
                <a:moveTo>
                  <a:pt x="0" y="0"/>
                </a:moveTo>
                <a:lnTo>
                  <a:pt x="3472448" y="0"/>
                </a:lnTo>
                <a:lnTo>
                  <a:pt x="3472448" y="3115284"/>
                </a:lnTo>
                <a:lnTo>
                  <a:pt x="0" y="0"/>
                </a:lnTo>
                <a:close/>
              </a:path>
            </a:pathLst>
          </a:custGeom>
          <a:solidFill>
            <a:srgbClr val="12127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7" name="object 17"/>
          <p:cNvSpPr/>
          <p:nvPr/>
        </p:nvSpPr>
        <p:spPr>
          <a:xfrm>
            <a:off x="0" y="2347915"/>
            <a:ext cx="4653915" cy="0"/>
          </a:xfrm>
          <a:custGeom>
            <a:avLst/>
            <a:gdLst/>
            <a:rect l="l" t="t" r="r" b="b"/>
            <a:pathLst>
              <a:path w="4653915">
                <a:moveTo>
                  <a:pt x="0" y="0"/>
                </a:moveTo>
                <a:lnTo>
                  <a:pt x="4653806" y="0"/>
                </a:lnTo>
              </a:path>
            </a:pathLst>
          </a:custGeom>
          <a:ln w="28574">
            <a:solidFill>
              <a:srgbClr val="12127d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1" name=""/>
          <p:cNvSpPr txBox="1"/>
          <p:nvPr/>
        </p:nvSpPr>
        <p:spPr>
          <a:xfrm>
            <a:off x="381001" y="2670811"/>
            <a:ext cx="5943599" cy="51815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800" b="1" i="1">
                <a:latin typeface="맑은 고딕"/>
                <a:ea typeface="맑은 고딕"/>
              </a:rPr>
              <a:t>고등학교 수학</a:t>
            </a:r>
            <a:endParaRPr lang="ko-KR" altLang="en-US" sz="2800" b="1" i="1">
              <a:latin typeface="맑은 고딕"/>
              <a:ea typeface="맑은 고딕"/>
            </a:endParaRPr>
          </a:p>
        </p:txBody>
      </p:sp>
      <p:pic>
        <p:nvPicPr>
          <p:cNvPr id="3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" y="3467100"/>
            <a:ext cx="9525000" cy="4953000"/>
          </a:xfrm>
          <a:prstGeom prst="rect">
            <a:avLst/>
          </a:prstGeom>
        </p:spPr>
      </p:pic>
      <p:sp>
        <p:nvSpPr>
          <p:cNvPr id="33" name=""/>
          <p:cNvSpPr txBox="1"/>
          <p:nvPr/>
        </p:nvSpPr>
        <p:spPr>
          <a:xfrm>
            <a:off x="11810999" y="3497579"/>
            <a:ext cx="6172200" cy="607314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800" b="1">
                <a:latin typeface="맑은 고딕"/>
                <a:ea typeface="맑은 고딕"/>
              </a:rPr>
              <a:t>구하는 법</a:t>
            </a:r>
            <a:r>
              <a:rPr lang="en-US" altLang="ko-KR" sz="2800" b="1">
                <a:latin typeface="맑은 고딕"/>
                <a:ea typeface="맑은 고딕"/>
              </a:rPr>
              <a:t>:</a:t>
            </a:r>
            <a:r>
              <a:rPr lang="ko-KR" altLang="en-US" sz="2800" b="1">
                <a:latin typeface="맑은 고딕"/>
                <a:ea typeface="맑은 고딕"/>
              </a:rPr>
              <a:t> </a:t>
            </a:r>
            <a:endParaRPr lang="ko-KR" altLang="en-US" sz="2800" b="1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2800" b="1">
                <a:latin typeface="맑은 고딕"/>
                <a:ea typeface="맑은 고딕"/>
              </a:rPr>
              <a:t>ex) x^ + y^ &lt;4</a:t>
            </a:r>
            <a:endParaRPr lang="en-US" altLang="ko-KR" sz="2800" b="1">
              <a:latin typeface="맑은 고딕"/>
              <a:ea typeface="맑은 고딕"/>
            </a:endParaRPr>
          </a:p>
          <a:p>
            <a:pPr>
              <a:defRPr/>
            </a:pPr>
            <a:endParaRPr lang="en-US" altLang="ko-KR" sz="2800" b="1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2800" b="1">
                <a:latin typeface="맑은 고딕"/>
                <a:ea typeface="맑은 고딕"/>
              </a:rPr>
              <a:t>1. x^ + y^  = 4</a:t>
            </a:r>
            <a:r>
              <a:rPr lang="ko-KR" altLang="en-US" sz="2800" b="1">
                <a:latin typeface="맑은 고딕"/>
                <a:ea typeface="맑은 고딕"/>
              </a:rPr>
              <a:t>라고 생각하고</a:t>
            </a:r>
            <a:r>
              <a:rPr lang="en-US" altLang="ko-KR" sz="2800" b="1">
                <a:latin typeface="맑은 고딕"/>
                <a:ea typeface="맑은 고딕"/>
              </a:rPr>
              <a:t>,</a:t>
            </a:r>
            <a:r>
              <a:rPr lang="ko-KR" altLang="en-US" sz="2800" b="1">
                <a:latin typeface="맑은 고딕"/>
                <a:ea typeface="맑은 고딕"/>
              </a:rPr>
              <a:t> 그래프 그리기</a:t>
            </a:r>
            <a:endParaRPr lang="ko-KR" altLang="en-US" sz="2800" b="1">
              <a:latin typeface="맑은 고딕"/>
              <a:ea typeface="맑은 고딕"/>
            </a:endParaRPr>
          </a:p>
          <a:p>
            <a:pPr>
              <a:defRPr/>
            </a:pPr>
            <a:endParaRPr lang="ko-KR" altLang="en-US" sz="2800" b="1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2800" b="1">
                <a:latin typeface="맑은 고딕"/>
                <a:ea typeface="맑은 고딕"/>
              </a:rPr>
              <a:t>2.</a:t>
            </a:r>
            <a:r>
              <a:rPr lang="ko-KR" altLang="en-US" sz="2800" b="1">
                <a:latin typeface="맑은 고딕"/>
                <a:ea typeface="맑은 고딕"/>
              </a:rPr>
              <a:t> 만만한 점 구하기 쉬운점 찍기</a:t>
            </a:r>
            <a:endParaRPr lang="ko-KR" altLang="en-US" sz="2800" b="1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2800" b="1">
                <a:latin typeface="맑은 고딕"/>
                <a:ea typeface="맑은 고딕"/>
              </a:rPr>
              <a:t>ex) (0, 0) -&gt; </a:t>
            </a:r>
            <a:r>
              <a:rPr lang="ko-KR" altLang="en-US" sz="2800" b="1">
                <a:latin typeface="맑은 고딕"/>
                <a:ea typeface="맑은 고딕"/>
              </a:rPr>
              <a:t>대입후 조건 만족하는지</a:t>
            </a:r>
            <a:endParaRPr lang="ko-KR" altLang="en-US" sz="2800" b="1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2800" b="1">
                <a:latin typeface="맑은 고딕"/>
                <a:ea typeface="맑은 고딕"/>
              </a:rPr>
              <a:t>0&lt;4</a:t>
            </a:r>
            <a:r>
              <a:rPr lang="ko-KR" altLang="en-US" sz="2800" b="1">
                <a:latin typeface="맑은 고딕"/>
                <a:ea typeface="맑은 고딕"/>
              </a:rPr>
              <a:t>이니 맞다 </a:t>
            </a:r>
            <a:r>
              <a:rPr lang="en-US" altLang="ko-KR" sz="2800" b="1">
                <a:latin typeface="맑은 고딕"/>
                <a:ea typeface="맑은 고딕"/>
              </a:rPr>
              <a:t>--&gt;</a:t>
            </a:r>
            <a:r>
              <a:rPr lang="ko-KR" altLang="en-US" sz="2800" b="1">
                <a:latin typeface="맑은 고딕"/>
                <a:ea typeface="맑은 고딕"/>
              </a:rPr>
              <a:t> 위의 식은 </a:t>
            </a:r>
            <a:r>
              <a:rPr lang="en-US" altLang="ko-KR" sz="2800" b="1">
                <a:latin typeface="맑은 고딕"/>
                <a:ea typeface="맑은 고딕"/>
              </a:rPr>
              <a:t>0,</a:t>
            </a:r>
            <a:r>
              <a:rPr lang="ko-KR" altLang="en-US" sz="2800" b="1">
                <a:latin typeface="맑은 고딕"/>
                <a:ea typeface="맑은 고딕"/>
              </a:rPr>
              <a:t> </a:t>
            </a:r>
            <a:r>
              <a:rPr lang="en-US" altLang="ko-KR" sz="2800" b="1">
                <a:latin typeface="맑은 고딕"/>
                <a:ea typeface="맑은 고딕"/>
              </a:rPr>
              <a:t>0</a:t>
            </a:r>
            <a:r>
              <a:rPr lang="ko-KR" altLang="en-US" sz="2800" b="1">
                <a:latin typeface="맑은 고딕"/>
                <a:ea typeface="맑은 고딕"/>
              </a:rPr>
              <a:t>을 포함해야 한다</a:t>
            </a:r>
            <a:r>
              <a:rPr lang="en-US" altLang="ko-KR" sz="2800" b="1">
                <a:latin typeface="맑은 고딕"/>
                <a:ea typeface="맑은 고딕"/>
              </a:rPr>
              <a:t>.</a:t>
            </a:r>
            <a:endParaRPr lang="en-US" altLang="ko-KR" sz="2800" b="1">
              <a:latin typeface="맑은 고딕"/>
              <a:ea typeface="맑은 고딕"/>
            </a:endParaRPr>
          </a:p>
          <a:p>
            <a:pPr>
              <a:defRPr/>
            </a:pPr>
            <a:endParaRPr lang="en-US" altLang="ko-KR" sz="2800" b="1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2800" b="1">
                <a:latin typeface="맑은 고딕"/>
                <a:ea typeface="맑은 고딕"/>
              </a:rPr>
              <a:t>3.</a:t>
            </a:r>
            <a:r>
              <a:rPr lang="ko-KR" altLang="en-US" sz="2800" b="1">
                <a:latin typeface="맑은 고딕"/>
                <a:ea typeface="맑은 고딕"/>
              </a:rPr>
              <a:t> 부등호 방향 생각하고</a:t>
            </a:r>
            <a:r>
              <a:rPr lang="en-US" altLang="ko-KR" sz="2800" b="1">
                <a:latin typeface="맑은 고딕"/>
                <a:ea typeface="맑은 고딕"/>
              </a:rPr>
              <a:t>,</a:t>
            </a:r>
            <a:r>
              <a:rPr lang="ko-KR" altLang="en-US" sz="2800" b="1">
                <a:latin typeface="맑은 고딕"/>
                <a:ea typeface="맑은 고딕"/>
              </a:rPr>
              <a:t> 그래프 대입한 점이 포함되게 표시하기</a:t>
            </a:r>
            <a:r>
              <a:rPr lang="en-US" altLang="ko-KR" sz="2800" b="1">
                <a:latin typeface="맑은 고딕"/>
                <a:ea typeface="맑은 고딕"/>
              </a:rPr>
              <a:t>.</a:t>
            </a:r>
            <a:endParaRPr lang="en-US" altLang="ko-KR" sz="2800" b="1">
              <a:latin typeface="맑은 고딕"/>
              <a:ea typeface="맑은 고딕"/>
            </a:endParaRPr>
          </a:p>
          <a:p>
            <a:pPr>
              <a:defRPr/>
            </a:pPr>
            <a:endParaRPr lang="en-US" altLang="ko-KR" sz="2800" b="1"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2864"/>
            <a:ext cx="18288000" cy="10224135"/>
          </a:xfrm>
          <a:custGeom>
            <a:avLst/>
            <a:gdLst/>
            <a:rect l="l" t="t" r="r" b="b"/>
            <a:pathLst>
              <a:path w="18288000" h="10224135">
                <a:moveTo>
                  <a:pt x="18288000" y="0"/>
                </a:moveTo>
                <a:lnTo>
                  <a:pt x="18288000" y="10224074"/>
                </a:lnTo>
                <a:lnTo>
                  <a:pt x="0" y="10224074"/>
                </a:lnTo>
                <a:lnTo>
                  <a:pt x="0" y="10184905"/>
                </a:lnTo>
                <a:lnTo>
                  <a:pt x="18288000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object 7"/>
          <p:cNvSpPr txBox="1">
            <a:spLocks noGrp="1"/>
          </p:cNvSpPr>
          <p:nvPr>
            <p:ph type="title" idx="0"/>
          </p:nvPr>
        </p:nvSpPr>
        <p:spPr>
          <a:xfrm>
            <a:off x="1550548" y="923990"/>
            <a:ext cx="10565252" cy="742885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ko-KR" altLang="en-US" sz="4800" b="1" spc="1750"/>
              <a:t>부등식</a:t>
            </a:r>
            <a:r>
              <a:rPr lang="en-US" altLang="ko-KR" sz="4800" b="1" spc="1750"/>
              <a:t>AND</a:t>
            </a:r>
            <a:r>
              <a:rPr lang="ko-KR" altLang="en-US" sz="4800" b="1" spc="1750"/>
              <a:t> 게이트 관점</a:t>
            </a:r>
            <a:endParaRPr lang="ko-KR" altLang="en-US" sz="4800" b="1" spc="1750"/>
          </a:p>
        </p:txBody>
      </p:sp>
      <p:sp>
        <p:nvSpPr>
          <p:cNvPr id="16" name="object 16"/>
          <p:cNvSpPr/>
          <p:nvPr/>
        </p:nvSpPr>
        <p:spPr>
          <a:xfrm>
            <a:off x="14815551" y="1"/>
            <a:ext cx="3472815" cy="3115310"/>
          </a:xfrm>
          <a:custGeom>
            <a:avLst/>
            <a:gdLst/>
            <a:rect l="l" t="t" r="r" b="b"/>
            <a:pathLst>
              <a:path w="3472815" h="3115310">
                <a:moveTo>
                  <a:pt x="0" y="0"/>
                </a:moveTo>
                <a:lnTo>
                  <a:pt x="3472448" y="0"/>
                </a:lnTo>
                <a:lnTo>
                  <a:pt x="3472448" y="3115284"/>
                </a:lnTo>
                <a:lnTo>
                  <a:pt x="0" y="0"/>
                </a:lnTo>
                <a:close/>
              </a:path>
            </a:pathLst>
          </a:custGeom>
          <a:solidFill>
            <a:srgbClr val="12127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7" name="object 17"/>
          <p:cNvSpPr/>
          <p:nvPr/>
        </p:nvSpPr>
        <p:spPr>
          <a:xfrm>
            <a:off x="0" y="2347915"/>
            <a:ext cx="4653915" cy="0"/>
          </a:xfrm>
          <a:custGeom>
            <a:avLst/>
            <a:gdLst/>
            <a:rect l="l" t="t" r="r" b="b"/>
            <a:pathLst>
              <a:path w="4653915">
                <a:moveTo>
                  <a:pt x="0" y="0"/>
                </a:moveTo>
                <a:lnTo>
                  <a:pt x="4653806" y="0"/>
                </a:lnTo>
              </a:path>
            </a:pathLst>
          </a:custGeom>
          <a:ln w="28574">
            <a:solidFill>
              <a:srgbClr val="12127d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pic>
        <p:nvPicPr>
          <p:cNvPr id="3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38200" y="3086100"/>
            <a:ext cx="8686800" cy="5257800"/>
          </a:xfrm>
          <a:prstGeom prst="rect">
            <a:avLst/>
          </a:prstGeom>
        </p:spPr>
      </p:pic>
      <p:sp>
        <p:nvSpPr>
          <p:cNvPr id="40" name=""/>
          <p:cNvSpPr txBox="1"/>
          <p:nvPr/>
        </p:nvSpPr>
        <p:spPr>
          <a:xfrm>
            <a:off x="10134600" y="2705100"/>
            <a:ext cx="6553200" cy="137731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800" b="1">
                <a:latin typeface="맑은 고딕"/>
                <a:ea typeface="맑은 고딕"/>
              </a:rPr>
              <a:t>왼쪽 데이터 프레임 </a:t>
            </a:r>
            <a:r>
              <a:rPr lang="en-US" altLang="ko-KR" sz="2800" b="1">
                <a:latin typeface="맑은 고딕"/>
                <a:ea typeface="맑은 고딕"/>
              </a:rPr>
              <a:t>AND</a:t>
            </a:r>
            <a:r>
              <a:rPr lang="ko-KR" altLang="en-US" sz="2800" b="1">
                <a:latin typeface="맑은 고딕"/>
                <a:ea typeface="맑은 고딕"/>
              </a:rPr>
              <a:t>게이트이니 </a:t>
            </a:r>
            <a:endParaRPr lang="ko-KR" altLang="en-US" sz="2800" b="1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2800" b="1">
                <a:latin typeface="맑은 고딕"/>
                <a:ea typeface="맑은 고딕"/>
              </a:rPr>
              <a:t>(1,1)</a:t>
            </a:r>
            <a:r>
              <a:rPr lang="ko-KR" altLang="en-US" sz="2800" b="1">
                <a:latin typeface="맑은 고딕"/>
                <a:ea typeface="맑은 고딕"/>
              </a:rPr>
              <a:t>일때 </a:t>
            </a:r>
            <a:r>
              <a:rPr lang="en-US" altLang="ko-KR" sz="2800" b="1">
                <a:latin typeface="맑은 고딕"/>
                <a:ea typeface="맑은 고딕"/>
              </a:rPr>
              <a:t>1</a:t>
            </a:r>
            <a:r>
              <a:rPr lang="ko-KR" altLang="en-US" sz="2800" b="1">
                <a:latin typeface="맑은 고딕"/>
                <a:ea typeface="맑은 고딕"/>
              </a:rPr>
              <a:t>을 출력할 수 있어야 한다</a:t>
            </a:r>
            <a:r>
              <a:rPr lang="en-US" altLang="ko-KR" sz="2800" b="1">
                <a:latin typeface="맑은 고딕"/>
                <a:ea typeface="맑은 고딕"/>
              </a:rPr>
              <a:t>.</a:t>
            </a:r>
            <a:endParaRPr lang="en-US" altLang="ko-KR" sz="2800" b="1">
              <a:latin typeface="맑은 고딕"/>
              <a:ea typeface="맑은 고딕"/>
            </a:endParaRPr>
          </a:p>
          <a:p>
            <a:pPr>
              <a:defRPr/>
            </a:pPr>
            <a:r>
              <a:rPr lang="ko-KR" altLang="en-US" sz="2800" b="1">
                <a:latin typeface="맑은 고딕"/>
                <a:ea typeface="맑은 고딕"/>
              </a:rPr>
              <a:t>그래프는 어떻게 그려야할까</a:t>
            </a:r>
            <a:r>
              <a:rPr lang="en-US" altLang="ko-KR" sz="2800" b="1">
                <a:latin typeface="맑은 고딕"/>
                <a:ea typeface="맑은 고딕"/>
              </a:rPr>
              <a:t>?</a:t>
            </a:r>
            <a:endParaRPr lang="en-US" altLang="ko-KR" sz="2800" b="1">
              <a:latin typeface="맑은 고딕"/>
              <a:ea typeface="맑은 고딕"/>
            </a:endParaRPr>
          </a:p>
        </p:txBody>
      </p:sp>
      <p:sp>
        <p:nvSpPr>
          <p:cNvPr id="41" name=""/>
          <p:cNvSpPr txBox="1"/>
          <p:nvPr/>
        </p:nvSpPr>
        <p:spPr>
          <a:xfrm>
            <a:off x="10210800" y="4734877"/>
            <a:ext cx="7391400" cy="154971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400" b="1">
                <a:latin typeface="맑은 고딕"/>
                <a:ea typeface="맑은 고딕"/>
              </a:rPr>
              <a:t>Description</a:t>
            </a:r>
            <a:endParaRPr lang="en-US" altLang="ko-KR" sz="2400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2400">
                <a:latin typeface="맑은 고딕"/>
                <a:ea typeface="맑은 고딕"/>
              </a:rPr>
              <a:t>1.</a:t>
            </a:r>
            <a:r>
              <a:rPr lang="ko-KR" altLang="en-US" sz="2400">
                <a:latin typeface="맑은 고딕"/>
                <a:ea typeface="맑은 고딕"/>
              </a:rPr>
              <a:t> 예제에서 나온 </a:t>
            </a:r>
            <a:r>
              <a:rPr lang="en-US" altLang="ko-KR" sz="2400">
                <a:latin typeface="맑은 고딕"/>
                <a:ea typeface="맑은 고딕"/>
              </a:rPr>
              <a:t>W, </a:t>
            </a:r>
            <a:r>
              <a:rPr lang="ko-KR" altLang="en-US" sz="2400">
                <a:latin typeface="맑은 고딕"/>
                <a:ea typeface="맑은 고딕"/>
              </a:rPr>
              <a:t>θ 말고 셀수없는 선 가능</a:t>
            </a:r>
            <a:endParaRPr lang="en-US" altLang="ko-KR" sz="2400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2400">
                <a:latin typeface="맑은 고딕"/>
                <a:ea typeface="맑은 고딕"/>
              </a:rPr>
              <a:t>2.</a:t>
            </a:r>
            <a:r>
              <a:rPr lang="ko-KR" altLang="en-US" sz="2400">
                <a:latin typeface="맑은 고딕"/>
                <a:ea typeface="맑은 고딕"/>
              </a:rPr>
              <a:t> 어떤 점도 가능하니 예시로 </a:t>
            </a:r>
            <a:r>
              <a:rPr lang="en-US" altLang="ko-KR" sz="2400">
                <a:latin typeface="맑은 고딕"/>
                <a:ea typeface="맑은 고딕"/>
              </a:rPr>
              <a:t>x</a:t>
            </a:r>
            <a:r>
              <a:rPr lang="ko-KR" altLang="en-US" sz="2400">
                <a:latin typeface="맑은 고딕"/>
                <a:ea typeface="맑은 고딕"/>
              </a:rPr>
              <a:t>절편 </a:t>
            </a:r>
            <a:r>
              <a:rPr lang="en-US" altLang="ko-KR" sz="2400">
                <a:latin typeface="맑은 고딕"/>
                <a:ea typeface="맑은 고딕"/>
              </a:rPr>
              <a:t>1.1,</a:t>
            </a:r>
            <a:r>
              <a:rPr lang="ko-KR" altLang="en-US" sz="2400">
                <a:latin typeface="맑은 고딕"/>
                <a:ea typeface="맑은 고딕"/>
              </a:rPr>
              <a:t> </a:t>
            </a:r>
            <a:r>
              <a:rPr lang="en-US" altLang="ko-KR" sz="2400">
                <a:latin typeface="맑은 고딕"/>
                <a:ea typeface="맑은 고딕"/>
              </a:rPr>
              <a:t>y</a:t>
            </a:r>
            <a:r>
              <a:rPr lang="ko-KR" altLang="en-US" sz="2400">
                <a:latin typeface="맑은 고딕"/>
                <a:ea typeface="맑은 고딕"/>
              </a:rPr>
              <a:t>절편 </a:t>
            </a:r>
            <a:r>
              <a:rPr lang="en-US" altLang="ko-KR" sz="2400">
                <a:latin typeface="맑은 고딕"/>
                <a:ea typeface="맑은 고딕"/>
              </a:rPr>
              <a:t>1.1</a:t>
            </a:r>
            <a:r>
              <a:rPr lang="ko-KR" altLang="en-US" sz="2400">
                <a:latin typeface="맑은 고딕"/>
                <a:ea typeface="맑은 고딕"/>
              </a:rPr>
              <a:t>인 일차함수 기준으로 설명하겠다</a:t>
            </a:r>
            <a:r>
              <a:rPr lang="en-US" altLang="ko-KR" sz="2400">
                <a:latin typeface="맑은 고딕"/>
                <a:ea typeface="맑은 고딕"/>
              </a:rPr>
              <a:t>.  </a:t>
            </a:r>
            <a:endParaRPr lang="en-US" altLang="ko-KR" sz="2400">
              <a:latin typeface="맑은 고딕"/>
              <a:ea typeface="맑은 고딕"/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10363200" y="6774180"/>
            <a:ext cx="6629400" cy="302514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400" b="1">
                <a:latin typeface="맑은 고딕"/>
                <a:ea typeface="맑은 고딕"/>
              </a:rPr>
              <a:t>Soultion</a:t>
            </a:r>
            <a:endParaRPr lang="en-US" altLang="ko-KR" sz="2400" b="1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2400" b="0">
                <a:latin typeface="맑은 고딕"/>
                <a:ea typeface="맑은 고딕"/>
              </a:rPr>
              <a:t>1. </a:t>
            </a:r>
            <a:r>
              <a:rPr lang="ko-KR" altLang="en-US" sz="2400" b="0">
                <a:latin typeface="맑은 고딕"/>
                <a:ea typeface="맑은 고딕"/>
              </a:rPr>
              <a:t>그래프 찾고 그리기</a:t>
            </a:r>
            <a:endParaRPr lang="ko-KR" altLang="en-US" sz="2400" b="0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2400" b="0">
                <a:latin typeface="맑은 고딕"/>
                <a:ea typeface="맑은 고딕"/>
              </a:rPr>
              <a:t>x1 </a:t>
            </a:r>
            <a:r>
              <a:rPr lang="ko-KR" altLang="en-US" sz="2400" b="0">
                <a:latin typeface="맑은 고딕"/>
                <a:ea typeface="맑은 고딕"/>
              </a:rPr>
              <a:t>절편 </a:t>
            </a:r>
            <a:r>
              <a:rPr lang="en-US" altLang="ko-KR" sz="2400" b="0">
                <a:latin typeface="맑은 고딕"/>
                <a:ea typeface="맑은 고딕"/>
              </a:rPr>
              <a:t>:1.1,</a:t>
            </a:r>
            <a:r>
              <a:rPr lang="ko-KR" altLang="en-US" sz="2400" b="0">
                <a:latin typeface="맑은 고딕"/>
                <a:ea typeface="맑은 고딕"/>
              </a:rPr>
              <a:t> </a:t>
            </a:r>
            <a:r>
              <a:rPr lang="en-US" altLang="ko-KR" sz="2400" b="0">
                <a:latin typeface="맑은 고딕"/>
                <a:ea typeface="맑은 고딕"/>
              </a:rPr>
              <a:t>x2 </a:t>
            </a:r>
            <a:r>
              <a:rPr lang="ko-KR" altLang="en-US" sz="2400" b="0">
                <a:latin typeface="맑은 고딕"/>
                <a:ea typeface="맑은 고딕"/>
              </a:rPr>
              <a:t>절편</a:t>
            </a:r>
            <a:r>
              <a:rPr lang="en-US" altLang="ko-KR" sz="2400" b="0">
                <a:latin typeface="맑은 고딕"/>
                <a:ea typeface="맑은 고딕"/>
              </a:rPr>
              <a:t>:</a:t>
            </a:r>
            <a:r>
              <a:rPr lang="ko-KR" altLang="en-US" sz="2400" b="0">
                <a:latin typeface="맑은 고딕"/>
                <a:ea typeface="맑은 고딕"/>
              </a:rPr>
              <a:t> </a:t>
            </a:r>
            <a:r>
              <a:rPr lang="en-US" altLang="ko-KR" sz="2400" b="0">
                <a:latin typeface="맑은 고딕"/>
                <a:ea typeface="맑은 고딕"/>
              </a:rPr>
              <a:t>1.1</a:t>
            </a:r>
            <a:endParaRPr lang="en-US" altLang="ko-KR" sz="2400" b="0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2400" b="0">
                <a:latin typeface="맑은 고딕"/>
                <a:ea typeface="맑은 고딕"/>
              </a:rPr>
              <a:t>-&gt; </a:t>
            </a:r>
            <a:r>
              <a:rPr lang="en-US" altLang="ko-KR" sz="2400" b="1">
                <a:latin typeface="맑은 고딕"/>
                <a:ea typeface="맑은 고딕"/>
              </a:rPr>
              <a:t>x1/1.1 + x2/1.1 =1</a:t>
            </a:r>
            <a:r>
              <a:rPr lang="ko-KR" altLang="en-US" sz="2400" b="0">
                <a:latin typeface="맑은 고딕"/>
                <a:ea typeface="맑은 고딕"/>
              </a:rPr>
              <a:t> </a:t>
            </a:r>
            <a:r>
              <a:rPr lang="en-US" altLang="ko-KR" sz="2400" b="0">
                <a:latin typeface="맑은 고딕"/>
                <a:ea typeface="맑은 고딕"/>
              </a:rPr>
              <a:t>(</a:t>
            </a:r>
            <a:r>
              <a:rPr lang="ko-KR" altLang="en-US" sz="2400" b="0">
                <a:latin typeface="맑은 고딕"/>
                <a:ea typeface="맑은 고딕"/>
              </a:rPr>
              <a:t>공식</a:t>
            </a:r>
            <a:r>
              <a:rPr lang="en-US" altLang="ko-KR" sz="2400" b="0">
                <a:latin typeface="맑은 고딕"/>
                <a:ea typeface="맑은 고딕"/>
              </a:rPr>
              <a:t>)</a:t>
            </a:r>
            <a:endParaRPr lang="en-US" altLang="ko-KR" sz="2400" b="0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2400" b="0">
                <a:latin typeface="맑은 고딕"/>
                <a:ea typeface="맑은 고딕"/>
              </a:rPr>
              <a:t>2.</a:t>
            </a:r>
            <a:r>
              <a:rPr lang="ko-KR" altLang="en-US" sz="2400" b="0">
                <a:latin typeface="맑은 고딕"/>
                <a:ea typeface="맑은 고딕"/>
              </a:rPr>
              <a:t> </a:t>
            </a:r>
            <a:r>
              <a:rPr lang="en-US" altLang="ko-KR" sz="2400" b="0">
                <a:latin typeface="맑은 고딕"/>
                <a:ea typeface="맑은 고딕"/>
              </a:rPr>
              <a:t>(0,</a:t>
            </a:r>
            <a:r>
              <a:rPr lang="ko-KR" altLang="en-US" sz="2400" b="0">
                <a:latin typeface="맑은 고딕"/>
                <a:ea typeface="맑은 고딕"/>
              </a:rPr>
              <a:t> </a:t>
            </a:r>
            <a:r>
              <a:rPr lang="en-US" altLang="ko-KR" sz="2400" b="0">
                <a:latin typeface="맑은 고딕"/>
                <a:ea typeface="맑은 고딕"/>
              </a:rPr>
              <a:t>0)</a:t>
            </a:r>
            <a:r>
              <a:rPr lang="ko-KR" altLang="en-US" sz="2400" b="0">
                <a:latin typeface="맑은 고딕"/>
                <a:ea typeface="맑은 고딕"/>
              </a:rPr>
              <a:t> 만만한 점 넣어보기</a:t>
            </a:r>
            <a:endParaRPr lang="ko-KR" altLang="en-US" sz="2400" b="0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2400" b="0">
                <a:latin typeface="맑은 고딕"/>
                <a:ea typeface="맑은 고딕"/>
              </a:rPr>
              <a:t>0, 0</a:t>
            </a:r>
            <a:r>
              <a:rPr lang="ko-KR" altLang="en-US" sz="2400" b="0">
                <a:latin typeface="맑은 고딕"/>
                <a:ea typeface="맑은 고딕"/>
              </a:rPr>
              <a:t> 넣었을 때</a:t>
            </a:r>
            <a:r>
              <a:rPr lang="en-US" altLang="ko-KR" sz="2400" b="0">
                <a:latin typeface="맑은 고딕"/>
                <a:ea typeface="맑은 고딕"/>
              </a:rPr>
              <a:t>,</a:t>
            </a:r>
            <a:r>
              <a:rPr lang="ko-KR" altLang="en-US" sz="2400" b="0">
                <a:latin typeface="맑은 고딕"/>
                <a:ea typeface="맑은 고딕"/>
              </a:rPr>
              <a:t> </a:t>
            </a:r>
            <a:r>
              <a:rPr lang="en-US" altLang="ko-KR" sz="2400" b="0">
                <a:latin typeface="맑은 고딕"/>
                <a:ea typeface="맑은 고딕"/>
              </a:rPr>
              <a:t>0, 0</a:t>
            </a:r>
            <a:r>
              <a:rPr lang="ko-KR" altLang="en-US" sz="2400" b="0">
                <a:latin typeface="맑은 고딕"/>
                <a:ea typeface="맑은 고딕"/>
              </a:rPr>
              <a:t>은 진리표에서 출력</a:t>
            </a:r>
            <a:r>
              <a:rPr lang="en-US" altLang="ko-KR" sz="2400" b="0">
                <a:latin typeface="맑은 고딕"/>
                <a:ea typeface="맑은 고딕"/>
              </a:rPr>
              <a:t>x </a:t>
            </a:r>
            <a:r>
              <a:rPr lang="ko-KR" altLang="en-US" sz="2400" b="0">
                <a:latin typeface="맑은 고딕"/>
                <a:ea typeface="맑은 고딕"/>
              </a:rPr>
              <a:t>따라서 포함되면 안됨</a:t>
            </a:r>
            <a:r>
              <a:rPr lang="en-US" altLang="ko-KR" sz="2400" b="0">
                <a:latin typeface="맑은 고딕"/>
                <a:ea typeface="맑은 고딕"/>
              </a:rPr>
              <a:t>-&gt;</a:t>
            </a:r>
            <a:r>
              <a:rPr lang="ko-KR" altLang="en-US" sz="2400" b="0">
                <a:latin typeface="맑은 고딕"/>
                <a:ea typeface="맑은 고딕"/>
              </a:rPr>
              <a:t> </a:t>
            </a:r>
            <a:r>
              <a:rPr lang="en-US" altLang="ko-KR" sz="2400" b="1">
                <a:latin typeface="맑은 고딕"/>
                <a:ea typeface="맑은 고딕"/>
              </a:rPr>
              <a:t>x1/1.1 + x2/1.1 &gt; 1</a:t>
            </a:r>
            <a:endParaRPr lang="en-US" altLang="ko-KR" sz="2400" b="1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2400" b="1">
                <a:latin typeface="맑은 고딕"/>
                <a:ea typeface="맑은 고딕"/>
              </a:rPr>
              <a:t>3. </a:t>
            </a:r>
            <a:r>
              <a:rPr lang="ko-KR" altLang="en-US" sz="2400" b="1">
                <a:latin typeface="맑은 고딕"/>
                <a:ea typeface="맑은 고딕"/>
              </a:rPr>
              <a:t>그래프 확인하고 영역 그리기</a:t>
            </a:r>
            <a:endParaRPr lang="ko-KR" altLang="en-US" sz="2400" b="1"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2864"/>
            <a:ext cx="18288000" cy="10224135"/>
          </a:xfrm>
          <a:custGeom>
            <a:avLst/>
            <a:gdLst/>
            <a:rect l="l" t="t" r="r" b="b"/>
            <a:pathLst>
              <a:path w="18288000" h="10224135">
                <a:moveTo>
                  <a:pt x="18288000" y="0"/>
                </a:moveTo>
                <a:lnTo>
                  <a:pt x="18288000" y="10224074"/>
                </a:lnTo>
                <a:lnTo>
                  <a:pt x="0" y="10224074"/>
                </a:lnTo>
                <a:lnTo>
                  <a:pt x="0" y="10184905"/>
                </a:lnTo>
                <a:lnTo>
                  <a:pt x="18288000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object 7"/>
          <p:cNvSpPr txBox="1">
            <a:spLocks noGrp="1"/>
          </p:cNvSpPr>
          <p:nvPr>
            <p:ph type="title" idx="0"/>
          </p:nvPr>
        </p:nvSpPr>
        <p:spPr>
          <a:xfrm>
            <a:off x="1550548" y="923990"/>
            <a:ext cx="10565252" cy="742885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ko-KR" altLang="en-US" sz="4800" b="1" spc="1750"/>
              <a:t>부등식</a:t>
            </a:r>
            <a:r>
              <a:rPr lang="en-US" altLang="ko-KR" sz="4800" b="1" spc="1750"/>
              <a:t>NAND, OR</a:t>
            </a:r>
            <a:r>
              <a:rPr lang="ko-KR" altLang="en-US" sz="4800" b="1" spc="1750"/>
              <a:t> 게이트 </a:t>
            </a:r>
            <a:endParaRPr lang="ko-KR" altLang="en-US" sz="4800" b="1" spc="1750"/>
          </a:p>
        </p:txBody>
      </p:sp>
      <p:sp>
        <p:nvSpPr>
          <p:cNvPr id="16" name="object 16"/>
          <p:cNvSpPr/>
          <p:nvPr/>
        </p:nvSpPr>
        <p:spPr>
          <a:xfrm>
            <a:off x="14815551" y="1"/>
            <a:ext cx="3472815" cy="3115310"/>
          </a:xfrm>
          <a:custGeom>
            <a:avLst/>
            <a:gdLst/>
            <a:rect l="l" t="t" r="r" b="b"/>
            <a:pathLst>
              <a:path w="3472815" h="3115310">
                <a:moveTo>
                  <a:pt x="0" y="0"/>
                </a:moveTo>
                <a:lnTo>
                  <a:pt x="3472448" y="0"/>
                </a:lnTo>
                <a:lnTo>
                  <a:pt x="3472448" y="3115284"/>
                </a:lnTo>
                <a:lnTo>
                  <a:pt x="0" y="0"/>
                </a:lnTo>
                <a:close/>
              </a:path>
            </a:pathLst>
          </a:custGeom>
          <a:solidFill>
            <a:srgbClr val="12127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7" name="object 17"/>
          <p:cNvSpPr/>
          <p:nvPr/>
        </p:nvSpPr>
        <p:spPr>
          <a:xfrm>
            <a:off x="0" y="2347915"/>
            <a:ext cx="4653915" cy="0"/>
          </a:xfrm>
          <a:custGeom>
            <a:avLst/>
            <a:gdLst/>
            <a:rect l="l" t="t" r="r" b="b"/>
            <a:pathLst>
              <a:path w="4653915">
                <a:moveTo>
                  <a:pt x="0" y="0"/>
                </a:moveTo>
                <a:lnTo>
                  <a:pt x="4653806" y="0"/>
                </a:lnTo>
              </a:path>
            </a:pathLst>
          </a:custGeom>
          <a:ln w="28574">
            <a:solidFill>
              <a:srgbClr val="12127d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pic>
        <p:nvPicPr>
          <p:cNvPr id="4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23999" y="2438400"/>
            <a:ext cx="16078200" cy="5410200"/>
          </a:xfrm>
          <a:prstGeom prst="rect">
            <a:avLst/>
          </a:prstGeom>
        </p:spPr>
      </p:pic>
      <p:sp>
        <p:nvSpPr>
          <p:cNvPr id="44" name=""/>
          <p:cNvSpPr txBox="1"/>
          <p:nvPr/>
        </p:nvSpPr>
        <p:spPr>
          <a:xfrm>
            <a:off x="9829800" y="8039100"/>
            <a:ext cx="3657600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en-US" altLang="ko-KR"/>
          </a:p>
        </p:txBody>
      </p:sp>
      <p:sp>
        <p:nvSpPr>
          <p:cNvPr id="45" name=""/>
          <p:cNvSpPr txBox="1"/>
          <p:nvPr/>
        </p:nvSpPr>
        <p:spPr>
          <a:xfrm>
            <a:off x="3048000" y="8191500"/>
            <a:ext cx="3962400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en-US" altLang="ko-KR"/>
          </a:p>
        </p:txBody>
      </p:sp>
      <p:sp>
        <p:nvSpPr>
          <p:cNvPr id="46" name=""/>
          <p:cNvSpPr txBox="1"/>
          <p:nvPr/>
        </p:nvSpPr>
        <p:spPr>
          <a:xfrm>
            <a:off x="2362200" y="7879079"/>
            <a:ext cx="4648200" cy="192024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400">
                <a:latin typeface="맑은 고딕"/>
                <a:ea typeface="맑은 고딕"/>
              </a:rPr>
              <a:t>AND </a:t>
            </a:r>
            <a:r>
              <a:rPr lang="ko-KR" altLang="en-US" sz="2400">
                <a:latin typeface="맑은 고딕"/>
                <a:ea typeface="맑은 고딕"/>
              </a:rPr>
              <a:t>동일 방법</a:t>
            </a:r>
            <a:endParaRPr lang="ko-KR" altLang="en-US" sz="2400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2400">
                <a:latin typeface="맑은 고딕"/>
                <a:ea typeface="맑은 고딕"/>
              </a:rPr>
              <a:t>but b(</a:t>
            </a:r>
            <a:r>
              <a:rPr lang="ko-KR" altLang="en-US" sz="2400">
                <a:latin typeface="맑은 고딕"/>
                <a:ea typeface="맑은 고딕"/>
              </a:rPr>
              <a:t>편향</a:t>
            </a:r>
            <a:r>
              <a:rPr lang="en-US" altLang="ko-KR" sz="2400">
                <a:latin typeface="맑은 고딕"/>
                <a:ea typeface="맑은 고딕"/>
              </a:rPr>
              <a:t>)</a:t>
            </a:r>
            <a:r>
              <a:rPr lang="ko-KR" altLang="en-US" sz="2400">
                <a:latin typeface="맑은 고딕"/>
                <a:ea typeface="맑은 고딕"/>
              </a:rPr>
              <a:t> 값을 낮춰야함 그래야</a:t>
            </a:r>
            <a:endParaRPr lang="ko-KR" altLang="en-US" sz="2400">
              <a:latin typeface="맑은 고딕"/>
              <a:ea typeface="맑은 고딕"/>
            </a:endParaRPr>
          </a:p>
          <a:p>
            <a:pPr>
              <a:defRPr/>
            </a:pPr>
            <a:r>
              <a:rPr lang="ko-KR" altLang="en-US" sz="2400">
                <a:latin typeface="맑은 고딕"/>
                <a:ea typeface="맑은 고딕"/>
              </a:rPr>
              <a:t>포함할 수 있는 점들이 많아짐</a:t>
            </a:r>
            <a:endParaRPr lang="ko-KR" altLang="en-US" sz="2400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2400">
                <a:latin typeface="맑은 고딕"/>
                <a:ea typeface="맑은 고딕"/>
              </a:rPr>
              <a:t>ex) 0.5x1 + 0.5x2 &gt;=</a:t>
            </a:r>
            <a:r>
              <a:rPr lang="en-US" altLang="ko-KR" sz="2400" b="1">
                <a:latin typeface="맑은 고딕"/>
                <a:ea typeface="맑은 고딕"/>
              </a:rPr>
              <a:t>0.2</a:t>
            </a:r>
            <a:endParaRPr lang="en-US" altLang="ko-KR" sz="2400" b="1">
              <a:latin typeface="맑은 고딕"/>
              <a:ea typeface="맑은 고딕"/>
            </a:endParaRPr>
          </a:p>
        </p:txBody>
      </p:sp>
      <p:sp>
        <p:nvSpPr>
          <p:cNvPr id="47" name=""/>
          <p:cNvSpPr txBox="1"/>
          <p:nvPr/>
        </p:nvSpPr>
        <p:spPr>
          <a:xfrm>
            <a:off x="9144000" y="8115300"/>
            <a:ext cx="5257800" cy="155067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400">
                <a:latin typeface="맑은 고딕"/>
                <a:ea typeface="맑은 고딕"/>
              </a:rPr>
              <a:t>AND * (-1) -&gt; </a:t>
            </a:r>
            <a:r>
              <a:rPr lang="ko-KR" altLang="en-US" sz="2400">
                <a:latin typeface="맑은 고딕"/>
                <a:ea typeface="맑은 고딕"/>
              </a:rPr>
              <a:t>동일</a:t>
            </a:r>
            <a:r>
              <a:rPr lang="en-US" altLang="ko-KR" sz="2400">
                <a:latin typeface="맑은 고딕"/>
                <a:ea typeface="맑은 고딕"/>
              </a:rPr>
              <a:t>(</a:t>
            </a:r>
            <a:r>
              <a:rPr lang="ko-KR" altLang="en-US" sz="2400">
                <a:latin typeface="맑은 고딕"/>
                <a:ea typeface="맑은 고딕"/>
              </a:rPr>
              <a:t>동치</a:t>
            </a:r>
            <a:r>
              <a:rPr lang="en-US" altLang="ko-KR" sz="2400">
                <a:latin typeface="맑은 고딕"/>
                <a:ea typeface="맑은 고딕"/>
              </a:rPr>
              <a:t>)</a:t>
            </a:r>
            <a:endParaRPr lang="en-US" altLang="ko-KR" sz="2400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2400">
                <a:latin typeface="맑은 고딕"/>
                <a:ea typeface="맑은 고딕"/>
              </a:rPr>
              <a:t>but </a:t>
            </a:r>
            <a:r>
              <a:rPr lang="ko-KR" altLang="en-US" sz="2400">
                <a:latin typeface="맑은 고딕"/>
                <a:ea typeface="맑은 고딕"/>
              </a:rPr>
              <a:t>밑에 영역이 포함돼야하기 때문에 부등호 방향을 바꾼다</a:t>
            </a:r>
            <a:r>
              <a:rPr lang="en-US" altLang="ko-KR" sz="2400">
                <a:latin typeface="맑은 고딕"/>
                <a:ea typeface="맑은 고딕"/>
              </a:rPr>
              <a:t>.</a:t>
            </a:r>
            <a:endParaRPr lang="en-US" altLang="ko-KR" sz="2400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2400">
                <a:latin typeface="맑은 고딕"/>
                <a:ea typeface="맑은 고딕"/>
              </a:rPr>
              <a:t>ex) -0.5x1 -0.5x2 </a:t>
            </a:r>
            <a:r>
              <a:rPr lang="en-US" altLang="ko-KR" sz="2400" b="1">
                <a:latin typeface="맑은 고딕"/>
                <a:ea typeface="맑은 고딕"/>
              </a:rPr>
              <a:t>&gt;= </a:t>
            </a:r>
            <a:r>
              <a:rPr lang="en-US" altLang="ko-KR" sz="2400">
                <a:latin typeface="맑은 고딕"/>
                <a:ea typeface="맑은 고딕"/>
              </a:rPr>
              <a:t>-0.7</a:t>
            </a:r>
            <a:endParaRPr lang="en-US" altLang="ko-KR" sz="2400"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2864"/>
            <a:ext cx="18288000" cy="10224135"/>
          </a:xfrm>
          <a:custGeom>
            <a:avLst/>
            <a:gdLst/>
            <a:rect l="l" t="t" r="r" b="b"/>
            <a:pathLst>
              <a:path w="18288000" h="10224135">
                <a:moveTo>
                  <a:pt x="18288000" y="0"/>
                </a:moveTo>
                <a:lnTo>
                  <a:pt x="18288000" y="10224074"/>
                </a:lnTo>
                <a:lnTo>
                  <a:pt x="0" y="10224074"/>
                </a:lnTo>
                <a:lnTo>
                  <a:pt x="0" y="10184905"/>
                </a:lnTo>
                <a:lnTo>
                  <a:pt x="18288000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object 7"/>
          <p:cNvSpPr txBox="1">
            <a:spLocks noGrp="1"/>
          </p:cNvSpPr>
          <p:nvPr>
            <p:ph type="title" idx="0"/>
          </p:nvPr>
        </p:nvSpPr>
        <p:spPr>
          <a:xfrm>
            <a:off x="1550548" y="923990"/>
            <a:ext cx="10565252" cy="742885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ko-KR" altLang="en-US" sz="4800" b="1" spc="1750"/>
              <a:t>요약</a:t>
            </a:r>
            <a:r>
              <a:rPr lang="en-US" altLang="ko-KR" sz="4800" b="1" spc="1750"/>
              <a:t>(</a:t>
            </a:r>
            <a:r>
              <a:rPr lang="ko-KR" altLang="en-US" sz="4800" b="1" spc="1750"/>
              <a:t>단일 퍼셉트론</a:t>
            </a:r>
            <a:r>
              <a:rPr lang="en-US" altLang="ko-KR" sz="4800" b="1" spc="1750"/>
              <a:t>)</a:t>
            </a:r>
            <a:endParaRPr lang="en-US" altLang="ko-KR" sz="4800" b="1" spc="1750"/>
          </a:p>
        </p:txBody>
      </p:sp>
      <p:sp>
        <p:nvSpPr>
          <p:cNvPr id="16" name="object 16"/>
          <p:cNvSpPr/>
          <p:nvPr/>
        </p:nvSpPr>
        <p:spPr>
          <a:xfrm>
            <a:off x="14815551" y="1"/>
            <a:ext cx="3472815" cy="3115310"/>
          </a:xfrm>
          <a:custGeom>
            <a:avLst/>
            <a:gdLst/>
            <a:rect l="l" t="t" r="r" b="b"/>
            <a:pathLst>
              <a:path w="3472815" h="3115310">
                <a:moveTo>
                  <a:pt x="0" y="0"/>
                </a:moveTo>
                <a:lnTo>
                  <a:pt x="3472448" y="0"/>
                </a:lnTo>
                <a:lnTo>
                  <a:pt x="3472448" y="3115284"/>
                </a:lnTo>
                <a:lnTo>
                  <a:pt x="0" y="0"/>
                </a:lnTo>
                <a:close/>
              </a:path>
            </a:pathLst>
          </a:custGeom>
          <a:solidFill>
            <a:srgbClr val="12127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7" name="object 17"/>
          <p:cNvSpPr/>
          <p:nvPr/>
        </p:nvSpPr>
        <p:spPr>
          <a:xfrm>
            <a:off x="0" y="2347915"/>
            <a:ext cx="4653915" cy="0"/>
          </a:xfrm>
          <a:custGeom>
            <a:avLst/>
            <a:gdLst/>
            <a:rect l="l" t="t" r="r" b="b"/>
            <a:pathLst>
              <a:path w="4653915">
                <a:moveTo>
                  <a:pt x="0" y="0"/>
                </a:moveTo>
                <a:lnTo>
                  <a:pt x="4653806" y="0"/>
                </a:lnTo>
              </a:path>
            </a:pathLst>
          </a:custGeom>
          <a:ln w="28574">
            <a:solidFill>
              <a:srgbClr val="12127d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pic>
        <p:nvPicPr>
          <p:cNvPr id="4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" y="2552700"/>
            <a:ext cx="13335000" cy="7162800"/>
          </a:xfrm>
          <a:prstGeom prst="rect">
            <a:avLst/>
          </a:prstGeom>
        </p:spPr>
      </p:pic>
      <p:sp>
        <p:nvSpPr>
          <p:cNvPr id="44" name=""/>
          <p:cNvSpPr txBox="1"/>
          <p:nvPr/>
        </p:nvSpPr>
        <p:spPr>
          <a:xfrm>
            <a:off x="14249399" y="3771900"/>
            <a:ext cx="4038601" cy="155829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400" b="1">
                <a:latin typeface="맑은 고딕"/>
                <a:ea typeface="맑은 고딕"/>
              </a:rPr>
              <a:t>주피터 노트북으로 코드 확인</a:t>
            </a:r>
            <a:endParaRPr lang="ko-KR" altLang="en-US" sz="2400" b="1">
              <a:latin typeface="맑은 고딕"/>
              <a:ea typeface="맑은 고딕"/>
            </a:endParaRPr>
          </a:p>
          <a:p>
            <a:pPr>
              <a:defRPr/>
            </a:pPr>
            <a:endParaRPr lang="ko-KR" altLang="en-US" sz="2400" b="1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2400" b="1">
                <a:latin typeface="맑은 고딕"/>
                <a:ea typeface="맑은 고딕"/>
              </a:rPr>
              <a:t>XOR</a:t>
            </a:r>
            <a:r>
              <a:rPr lang="ko-KR" altLang="en-US" sz="2400" b="1">
                <a:latin typeface="맑은 고딕"/>
                <a:ea typeface="맑은 고딕"/>
              </a:rPr>
              <a:t>은 후에 설명</a:t>
            </a:r>
            <a:endParaRPr lang="ko-KR" altLang="en-US" sz="2400" b="1">
              <a:latin typeface="맑은 고딕"/>
              <a:ea typeface="맑은 고딕"/>
            </a:endParaRPr>
          </a:p>
        </p:txBody>
      </p:sp>
      <p:sp>
        <p:nvSpPr>
          <p:cNvPr id="45" name=""/>
          <p:cNvSpPr txBox="1"/>
          <p:nvPr/>
        </p:nvSpPr>
        <p:spPr>
          <a:xfrm>
            <a:off x="14325600" y="7353300"/>
            <a:ext cx="3124200" cy="15506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400" b="1">
                <a:latin typeface="맑은 고딕"/>
                <a:ea typeface="맑은 고딕"/>
              </a:rPr>
              <a:t>결론</a:t>
            </a:r>
            <a:r>
              <a:rPr lang="en-US" altLang="ko-KR" sz="2400" b="1">
                <a:latin typeface="맑은 고딕"/>
                <a:ea typeface="맑은 고딕"/>
              </a:rPr>
              <a:t>:</a:t>
            </a:r>
            <a:endParaRPr lang="en-US" altLang="ko-KR" sz="2400" b="1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2400" b="1">
                <a:latin typeface="맑은 고딕"/>
                <a:ea typeface="맑은 고딕"/>
              </a:rPr>
              <a:t>w: </a:t>
            </a:r>
            <a:r>
              <a:rPr lang="ko-KR" altLang="en-US" sz="2400" b="1">
                <a:latin typeface="맑은 고딕"/>
                <a:ea typeface="맑은 고딕"/>
              </a:rPr>
              <a:t>중요도 조절 변수</a:t>
            </a:r>
            <a:endParaRPr lang="ko-KR" altLang="en-US" sz="2400" b="1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2400" b="1">
                <a:latin typeface="맑은 고딕"/>
                <a:ea typeface="맑은 고딕"/>
              </a:rPr>
              <a:t>b: </a:t>
            </a:r>
            <a:r>
              <a:rPr lang="ko-KR" altLang="en-US" sz="2400" b="1">
                <a:latin typeface="맑은 고딕"/>
                <a:ea typeface="맑은 고딕"/>
              </a:rPr>
              <a:t>얼마나 쉽게 활성화</a:t>
            </a:r>
            <a:endParaRPr lang="ko-KR" altLang="en-US" sz="2400" b="1"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0"/>
          </p:nvPr>
        </p:nvSpPr>
        <p:spPr>
          <a:xfrm>
            <a:off x="1295400" y="647700"/>
            <a:ext cx="6682105" cy="2447925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defRPr/>
            </a:pPr>
            <a:r>
              <a:rPr lang="ko-KR" altLang="en-US" b="1" spc="1750">
                <a:solidFill>
                  <a:srgbClr val="ffffff"/>
                </a:solidFill>
              </a:rPr>
              <a:t>퍼셉트론의 한계</a:t>
            </a:r>
            <a:endParaRPr lang="ko-KR" altLang="en-US" b="1" spc="1750">
              <a:solidFill>
                <a:srgbClr val="ffffff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587329"/>
            <a:ext cx="8094980" cy="0"/>
          </a:xfrm>
          <a:custGeom>
            <a:avLst/>
            <a:gdLst/>
            <a:rect l="l" t="t" r="r" b="b"/>
            <a:pathLst>
              <a:path w="8094980">
                <a:moveTo>
                  <a:pt x="0" y="0"/>
                </a:moveTo>
                <a:lnTo>
                  <a:pt x="8094931" y="0"/>
                </a:lnTo>
              </a:path>
            </a:pathLst>
          </a:custGeom>
          <a:ln w="28574">
            <a:solidFill>
              <a:srgbClr val="fffff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object 5"/>
          <p:cNvSpPr txBox="1"/>
          <p:nvPr/>
        </p:nvSpPr>
        <p:spPr>
          <a:xfrm>
            <a:off x="1447800" y="4229100"/>
            <a:ext cx="8001000" cy="2847974"/>
          </a:xfrm>
          <a:prstGeom prst="rect">
            <a:avLst/>
          </a:prstGeom>
        </p:spPr>
        <p:txBody>
          <a:bodyPr vert="horz" wrap="square" lIns="0" tIns="22479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770"/>
              </a:spcBef>
              <a:defRPr/>
            </a:pPr>
            <a:r>
              <a:rPr lang="en-US" altLang="ko-KR" sz="3200" b="1" spc="650">
                <a:solidFill>
                  <a:srgbClr val="f0f0f0"/>
                </a:solidFill>
                <a:latin typeface="맑은 고딕"/>
                <a:ea typeface="맑은 고딕"/>
                <a:cs typeface="휴먼모음T"/>
              </a:rPr>
              <a:t>XOR</a:t>
            </a:r>
            <a:r>
              <a:rPr lang="ko-KR" altLang="en-US" sz="3200" b="1" spc="650">
                <a:solidFill>
                  <a:srgbClr val="f0f0f0"/>
                </a:solidFill>
                <a:latin typeface="맑은 고딕"/>
                <a:ea typeface="맑은 고딕"/>
                <a:cs typeface="휴먼모음T"/>
              </a:rPr>
              <a:t> 게이트</a:t>
            </a:r>
            <a:endParaRPr lang="ko-KR" altLang="en-US" sz="3200" b="1" spc="650">
              <a:solidFill>
                <a:srgbClr val="f0f0f0"/>
              </a:solidFill>
              <a:latin typeface="맑은 고딕"/>
              <a:ea typeface="맑은 고딕"/>
              <a:cs typeface="휴먼모음T"/>
            </a:endParaRPr>
          </a:p>
          <a:p>
            <a:pPr marL="12700">
              <a:lnSpc>
                <a:spcPct val="100000"/>
              </a:lnSpc>
              <a:spcBef>
                <a:spcPts val="1770"/>
              </a:spcBef>
              <a:defRPr/>
            </a:pPr>
            <a:endParaRPr lang="ko-KR" altLang="en-US" sz="3200" b="1" spc="650">
              <a:solidFill>
                <a:srgbClr val="f0f0f0"/>
              </a:solidFill>
              <a:latin typeface="맑은 고딕"/>
              <a:ea typeface="맑은 고딕"/>
              <a:cs typeface="휴먼모음T"/>
            </a:endParaRPr>
          </a:p>
          <a:p>
            <a:pPr marL="12700">
              <a:lnSpc>
                <a:spcPct val="100000"/>
              </a:lnSpc>
              <a:spcBef>
                <a:spcPts val="1770"/>
              </a:spcBef>
              <a:defRPr/>
            </a:pPr>
            <a:r>
              <a:rPr lang="ko-KR" altLang="en-US" sz="3200" b="1" spc="650">
                <a:solidFill>
                  <a:srgbClr val="f0f0f0"/>
                </a:solidFill>
                <a:latin typeface="맑은 고딕"/>
                <a:ea typeface="맑은 고딕"/>
                <a:cs typeface="휴먼모음T"/>
              </a:rPr>
              <a:t>다층 퍼셉트론</a:t>
            </a:r>
            <a:endParaRPr lang="ko-KR" altLang="en-US" sz="3200" b="1" spc="650">
              <a:solidFill>
                <a:srgbClr val="f0f0f0"/>
              </a:solidFill>
              <a:latin typeface="맑은 고딕"/>
              <a:ea typeface="맑은 고딕"/>
              <a:cs typeface="휴먼모음T"/>
            </a:endParaRPr>
          </a:p>
          <a:p>
            <a:pPr marL="12700">
              <a:lnSpc>
                <a:spcPct val="100000"/>
              </a:lnSpc>
              <a:spcBef>
                <a:spcPts val="1770"/>
              </a:spcBef>
              <a:defRPr/>
            </a:pPr>
            <a:endParaRPr lang="ko-KR" altLang="en-US" sz="3200" b="1" spc="650">
              <a:solidFill>
                <a:srgbClr val="f0f0f0"/>
              </a:solidFill>
              <a:latin typeface="맑은 고딕"/>
              <a:ea typeface="맑은 고딕"/>
              <a:cs typeface="휴먼모음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2864"/>
            <a:ext cx="18288000" cy="10224135"/>
          </a:xfrm>
          <a:custGeom>
            <a:avLst/>
            <a:gdLst/>
            <a:rect l="l" t="t" r="r" b="b"/>
            <a:pathLst>
              <a:path w="18288000" h="10224135">
                <a:moveTo>
                  <a:pt x="18288000" y="0"/>
                </a:moveTo>
                <a:lnTo>
                  <a:pt x="18288000" y="10224074"/>
                </a:lnTo>
                <a:lnTo>
                  <a:pt x="0" y="10224074"/>
                </a:lnTo>
                <a:lnTo>
                  <a:pt x="0" y="10184905"/>
                </a:lnTo>
                <a:lnTo>
                  <a:pt x="18288000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object 7"/>
          <p:cNvSpPr txBox="1">
            <a:spLocks noGrp="1"/>
          </p:cNvSpPr>
          <p:nvPr>
            <p:ph type="title" idx="0"/>
          </p:nvPr>
        </p:nvSpPr>
        <p:spPr>
          <a:xfrm>
            <a:off x="1550548" y="923990"/>
            <a:ext cx="10565252" cy="742885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4800" b="1" spc="1750"/>
              <a:t>XOR </a:t>
            </a:r>
            <a:r>
              <a:rPr lang="ko-KR" altLang="en-US" sz="4800" b="1" spc="1750"/>
              <a:t>게이트</a:t>
            </a:r>
            <a:endParaRPr lang="ko-KR" altLang="en-US" sz="4800" b="1" spc="1750"/>
          </a:p>
        </p:txBody>
      </p:sp>
      <p:sp>
        <p:nvSpPr>
          <p:cNvPr id="16" name="object 16"/>
          <p:cNvSpPr/>
          <p:nvPr/>
        </p:nvSpPr>
        <p:spPr>
          <a:xfrm>
            <a:off x="14815551" y="1"/>
            <a:ext cx="3472815" cy="3115310"/>
          </a:xfrm>
          <a:custGeom>
            <a:avLst/>
            <a:gdLst/>
            <a:rect l="l" t="t" r="r" b="b"/>
            <a:pathLst>
              <a:path w="3472815" h="3115310">
                <a:moveTo>
                  <a:pt x="0" y="0"/>
                </a:moveTo>
                <a:lnTo>
                  <a:pt x="3472448" y="0"/>
                </a:lnTo>
                <a:lnTo>
                  <a:pt x="3472448" y="3115284"/>
                </a:lnTo>
                <a:lnTo>
                  <a:pt x="0" y="0"/>
                </a:lnTo>
                <a:close/>
              </a:path>
            </a:pathLst>
          </a:custGeom>
          <a:solidFill>
            <a:srgbClr val="12127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7" name="object 17"/>
          <p:cNvSpPr/>
          <p:nvPr/>
        </p:nvSpPr>
        <p:spPr>
          <a:xfrm>
            <a:off x="0" y="2347915"/>
            <a:ext cx="4653915" cy="0"/>
          </a:xfrm>
          <a:custGeom>
            <a:avLst/>
            <a:gdLst/>
            <a:rect l="l" t="t" r="r" b="b"/>
            <a:pathLst>
              <a:path w="4653915">
                <a:moveTo>
                  <a:pt x="0" y="0"/>
                </a:moveTo>
                <a:lnTo>
                  <a:pt x="4653806" y="0"/>
                </a:lnTo>
              </a:path>
            </a:pathLst>
          </a:custGeom>
          <a:ln w="28574">
            <a:solidFill>
              <a:srgbClr val="12127d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6" name=""/>
          <p:cNvSpPr txBox="1"/>
          <p:nvPr/>
        </p:nvSpPr>
        <p:spPr>
          <a:xfrm>
            <a:off x="2057400" y="7879079"/>
            <a:ext cx="5638800" cy="221742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800">
                <a:latin typeface="맑은 고딕"/>
                <a:ea typeface="맑은 고딕"/>
              </a:rPr>
              <a:t>입력 둘</a:t>
            </a:r>
            <a:r>
              <a:rPr lang="en-US" altLang="ko-KR" sz="2800">
                <a:latin typeface="맑은 고딕"/>
                <a:ea typeface="맑은 고딕"/>
              </a:rPr>
              <a:t>,</a:t>
            </a:r>
            <a:r>
              <a:rPr lang="ko-KR" altLang="en-US" sz="2800">
                <a:latin typeface="맑은 고딕"/>
                <a:ea typeface="맑은 고딕"/>
              </a:rPr>
              <a:t> 출력 하나</a:t>
            </a:r>
            <a:endParaRPr lang="ko-KR" altLang="en-US" sz="2800">
              <a:latin typeface="맑은 고딕"/>
              <a:ea typeface="맑은 고딕"/>
            </a:endParaRPr>
          </a:p>
          <a:p>
            <a:pPr>
              <a:defRPr/>
            </a:pPr>
            <a:endParaRPr lang="ko-KR" altLang="en-US" sz="2800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2800">
                <a:latin typeface="맑은 고딕"/>
                <a:ea typeface="맑은 고딕"/>
              </a:rPr>
              <a:t>x1, x2</a:t>
            </a:r>
            <a:r>
              <a:rPr lang="ko-KR" altLang="en-US" sz="2800">
                <a:latin typeface="맑은 고딕"/>
                <a:ea typeface="맑은 고딕"/>
              </a:rPr>
              <a:t> </a:t>
            </a:r>
            <a:r>
              <a:rPr lang="en-US" altLang="ko-KR" sz="2800">
                <a:latin typeface="맑은 고딕"/>
                <a:ea typeface="맑은 고딕"/>
              </a:rPr>
              <a:t>: </a:t>
            </a:r>
            <a:r>
              <a:rPr lang="ko-KR" altLang="en-US" sz="2800">
                <a:latin typeface="맑은 고딕"/>
                <a:ea typeface="맑은 고딕"/>
              </a:rPr>
              <a:t>하나만 </a:t>
            </a:r>
            <a:r>
              <a:rPr lang="en-US" altLang="ko-KR" sz="2800" b="1">
                <a:latin typeface="맑은 고딕"/>
                <a:ea typeface="맑은 고딕"/>
              </a:rPr>
              <a:t>T -&gt; T</a:t>
            </a:r>
            <a:endParaRPr lang="en-US" altLang="ko-KR" sz="2800" b="1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2800" b="1">
                <a:latin typeface="맑은 고딕"/>
                <a:ea typeface="맑은 고딕"/>
              </a:rPr>
              <a:t>False, False -&gt;</a:t>
            </a:r>
            <a:r>
              <a:rPr lang="ko-KR" altLang="en-US" sz="2800" b="1">
                <a:latin typeface="맑은 고딕"/>
                <a:ea typeface="맑은 고딕"/>
              </a:rPr>
              <a:t> </a:t>
            </a:r>
            <a:r>
              <a:rPr lang="en-US" altLang="ko-KR" sz="2800" b="1">
                <a:latin typeface="맑은 고딕"/>
                <a:ea typeface="맑은 고딕"/>
              </a:rPr>
              <a:t>0</a:t>
            </a:r>
            <a:endParaRPr lang="en-US" altLang="ko-KR" sz="2800" b="1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2800" b="1">
                <a:latin typeface="맑은 고딕"/>
                <a:ea typeface="맑은 고딕"/>
              </a:rPr>
              <a:t>True, True -&gt; 0</a:t>
            </a:r>
            <a:endParaRPr lang="en-US" altLang="ko-KR" sz="2800" b="1">
              <a:latin typeface="맑은 고딕"/>
              <a:ea typeface="맑은 고딕"/>
            </a:endParaRPr>
          </a:p>
        </p:txBody>
      </p:sp>
      <p:sp>
        <p:nvSpPr>
          <p:cNvPr id="33" name=""/>
          <p:cNvSpPr txBox="1"/>
          <p:nvPr/>
        </p:nvSpPr>
        <p:spPr>
          <a:xfrm>
            <a:off x="9601200" y="3695700"/>
            <a:ext cx="5562600" cy="2646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800" b="1">
                <a:latin typeface="맑은 고딕"/>
                <a:ea typeface="맑은 고딕"/>
              </a:rPr>
              <a:t>XOR</a:t>
            </a:r>
            <a:r>
              <a:rPr lang="ko-KR" altLang="en-US" sz="2800" b="1">
                <a:latin typeface="맑은 고딕"/>
                <a:ea typeface="맑은 고딕"/>
              </a:rPr>
              <a:t> 게이트의 의미</a:t>
            </a:r>
            <a:endParaRPr lang="ko-KR" altLang="en-US" sz="2800" b="1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2800">
                <a:latin typeface="맑은 고딕"/>
                <a:ea typeface="맑은 고딕"/>
              </a:rPr>
              <a:t>=</a:t>
            </a:r>
            <a:r>
              <a:rPr lang="ko-KR" altLang="en-US" sz="2800">
                <a:latin typeface="맑은 고딕"/>
                <a:ea typeface="맑은 고딕"/>
              </a:rPr>
              <a:t> 배타적 논리합</a:t>
            </a:r>
            <a:endParaRPr lang="ko-KR" altLang="en-US" sz="2800">
              <a:latin typeface="맑은 고딕"/>
              <a:ea typeface="맑은 고딕"/>
            </a:endParaRPr>
          </a:p>
          <a:p>
            <a:pPr>
              <a:defRPr/>
            </a:pPr>
            <a:endParaRPr lang="ko-KR" altLang="en-US" sz="2800" b="1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2800" b="1">
                <a:latin typeface="맑은 고딕"/>
                <a:ea typeface="맑은 고딕"/>
              </a:rPr>
              <a:t>=X1, X2</a:t>
            </a:r>
            <a:r>
              <a:rPr lang="ko-KR" altLang="en-US" sz="2800" b="1">
                <a:latin typeface="맑은 고딕"/>
                <a:ea typeface="맑은 고딕"/>
              </a:rPr>
              <a:t> 중 한쪽이 </a:t>
            </a:r>
            <a:r>
              <a:rPr lang="en-US" altLang="ko-KR" sz="2800" b="1">
                <a:latin typeface="맑은 고딕"/>
                <a:ea typeface="맑은 고딕"/>
              </a:rPr>
              <a:t>1</a:t>
            </a:r>
            <a:r>
              <a:rPr lang="ko-KR" altLang="en-US" sz="2800" b="1">
                <a:latin typeface="맑은 고딕"/>
                <a:ea typeface="맑은 고딕"/>
              </a:rPr>
              <a:t>일때만 </a:t>
            </a:r>
            <a:r>
              <a:rPr lang="en-US" altLang="ko-KR" sz="2800" b="1">
                <a:latin typeface="맑은 고딕"/>
                <a:ea typeface="맑은 고딕"/>
              </a:rPr>
              <a:t>1</a:t>
            </a:r>
            <a:r>
              <a:rPr lang="ko-KR" altLang="en-US" sz="2800" b="1">
                <a:latin typeface="맑은 고딕"/>
                <a:ea typeface="맑은 고딕"/>
              </a:rPr>
              <a:t>을 출력</a:t>
            </a:r>
            <a:endParaRPr lang="ko-KR" altLang="en-US" sz="2800" b="1">
              <a:latin typeface="맑은 고딕"/>
              <a:ea typeface="맑은 고딕"/>
            </a:endParaRPr>
          </a:p>
          <a:p>
            <a:pPr>
              <a:defRPr/>
            </a:pPr>
            <a:endParaRPr lang="ko-KR" altLang="en-US" sz="2800">
              <a:latin typeface="맑은 고딕"/>
              <a:ea typeface="맑은 고딕"/>
            </a:endParaRPr>
          </a:p>
        </p:txBody>
      </p:sp>
      <p:pic>
        <p:nvPicPr>
          <p:cNvPr id="3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43000" y="3162300"/>
            <a:ext cx="7010400" cy="43396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042989" cy="3033888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object 3"/>
          <p:cNvSpPr txBox="1"/>
          <p:nvPr/>
        </p:nvSpPr>
        <p:spPr>
          <a:xfrm>
            <a:off x="1295400" y="3758554"/>
            <a:ext cx="2788285" cy="3670946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727710" indent="-71501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728345" algn="l"/>
              </a:tabLst>
              <a:defRPr/>
            </a:pPr>
            <a:r>
              <a:rPr lang="ko-KR" altLang="en-US" sz="3200" b="0" spc="-245">
                <a:solidFill>
                  <a:srgbClr val="12127d"/>
                </a:solidFill>
                <a:latin typeface="맑은 고딕"/>
                <a:ea typeface="맑은 고딕"/>
                <a:cs typeface="맑은 고딕"/>
              </a:rPr>
              <a:t>퍼셉트론의 이해</a:t>
            </a:r>
            <a:endParaRPr lang="ko-KR" altLang="en-US" sz="3200" b="0" spc="-245">
              <a:solidFill>
                <a:srgbClr val="12127d"/>
              </a:solidFill>
              <a:latin typeface="맑은 고딕"/>
              <a:ea typeface="맑은 고딕"/>
              <a:cs typeface="맑은 고딕"/>
            </a:endParaRPr>
          </a:p>
          <a:p>
            <a:pPr marL="782955" indent="-770255">
              <a:lnSpc>
                <a:spcPct val="100000"/>
              </a:lnSpc>
              <a:spcBef>
                <a:spcPts val="2910"/>
              </a:spcBef>
              <a:buAutoNum type="arabicPeriod"/>
              <a:tabLst>
                <a:tab pos="783590" algn="l"/>
              </a:tabLst>
              <a:defRPr/>
            </a:pPr>
            <a:r>
              <a:rPr lang="ko-KR" altLang="en-US" sz="3200" b="0" spc="-345">
                <a:solidFill>
                  <a:srgbClr val="12127d"/>
                </a:solidFill>
                <a:latin typeface="맑은 고딕"/>
                <a:ea typeface="맑은 고딕"/>
                <a:cs typeface="맑은 고딕"/>
              </a:rPr>
              <a:t>신경계</a:t>
            </a:r>
            <a:r>
              <a:rPr lang="en-US" altLang="ko-KR" sz="3200" b="0" spc="-345">
                <a:solidFill>
                  <a:srgbClr val="12127d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lang="ko-KR" altLang="en-US" sz="3200" b="0" spc="-345">
                <a:solidFill>
                  <a:srgbClr val="12127d"/>
                </a:solidFill>
                <a:latin typeface="맑은 고딕"/>
                <a:ea typeface="맑은 고딕"/>
                <a:cs typeface="맑은 고딕"/>
              </a:rPr>
              <a:t> 인공 신경망</a:t>
            </a:r>
            <a:endParaRPr lang="ko-KR" altLang="en-US" sz="3200" b="0" spc="-345">
              <a:solidFill>
                <a:srgbClr val="12127d"/>
              </a:solidFill>
              <a:latin typeface="맑은 고딕"/>
              <a:ea typeface="맑은 고딕"/>
              <a:cs typeface="맑은 고딕"/>
            </a:endParaRPr>
          </a:p>
          <a:p>
            <a:pPr marL="782955" indent="-770255">
              <a:lnSpc>
                <a:spcPct val="100000"/>
              </a:lnSpc>
              <a:spcBef>
                <a:spcPts val="2910"/>
              </a:spcBef>
              <a:buAutoNum type="arabicPeriod"/>
              <a:tabLst>
                <a:tab pos="783590" algn="l"/>
              </a:tabLst>
              <a:defRPr/>
            </a:pPr>
            <a:r>
              <a:rPr lang="ko-KR" altLang="en-US" sz="3200" b="0" spc="-315">
                <a:solidFill>
                  <a:srgbClr val="12127d"/>
                </a:solidFill>
                <a:latin typeface="맑은 고딕"/>
                <a:ea typeface="맑은 고딕"/>
                <a:cs typeface="맑은 고딕"/>
              </a:rPr>
              <a:t>일차함수 관점</a:t>
            </a:r>
            <a:endParaRPr lang="ko-KR" altLang="en-US" sz="3200" b="0" spc="-315">
              <a:solidFill>
                <a:srgbClr val="12127d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08594" y="3695700"/>
            <a:ext cx="4307206" cy="4905375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782955" indent="-770255">
              <a:lnSpc>
                <a:spcPct val="100000"/>
              </a:lnSpc>
              <a:spcBef>
                <a:spcPts val="100"/>
              </a:spcBef>
              <a:buAutoNum type="arabicPeriod" startAt="5"/>
              <a:tabLst>
                <a:tab pos="783590" algn="l"/>
              </a:tabLst>
              <a:defRPr/>
            </a:pPr>
            <a:r>
              <a:rPr lang="ko-KR" altLang="en-US" sz="3200" b="0" spc="-310">
                <a:solidFill>
                  <a:srgbClr val="12127d"/>
                </a:solidFill>
                <a:latin typeface="맑은 고딕"/>
                <a:ea typeface="맑은 고딕"/>
                <a:cs typeface="맑은 고딕"/>
              </a:rPr>
              <a:t>단층 퍼셉트론 논리회로</a:t>
            </a:r>
            <a:r>
              <a:rPr lang="en-US" altLang="ko-KR" sz="3200" b="0" spc="-310">
                <a:solidFill>
                  <a:srgbClr val="12127d"/>
                </a:solidFill>
                <a:latin typeface="맑은 고딕"/>
                <a:ea typeface="맑은 고딕"/>
                <a:cs typeface="맑은 고딕"/>
              </a:rPr>
              <a:t>(AND, OR, XOR)</a:t>
            </a:r>
            <a:endParaRPr lang="en-US" altLang="ko-KR" sz="3200" b="0" spc="-310">
              <a:solidFill>
                <a:srgbClr val="12127d"/>
              </a:solidFill>
              <a:latin typeface="맑은 고딕"/>
              <a:ea typeface="맑은 고딕"/>
              <a:cs typeface="맑은 고딕"/>
            </a:endParaRPr>
          </a:p>
          <a:p>
            <a:pPr marL="782955" indent="-770255">
              <a:lnSpc>
                <a:spcPct val="100000"/>
              </a:lnSpc>
              <a:spcBef>
                <a:spcPts val="2910"/>
              </a:spcBef>
              <a:buAutoNum type="arabicPeriod" startAt="5"/>
              <a:tabLst>
                <a:tab pos="783590" algn="l"/>
              </a:tabLst>
              <a:defRPr/>
            </a:pPr>
            <a:r>
              <a:rPr lang="ko-KR" altLang="en-US" sz="3200" b="0" spc="-270">
                <a:solidFill>
                  <a:srgbClr val="12127d"/>
                </a:solidFill>
                <a:latin typeface="맑은 고딕"/>
                <a:ea typeface="맑은 고딕"/>
                <a:cs typeface="맑은 고딕"/>
              </a:rPr>
              <a:t>부등식 영역 관점</a:t>
            </a:r>
            <a:endParaRPr lang="ko-KR" altLang="en-US" sz="3200" b="0" spc="-270">
              <a:solidFill>
                <a:srgbClr val="12127d"/>
              </a:solidFill>
              <a:latin typeface="맑은 고딕"/>
              <a:ea typeface="맑은 고딕"/>
              <a:cs typeface="맑은 고딕"/>
            </a:endParaRPr>
          </a:p>
          <a:p>
            <a:pPr marL="782955" indent="-770255">
              <a:lnSpc>
                <a:spcPct val="100000"/>
              </a:lnSpc>
              <a:spcBef>
                <a:spcPts val="2910"/>
              </a:spcBef>
              <a:buAutoNum type="arabicPeriod" startAt="5"/>
              <a:tabLst>
                <a:tab pos="783590" algn="l"/>
              </a:tabLst>
              <a:defRPr/>
            </a:pPr>
            <a:r>
              <a:rPr lang="ko-KR" altLang="en-US" sz="3200" b="0" spc="-270">
                <a:solidFill>
                  <a:srgbClr val="12127d"/>
                </a:solidFill>
                <a:latin typeface="맑은 고딕"/>
                <a:ea typeface="맑은 고딕"/>
                <a:cs typeface="맑은 고딕"/>
              </a:rPr>
              <a:t>코드 확인</a:t>
            </a:r>
            <a:endParaRPr lang="ko-KR" altLang="en-US" sz="3200" b="0" spc="-270">
              <a:solidFill>
                <a:srgbClr val="12127d"/>
              </a:solidFill>
              <a:latin typeface="맑은 고딕"/>
              <a:ea typeface="맑은 고딕"/>
              <a:cs typeface="맑은 고딕"/>
            </a:endParaRPr>
          </a:p>
          <a:p>
            <a:pPr marL="782955" indent="-770255">
              <a:lnSpc>
                <a:spcPct val="100000"/>
              </a:lnSpc>
              <a:spcBef>
                <a:spcPts val="2910"/>
              </a:spcBef>
              <a:buAutoNum type="arabicPeriod" startAt="5"/>
              <a:tabLst>
                <a:tab pos="783590" algn="l"/>
              </a:tabLst>
              <a:defRPr/>
            </a:pPr>
            <a:r>
              <a:rPr lang="ko-KR" altLang="en-US" sz="3200" b="0" spc="-270">
                <a:solidFill>
                  <a:srgbClr val="12127d"/>
                </a:solidFill>
                <a:latin typeface="맑은 고딕"/>
                <a:ea typeface="맑은 고딕"/>
                <a:cs typeface="맑은 고딕"/>
              </a:rPr>
              <a:t>다층 퍼셉트론</a:t>
            </a:r>
            <a:r>
              <a:rPr lang="en-US" altLang="ko-KR" sz="3200" b="0" spc="-270">
                <a:solidFill>
                  <a:srgbClr val="12127d"/>
                </a:solidFill>
                <a:latin typeface="맑은 고딕"/>
                <a:ea typeface="맑은 고딕"/>
                <a:cs typeface="맑은 고딕"/>
              </a:rPr>
              <a:t>(XOR)</a:t>
            </a:r>
            <a:endParaRPr lang="en-US" altLang="ko-KR" sz="3200" b="0" spc="-270">
              <a:solidFill>
                <a:srgbClr val="12127d"/>
              </a:solidFill>
              <a:latin typeface="맑은 고딕"/>
              <a:ea typeface="맑은 고딕"/>
              <a:cs typeface="맑은 고딕"/>
            </a:endParaRPr>
          </a:p>
          <a:p>
            <a:pPr marL="782955" indent="-770255">
              <a:lnSpc>
                <a:spcPct val="100000"/>
              </a:lnSpc>
              <a:spcBef>
                <a:spcPts val="2910"/>
              </a:spcBef>
              <a:buAutoNum type="arabicPeriod" startAt="5"/>
              <a:tabLst>
                <a:tab pos="783590" algn="l"/>
              </a:tabLst>
              <a:defRPr/>
            </a:pPr>
            <a:r>
              <a:rPr lang="ko-KR" altLang="en-US" sz="3200" b="0" spc="-270">
                <a:solidFill>
                  <a:srgbClr val="12127d"/>
                </a:solidFill>
                <a:latin typeface="맑은 고딕"/>
                <a:ea typeface="맑은 고딕"/>
                <a:cs typeface="맑은 고딕"/>
              </a:rPr>
              <a:t>코드 확인</a:t>
            </a:r>
            <a:endParaRPr lang="ko-KR" altLang="en-US" sz="3200" b="0" spc="-270">
              <a:solidFill>
                <a:srgbClr val="12127d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547488" y="9258300"/>
            <a:ext cx="8963660" cy="0"/>
          </a:xfrm>
          <a:custGeom>
            <a:avLst/>
            <a:gdLst/>
            <a:rect l="l" t="t" r="r" b="b"/>
            <a:pathLst>
              <a:path w="8963660">
                <a:moveTo>
                  <a:pt x="0" y="0"/>
                </a:moveTo>
                <a:lnTo>
                  <a:pt x="8963036" y="0"/>
                </a:lnTo>
              </a:path>
            </a:pathLst>
          </a:custGeom>
          <a:ln w="28574">
            <a:solidFill>
              <a:srgbClr val="12127d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object 6"/>
          <p:cNvSpPr/>
          <p:nvPr/>
        </p:nvSpPr>
        <p:spPr>
          <a:xfrm>
            <a:off x="12170688" y="0"/>
            <a:ext cx="6117590" cy="10287000"/>
          </a:xfrm>
          <a:custGeom>
            <a:avLst/>
            <a:gdLst/>
            <a:rect l="l" t="t" r="r" b="b"/>
            <a:pathLst>
              <a:path w="6117590" h="10287000">
                <a:moveTo>
                  <a:pt x="0" y="0"/>
                </a:moveTo>
                <a:lnTo>
                  <a:pt x="6117310" y="0"/>
                </a:lnTo>
                <a:lnTo>
                  <a:pt x="6117310" y="10286999"/>
                </a:lnTo>
                <a:lnTo>
                  <a:pt x="4307904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0d0d4f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object 7"/>
          <p:cNvSpPr/>
          <p:nvPr/>
        </p:nvSpPr>
        <p:spPr>
          <a:xfrm>
            <a:off x="12786849" y="0"/>
            <a:ext cx="5501640" cy="10287000"/>
          </a:xfrm>
          <a:custGeom>
            <a:avLst/>
            <a:gdLst/>
            <a:rect l="l" t="t" r="r" b="b"/>
            <a:pathLst>
              <a:path w="5501640" h="10287000">
                <a:moveTo>
                  <a:pt x="0" y="0"/>
                </a:moveTo>
                <a:lnTo>
                  <a:pt x="5501150" y="0"/>
                </a:lnTo>
                <a:lnTo>
                  <a:pt x="5501150" y="10286999"/>
                </a:lnTo>
                <a:lnTo>
                  <a:pt x="4307904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12127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8" name="object 8"/>
          <p:cNvSpPr txBox="1">
            <a:spLocks noGrp="1"/>
          </p:cNvSpPr>
          <p:nvPr>
            <p:ph type="title" idx="0"/>
          </p:nvPr>
        </p:nvSpPr>
        <p:spPr>
          <a:xfrm>
            <a:off x="14986390" y="895985"/>
            <a:ext cx="2456814" cy="275209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9000" b="0" spc="2390">
                <a:solidFill>
                  <a:srgbClr val="ffffff"/>
                </a:solidFill>
              </a:rPr>
              <a:t>목</a:t>
            </a:r>
            <a:r>
              <a:rPr sz="9000" b="0" spc="1975">
                <a:solidFill>
                  <a:srgbClr val="ffffff"/>
                </a:solidFill>
              </a:rPr>
              <a:t>차</a:t>
            </a:r>
            <a:endParaRPr sz="9000"/>
          </a:p>
        </p:txBody>
      </p:sp>
      <p:sp>
        <p:nvSpPr>
          <p:cNvPr id="9" name="object 9"/>
          <p:cNvSpPr/>
          <p:nvPr/>
        </p:nvSpPr>
        <p:spPr>
          <a:xfrm>
            <a:off x="0" y="7536508"/>
            <a:ext cx="6237605" cy="0"/>
          </a:xfrm>
          <a:custGeom>
            <a:avLst/>
            <a:gdLst/>
            <a:rect l="l" t="t" r="r" b="b"/>
            <a:pathLst>
              <a:path w="6237605">
                <a:moveTo>
                  <a:pt x="0" y="0"/>
                </a:moveTo>
                <a:lnTo>
                  <a:pt x="6236973" y="0"/>
                </a:lnTo>
              </a:path>
            </a:pathLst>
          </a:custGeom>
          <a:ln w="28574">
            <a:solidFill>
              <a:srgbClr val="12127d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808220" cy="3009265"/>
          </a:xfrm>
          <a:custGeom>
            <a:avLst/>
            <a:gdLst/>
            <a:rect l="l" t="t" r="r" b="b"/>
            <a:pathLst>
              <a:path w="4808220" h="3009265">
                <a:moveTo>
                  <a:pt x="0" y="3009223"/>
                </a:moveTo>
                <a:lnTo>
                  <a:pt x="0" y="0"/>
                </a:lnTo>
                <a:lnTo>
                  <a:pt x="4807644" y="0"/>
                </a:lnTo>
                <a:lnTo>
                  <a:pt x="0" y="3009223"/>
                </a:lnTo>
                <a:close/>
              </a:path>
            </a:pathLst>
          </a:custGeom>
          <a:solidFill>
            <a:srgbClr val="40a3ff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2864"/>
            <a:ext cx="18288000" cy="10224135"/>
          </a:xfrm>
          <a:custGeom>
            <a:avLst/>
            <a:gdLst/>
            <a:rect l="l" t="t" r="r" b="b"/>
            <a:pathLst>
              <a:path w="18288000" h="10224135">
                <a:moveTo>
                  <a:pt x="18288000" y="0"/>
                </a:moveTo>
                <a:lnTo>
                  <a:pt x="18288000" y="10224074"/>
                </a:lnTo>
                <a:lnTo>
                  <a:pt x="0" y="10224074"/>
                </a:lnTo>
                <a:lnTo>
                  <a:pt x="0" y="10184905"/>
                </a:lnTo>
                <a:lnTo>
                  <a:pt x="18288000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object 7"/>
          <p:cNvSpPr txBox="1">
            <a:spLocks noGrp="1"/>
          </p:cNvSpPr>
          <p:nvPr>
            <p:ph type="title" idx="0"/>
          </p:nvPr>
        </p:nvSpPr>
        <p:spPr>
          <a:xfrm>
            <a:off x="1550548" y="923990"/>
            <a:ext cx="10565252" cy="742885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4800" b="1" spc="1750"/>
              <a:t>XOR</a:t>
            </a:r>
            <a:r>
              <a:rPr lang="ko-KR" altLang="en-US" sz="4800" b="1" spc="1750"/>
              <a:t> 구현 불가</a:t>
            </a:r>
            <a:endParaRPr lang="ko-KR" altLang="en-US" sz="4800" b="1" spc="1750"/>
          </a:p>
        </p:txBody>
      </p:sp>
      <p:sp>
        <p:nvSpPr>
          <p:cNvPr id="16" name="object 16"/>
          <p:cNvSpPr/>
          <p:nvPr/>
        </p:nvSpPr>
        <p:spPr>
          <a:xfrm>
            <a:off x="14815551" y="1"/>
            <a:ext cx="3472815" cy="3115310"/>
          </a:xfrm>
          <a:custGeom>
            <a:avLst/>
            <a:gdLst/>
            <a:rect l="l" t="t" r="r" b="b"/>
            <a:pathLst>
              <a:path w="3472815" h="3115310">
                <a:moveTo>
                  <a:pt x="0" y="0"/>
                </a:moveTo>
                <a:lnTo>
                  <a:pt x="3472448" y="0"/>
                </a:lnTo>
                <a:lnTo>
                  <a:pt x="3472448" y="3115284"/>
                </a:lnTo>
                <a:lnTo>
                  <a:pt x="0" y="0"/>
                </a:lnTo>
                <a:close/>
              </a:path>
            </a:pathLst>
          </a:custGeom>
          <a:solidFill>
            <a:srgbClr val="12127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7" name="object 17"/>
          <p:cNvSpPr/>
          <p:nvPr/>
        </p:nvSpPr>
        <p:spPr>
          <a:xfrm>
            <a:off x="0" y="2347915"/>
            <a:ext cx="4653915" cy="0"/>
          </a:xfrm>
          <a:custGeom>
            <a:avLst/>
            <a:gdLst/>
            <a:rect l="l" t="t" r="r" b="b"/>
            <a:pathLst>
              <a:path w="4653915">
                <a:moveTo>
                  <a:pt x="0" y="0"/>
                </a:moveTo>
                <a:lnTo>
                  <a:pt x="4653806" y="0"/>
                </a:lnTo>
              </a:path>
            </a:pathLst>
          </a:custGeom>
          <a:ln w="28574">
            <a:solidFill>
              <a:srgbClr val="12127d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0" name=""/>
          <p:cNvSpPr txBox="1"/>
          <p:nvPr/>
        </p:nvSpPr>
        <p:spPr>
          <a:xfrm>
            <a:off x="11049000" y="3695700"/>
            <a:ext cx="6781800" cy="393763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800" b="1">
                <a:latin typeface="맑은 고딕"/>
                <a:ea typeface="맑은 고딕"/>
              </a:rPr>
              <a:t>왼쪽에서 알 수 있듯이 선형 식으로는 구현이 불가능하다 어떤 선을 그어도</a:t>
            </a:r>
            <a:r>
              <a:rPr lang="en-US" altLang="ko-KR" sz="2800" b="1">
                <a:latin typeface="맑은 고딕"/>
                <a:ea typeface="맑은 고딕"/>
              </a:rPr>
              <a:t>(</a:t>
            </a:r>
            <a:r>
              <a:rPr lang="ko-KR" altLang="en-US" sz="2800" b="1">
                <a:latin typeface="맑은 고딕"/>
                <a:ea typeface="맑은 고딕"/>
              </a:rPr>
              <a:t>가중치와 편향을 조정해도</a:t>
            </a:r>
            <a:r>
              <a:rPr lang="en-US" altLang="ko-KR" sz="2800" b="1">
                <a:latin typeface="맑은 고딕"/>
                <a:ea typeface="맑은 고딕"/>
              </a:rPr>
              <a:t>)</a:t>
            </a:r>
            <a:r>
              <a:rPr lang="ko-KR" altLang="en-US" sz="2800" b="1">
                <a:latin typeface="맑은 고딕"/>
                <a:ea typeface="맑은 고딕"/>
              </a:rPr>
              <a:t> 구현할 수 없다</a:t>
            </a:r>
            <a:r>
              <a:rPr lang="en-US" altLang="ko-KR" sz="2800" b="1">
                <a:latin typeface="맑은 고딕"/>
                <a:ea typeface="맑은 고딕"/>
              </a:rPr>
              <a:t>.</a:t>
            </a:r>
            <a:endParaRPr lang="en-US" altLang="ko-KR" sz="2800" b="1">
              <a:latin typeface="맑은 고딕"/>
              <a:ea typeface="맑은 고딕"/>
            </a:endParaRPr>
          </a:p>
          <a:p>
            <a:pPr>
              <a:defRPr/>
            </a:pPr>
            <a:endParaRPr lang="en-US" altLang="ko-KR" sz="2800" b="1">
              <a:latin typeface="맑은 고딕"/>
              <a:ea typeface="맑은 고딕"/>
            </a:endParaRPr>
          </a:p>
          <a:p>
            <a:pPr>
              <a:defRPr/>
            </a:pPr>
            <a:r>
              <a:rPr lang="ko-KR" altLang="en-US" sz="2800" b="1">
                <a:latin typeface="맑은 고딕"/>
                <a:ea typeface="맑은 고딕"/>
              </a:rPr>
              <a:t>최소 선을 </a:t>
            </a:r>
            <a:r>
              <a:rPr lang="en-US" altLang="ko-KR" sz="2800" b="1">
                <a:latin typeface="맑은 고딕"/>
                <a:ea typeface="맑은 고딕"/>
              </a:rPr>
              <a:t>2</a:t>
            </a:r>
            <a:r>
              <a:rPr lang="ko-KR" altLang="en-US" sz="2800" b="1">
                <a:latin typeface="맑은 고딕"/>
                <a:ea typeface="맑은 고딕"/>
              </a:rPr>
              <a:t>개를 긋거나</a:t>
            </a:r>
            <a:r>
              <a:rPr lang="en-US" altLang="ko-KR" sz="2800" b="1">
                <a:latin typeface="맑은 고딕"/>
                <a:ea typeface="맑은 고딕"/>
              </a:rPr>
              <a:t>,</a:t>
            </a:r>
            <a:r>
              <a:rPr lang="ko-KR" altLang="en-US" sz="2800" b="1">
                <a:latin typeface="맑은 고딕"/>
                <a:ea typeface="맑은 고딕"/>
              </a:rPr>
              <a:t> 비선형 직선으로 변형해야한다</a:t>
            </a:r>
            <a:r>
              <a:rPr lang="en-US" altLang="ko-KR" sz="2800" b="1">
                <a:latin typeface="맑은 고딕"/>
                <a:ea typeface="맑은 고딕"/>
              </a:rPr>
              <a:t>.</a:t>
            </a:r>
            <a:endParaRPr lang="en-US" altLang="ko-KR" sz="2800" b="1">
              <a:latin typeface="맑은 고딕"/>
              <a:ea typeface="맑은 고딕"/>
            </a:endParaRPr>
          </a:p>
          <a:p>
            <a:pPr>
              <a:defRPr/>
            </a:pPr>
            <a:endParaRPr lang="en-US" altLang="ko-KR" sz="2800" b="1">
              <a:latin typeface="맑은 고딕"/>
              <a:ea typeface="맑은 고딕"/>
            </a:endParaRPr>
          </a:p>
          <a:p>
            <a:pPr>
              <a:defRPr/>
            </a:pPr>
            <a:r>
              <a:rPr lang="ko-KR" altLang="en-US" sz="2800" b="1">
                <a:latin typeface="맑은 고딕"/>
                <a:ea typeface="맑은 고딕"/>
              </a:rPr>
              <a:t>단층 퍼셉트론의 한계</a:t>
            </a:r>
            <a:endParaRPr lang="en-US" altLang="ko-KR" sz="2800" b="1">
              <a:latin typeface="맑은 고딕"/>
              <a:ea typeface="맑은 고딕"/>
            </a:endParaRPr>
          </a:p>
        </p:txBody>
      </p:sp>
      <p:pic>
        <p:nvPicPr>
          <p:cNvPr id="4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" y="3086101"/>
            <a:ext cx="9753600" cy="5867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2864"/>
            <a:ext cx="18288000" cy="10224135"/>
          </a:xfrm>
          <a:custGeom>
            <a:avLst/>
            <a:gdLst/>
            <a:rect l="l" t="t" r="r" b="b"/>
            <a:pathLst>
              <a:path w="18288000" h="10224135">
                <a:moveTo>
                  <a:pt x="18288000" y="0"/>
                </a:moveTo>
                <a:lnTo>
                  <a:pt x="18288000" y="10224074"/>
                </a:lnTo>
                <a:lnTo>
                  <a:pt x="0" y="10224074"/>
                </a:lnTo>
                <a:lnTo>
                  <a:pt x="0" y="10184905"/>
                </a:lnTo>
                <a:lnTo>
                  <a:pt x="18288000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object 7"/>
          <p:cNvSpPr txBox="1">
            <a:spLocks noGrp="1"/>
          </p:cNvSpPr>
          <p:nvPr>
            <p:ph type="title" idx="0"/>
          </p:nvPr>
        </p:nvSpPr>
        <p:spPr>
          <a:xfrm>
            <a:off x="1550548" y="923990"/>
            <a:ext cx="10565252" cy="742885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ko-KR" altLang="en-US" sz="4800" b="1" spc="1750"/>
              <a:t>성냥개비 예시</a:t>
            </a:r>
            <a:endParaRPr lang="ko-KR" altLang="en-US" sz="4800" b="1" spc="1750"/>
          </a:p>
        </p:txBody>
      </p:sp>
      <p:sp>
        <p:nvSpPr>
          <p:cNvPr id="16" name="object 16"/>
          <p:cNvSpPr/>
          <p:nvPr/>
        </p:nvSpPr>
        <p:spPr>
          <a:xfrm>
            <a:off x="14815551" y="1"/>
            <a:ext cx="3472815" cy="3115310"/>
          </a:xfrm>
          <a:custGeom>
            <a:avLst/>
            <a:gdLst/>
            <a:rect l="l" t="t" r="r" b="b"/>
            <a:pathLst>
              <a:path w="3472815" h="3115310">
                <a:moveTo>
                  <a:pt x="0" y="0"/>
                </a:moveTo>
                <a:lnTo>
                  <a:pt x="3472448" y="0"/>
                </a:lnTo>
                <a:lnTo>
                  <a:pt x="3472448" y="3115284"/>
                </a:lnTo>
                <a:lnTo>
                  <a:pt x="0" y="0"/>
                </a:lnTo>
                <a:close/>
              </a:path>
            </a:pathLst>
          </a:custGeom>
          <a:solidFill>
            <a:srgbClr val="12127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7" name="object 17"/>
          <p:cNvSpPr/>
          <p:nvPr/>
        </p:nvSpPr>
        <p:spPr>
          <a:xfrm>
            <a:off x="0" y="2347915"/>
            <a:ext cx="4653915" cy="0"/>
          </a:xfrm>
          <a:custGeom>
            <a:avLst/>
            <a:gdLst/>
            <a:rect l="l" t="t" r="r" b="b"/>
            <a:pathLst>
              <a:path w="4653915">
                <a:moveTo>
                  <a:pt x="0" y="0"/>
                </a:moveTo>
                <a:lnTo>
                  <a:pt x="4653806" y="0"/>
                </a:lnTo>
              </a:path>
            </a:pathLst>
          </a:custGeom>
          <a:ln w="28574">
            <a:solidFill>
              <a:srgbClr val="12127d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0" name=""/>
          <p:cNvSpPr txBox="1"/>
          <p:nvPr/>
        </p:nvSpPr>
        <p:spPr>
          <a:xfrm>
            <a:off x="10820401" y="4804410"/>
            <a:ext cx="6553198" cy="308229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800" b="1">
                <a:latin typeface="맑은 고딕"/>
                <a:ea typeface="맑은 고딕"/>
              </a:rPr>
              <a:t>Q. </a:t>
            </a:r>
            <a:r>
              <a:rPr lang="ko-KR" altLang="en-US" sz="2800" b="1">
                <a:latin typeface="맑은 고딕"/>
                <a:ea typeface="맑은 고딕"/>
              </a:rPr>
              <a:t>성냥개비 </a:t>
            </a:r>
            <a:r>
              <a:rPr lang="en-US" altLang="ko-KR" sz="2800" b="1">
                <a:latin typeface="맑은 고딕"/>
                <a:ea typeface="맑은 고딕"/>
              </a:rPr>
              <a:t>6</a:t>
            </a:r>
            <a:r>
              <a:rPr lang="ko-KR" altLang="en-US" sz="2800" b="1">
                <a:latin typeface="맑은 고딕"/>
                <a:ea typeface="맑은 고딕"/>
              </a:rPr>
              <a:t>개로 정삼각형 </a:t>
            </a:r>
            <a:r>
              <a:rPr lang="en-US" altLang="ko-KR" sz="2800" b="1">
                <a:latin typeface="맑은 고딕"/>
                <a:ea typeface="맑은 고딕"/>
              </a:rPr>
              <a:t>4</a:t>
            </a:r>
            <a:r>
              <a:rPr lang="ko-KR" altLang="en-US" sz="2800" b="1">
                <a:latin typeface="맑은 고딕"/>
                <a:ea typeface="맑은 고딕"/>
              </a:rPr>
              <a:t>개를 만들 수 있는가</a:t>
            </a:r>
            <a:endParaRPr lang="ko-KR" altLang="en-US" sz="2800" b="1">
              <a:latin typeface="맑은 고딕"/>
              <a:ea typeface="맑은 고딕"/>
            </a:endParaRPr>
          </a:p>
          <a:p>
            <a:pPr>
              <a:defRPr/>
            </a:pPr>
            <a:endParaRPr lang="en-US" altLang="ko-KR" sz="2800" b="1">
              <a:latin typeface="맑은 고딕"/>
              <a:ea typeface="맑은 고딕"/>
            </a:endParaRPr>
          </a:p>
          <a:p>
            <a:pPr>
              <a:defRPr/>
            </a:pPr>
            <a:endParaRPr lang="en-US" altLang="ko-KR" sz="2800" b="1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2800" b="1">
                <a:latin typeface="맑은 고딕"/>
                <a:ea typeface="맑은 고딕"/>
              </a:rPr>
              <a:t>A: </a:t>
            </a:r>
            <a:r>
              <a:rPr lang="ko-KR" altLang="en-US" sz="2800" b="1">
                <a:latin typeface="맑은 고딕"/>
                <a:ea typeface="맑은 고딕"/>
              </a:rPr>
              <a:t>평면상에서는 불가능 그렇다면 </a:t>
            </a:r>
            <a:endParaRPr lang="en-US" altLang="ko-KR" sz="2800" b="1">
              <a:latin typeface="맑은 고딕"/>
              <a:ea typeface="맑은 고딕"/>
            </a:endParaRPr>
          </a:p>
          <a:p>
            <a:pPr>
              <a:defRPr/>
            </a:pPr>
            <a:endParaRPr lang="en-US" altLang="ko-KR" sz="2800" b="1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2800" b="1">
                <a:latin typeface="맑은 고딕"/>
                <a:ea typeface="맑은 고딕"/>
              </a:rPr>
              <a:t>how?</a:t>
            </a:r>
            <a:endParaRPr lang="ko-KR" altLang="en-US" sz="2800" b="1">
              <a:latin typeface="맑은 고딕"/>
              <a:ea typeface="맑은 고딕"/>
            </a:endParaRPr>
          </a:p>
        </p:txBody>
      </p:sp>
      <p:pic>
        <p:nvPicPr>
          <p:cNvPr id="4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0999" y="4610100"/>
            <a:ext cx="8077200" cy="381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2864"/>
            <a:ext cx="18288000" cy="10224135"/>
          </a:xfrm>
          <a:custGeom>
            <a:avLst/>
            <a:gdLst/>
            <a:rect l="l" t="t" r="r" b="b"/>
            <a:pathLst>
              <a:path w="18288000" h="10224135">
                <a:moveTo>
                  <a:pt x="18288000" y="0"/>
                </a:moveTo>
                <a:lnTo>
                  <a:pt x="18288000" y="10224074"/>
                </a:lnTo>
                <a:lnTo>
                  <a:pt x="0" y="10224074"/>
                </a:lnTo>
                <a:lnTo>
                  <a:pt x="0" y="10184905"/>
                </a:lnTo>
                <a:lnTo>
                  <a:pt x="18288000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object 7"/>
          <p:cNvSpPr txBox="1">
            <a:spLocks noGrp="1"/>
          </p:cNvSpPr>
          <p:nvPr>
            <p:ph type="title" idx="0"/>
          </p:nvPr>
        </p:nvSpPr>
        <p:spPr>
          <a:xfrm>
            <a:off x="1550548" y="923990"/>
            <a:ext cx="10565252" cy="742885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ko-KR" altLang="en-US" sz="4800" b="1" spc="1750"/>
              <a:t>성냥개비 예시</a:t>
            </a:r>
            <a:endParaRPr lang="ko-KR" altLang="en-US" sz="4800" b="1" spc="1750"/>
          </a:p>
        </p:txBody>
      </p:sp>
      <p:sp>
        <p:nvSpPr>
          <p:cNvPr id="16" name="object 16"/>
          <p:cNvSpPr/>
          <p:nvPr/>
        </p:nvSpPr>
        <p:spPr>
          <a:xfrm>
            <a:off x="14815551" y="1"/>
            <a:ext cx="3472815" cy="3115310"/>
          </a:xfrm>
          <a:custGeom>
            <a:avLst/>
            <a:gdLst/>
            <a:rect l="l" t="t" r="r" b="b"/>
            <a:pathLst>
              <a:path w="3472815" h="3115310">
                <a:moveTo>
                  <a:pt x="0" y="0"/>
                </a:moveTo>
                <a:lnTo>
                  <a:pt x="3472448" y="0"/>
                </a:lnTo>
                <a:lnTo>
                  <a:pt x="3472448" y="3115284"/>
                </a:lnTo>
                <a:lnTo>
                  <a:pt x="0" y="0"/>
                </a:lnTo>
                <a:close/>
              </a:path>
            </a:pathLst>
          </a:custGeom>
          <a:solidFill>
            <a:srgbClr val="12127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7" name="object 17"/>
          <p:cNvSpPr/>
          <p:nvPr/>
        </p:nvSpPr>
        <p:spPr>
          <a:xfrm>
            <a:off x="0" y="2347915"/>
            <a:ext cx="4653915" cy="0"/>
          </a:xfrm>
          <a:custGeom>
            <a:avLst/>
            <a:gdLst/>
            <a:rect l="l" t="t" r="r" b="b"/>
            <a:pathLst>
              <a:path w="4653915">
                <a:moveTo>
                  <a:pt x="0" y="0"/>
                </a:moveTo>
                <a:lnTo>
                  <a:pt x="4653806" y="0"/>
                </a:lnTo>
              </a:path>
            </a:pathLst>
          </a:custGeom>
          <a:ln w="28574">
            <a:solidFill>
              <a:srgbClr val="12127d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0" name=""/>
          <p:cNvSpPr txBox="1"/>
          <p:nvPr/>
        </p:nvSpPr>
        <p:spPr>
          <a:xfrm>
            <a:off x="10820401" y="4804410"/>
            <a:ext cx="6553199" cy="308038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800" b="1">
                <a:latin typeface="맑은 고딕"/>
                <a:ea typeface="맑은 고딕"/>
              </a:rPr>
              <a:t>Q. </a:t>
            </a:r>
            <a:r>
              <a:rPr lang="ko-KR" altLang="en-US" sz="2800" b="1">
                <a:latin typeface="맑은 고딕"/>
                <a:ea typeface="맑은 고딕"/>
              </a:rPr>
              <a:t>성냥개비 </a:t>
            </a:r>
            <a:r>
              <a:rPr lang="en-US" altLang="ko-KR" sz="2800" b="1">
                <a:latin typeface="맑은 고딕"/>
                <a:ea typeface="맑은 고딕"/>
              </a:rPr>
              <a:t>6</a:t>
            </a:r>
            <a:r>
              <a:rPr lang="ko-KR" altLang="en-US" sz="2800" b="1">
                <a:latin typeface="맑은 고딕"/>
                <a:ea typeface="맑은 고딕"/>
              </a:rPr>
              <a:t>개로 정삼각형 </a:t>
            </a:r>
            <a:r>
              <a:rPr lang="en-US" altLang="ko-KR" sz="2800" b="1">
                <a:latin typeface="맑은 고딕"/>
                <a:ea typeface="맑은 고딕"/>
              </a:rPr>
              <a:t>4</a:t>
            </a:r>
            <a:r>
              <a:rPr lang="ko-KR" altLang="en-US" sz="2800" b="1">
                <a:latin typeface="맑은 고딕"/>
                <a:ea typeface="맑은 고딕"/>
              </a:rPr>
              <a:t>개를 만들 수 있는가</a:t>
            </a:r>
            <a:endParaRPr lang="ko-KR" altLang="en-US" sz="2800" b="1">
              <a:latin typeface="맑은 고딕"/>
              <a:ea typeface="맑은 고딕"/>
            </a:endParaRPr>
          </a:p>
          <a:p>
            <a:pPr>
              <a:defRPr/>
            </a:pPr>
            <a:endParaRPr lang="en-US" altLang="ko-KR" sz="2800" b="1">
              <a:latin typeface="맑은 고딕"/>
              <a:ea typeface="맑은 고딕"/>
            </a:endParaRPr>
          </a:p>
          <a:p>
            <a:pPr>
              <a:defRPr/>
            </a:pPr>
            <a:endParaRPr lang="en-US" altLang="ko-KR" sz="2800" b="1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2800" b="1">
                <a:latin typeface="맑은 고딕"/>
                <a:ea typeface="맑은 고딕"/>
              </a:rPr>
              <a:t>A: </a:t>
            </a:r>
            <a:r>
              <a:rPr lang="ko-KR" altLang="en-US" sz="2800" b="1">
                <a:latin typeface="맑은 고딕"/>
                <a:ea typeface="맑은 고딕"/>
              </a:rPr>
              <a:t>고정관념을 깨고 </a:t>
            </a:r>
            <a:r>
              <a:rPr lang="en-US" altLang="ko-KR" sz="2800" b="1">
                <a:latin typeface="맑은 고딕"/>
                <a:ea typeface="맑은 고딕"/>
              </a:rPr>
              <a:t>3</a:t>
            </a:r>
            <a:r>
              <a:rPr lang="ko-KR" altLang="en-US" sz="2800" b="1">
                <a:latin typeface="맑은 고딕"/>
                <a:ea typeface="맑은 고딕"/>
              </a:rPr>
              <a:t>차원으로 만들면 문제 해결 가능 </a:t>
            </a:r>
            <a:r>
              <a:rPr lang="en-US" altLang="ko-KR" sz="2800" b="1">
                <a:latin typeface="맑은 고딕"/>
                <a:ea typeface="맑은 고딕"/>
              </a:rPr>
              <a:t>-&gt;</a:t>
            </a:r>
            <a:r>
              <a:rPr lang="ko-KR" altLang="en-US" sz="2800" b="1">
                <a:latin typeface="맑은 고딕"/>
                <a:ea typeface="맑은 고딕"/>
              </a:rPr>
              <a:t> </a:t>
            </a:r>
            <a:r>
              <a:rPr lang="en-US" altLang="ko-KR" sz="2800" b="1">
                <a:latin typeface="맑은 고딕"/>
                <a:ea typeface="맑은 고딕"/>
              </a:rPr>
              <a:t>XOR</a:t>
            </a:r>
            <a:r>
              <a:rPr lang="ko-KR" altLang="en-US" sz="2800" b="1">
                <a:latin typeface="맑은 고딕"/>
                <a:ea typeface="맑은 고딕"/>
              </a:rPr>
              <a:t> 퍼셉트론에도 관점 적용</a:t>
            </a:r>
            <a:endParaRPr lang="ko-KR" altLang="en-US" sz="2800" b="1">
              <a:latin typeface="맑은 고딕"/>
              <a:ea typeface="맑은 고딕"/>
            </a:endParaRPr>
          </a:p>
        </p:txBody>
      </p:sp>
      <p:pic>
        <p:nvPicPr>
          <p:cNvPr id="4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62132" y="3314700"/>
            <a:ext cx="9320067" cy="55478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2864"/>
            <a:ext cx="18288000" cy="10224135"/>
          </a:xfrm>
          <a:custGeom>
            <a:avLst/>
            <a:gdLst/>
            <a:rect l="l" t="t" r="r" b="b"/>
            <a:pathLst>
              <a:path w="18288000" h="10224135">
                <a:moveTo>
                  <a:pt x="18288000" y="0"/>
                </a:moveTo>
                <a:lnTo>
                  <a:pt x="18288000" y="10224074"/>
                </a:lnTo>
                <a:lnTo>
                  <a:pt x="0" y="10224074"/>
                </a:lnTo>
                <a:lnTo>
                  <a:pt x="0" y="10184905"/>
                </a:lnTo>
                <a:lnTo>
                  <a:pt x="18288000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object 7"/>
          <p:cNvSpPr txBox="1">
            <a:spLocks noGrp="1"/>
          </p:cNvSpPr>
          <p:nvPr>
            <p:ph type="title" idx="0"/>
          </p:nvPr>
        </p:nvSpPr>
        <p:spPr>
          <a:xfrm>
            <a:off x="1550548" y="923990"/>
            <a:ext cx="10565252" cy="742885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4800" b="1" spc="1750"/>
              <a:t>XOR</a:t>
            </a:r>
            <a:r>
              <a:rPr lang="ko-KR" altLang="en-US" sz="4800" b="1" spc="1750"/>
              <a:t> 다층 퍼셉트론 등장</a:t>
            </a:r>
            <a:endParaRPr lang="ko-KR" altLang="en-US" sz="4800" b="1" spc="1750"/>
          </a:p>
        </p:txBody>
      </p:sp>
      <p:sp>
        <p:nvSpPr>
          <p:cNvPr id="16" name="object 16"/>
          <p:cNvSpPr/>
          <p:nvPr/>
        </p:nvSpPr>
        <p:spPr>
          <a:xfrm>
            <a:off x="14815551" y="1"/>
            <a:ext cx="3472815" cy="3115310"/>
          </a:xfrm>
          <a:custGeom>
            <a:avLst/>
            <a:gdLst/>
            <a:rect l="l" t="t" r="r" b="b"/>
            <a:pathLst>
              <a:path w="3472815" h="3115310">
                <a:moveTo>
                  <a:pt x="0" y="0"/>
                </a:moveTo>
                <a:lnTo>
                  <a:pt x="3472448" y="0"/>
                </a:lnTo>
                <a:lnTo>
                  <a:pt x="3472448" y="3115284"/>
                </a:lnTo>
                <a:lnTo>
                  <a:pt x="0" y="0"/>
                </a:lnTo>
                <a:close/>
              </a:path>
            </a:pathLst>
          </a:custGeom>
          <a:solidFill>
            <a:srgbClr val="12127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7" name="object 17"/>
          <p:cNvSpPr/>
          <p:nvPr/>
        </p:nvSpPr>
        <p:spPr>
          <a:xfrm>
            <a:off x="0" y="2347915"/>
            <a:ext cx="4653915" cy="0"/>
          </a:xfrm>
          <a:custGeom>
            <a:avLst/>
            <a:gdLst/>
            <a:rect l="l" t="t" r="r" b="b"/>
            <a:pathLst>
              <a:path w="4653915">
                <a:moveTo>
                  <a:pt x="0" y="0"/>
                </a:moveTo>
                <a:lnTo>
                  <a:pt x="4653806" y="0"/>
                </a:lnTo>
              </a:path>
            </a:pathLst>
          </a:custGeom>
          <a:ln w="28574">
            <a:solidFill>
              <a:srgbClr val="12127d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0" name=""/>
          <p:cNvSpPr txBox="1"/>
          <p:nvPr/>
        </p:nvSpPr>
        <p:spPr>
          <a:xfrm>
            <a:off x="10439399" y="6896100"/>
            <a:ext cx="6781800" cy="221742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800" b="1">
                <a:latin typeface="맑은 고딕"/>
                <a:ea typeface="맑은 고딕"/>
              </a:rPr>
              <a:t>기존 단층 퍼셉트론에서 층을 하나 더 쌓는다</a:t>
            </a:r>
            <a:r>
              <a:rPr lang="en-US" altLang="ko-KR" sz="2800" b="1">
                <a:latin typeface="맑은 고딕"/>
                <a:ea typeface="맑은 고딕"/>
              </a:rPr>
              <a:t>.</a:t>
            </a:r>
            <a:r>
              <a:rPr lang="ko-KR" altLang="en-US" sz="2800" b="1">
                <a:latin typeface="맑은 고딕"/>
                <a:ea typeface="맑은 고딕"/>
              </a:rPr>
              <a:t> 왼쪽부터 </a:t>
            </a:r>
            <a:r>
              <a:rPr lang="en-US" altLang="ko-KR" sz="2800" b="1">
                <a:latin typeface="맑은 고딕"/>
                <a:ea typeface="맑은 고딕"/>
              </a:rPr>
              <a:t>0</a:t>
            </a:r>
            <a:r>
              <a:rPr lang="ko-KR" altLang="en-US" sz="2800" b="1">
                <a:latin typeface="맑은 고딕"/>
                <a:ea typeface="맑은 고딕"/>
              </a:rPr>
              <a:t>층</a:t>
            </a:r>
            <a:r>
              <a:rPr lang="en-US" altLang="ko-KR" sz="2800" b="1">
                <a:latin typeface="맑은 고딕"/>
                <a:ea typeface="맑은 고딕"/>
              </a:rPr>
              <a:t>,</a:t>
            </a:r>
            <a:r>
              <a:rPr lang="ko-KR" altLang="en-US" sz="2800" b="1">
                <a:latin typeface="맑은 고딕"/>
                <a:ea typeface="맑은 고딕"/>
              </a:rPr>
              <a:t> </a:t>
            </a:r>
            <a:r>
              <a:rPr lang="en-US" altLang="ko-KR" sz="2800" b="1">
                <a:latin typeface="맑은 고딕"/>
                <a:ea typeface="맑은 고딕"/>
              </a:rPr>
              <a:t>1</a:t>
            </a:r>
            <a:r>
              <a:rPr lang="ko-KR" altLang="en-US" sz="2800" b="1">
                <a:latin typeface="맑은 고딕"/>
                <a:ea typeface="맑은 고딕"/>
              </a:rPr>
              <a:t>층</a:t>
            </a:r>
            <a:r>
              <a:rPr lang="en-US" altLang="ko-KR" sz="2800" b="1">
                <a:latin typeface="맑은 고딕"/>
                <a:ea typeface="맑은 고딕"/>
              </a:rPr>
              <a:t>,</a:t>
            </a:r>
            <a:r>
              <a:rPr lang="ko-KR" altLang="en-US" sz="2800" b="1">
                <a:latin typeface="맑은 고딕"/>
                <a:ea typeface="맑은 고딕"/>
              </a:rPr>
              <a:t> </a:t>
            </a:r>
            <a:r>
              <a:rPr lang="en-US" altLang="ko-KR" sz="2800" b="1">
                <a:latin typeface="맑은 고딕"/>
                <a:ea typeface="맑은 고딕"/>
              </a:rPr>
              <a:t>2</a:t>
            </a:r>
            <a:r>
              <a:rPr lang="ko-KR" altLang="en-US" sz="2800" b="1">
                <a:latin typeface="맑은 고딕"/>
                <a:ea typeface="맑은 고딕"/>
              </a:rPr>
              <a:t>층 </a:t>
            </a:r>
            <a:endParaRPr lang="ko-KR" altLang="en-US" sz="2800" b="1">
              <a:latin typeface="맑은 고딕"/>
              <a:ea typeface="맑은 고딕"/>
            </a:endParaRPr>
          </a:p>
          <a:p>
            <a:pPr>
              <a:defRPr/>
            </a:pPr>
            <a:endParaRPr lang="en-US" altLang="ko-KR" sz="2800" b="1">
              <a:latin typeface="맑은 고딕"/>
              <a:ea typeface="맑은 고딕"/>
            </a:endParaRPr>
          </a:p>
          <a:p>
            <a:pPr>
              <a:defRPr/>
            </a:pPr>
            <a:r>
              <a:rPr lang="ko-KR" altLang="en-US" sz="2800" b="1">
                <a:latin typeface="맑은 고딕"/>
                <a:ea typeface="맑은 고딕"/>
              </a:rPr>
              <a:t>입력층과</a:t>
            </a:r>
            <a:r>
              <a:rPr lang="en-US" altLang="ko-KR" sz="2800" b="1">
                <a:latin typeface="맑은 고딕"/>
                <a:ea typeface="맑은 고딕"/>
              </a:rPr>
              <a:t>,</a:t>
            </a:r>
            <a:r>
              <a:rPr lang="ko-KR" altLang="en-US" sz="2800" b="1">
                <a:latin typeface="맑은 고딕"/>
                <a:ea typeface="맑은 고딕"/>
              </a:rPr>
              <a:t> 출력층 사이 </a:t>
            </a:r>
            <a:r>
              <a:rPr lang="en-US" altLang="ko-KR" sz="2800" b="1">
                <a:latin typeface="맑은 고딕"/>
                <a:ea typeface="맑은 고딕"/>
              </a:rPr>
              <a:t>1</a:t>
            </a:r>
            <a:r>
              <a:rPr lang="ko-KR" altLang="en-US" sz="2800" b="1">
                <a:latin typeface="맑은 고딕"/>
                <a:ea typeface="맑은 고딕"/>
              </a:rPr>
              <a:t>층은 숨겨져있다고 해서 </a:t>
            </a:r>
            <a:r>
              <a:rPr lang="ko-KR" altLang="en-US" sz="2800" b="1">
                <a:solidFill>
                  <a:srgbClr val="ff0000"/>
                </a:solidFill>
                <a:latin typeface="맑은 고딕"/>
                <a:ea typeface="맑은 고딕"/>
              </a:rPr>
              <a:t>은닉층</a:t>
            </a:r>
            <a:endParaRPr lang="ko-KR" altLang="en-US" sz="2800" b="1">
              <a:solidFill>
                <a:srgbClr val="ff0000"/>
              </a:solidFill>
              <a:latin typeface="맑은 고딕"/>
              <a:ea typeface="맑은 고딕"/>
            </a:endParaRPr>
          </a:p>
        </p:txBody>
      </p:sp>
      <p:pic>
        <p:nvPicPr>
          <p:cNvPr id="4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7200" y="2857500"/>
            <a:ext cx="8153400" cy="6019800"/>
          </a:xfrm>
          <a:prstGeom prst="rect">
            <a:avLst/>
          </a:prstGeom>
        </p:spPr>
      </p:pic>
      <p:pic>
        <p:nvPicPr>
          <p:cNvPr id="4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296400" y="2621034"/>
            <a:ext cx="7696200" cy="34368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2864"/>
            <a:ext cx="18288000" cy="10224135"/>
          </a:xfrm>
          <a:custGeom>
            <a:avLst/>
            <a:gdLst/>
            <a:rect l="l" t="t" r="r" b="b"/>
            <a:pathLst>
              <a:path w="18288000" h="10224135">
                <a:moveTo>
                  <a:pt x="18288000" y="0"/>
                </a:moveTo>
                <a:lnTo>
                  <a:pt x="18288000" y="10224074"/>
                </a:lnTo>
                <a:lnTo>
                  <a:pt x="0" y="10224074"/>
                </a:lnTo>
                <a:lnTo>
                  <a:pt x="0" y="10184905"/>
                </a:lnTo>
                <a:lnTo>
                  <a:pt x="18288000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object 7"/>
          <p:cNvSpPr txBox="1">
            <a:spLocks noGrp="1"/>
          </p:cNvSpPr>
          <p:nvPr>
            <p:ph type="title" idx="0"/>
          </p:nvPr>
        </p:nvSpPr>
        <p:spPr>
          <a:xfrm>
            <a:off x="1550548" y="923990"/>
            <a:ext cx="10565252" cy="742885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4800" b="1" spc="1750"/>
              <a:t>XOR</a:t>
            </a:r>
            <a:r>
              <a:rPr lang="ko-KR" altLang="en-US" sz="4800" b="1" spc="1750"/>
              <a:t> 다층 퍼셉트론 등장</a:t>
            </a:r>
            <a:endParaRPr lang="ko-KR" altLang="en-US" sz="4800" b="1" spc="1750"/>
          </a:p>
        </p:txBody>
      </p:sp>
      <p:sp>
        <p:nvSpPr>
          <p:cNvPr id="16" name="object 16"/>
          <p:cNvSpPr/>
          <p:nvPr/>
        </p:nvSpPr>
        <p:spPr>
          <a:xfrm>
            <a:off x="14815551" y="1"/>
            <a:ext cx="3472815" cy="3115310"/>
          </a:xfrm>
          <a:custGeom>
            <a:avLst/>
            <a:gdLst/>
            <a:rect l="l" t="t" r="r" b="b"/>
            <a:pathLst>
              <a:path w="3472815" h="3115310">
                <a:moveTo>
                  <a:pt x="0" y="0"/>
                </a:moveTo>
                <a:lnTo>
                  <a:pt x="3472448" y="0"/>
                </a:lnTo>
                <a:lnTo>
                  <a:pt x="3472448" y="3115284"/>
                </a:lnTo>
                <a:lnTo>
                  <a:pt x="0" y="0"/>
                </a:lnTo>
                <a:close/>
              </a:path>
            </a:pathLst>
          </a:custGeom>
          <a:solidFill>
            <a:srgbClr val="12127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7" name="object 17"/>
          <p:cNvSpPr/>
          <p:nvPr/>
        </p:nvSpPr>
        <p:spPr>
          <a:xfrm>
            <a:off x="0" y="2347915"/>
            <a:ext cx="4653915" cy="0"/>
          </a:xfrm>
          <a:custGeom>
            <a:avLst/>
            <a:gdLst/>
            <a:rect l="l" t="t" r="r" b="b"/>
            <a:pathLst>
              <a:path w="4653915">
                <a:moveTo>
                  <a:pt x="0" y="0"/>
                </a:moveTo>
                <a:lnTo>
                  <a:pt x="4653806" y="0"/>
                </a:lnTo>
              </a:path>
            </a:pathLst>
          </a:custGeom>
          <a:ln w="28574">
            <a:solidFill>
              <a:srgbClr val="12127d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pic>
        <p:nvPicPr>
          <p:cNvPr id="4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448799" y="2552700"/>
            <a:ext cx="7620000" cy="3962400"/>
          </a:xfrm>
          <a:prstGeom prst="rect">
            <a:avLst/>
          </a:prstGeom>
        </p:spPr>
      </p:pic>
      <p:pic>
        <p:nvPicPr>
          <p:cNvPr id="4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448798" y="6057900"/>
            <a:ext cx="7620002" cy="1882230"/>
          </a:xfrm>
          <a:prstGeom prst="rect">
            <a:avLst/>
          </a:prstGeom>
        </p:spPr>
      </p:pic>
      <p:pic>
        <p:nvPicPr>
          <p:cNvPr id="4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9600" y="3086100"/>
            <a:ext cx="6934200" cy="4876800"/>
          </a:xfrm>
          <a:prstGeom prst="rect">
            <a:avLst/>
          </a:prstGeom>
        </p:spPr>
      </p:pic>
      <p:sp>
        <p:nvSpPr>
          <p:cNvPr id="50" name=""/>
          <p:cNvSpPr txBox="1"/>
          <p:nvPr/>
        </p:nvSpPr>
        <p:spPr>
          <a:xfrm>
            <a:off x="4876800" y="8183880"/>
            <a:ext cx="381000" cy="36766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51" name=""/>
          <p:cNvSpPr txBox="1"/>
          <p:nvPr/>
        </p:nvSpPr>
        <p:spPr>
          <a:xfrm>
            <a:off x="4800600" y="3009900"/>
            <a:ext cx="762000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1">
                <a:latin typeface="맑은 고딕"/>
                <a:ea typeface="맑은 고딕"/>
              </a:rPr>
              <a:t>OR</a:t>
            </a:r>
            <a:endParaRPr lang="en-US" altLang="ko-KR" b="1">
              <a:latin typeface="맑은 고딕"/>
              <a:ea typeface="맑은 고딕"/>
            </a:endParaRPr>
          </a:p>
        </p:txBody>
      </p:sp>
      <p:sp>
        <p:nvSpPr>
          <p:cNvPr id="52" name=""/>
          <p:cNvSpPr txBox="1"/>
          <p:nvPr/>
        </p:nvSpPr>
        <p:spPr>
          <a:xfrm>
            <a:off x="3581400" y="3025140"/>
            <a:ext cx="914400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>
                <a:latin typeface="맑은 고딕"/>
                <a:ea typeface="맑은 고딕"/>
              </a:rPr>
              <a:t>NAND</a:t>
            </a:r>
            <a:endParaRPr lang="en-US" altLang="ko-KR" b="1">
              <a:latin typeface="맑은 고딕"/>
              <a:ea typeface="맑은 고딕"/>
            </a:endParaRPr>
          </a:p>
        </p:txBody>
      </p:sp>
      <p:sp>
        <p:nvSpPr>
          <p:cNvPr id="53" name=""/>
          <p:cNvSpPr txBox="1"/>
          <p:nvPr/>
        </p:nvSpPr>
        <p:spPr>
          <a:xfrm>
            <a:off x="5867400" y="3009900"/>
            <a:ext cx="1143000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1">
                <a:latin typeface="맑은 고딕"/>
                <a:ea typeface="맑은 고딕"/>
              </a:rPr>
              <a:t>AND</a:t>
            </a:r>
            <a:endParaRPr lang="en-US" altLang="ko-KR" b="1"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2864"/>
            <a:ext cx="18288000" cy="10224135"/>
          </a:xfrm>
          <a:custGeom>
            <a:avLst/>
            <a:gdLst/>
            <a:rect l="l" t="t" r="r" b="b"/>
            <a:pathLst>
              <a:path w="18288000" h="10224135">
                <a:moveTo>
                  <a:pt x="18288000" y="0"/>
                </a:moveTo>
                <a:lnTo>
                  <a:pt x="18288000" y="10224074"/>
                </a:lnTo>
                <a:lnTo>
                  <a:pt x="0" y="10224074"/>
                </a:lnTo>
                <a:lnTo>
                  <a:pt x="0" y="10184905"/>
                </a:lnTo>
                <a:lnTo>
                  <a:pt x="18288000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object 7"/>
          <p:cNvSpPr txBox="1">
            <a:spLocks noGrp="1"/>
          </p:cNvSpPr>
          <p:nvPr>
            <p:ph type="title" idx="0"/>
          </p:nvPr>
        </p:nvSpPr>
        <p:spPr>
          <a:xfrm>
            <a:off x="1550548" y="923990"/>
            <a:ext cx="10565252" cy="742885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4800" b="1" spc="1750"/>
              <a:t>XOR</a:t>
            </a:r>
            <a:r>
              <a:rPr lang="ko-KR" altLang="en-US" sz="4800" b="1" spc="1750"/>
              <a:t> 문제 해결</a:t>
            </a:r>
            <a:endParaRPr lang="ko-KR" altLang="en-US" sz="4800" b="1" spc="1750"/>
          </a:p>
        </p:txBody>
      </p:sp>
      <p:sp>
        <p:nvSpPr>
          <p:cNvPr id="16" name="object 16"/>
          <p:cNvSpPr/>
          <p:nvPr/>
        </p:nvSpPr>
        <p:spPr>
          <a:xfrm>
            <a:off x="14815551" y="1"/>
            <a:ext cx="3472815" cy="3115310"/>
          </a:xfrm>
          <a:custGeom>
            <a:avLst/>
            <a:gdLst/>
            <a:rect l="l" t="t" r="r" b="b"/>
            <a:pathLst>
              <a:path w="3472815" h="3115310">
                <a:moveTo>
                  <a:pt x="0" y="0"/>
                </a:moveTo>
                <a:lnTo>
                  <a:pt x="3472448" y="0"/>
                </a:lnTo>
                <a:lnTo>
                  <a:pt x="3472448" y="3115284"/>
                </a:lnTo>
                <a:lnTo>
                  <a:pt x="0" y="0"/>
                </a:lnTo>
                <a:close/>
              </a:path>
            </a:pathLst>
          </a:custGeom>
          <a:solidFill>
            <a:srgbClr val="12127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7" name="object 17"/>
          <p:cNvSpPr/>
          <p:nvPr/>
        </p:nvSpPr>
        <p:spPr>
          <a:xfrm>
            <a:off x="0" y="2347915"/>
            <a:ext cx="4653915" cy="0"/>
          </a:xfrm>
          <a:custGeom>
            <a:avLst/>
            <a:gdLst/>
            <a:rect l="l" t="t" r="r" b="b"/>
            <a:pathLst>
              <a:path w="4653915">
                <a:moveTo>
                  <a:pt x="0" y="0"/>
                </a:moveTo>
                <a:lnTo>
                  <a:pt x="4653806" y="0"/>
                </a:lnTo>
              </a:path>
            </a:pathLst>
          </a:custGeom>
          <a:ln w="28574">
            <a:solidFill>
              <a:srgbClr val="12127d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pic>
        <p:nvPicPr>
          <p:cNvPr id="4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04800" y="2857500"/>
            <a:ext cx="10439400" cy="5867400"/>
          </a:xfrm>
          <a:prstGeom prst="rect">
            <a:avLst/>
          </a:prstGeom>
        </p:spPr>
      </p:pic>
      <p:pic>
        <p:nvPicPr>
          <p:cNvPr id="4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353800" y="2705100"/>
            <a:ext cx="6553201" cy="5791200"/>
          </a:xfrm>
          <a:prstGeom prst="rect">
            <a:avLst/>
          </a:prstGeom>
        </p:spPr>
      </p:pic>
      <p:sp>
        <p:nvSpPr>
          <p:cNvPr id="50" name=""/>
          <p:cNvSpPr txBox="1"/>
          <p:nvPr/>
        </p:nvSpPr>
        <p:spPr>
          <a:xfrm>
            <a:off x="4876800" y="9182100"/>
            <a:ext cx="6172200" cy="5124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800" b="1">
                <a:latin typeface="맑은 고딕"/>
                <a:ea typeface="맑은 고딕"/>
              </a:rPr>
              <a:t>두개의 선 </a:t>
            </a:r>
            <a:r>
              <a:rPr lang="en-US" altLang="ko-KR" sz="2800" b="1">
                <a:latin typeface="맑은 고딕"/>
                <a:ea typeface="맑은 고딕"/>
              </a:rPr>
              <a:t>OR</a:t>
            </a:r>
            <a:r>
              <a:rPr lang="ko-KR" altLang="en-US" sz="2800" b="1">
                <a:latin typeface="맑은 고딕"/>
                <a:ea typeface="맑은 고딕"/>
              </a:rPr>
              <a:t> 비선형 그래프 </a:t>
            </a:r>
            <a:r>
              <a:rPr lang="en-US" altLang="ko-KR" sz="2800" b="1">
                <a:latin typeface="맑은 고딕"/>
                <a:ea typeface="맑은 고딕"/>
              </a:rPr>
              <a:t>!</a:t>
            </a:r>
            <a:endParaRPr lang="en-US" altLang="ko-KR" sz="2800" b="1">
              <a:latin typeface="맑은 고딕"/>
              <a:ea typeface="맑은 고딕"/>
            </a:endParaRPr>
          </a:p>
        </p:txBody>
      </p:sp>
      <p:sp>
        <p:nvSpPr>
          <p:cNvPr id="51" name=""/>
          <p:cNvSpPr txBox="1"/>
          <p:nvPr/>
        </p:nvSpPr>
        <p:spPr>
          <a:xfrm>
            <a:off x="13030201" y="9203055"/>
            <a:ext cx="5257799" cy="52006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800" b="1">
                <a:latin typeface="맑은 고딕"/>
                <a:ea typeface="맑은 고딕"/>
              </a:rPr>
              <a:t>코드 확인</a:t>
            </a:r>
            <a:r>
              <a:rPr lang="en-US" altLang="ko-KR" sz="2800" b="1">
                <a:latin typeface="맑은 고딕"/>
                <a:ea typeface="맑은 고딕"/>
              </a:rPr>
              <a:t>!</a:t>
            </a:r>
            <a:endParaRPr lang="en-US" altLang="ko-KR" sz="2800" b="1"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2864"/>
            <a:ext cx="18288000" cy="10224135"/>
          </a:xfrm>
          <a:custGeom>
            <a:avLst/>
            <a:gdLst/>
            <a:rect l="l" t="t" r="r" b="b"/>
            <a:pathLst>
              <a:path w="18288000" h="10224135">
                <a:moveTo>
                  <a:pt x="18288000" y="0"/>
                </a:moveTo>
                <a:lnTo>
                  <a:pt x="18288000" y="10224074"/>
                </a:lnTo>
                <a:lnTo>
                  <a:pt x="0" y="10224074"/>
                </a:lnTo>
                <a:lnTo>
                  <a:pt x="0" y="10184905"/>
                </a:lnTo>
                <a:lnTo>
                  <a:pt x="18288000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object 7"/>
          <p:cNvSpPr txBox="1">
            <a:spLocks noGrp="1"/>
          </p:cNvSpPr>
          <p:nvPr>
            <p:ph type="title" idx="0"/>
          </p:nvPr>
        </p:nvSpPr>
        <p:spPr>
          <a:xfrm>
            <a:off x="1550548" y="923990"/>
            <a:ext cx="10565252" cy="742885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ko-KR" altLang="en-US" sz="4800" b="1" spc="1750"/>
              <a:t>다층 퍼셉트론</a:t>
            </a:r>
            <a:endParaRPr lang="ko-KR" altLang="en-US" sz="4800" b="1" spc="1750"/>
          </a:p>
        </p:txBody>
      </p:sp>
      <p:sp>
        <p:nvSpPr>
          <p:cNvPr id="16" name="object 16"/>
          <p:cNvSpPr/>
          <p:nvPr/>
        </p:nvSpPr>
        <p:spPr>
          <a:xfrm>
            <a:off x="14815551" y="1"/>
            <a:ext cx="3472815" cy="3115310"/>
          </a:xfrm>
          <a:custGeom>
            <a:avLst/>
            <a:gdLst/>
            <a:rect l="l" t="t" r="r" b="b"/>
            <a:pathLst>
              <a:path w="3472815" h="3115310">
                <a:moveTo>
                  <a:pt x="0" y="0"/>
                </a:moveTo>
                <a:lnTo>
                  <a:pt x="3472448" y="0"/>
                </a:lnTo>
                <a:lnTo>
                  <a:pt x="3472448" y="3115284"/>
                </a:lnTo>
                <a:lnTo>
                  <a:pt x="0" y="0"/>
                </a:lnTo>
                <a:close/>
              </a:path>
            </a:pathLst>
          </a:custGeom>
          <a:solidFill>
            <a:srgbClr val="12127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7" name="object 17"/>
          <p:cNvSpPr/>
          <p:nvPr/>
        </p:nvSpPr>
        <p:spPr>
          <a:xfrm>
            <a:off x="0" y="2347915"/>
            <a:ext cx="4653915" cy="0"/>
          </a:xfrm>
          <a:custGeom>
            <a:avLst/>
            <a:gdLst/>
            <a:rect l="l" t="t" r="r" b="b"/>
            <a:pathLst>
              <a:path w="4653915">
                <a:moveTo>
                  <a:pt x="0" y="0"/>
                </a:moveTo>
                <a:lnTo>
                  <a:pt x="4653806" y="0"/>
                </a:lnTo>
              </a:path>
            </a:pathLst>
          </a:custGeom>
          <a:ln w="28574">
            <a:solidFill>
              <a:srgbClr val="12127d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pic>
        <p:nvPicPr>
          <p:cNvPr id="5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2857500"/>
            <a:ext cx="8633460" cy="4572000"/>
          </a:xfrm>
          <a:prstGeom prst="rect">
            <a:avLst/>
          </a:prstGeom>
        </p:spPr>
      </p:pic>
      <p:sp>
        <p:nvSpPr>
          <p:cNvPr id="53" name=""/>
          <p:cNvSpPr txBox="1"/>
          <p:nvPr/>
        </p:nvSpPr>
        <p:spPr>
          <a:xfrm>
            <a:off x="10820400" y="3314700"/>
            <a:ext cx="6781800" cy="2225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800" b="1">
                <a:latin typeface="맑은 고딕"/>
                <a:ea typeface="맑은 고딕"/>
              </a:rPr>
              <a:t>다층 퍼셉트론 </a:t>
            </a:r>
            <a:r>
              <a:rPr lang="en-US" altLang="ko-KR" sz="2800" b="1">
                <a:latin typeface="맑은 고딕"/>
                <a:ea typeface="맑은 고딕"/>
              </a:rPr>
              <a:t>: </a:t>
            </a:r>
            <a:endParaRPr lang="en-US" altLang="ko-KR" sz="2800" b="1">
              <a:latin typeface="맑은 고딕"/>
              <a:ea typeface="맑은 고딕"/>
            </a:endParaRPr>
          </a:p>
          <a:p>
            <a:pPr>
              <a:defRPr/>
            </a:pPr>
            <a:r>
              <a:rPr lang="ko-KR" altLang="en-US" sz="2800" b="0">
                <a:latin typeface="맑은 고딕"/>
                <a:ea typeface="맑은 고딕"/>
              </a:rPr>
              <a:t>은닉층의 개수가 하나 이상</a:t>
            </a:r>
            <a:endParaRPr lang="ko-KR" altLang="en-US" sz="2800" b="0">
              <a:latin typeface="맑은 고딕"/>
              <a:ea typeface="맑은 고딕"/>
            </a:endParaRPr>
          </a:p>
          <a:p>
            <a:pPr>
              <a:defRPr/>
            </a:pPr>
            <a:endParaRPr lang="ko-KR" altLang="en-US" sz="2800" b="0">
              <a:latin typeface="맑은 고딕"/>
              <a:ea typeface="맑은 고딕"/>
            </a:endParaRPr>
          </a:p>
          <a:p>
            <a:pPr>
              <a:defRPr/>
            </a:pPr>
            <a:r>
              <a:rPr lang="ko-KR" altLang="en-US" sz="2800" b="1">
                <a:latin typeface="맑은 고딕"/>
                <a:ea typeface="맑은 고딕"/>
              </a:rPr>
              <a:t>심층 신경망</a:t>
            </a:r>
            <a:r>
              <a:rPr lang="en-US" altLang="ko-KR" sz="2800" b="1">
                <a:latin typeface="맑은 고딕"/>
                <a:ea typeface="맑은 고딕"/>
              </a:rPr>
              <a:t>:</a:t>
            </a:r>
            <a:endParaRPr lang="en-US" altLang="ko-KR" sz="2800" b="1">
              <a:latin typeface="맑은 고딕"/>
              <a:ea typeface="맑은 고딕"/>
            </a:endParaRPr>
          </a:p>
          <a:p>
            <a:pPr>
              <a:defRPr/>
            </a:pPr>
            <a:r>
              <a:rPr lang="ko-KR" altLang="en-US" sz="2800" b="0">
                <a:latin typeface="맑은 고딕"/>
                <a:ea typeface="맑은 고딕"/>
              </a:rPr>
              <a:t>은닉층의 개수가 </a:t>
            </a:r>
            <a:r>
              <a:rPr lang="en-US" altLang="ko-KR" sz="2800" b="0">
                <a:latin typeface="맑은 고딕"/>
                <a:ea typeface="맑은 고딕"/>
              </a:rPr>
              <a:t>2</a:t>
            </a:r>
            <a:r>
              <a:rPr lang="ko-KR" altLang="en-US" sz="2800" b="0">
                <a:latin typeface="맑은 고딕"/>
                <a:ea typeface="맑은 고딕"/>
              </a:rPr>
              <a:t>개 이상</a:t>
            </a:r>
            <a:endParaRPr lang="ko-KR" altLang="en-US" sz="2800" b="0">
              <a:latin typeface="맑은 고딕"/>
              <a:ea typeface="맑은 고딕"/>
            </a:endParaRPr>
          </a:p>
        </p:txBody>
      </p:sp>
      <p:pic>
        <p:nvPicPr>
          <p:cNvPr id="5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363200" y="7726680"/>
            <a:ext cx="7543800" cy="2560319"/>
          </a:xfrm>
          <a:prstGeom prst="rect">
            <a:avLst/>
          </a:prstGeom>
        </p:spPr>
      </p:pic>
      <p:sp>
        <p:nvSpPr>
          <p:cNvPr id="55" name=""/>
          <p:cNvSpPr txBox="1"/>
          <p:nvPr/>
        </p:nvSpPr>
        <p:spPr>
          <a:xfrm>
            <a:off x="10363200" y="6972300"/>
            <a:ext cx="6172200" cy="4457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400" b="1">
                <a:latin typeface="맑은 고딕"/>
                <a:ea typeface="맑은 고딕"/>
              </a:rPr>
              <a:t>출력 시</a:t>
            </a:r>
            <a:r>
              <a:rPr lang="en-US" altLang="ko-KR" sz="2400" b="1">
                <a:latin typeface="맑은 고딕"/>
                <a:ea typeface="맑은 고딕"/>
              </a:rPr>
              <a:t>:</a:t>
            </a:r>
            <a:r>
              <a:rPr lang="ko-KR" altLang="en-US" sz="2400" b="1">
                <a:latin typeface="맑은 고딕"/>
                <a:ea typeface="맑은 고딕"/>
              </a:rPr>
              <a:t> 활성화 함수에 따라 부호 결정</a:t>
            </a:r>
            <a:endParaRPr lang="ko-KR" altLang="en-US" sz="2400" b="1">
              <a:latin typeface="맑은 고딕"/>
              <a:ea typeface="맑은 고딕"/>
            </a:endParaRPr>
          </a:p>
        </p:txBody>
      </p:sp>
      <p:pic>
        <p:nvPicPr>
          <p:cNvPr id="5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480102" y="7658100"/>
            <a:ext cx="5883098" cy="2628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2864"/>
            <a:ext cx="18288000" cy="10224135"/>
          </a:xfrm>
          <a:custGeom>
            <a:avLst/>
            <a:gdLst/>
            <a:rect l="l" t="t" r="r" b="b"/>
            <a:pathLst>
              <a:path w="18288000" h="10224135">
                <a:moveTo>
                  <a:pt x="18288000" y="0"/>
                </a:moveTo>
                <a:lnTo>
                  <a:pt x="18288000" y="10224074"/>
                </a:lnTo>
                <a:lnTo>
                  <a:pt x="0" y="10224074"/>
                </a:lnTo>
                <a:lnTo>
                  <a:pt x="0" y="10184905"/>
                </a:lnTo>
                <a:lnTo>
                  <a:pt x="18288000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object 7"/>
          <p:cNvSpPr txBox="1">
            <a:spLocks noGrp="1"/>
          </p:cNvSpPr>
          <p:nvPr>
            <p:ph type="title" idx="0"/>
          </p:nvPr>
        </p:nvSpPr>
        <p:spPr>
          <a:xfrm>
            <a:off x="1550548" y="923990"/>
            <a:ext cx="10565252" cy="742885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ko-KR" altLang="en-US" sz="4800" b="1" spc="1750"/>
              <a:t>활성화 함수</a:t>
            </a:r>
            <a:endParaRPr lang="ko-KR" altLang="en-US" sz="4800" b="1" spc="1750"/>
          </a:p>
        </p:txBody>
      </p:sp>
      <p:sp>
        <p:nvSpPr>
          <p:cNvPr id="16" name="object 16"/>
          <p:cNvSpPr/>
          <p:nvPr/>
        </p:nvSpPr>
        <p:spPr>
          <a:xfrm>
            <a:off x="14815551" y="1"/>
            <a:ext cx="3472815" cy="3115310"/>
          </a:xfrm>
          <a:custGeom>
            <a:avLst/>
            <a:gdLst/>
            <a:rect l="l" t="t" r="r" b="b"/>
            <a:pathLst>
              <a:path w="3472815" h="3115310">
                <a:moveTo>
                  <a:pt x="0" y="0"/>
                </a:moveTo>
                <a:lnTo>
                  <a:pt x="3472448" y="0"/>
                </a:lnTo>
                <a:lnTo>
                  <a:pt x="3472448" y="3115284"/>
                </a:lnTo>
                <a:lnTo>
                  <a:pt x="0" y="0"/>
                </a:lnTo>
                <a:close/>
              </a:path>
            </a:pathLst>
          </a:custGeom>
          <a:solidFill>
            <a:srgbClr val="12127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7" name="object 17"/>
          <p:cNvSpPr/>
          <p:nvPr/>
        </p:nvSpPr>
        <p:spPr>
          <a:xfrm>
            <a:off x="0" y="2347915"/>
            <a:ext cx="4653915" cy="0"/>
          </a:xfrm>
          <a:custGeom>
            <a:avLst/>
            <a:gdLst/>
            <a:rect l="l" t="t" r="r" b="b"/>
            <a:pathLst>
              <a:path w="4653915">
                <a:moveTo>
                  <a:pt x="0" y="0"/>
                </a:moveTo>
                <a:lnTo>
                  <a:pt x="4653806" y="0"/>
                </a:lnTo>
              </a:path>
            </a:pathLst>
          </a:custGeom>
          <a:ln w="28574">
            <a:solidFill>
              <a:srgbClr val="12127d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pic>
        <p:nvPicPr>
          <p:cNvPr id="5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85899" y="2552700"/>
            <a:ext cx="14668500" cy="3886200"/>
          </a:xfrm>
          <a:prstGeom prst="rect">
            <a:avLst/>
          </a:prstGeom>
        </p:spPr>
      </p:pic>
      <p:sp>
        <p:nvSpPr>
          <p:cNvPr id="59" name=""/>
          <p:cNvSpPr txBox="1"/>
          <p:nvPr/>
        </p:nvSpPr>
        <p:spPr>
          <a:xfrm>
            <a:off x="2209800" y="6640830"/>
            <a:ext cx="3581400" cy="338709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400">
                <a:latin typeface="맑은 고딕"/>
                <a:ea typeface="맑은 고딕"/>
              </a:rPr>
              <a:t>방금 구현한 파이썬 코드가 </a:t>
            </a:r>
            <a:r>
              <a:rPr lang="ko-KR" altLang="en-US" sz="2400" b="1">
                <a:latin typeface="맑은 고딕"/>
                <a:ea typeface="맑은 고딕"/>
              </a:rPr>
              <a:t>계단함수</a:t>
            </a:r>
            <a:endParaRPr lang="ko-KR" altLang="en-US" sz="2400" b="1">
              <a:latin typeface="맑은 고딕"/>
              <a:ea typeface="맑은 고딕"/>
            </a:endParaRPr>
          </a:p>
          <a:p>
            <a:pPr>
              <a:defRPr/>
            </a:pPr>
            <a:r>
              <a:rPr lang="ko-KR" altLang="en-US" sz="2400" b="1">
                <a:latin typeface="맑은 고딕"/>
                <a:ea typeface="맑은 고딕"/>
              </a:rPr>
              <a:t>단층 퍼셉트론에서 많이 쓰임</a:t>
            </a:r>
            <a:r>
              <a:rPr lang="en-US" altLang="ko-KR" sz="2400" b="1">
                <a:latin typeface="맑은 고딕"/>
                <a:ea typeface="맑은 고딕"/>
              </a:rPr>
              <a:t>.</a:t>
            </a:r>
            <a:endParaRPr lang="en-US" altLang="ko-KR" sz="2400" b="1">
              <a:latin typeface="맑은 고딕"/>
              <a:ea typeface="맑은 고딕"/>
            </a:endParaRPr>
          </a:p>
          <a:p>
            <a:pPr>
              <a:defRPr/>
            </a:pPr>
            <a:endParaRPr lang="ko-KR" altLang="en-US" sz="2400">
              <a:latin typeface="맑은 고딕"/>
              <a:ea typeface="맑은 고딕"/>
            </a:endParaRPr>
          </a:p>
          <a:p>
            <a:pPr>
              <a:defRPr/>
            </a:pPr>
            <a:endParaRPr lang="ko-KR" altLang="en-US" sz="2400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2400" b="1">
                <a:latin typeface="맑은 고딕"/>
                <a:ea typeface="맑은 고딕"/>
              </a:rPr>
              <a:t>if, else</a:t>
            </a:r>
            <a:r>
              <a:rPr lang="ko-KR" altLang="en-US" sz="2400">
                <a:latin typeface="맑은 고딕"/>
                <a:ea typeface="맑은 고딕"/>
              </a:rPr>
              <a:t>문으로 주어진 조건을 만족하면 </a:t>
            </a:r>
            <a:r>
              <a:rPr lang="en-US" altLang="ko-KR" sz="2400">
                <a:latin typeface="맑은 고딕"/>
                <a:ea typeface="맑은 고딕"/>
              </a:rPr>
              <a:t>1</a:t>
            </a:r>
            <a:endParaRPr lang="en-US" altLang="ko-KR" sz="2400">
              <a:latin typeface="맑은 고딕"/>
              <a:ea typeface="맑은 고딕"/>
            </a:endParaRPr>
          </a:p>
          <a:p>
            <a:pPr>
              <a:defRPr/>
            </a:pPr>
            <a:r>
              <a:rPr lang="ko-KR" altLang="en-US" sz="2400">
                <a:latin typeface="맑은 고딕"/>
                <a:ea typeface="맑은 고딕"/>
              </a:rPr>
              <a:t>아니면 </a:t>
            </a:r>
            <a:r>
              <a:rPr lang="en-US" altLang="ko-KR" sz="2400">
                <a:latin typeface="맑은 고딕"/>
                <a:ea typeface="맑은 고딕"/>
              </a:rPr>
              <a:t>0</a:t>
            </a:r>
            <a:endParaRPr lang="en-US" altLang="ko-KR" sz="2400">
              <a:latin typeface="맑은 고딕"/>
              <a:ea typeface="맑은 고딕"/>
            </a:endParaRPr>
          </a:p>
        </p:txBody>
      </p:sp>
      <p:sp>
        <p:nvSpPr>
          <p:cNvPr id="60" name=""/>
          <p:cNvSpPr txBox="1"/>
          <p:nvPr/>
        </p:nvSpPr>
        <p:spPr>
          <a:xfrm>
            <a:off x="6477000" y="6593205"/>
            <a:ext cx="3886200" cy="229171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400" b="1">
                <a:latin typeface="맑은 고딕"/>
                <a:ea typeface="맑은 고딕"/>
              </a:rPr>
              <a:t>시그모이드 함수</a:t>
            </a:r>
            <a:r>
              <a:rPr lang="en-US" altLang="ko-KR" sz="2400">
                <a:latin typeface="맑은 고딕"/>
                <a:ea typeface="맑은 고딕"/>
              </a:rPr>
              <a:t>:</a:t>
            </a:r>
            <a:endParaRPr lang="en-US" altLang="ko-KR" sz="2400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2400">
                <a:latin typeface="맑은 고딕"/>
                <a:ea typeface="맑은 고딕"/>
              </a:rPr>
              <a:t>ADsP..</a:t>
            </a:r>
            <a:endParaRPr lang="en-US" altLang="ko-KR" sz="2400">
              <a:latin typeface="맑은 고딕"/>
              <a:ea typeface="맑은 고딕"/>
            </a:endParaRPr>
          </a:p>
          <a:p>
            <a:pPr>
              <a:defRPr/>
            </a:pPr>
            <a:r>
              <a:rPr lang="ko-KR" altLang="en-US" sz="2400">
                <a:latin typeface="맑은 고딕"/>
                <a:ea typeface="맑은 고딕"/>
              </a:rPr>
              <a:t>분류에서 많이 쓰였음</a:t>
            </a:r>
            <a:endParaRPr lang="ko-KR" altLang="en-US" sz="2400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2400">
                <a:latin typeface="맑은 고딕"/>
                <a:ea typeface="맑은 고딕"/>
              </a:rPr>
              <a:t>0,</a:t>
            </a:r>
            <a:r>
              <a:rPr lang="ko-KR" altLang="en-US" sz="2400">
                <a:latin typeface="맑은 고딕"/>
                <a:ea typeface="맑은 고딕"/>
              </a:rPr>
              <a:t> </a:t>
            </a:r>
            <a:r>
              <a:rPr lang="en-US" altLang="ko-KR" sz="2400">
                <a:latin typeface="맑은 고딕"/>
                <a:ea typeface="맑은 고딕"/>
              </a:rPr>
              <a:t>1</a:t>
            </a:r>
            <a:endParaRPr lang="en-US" altLang="ko-KR" sz="2400">
              <a:latin typeface="맑은 고딕"/>
              <a:ea typeface="맑은 고딕"/>
            </a:endParaRPr>
          </a:p>
          <a:p>
            <a:pPr>
              <a:defRPr/>
            </a:pPr>
            <a:r>
              <a:rPr lang="ko-KR" altLang="en-US" sz="2400">
                <a:latin typeface="맑은 고딕"/>
                <a:ea typeface="맑은 고딕"/>
              </a:rPr>
              <a:t>확률 값으로 판별</a:t>
            </a:r>
            <a:endParaRPr lang="ko-KR" altLang="en-US" sz="2400">
              <a:latin typeface="맑은 고딕"/>
              <a:ea typeface="맑은 고딕"/>
            </a:endParaRPr>
          </a:p>
          <a:p>
            <a:pPr>
              <a:defRPr/>
            </a:pPr>
            <a:endParaRPr lang="ko-KR" altLang="en-US" sz="2400">
              <a:latin typeface="맑은 고딕"/>
              <a:ea typeface="맑은 고딕"/>
            </a:endParaRPr>
          </a:p>
        </p:txBody>
      </p:sp>
      <p:pic>
        <p:nvPicPr>
          <p:cNvPr id="6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553200" y="8747683"/>
            <a:ext cx="1943268" cy="891617"/>
          </a:xfrm>
          <a:prstGeom prst="rect">
            <a:avLst/>
          </a:prstGeom>
        </p:spPr>
      </p:pic>
      <p:sp>
        <p:nvSpPr>
          <p:cNvPr id="62" name=""/>
          <p:cNvSpPr txBox="1"/>
          <p:nvPr/>
        </p:nvSpPr>
        <p:spPr>
          <a:xfrm>
            <a:off x="10820400" y="6972300"/>
            <a:ext cx="4191000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63" name=""/>
          <p:cNvSpPr txBox="1"/>
          <p:nvPr/>
        </p:nvSpPr>
        <p:spPr>
          <a:xfrm>
            <a:off x="11125200" y="6591299"/>
            <a:ext cx="6553200" cy="337947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400" b="1">
                <a:latin typeface="맑은 고딕"/>
                <a:ea typeface="맑은 고딕"/>
              </a:rPr>
              <a:t>RELU</a:t>
            </a:r>
            <a:r>
              <a:rPr lang="ko-KR" altLang="en-US" sz="2400" b="1">
                <a:latin typeface="맑은 고딕"/>
                <a:ea typeface="맑은 고딕"/>
              </a:rPr>
              <a:t> 함수</a:t>
            </a:r>
            <a:endParaRPr lang="ko-KR" altLang="en-US" sz="2400">
              <a:latin typeface="맑은 고딕"/>
              <a:ea typeface="맑은 고딕"/>
            </a:endParaRPr>
          </a:p>
          <a:p>
            <a:pPr>
              <a:defRPr/>
            </a:pPr>
            <a:r>
              <a:rPr lang="ko-KR" altLang="en-US" sz="2400">
                <a:latin typeface="맑은 고딕"/>
                <a:ea typeface="맑은 고딕"/>
              </a:rPr>
              <a:t>역전파 알고리즘으로 오차를 줄일시 발생하는 </a:t>
            </a:r>
            <a:r>
              <a:rPr lang="ko-KR" altLang="en-US" sz="2400" b="1">
                <a:latin typeface="맑은 고딕"/>
                <a:ea typeface="맑은 고딕"/>
              </a:rPr>
              <a:t>기울기 소실</a:t>
            </a:r>
            <a:r>
              <a:rPr lang="ko-KR" altLang="en-US" sz="2400">
                <a:latin typeface="맑은 고딕"/>
                <a:ea typeface="맑은 고딕"/>
              </a:rPr>
              <a:t> 문제를 해결하기 위해 사용하는 함수이다</a:t>
            </a:r>
            <a:r>
              <a:rPr lang="en-US" altLang="ko-KR" sz="2400">
                <a:latin typeface="맑은 고딕"/>
                <a:ea typeface="맑은 고딕"/>
              </a:rPr>
              <a:t>.</a:t>
            </a:r>
            <a:endParaRPr lang="en-US" altLang="ko-KR" sz="2400">
              <a:latin typeface="맑은 고딕"/>
              <a:ea typeface="맑은 고딕"/>
            </a:endParaRPr>
          </a:p>
          <a:p>
            <a:pPr>
              <a:defRPr/>
            </a:pPr>
            <a:endParaRPr lang="en-US" altLang="ko-KR" sz="2400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2400">
                <a:latin typeface="맑은 고딕"/>
                <a:ea typeface="맑은 고딕"/>
              </a:rPr>
              <a:t>0</a:t>
            </a:r>
            <a:r>
              <a:rPr lang="ko-KR" altLang="en-US" sz="2400">
                <a:latin typeface="맑은 고딕"/>
                <a:ea typeface="맑은 고딕"/>
              </a:rPr>
              <a:t>보다 작을때는 </a:t>
            </a:r>
            <a:r>
              <a:rPr lang="en-US" altLang="ko-KR" sz="2400">
                <a:latin typeface="맑은 고딕"/>
                <a:ea typeface="맑은 고딕"/>
              </a:rPr>
              <a:t>0,</a:t>
            </a:r>
            <a:r>
              <a:rPr lang="ko-KR" altLang="en-US" sz="2400">
                <a:latin typeface="맑은 고딕"/>
                <a:ea typeface="맑은 고딕"/>
              </a:rPr>
              <a:t> 클때는 그값 그대로 반환</a:t>
            </a:r>
            <a:r>
              <a:rPr lang="en-US" altLang="ko-KR" sz="2400">
                <a:latin typeface="맑은 고딕"/>
                <a:ea typeface="맑은 고딕"/>
              </a:rPr>
              <a:t>,</a:t>
            </a:r>
            <a:r>
              <a:rPr lang="ko-KR" altLang="en-US" sz="2400">
                <a:latin typeface="맑은 고딕"/>
                <a:ea typeface="맑은 고딕"/>
              </a:rPr>
              <a:t>  내부 hidden layer에는 ReLU를 적용하고, 마지막 output layer에서만 sigmoid 함수를 적용</a:t>
            </a:r>
            <a:endParaRPr lang="ko-KR" altLang="en-US" sz="2400"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2864"/>
            <a:ext cx="18288000" cy="10224135"/>
          </a:xfrm>
          <a:custGeom>
            <a:avLst/>
            <a:gdLst/>
            <a:rect l="l" t="t" r="r" b="b"/>
            <a:pathLst>
              <a:path w="18288000" h="10224135">
                <a:moveTo>
                  <a:pt x="18288000" y="0"/>
                </a:moveTo>
                <a:lnTo>
                  <a:pt x="18288000" y="10224074"/>
                </a:lnTo>
                <a:lnTo>
                  <a:pt x="0" y="10224074"/>
                </a:lnTo>
                <a:lnTo>
                  <a:pt x="0" y="10184905"/>
                </a:lnTo>
                <a:lnTo>
                  <a:pt x="18288000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object 7"/>
          <p:cNvSpPr txBox="1">
            <a:spLocks noGrp="1"/>
          </p:cNvSpPr>
          <p:nvPr>
            <p:ph type="title" idx="0"/>
          </p:nvPr>
        </p:nvSpPr>
        <p:spPr>
          <a:xfrm>
            <a:off x="1550548" y="923990"/>
            <a:ext cx="10565252" cy="742885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ko-KR" altLang="en-US" sz="4800" b="1" spc="1750"/>
              <a:t>학습</a:t>
            </a:r>
            <a:endParaRPr lang="ko-KR" altLang="en-US" sz="4800" b="1" spc="1750"/>
          </a:p>
        </p:txBody>
      </p:sp>
      <p:sp>
        <p:nvSpPr>
          <p:cNvPr id="16" name="object 16"/>
          <p:cNvSpPr/>
          <p:nvPr/>
        </p:nvSpPr>
        <p:spPr>
          <a:xfrm>
            <a:off x="14815551" y="1"/>
            <a:ext cx="3472815" cy="3115310"/>
          </a:xfrm>
          <a:custGeom>
            <a:avLst/>
            <a:gdLst/>
            <a:rect l="l" t="t" r="r" b="b"/>
            <a:pathLst>
              <a:path w="3472815" h="3115310">
                <a:moveTo>
                  <a:pt x="0" y="0"/>
                </a:moveTo>
                <a:lnTo>
                  <a:pt x="3472448" y="0"/>
                </a:lnTo>
                <a:lnTo>
                  <a:pt x="3472448" y="3115284"/>
                </a:lnTo>
                <a:lnTo>
                  <a:pt x="0" y="0"/>
                </a:lnTo>
                <a:close/>
              </a:path>
            </a:pathLst>
          </a:custGeom>
          <a:solidFill>
            <a:srgbClr val="12127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7" name="object 17"/>
          <p:cNvSpPr/>
          <p:nvPr/>
        </p:nvSpPr>
        <p:spPr>
          <a:xfrm>
            <a:off x="0" y="2347915"/>
            <a:ext cx="4653915" cy="0"/>
          </a:xfrm>
          <a:custGeom>
            <a:avLst/>
            <a:gdLst/>
            <a:rect l="l" t="t" r="r" b="b"/>
            <a:pathLst>
              <a:path w="4653915">
                <a:moveTo>
                  <a:pt x="0" y="0"/>
                </a:moveTo>
                <a:lnTo>
                  <a:pt x="4653806" y="0"/>
                </a:lnTo>
              </a:path>
            </a:pathLst>
          </a:custGeom>
          <a:ln w="28574">
            <a:solidFill>
              <a:srgbClr val="12127d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pic>
        <p:nvPicPr>
          <p:cNvPr id="6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829800" y="2552700"/>
            <a:ext cx="7924800" cy="4853939"/>
          </a:xfrm>
          <a:prstGeom prst="rect">
            <a:avLst/>
          </a:prstGeom>
        </p:spPr>
      </p:pic>
      <p:pic>
        <p:nvPicPr>
          <p:cNvPr id="6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90600" y="3402208"/>
            <a:ext cx="6781800" cy="34825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0"/>
          </p:nvPr>
        </p:nvSpPr>
        <p:spPr>
          <a:xfrm>
            <a:off x="1295400" y="647700"/>
            <a:ext cx="6682105" cy="2447925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defRPr/>
            </a:pPr>
            <a:r>
              <a:rPr lang="ko-KR" altLang="en-US" b="1" spc="1750">
                <a:solidFill>
                  <a:srgbClr val="ffffff"/>
                </a:solidFill>
              </a:rPr>
              <a:t>퍼셉트론의 이해</a:t>
            </a:r>
            <a:endParaRPr lang="ko-KR" altLang="en-US" b="1" spc="1750">
              <a:solidFill>
                <a:srgbClr val="ffffff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587329"/>
            <a:ext cx="8094980" cy="0"/>
          </a:xfrm>
          <a:custGeom>
            <a:avLst/>
            <a:gdLst/>
            <a:rect l="l" t="t" r="r" b="b"/>
            <a:pathLst>
              <a:path w="8094980">
                <a:moveTo>
                  <a:pt x="0" y="0"/>
                </a:moveTo>
                <a:lnTo>
                  <a:pt x="8094931" y="0"/>
                </a:lnTo>
              </a:path>
            </a:pathLst>
          </a:custGeom>
          <a:ln w="28574">
            <a:solidFill>
              <a:srgbClr val="fffff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object 5"/>
          <p:cNvSpPr txBox="1"/>
          <p:nvPr/>
        </p:nvSpPr>
        <p:spPr>
          <a:xfrm>
            <a:off x="1447800" y="4610100"/>
            <a:ext cx="8001000" cy="2847974"/>
          </a:xfrm>
          <a:prstGeom prst="rect">
            <a:avLst/>
          </a:prstGeom>
        </p:spPr>
        <p:txBody>
          <a:bodyPr vert="horz" wrap="square" lIns="0" tIns="22479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770"/>
              </a:spcBef>
              <a:defRPr/>
            </a:pPr>
            <a:r>
              <a:rPr lang="ko-KR" altLang="en-US" sz="3200" b="1" spc="650">
                <a:solidFill>
                  <a:srgbClr val="f0f0f0"/>
                </a:solidFill>
                <a:latin typeface="맑은 고딕"/>
                <a:ea typeface="맑은 고딕"/>
                <a:cs typeface="휴먼모음T"/>
              </a:rPr>
              <a:t>신경계와 인공 신경망</a:t>
            </a:r>
            <a:endParaRPr lang="ko-KR" altLang="en-US" sz="3200" b="1" spc="650">
              <a:solidFill>
                <a:srgbClr val="f0f0f0"/>
              </a:solidFill>
              <a:latin typeface="맑은 고딕"/>
              <a:ea typeface="맑은 고딕"/>
              <a:cs typeface="휴먼모음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defRPr/>
            </a:pPr>
            <a:endParaRPr sz="3200" b="1">
              <a:solidFill>
                <a:srgbClr val="f0f0f0"/>
              </a:solidFill>
              <a:latin typeface="맑은 고딕"/>
              <a:ea typeface="맑은 고딕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defRPr/>
            </a:pPr>
            <a:r>
              <a:rPr lang="ko-KR" altLang="en-US" sz="3200" b="1" spc="650">
                <a:solidFill>
                  <a:srgbClr val="f0f0f0"/>
                </a:solidFill>
                <a:latin typeface="맑은 고딕"/>
                <a:ea typeface="맑은 고딕"/>
                <a:cs typeface="휴먼모음T"/>
              </a:rPr>
              <a:t>퍼셉트론 핵심 포인트</a:t>
            </a:r>
            <a:endParaRPr lang="ko-KR" altLang="en-US" sz="3200" b="1" spc="650">
              <a:solidFill>
                <a:srgbClr val="f0f0f0"/>
              </a:solidFill>
              <a:latin typeface="맑은 고딕"/>
              <a:ea typeface="맑은 고딕"/>
              <a:cs typeface="휴먼모음T"/>
            </a:endParaRPr>
          </a:p>
          <a:p>
            <a:pPr marL="12700">
              <a:lnSpc>
                <a:spcPct val="100000"/>
              </a:lnSpc>
              <a:spcBef>
                <a:spcPts val="1420"/>
              </a:spcBef>
              <a:defRPr/>
            </a:pPr>
            <a:endParaRPr sz="3200" b="1" spc="100">
              <a:solidFill>
                <a:srgbClr val="f0f0f0"/>
              </a:solidFill>
              <a:latin typeface="맑은 고딕"/>
              <a:ea typeface="맑은 고딕"/>
              <a:cs typeface="한컴 고딕"/>
            </a:endParaRPr>
          </a:p>
          <a:p>
            <a:pPr marL="41275">
              <a:lnSpc>
                <a:spcPct val="100000"/>
              </a:lnSpc>
              <a:spcBef>
                <a:spcPts val="5"/>
              </a:spcBef>
              <a:defRPr/>
            </a:pPr>
            <a:r>
              <a:rPr lang="en-US" altLang="ko-KR" sz="3200" b="1" spc="650">
                <a:solidFill>
                  <a:srgbClr val="f0f0f0"/>
                </a:solidFill>
                <a:latin typeface="맑은 고딕"/>
                <a:ea typeface="맑은 고딕"/>
                <a:cs typeface="휴먼모음T"/>
              </a:rPr>
              <a:t>1</a:t>
            </a:r>
            <a:r>
              <a:rPr lang="ko-KR" altLang="en-US" sz="3200" b="1" spc="650">
                <a:solidFill>
                  <a:srgbClr val="f0f0f0"/>
                </a:solidFill>
                <a:latin typeface="맑은 고딕"/>
                <a:ea typeface="맑은 고딕"/>
                <a:cs typeface="휴먼모음T"/>
              </a:rPr>
              <a:t>차 함수 관점</a:t>
            </a:r>
            <a:endParaRPr lang="ko-KR" altLang="en-US" sz="3200" b="1" spc="650">
              <a:solidFill>
                <a:srgbClr val="f0f0f0"/>
              </a:solidFill>
              <a:latin typeface="맑은 고딕"/>
              <a:ea typeface="맑은 고딕"/>
              <a:cs typeface="휴먼모음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2924"/>
            <a:ext cx="18288000" cy="10224135"/>
          </a:xfrm>
          <a:custGeom>
            <a:avLst/>
            <a:gdLst/>
            <a:rect l="l" t="t" r="r" b="b"/>
            <a:pathLst>
              <a:path w="18288000" h="10224135">
                <a:moveTo>
                  <a:pt x="18288000" y="0"/>
                </a:moveTo>
                <a:lnTo>
                  <a:pt x="18288000" y="10224074"/>
                </a:lnTo>
                <a:lnTo>
                  <a:pt x="0" y="10224074"/>
                </a:lnTo>
                <a:lnTo>
                  <a:pt x="0" y="10184905"/>
                </a:lnTo>
                <a:lnTo>
                  <a:pt x="18288000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object 7"/>
          <p:cNvSpPr txBox="1">
            <a:spLocks noGrp="1"/>
          </p:cNvSpPr>
          <p:nvPr>
            <p:ph type="title" idx="0"/>
          </p:nvPr>
        </p:nvSpPr>
        <p:spPr>
          <a:xfrm>
            <a:off x="1550548" y="923990"/>
            <a:ext cx="10565252" cy="742885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ko-KR" altLang="en-US" sz="4800" b="1" spc="1750"/>
              <a:t>신경계와 인공신경망</a:t>
            </a:r>
            <a:endParaRPr lang="ko-KR" altLang="en-US" sz="4800" b="1" spc="1750"/>
          </a:p>
        </p:txBody>
      </p:sp>
      <p:sp>
        <p:nvSpPr>
          <p:cNvPr id="16" name="object 16"/>
          <p:cNvSpPr/>
          <p:nvPr/>
        </p:nvSpPr>
        <p:spPr>
          <a:xfrm>
            <a:off x="14815551" y="1"/>
            <a:ext cx="3472815" cy="3115310"/>
          </a:xfrm>
          <a:custGeom>
            <a:avLst/>
            <a:gdLst/>
            <a:rect l="l" t="t" r="r" b="b"/>
            <a:pathLst>
              <a:path w="3472815" h="3115310">
                <a:moveTo>
                  <a:pt x="0" y="0"/>
                </a:moveTo>
                <a:lnTo>
                  <a:pt x="3472448" y="0"/>
                </a:lnTo>
                <a:lnTo>
                  <a:pt x="3472448" y="3115284"/>
                </a:lnTo>
                <a:lnTo>
                  <a:pt x="0" y="0"/>
                </a:lnTo>
                <a:close/>
              </a:path>
            </a:pathLst>
          </a:custGeom>
          <a:solidFill>
            <a:srgbClr val="12127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7" name="object 17"/>
          <p:cNvSpPr/>
          <p:nvPr/>
        </p:nvSpPr>
        <p:spPr>
          <a:xfrm>
            <a:off x="0" y="2347915"/>
            <a:ext cx="4653915" cy="0"/>
          </a:xfrm>
          <a:custGeom>
            <a:avLst/>
            <a:gdLst/>
            <a:rect l="l" t="t" r="r" b="b"/>
            <a:pathLst>
              <a:path w="4653915">
                <a:moveTo>
                  <a:pt x="0" y="0"/>
                </a:moveTo>
                <a:lnTo>
                  <a:pt x="4653806" y="0"/>
                </a:lnTo>
              </a:path>
            </a:pathLst>
          </a:custGeom>
          <a:ln w="28574">
            <a:solidFill>
              <a:srgbClr val="12127d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2" name=""/>
          <p:cNvSpPr txBox="1"/>
          <p:nvPr/>
        </p:nvSpPr>
        <p:spPr>
          <a:xfrm>
            <a:off x="1727832" y="8079103"/>
            <a:ext cx="7416168" cy="1786891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 sz="2800">
                <a:latin typeface="맑은 고딕"/>
                <a:ea typeface="맑은 고딕"/>
              </a:rPr>
              <a:t>시냅스 </a:t>
            </a:r>
            <a:r>
              <a:rPr lang="en-US" altLang="ko-KR" sz="2800">
                <a:latin typeface="맑은 고딕"/>
                <a:ea typeface="맑은 고딕"/>
              </a:rPr>
              <a:t>:</a:t>
            </a:r>
            <a:r>
              <a:rPr lang="ko-KR" altLang="en-US" sz="2800">
                <a:latin typeface="맑은 고딕"/>
                <a:ea typeface="맑은 고딕"/>
              </a:rPr>
              <a:t> 전기 신호 조정</a:t>
            </a:r>
            <a:r>
              <a:rPr lang="en-US" altLang="ko-KR" sz="2800">
                <a:latin typeface="맑은 고딕"/>
                <a:ea typeface="맑은 고딕"/>
              </a:rPr>
              <a:t>(</a:t>
            </a:r>
            <a:r>
              <a:rPr lang="ko-KR" altLang="en-US" sz="2800">
                <a:latin typeface="맑은 고딕"/>
                <a:ea typeface="맑은 고딕"/>
              </a:rPr>
              <a:t>가중치 곱함</a:t>
            </a:r>
            <a:r>
              <a:rPr lang="en-US" altLang="ko-KR" sz="2800">
                <a:latin typeface="맑은 고딕"/>
                <a:ea typeface="맑은 고딕"/>
              </a:rPr>
              <a:t>)</a:t>
            </a:r>
            <a:endParaRPr lang="en-US" altLang="ko-KR" sz="2800">
              <a:latin typeface="맑은 고딕"/>
              <a:ea typeface="맑은 고딕"/>
            </a:endParaRPr>
          </a:p>
          <a:p>
            <a:pPr>
              <a:defRPr/>
            </a:pPr>
            <a:r>
              <a:rPr lang="ko-KR" altLang="en-US" sz="2800">
                <a:latin typeface="맑은 고딕"/>
                <a:ea typeface="맑은 고딕"/>
              </a:rPr>
              <a:t>소마</a:t>
            </a:r>
            <a:r>
              <a:rPr lang="en-US" altLang="ko-KR" sz="2800">
                <a:latin typeface="맑은 고딕"/>
                <a:ea typeface="맑은 고딕"/>
              </a:rPr>
              <a:t>:</a:t>
            </a:r>
            <a:r>
              <a:rPr lang="ko-KR" altLang="en-US" sz="2800">
                <a:latin typeface="맑은 고딕"/>
                <a:ea typeface="맑은 고딕"/>
              </a:rPr>
              <a:t> 가중치와 곱을 더해줌</a:t>
            </a:r>
            <a:endParaRPr lang="ko-KR" altLang="en-US" sz="2800">
              <a:latin typeface="맑은 고딕"/>
              <a:ea typeface="맑은 고딕"/>
            </a:endParaRPr>
          </a:p>
          <a:p>
            <a:pPr>
              <a:defRPr/>
            </a:pPr>
            <a:r>
              <a:rPr lang="ko-KR" altLang="en-US" sz="2800">
                <a:latin typeface="맑은 고딕"/>
                <a:ea typeface="맑은 고딕"/>
              </a:rPr>
              <a:t>전달 시</a:t>
            </a:r>
            <a:r>
              <a:rPr lang="en-US" altLang="ko-KR" sz="2800">
                <a:latin typeface="맑은 고딕"/>
                <a:ea typeface="맑은 고딕"/>
              </a:rPr>
              <a:t>:</a:t>
            </a:r>
            <a:r>
              <a:rPr lang="ko-KR" altLang="en-US" sz="2800">
                <a:latin typeface="맑은 고딕"/>
                <a:ea typeface="맑은 고딕"/>
              </a:rPr>
              <a:t> 가중치의 합이 특정 임계값을 넘겨야</a:t>
            </a:r>
            <a:endParaRPr lang="ko-KR" altLang="en-US" sz="2800">
              <a:latin typeface="맑은 고딕"/>
              <a:ea typeface="맑은 고딕"/>
            </a:endParaRPr>
          </a:p>
          <a:p>
            <a:pPr>
              <a:defRPr/>
            </a:pPr>
            <a:r>
              <a:rPr lang="ko-KR" altLang="en-US" sz="2800">
                <a:latin typeface="맑은 고딕"/>
                <a:ea typeface="맑은 고딕"/>
              </a:rPr>
              <a:t>전달</a:t>
            </a:r>
            <a:r>
              <a:rPr lang="en-US" altLang="ko-KR" sz="2800">
                <a:latin typeface="맑은 고딕"/>
                <a:ea typeface="맑은 고딕"/>
              </a:rPr>
              <a:t>.</a:t>
            </a:r>
            <a:r>
              <a:rPr lang="ko-KR" altLang="en-US" sz="2800">
                <a:latin typeface="맑은 고딕"/>
                <a:ea typeface="맑은 고딕"/>
              </a:rPr>
              <a:t> </a:t>
            </a:r>
            <a:r>
              <a:rPr lang="en-US" altLang="ko-KR" sz="2800">
                <a:latin typeface="맑은 고딕"/>
                <a:ea typeface="맑은 고딕"/>
              </a:rPr>
              <a:t>---&gt;</a:t>
            </a:r>
            <a:r>
              <a:rPr lang="ko-KR" altLang="en-US" sz="2800">
                <a:latin typeface="맑은 고딕"/>
                <a:ea typeface="맑은 고딕"/>
              </a:rPr>
              <a:t> </a:t>
            </a:r>
            <a:r>
              <a:rPr lang="en-US" altLang="ko-KR" sz="2800">
                <a:latin typeface="맑은 고딕"/>
                <a:ea typeface="맑은 고딕"/>
              </a:rPr>
              <a:t>3</a:t>
            </a:r>
            <a:r>
              <a:rPr lang="ko-KR" altLang="en-US" sz="2800">
                <a:latin typeface="맑은 고딕"/>
                <a:ea typeface="맑은 고딕"/>
              </a:rPr>
              <a:t>단계 모방</a:t>
            </a:r>
            <a:endParaRPr lang="ko-KR" altLang="en-US" sz="2800">
              <a:latin typeface="맑은 고딕"/>
              <a:ea typeface="맑은 고딕"/>
            </a:endParaRPr>
          </a:p>
        </p:txBody>
      </p:sp>
      <p:sp>
        <p:nvSpPr>
          <p:cNvPr id="25" name=""/>
          <p:cNvSpPr txBox="1"/>
          <p:nvPr/>
        </p:nvSpPr>
        <p:spPr>
          <a:xfrm>
            <a:off x="10174603" y="8425814"/>
            <a:ext cx="6299837" cy="451486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 sz="2400" b="1">
                <a:latin typeface="맑은 고딕"/>
                <a:ea typeface="맑은 고딕"/>
              </a:rPr>
              <a:t>다수의 신호</a:t>
            </a:r>
            <a:r>
              <a:rPr lang="en-US" altLang="ko-KR" sz="2400" b="1">
                <a:latin typeface="맑은 고딕"/>
                <a:ea typeface="맑은 고딕"/>
              </a:rPr>
              <a:t>(input)</a:t>
            </a:r>
            <a:r>
              <a:rPr lang="ko-KR" altLang="en-US" sz="2400" b="1">
                <a:latin typeface="맑은 고딕"/>
                <a:ea typeface="맑은 고딕"/>
              </a:rPr>
              <a:t> </a:t>
            </a:r>
            <a:r>
              <a:rPr lang="en-US" altLang="ko-KR" sz="2400" b="1">
                <a:latin typeface="맑은 고딕"/>
                <a:ea typeface="맑은 고딕"/>
              </a:rPr>
              <a:t>-&gt;</a:t>
            </a:r>
            <a:r>
              <a:rPr lang="ko-KR" altLang="en-US" sz="2400" b="1">
                <a:latin typeface="맑은 고딕"/>
                <a:ea typeface="맑은 고딕"/>
              </a:rPr>
              <a:t> 하나의 신호</a:t>
            </a:r>
            <a:r>
              <a:rPr lang="en-US" altLang="ko-KR" sz="2400" b="1">
                <a:latin typeface="맑은 고딕"/>
                <a:ea typeface="맑은 고딕"/>
              </a:rPr>
              <a:t>(output)</a:t>
            </a:r>
            <a:r>
              <a:rPr lang="ko-KR" altLang="en-US" sz="2400" b="1">
                <a:latin typeface="맑은 고딕"/>
                <a:ea typeface="맑은 고딕"/>
              </a:rPr>
              <a:t> </a:t>
            </a:r>
            <a:endParaRPr lang="ko-KR" altLang="en-US" sz="2400" b="1">
              <a:latin typeface="맑은 고딕"/>
              <a:ea typeface="맑은 고딕"/>
            </a:endParaRPr>
          </a:p>
        </p:txBody>
      </p:sp>
      <p:pic>
        <p:nvPicPr>
          <p:cNvPr id="2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28176" y="2933700"/>
            <a:ext cx="6058424" cy="4724400"/>
          </a:xfrm>
          <a:prstGeom prst="rect">
            <a:avLst/>
          </a:prstGeom>
        </p:spPr>
      </p:pic>
      <p:pic>
        <p:nvPicPr>
          <p:cNvPr id="2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144000" y="3009900"/>
            <a:ext cx="7772400" cy="457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2924"/>
            <a:ext cx="18288000" cy="10224135"/>
          </a:xfrm>
          <a:custGeom>
            <a:avLst/>
            <a:gdLst/>
            <a:rect l="l" t="t" r="r" b="b"/>
            <a:pathLst>
              <a:path w="18288000" h="10224135">
                <a:moveTo>
                  <a:pt x="18288000" y="0"/>
                </a:moveTo>
                <a:lnTo>
                  <a:pt x="18288000" y="10224074"/>
                </a:lnTo>
                <a:lnTo>
                  <a:pt x="0" y="10224074"/>
                </a:lnTo>
                <a:lnTo>
                  <a:pt x="0" y="10184905"/>
                </a:lnTo>
                <a:lnTo>
                  <a:pt x="18288000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object 7"/>
          <p:cNvSpPr txBox="1">
            <a:spLocks noGrp="1"/>
          </p:cNvSpPr>
          <p:nvPr>
            <p:ph type="title" idx="0"/>
          </p:nvPr>
        </p:nvSpPr>
        <p:spPr>
          <a:xfrm>
            <a:off x="1550548" y="923990"/>
            <a:ext cx="10565252" cy="742885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ko-KR" altLang="en-US" sz="4800" b="1" spc="1750"/>
              <a:t>신경계와 인공신경망</a:t>
            </a:r>
            <a:endParaRPr lang="ko-KR" altLang="en-US" sz="4800" b="1" spc="1750"/>
          </a:p>
        </p:txBody>
      </p:sp>
      <p:sp>
        <p:nvSpPr>
          <p:cNvPr id="16" name="object 16"/>
          <p:cNvSpPr/>
          <p:nvPr/>
        </p:nvSpPr>
        <p:spPr>
          <a:xfrm>
            <a:off x="14815551" y="1"/>
            <a:ext cx="3472815" cy="3115310"/>
          </a:xfrm>
          <a:custGeom>
            <a:avLst/>
            <a:gdLst/>
            <a:rect l="l" t="t" r="r" b="b"/>
            <a:pathLst>
              <a:path w="3472815" h="3115310">
                <a:moveTo>
                  <a:pt x="0" y="0"/>
                </a:moveTo>
                <a:lnTo>
                  <a:pt x="3472448" y="0"/>
                </a:lnTo>
                <a:lnTo>
                  <a:pt x="3472448" y="3115284"/>
                </a:lnTo>
                <a:lnTo>
                  <a:pt x="0" y="0"/>
                </a:lnTo>
                <a:close/>
              </a:path>
            </a:pathLst>
          </a:custGeom>
          <a:solidFill>
            <a:srgbClr val="12127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7" name="object 17"/>
          <p:cNvSpPr/>
          <p:nvPr/>
        </p:nvSpPr>
        <p:spPr>
          <a:xfrm>
            <a:off x="0" y="2347915"/>
            <a:ext cx="4653915" cy="0"/>
          </a:xfrm>
          <a:custGeom>
            <a:avLst/>
            <a:gdLst/>
            <a:rect l="l" t="t" r="r" b="b"/>
            <a:pathLst>
              <a:path w="4653915">
                <a:moveTo>
                  <a:pt x="0" y="0"/>
                </a:moveTo>
                <a:lnTo>
                  <a:pt x="4653806" y="0"/>
                </a:lnTo>
              </a:path>
            </a:pathLst>
          </a:custGeom>
          <a:ln w="28574">
            <a:solidFill>
              <a:srgbClr val="12127d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2" name=""/>
          <p:cNvSpPr txBox="1"/>
          <p:nvPr/>
        </p:nvSpPr>
        <p:spPr>
          <a:xfrm>
            <a:off x="3048000" y="8147685"/>
            <a:ext cx="2110740" cy="179641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2800">
                <a:latin typeface="맑은 고딕"/>
                <a:ea typeface="맑은 고딕"/>
              </a:rPr>
              <a:t>y: </a:t>
            </a:r>
            <a:r>
              <a:rPr lang="ko-KR" altLang="en-US" sz="2800">
                <a:latin typeface="맑은 고딕"/>
                <a:ea typeface="맑은 고딕"/>
              </a:rPr>
              <a:t>출력 신호</a:t>
            </a:r>
            <a:endParaRPr lang="ko-KR" altLang="en-US" sz="2800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2800">
                <a:latin typeface="맑은 고딕"/>
                <a:ea typeface="맑은 고딕"/>
              </a:rPr>
              <a:t>x:</a:t>
            </a:r>
            <a:r>
              <a:rPr lang="ko-KR" altLang="en-US" sz="2800">
                <a:latin typeface="맑은 고딕"/>
                <a:ea typeface="맑은 고딕"/>
              </a:rPr>
              <a:t> 입력 신호</a:t>
            </a:r>
            <a:endParaRPr lang="ko-KR" altLang="en-US" sz="2800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2800">
                <a:latin typeface="맑은 고딕"/>
                <a:ea typeface="맑은 고딕"/>
              </a:rPr>
              <a:t>w: </a:t>
            </a:r>
            <a:r>
              <a:rPr lang="ko-KR" altLang="en-US" sz="2800">
                <a:latin typeface="맑은 고딕"/>
                <a:ea typeface="맑은 고딕"/>
              </a:rPr>
              <a:t>가중치</a:t>
            </a:r>
            <a:endParaRPr lang="ko-KR" altLang="en-US" sz="2800">
              <a:latin typeface="맑은 고딕"/>
              <a:ea typeface="맑은 고딕"/>
            </a:endParaRPr>
          </a:p>
          <a:p>
            <a:pPr>
              <a:defRPr/>
            </a:pPr>
            <a:r>
              <a:rPr lang="ko-KR" altLang="en-US" sz="2800">
                <a:latin typeface="맑은 고딕"/>
                <a:ea typeface="맑은 고딕"/>
              </a:rPr>
              <a:t>θ</a:t>
            </a:r>
            <a:r>
              <a:rPr lang="en-US" altLang="ko-KR" sz="2800">
                <a:latin typeface="맑은 고딕"/>
                <a:ea typeface="맑은 고딕"/>
              </a:rPr>
              <a:t>:</a:t>
            </a:r>
            <a:r>
              <a:rPr lang="ko-KR" altLang="en-US" sz="2800">
                <a:latin typeface="맑은 고딕"/>
                <a:ea typeface="맑은 고딕"/>
              </a:rPr>
              <a:t> 임계값</a:t>
            </a:r>
            <a:endParaRPr lang="ko-KR" altLang="en-US" sz="2800">
              <a:latin typeface="맑은 고딕"/>
              <a:ea typeface="맑은 고딕"/>
            </a:endParaRPr>
          </a:p>
        </p:txBody>
      </p:sp>
      <p:pic>
        <p:nvPicPr>
          <p:cNvPr id="2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43000" y="3009900"/>
            <a:ext cx="6934200" cy="5029200"/>
          </a:xfrm>
          <a:prstGeom prst="rect">
            <a:avLst/>
          </a:prstGeom>
        </p:spPr>
      </p:pic>
      <p:pic>
        <p:nvPicPr>
          <p:cNvPr id="2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430000" y="952499"/>
            <a:ext cx="5029200" cy="3657600"/>
          </a:xfrm>
          <a:prstGeom prst="rect">
            <a:avLst/>
          </a:prstGeom>
        </p:spPr>
      </p:pic>
      <p:sp>
        <p:nvSpPr>
          <p:cNvPr id="25" name=""/>
          <p:cNvSpPr txBox="1"/>
          <p:nvPr/>
        </p:nvSpPr>
        <p:spPr>
          <a:xfrm>
            <a:off x="10147934" y="5143500"/>
            <a:ext cx="7911466" cy="229171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 sz="2400">
                <a:latin typeface="맑은 고딕"/>
                <a:ea typeface="맑은 고딕"/>
              </a:rPr>
              <a:t>들어오는 </a:t>
            </a:r>
            <a:r>
              <a:rPr lang="ko-KR" altLang="en-US" sz="2400">
                <a:solidFill>
                  <a:srgbClr val="eb5800"/>
                </a:solidFill>
                <a:latin typeface="맑은 고딕"/>
                <a:ea typeface="맑은 고딕"/>
              </a:rPr>
              <a:t>전기신호를 깎는다</a:t>
            </a:r>
            <a:r>
              <a:rPr lang="en-US" altLang="ko-KR" sz="2400">
                <a:solidFill>
                  <a:srgbClr val="eb5800"/>
                </a:solidFill>
                <a:latin typeface="맑은 고딕"/>
                <a:ea typeface="맑은 고딕"/>
              </a:rPr>
              <a:t>.</a:t>
            </a:r>
            <a:endParaRPr lang="en-US" altLang="ko-KR" sz="2400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2400">
                <a:latin typeface="맑은 고딕"/>
                <a:ea typeface="맑은 고딕"/>
              </a:rPr>
              <a:t>ex)</a:t>
            </a:r>
            <a:r>
              <a:rPr lang="ko-KR" altLang="en-US" sz="2400">
                <a:latin typeface="맑은 고딕"/>
                <a:ea typeface="맑은 고딕"/>
              </a:rPr>
              <a:t> </a:t>
            </a:r>
            <a:r>
              <a:rPr lang="en-US" altLang="ko-KR" sz="2400">
                <a:latin typeface="맑은 고딕"/>
                <a:ea typeface="맑은 고딕"/>
              </a:rPr>
              <a:t>w1: 0.5 , x1 : 1</a:t>
            </a:r>
            <a:endParaRPr lang="en-US" altLang="ko-KR" sz="2400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2400">
                <a:latin typeface="맑은 고딕"/>
                <a:ea typeface="맑은 고딕"/>
              </a:rPr>
              <a:t>1</a:t>
            </a:r>
            <a:r>
              <a:rPr lang="ko-KR" altLang="en-US" sz="2400">
                <a:latin typeface="맑은 고딕"/>
                <a:ea typeface="맑은 고딕"/>
              </a:rPr>
              <a:t>이라는 전기 신호가 들어오면 </a:t>
            </a:r>
            <a:r>
              <a:rPr lang="en-US" altLang="ko-KR" sz="2400">
                <a:latin typeface="맑은 고딕"/>
                <a:ea typeface="맑은 고딕"/>
              </a:rPr>
              <a:t>0.5</a:t>
            </a:r>
            <a:r>
              <a:rPr lang="ko-KR" altLang="en-US" sz="2400">
                <a:latin typeface="맑은 고딕"/>
                <a:ea typeface="맑은 고딕"/>
              </a:rPr>
              <a:t>를 곱하여 전기 신호의</a:t>
            </a:r>
            <a:endParaRPr lang="ko-KR" altLang="en-US" sz="2400">
              <a:latin typeface="맑은 고딕"/>
              <a:ea typeface="맑은 고딕"/>
            </a:endParaRPr>
          </a:p>
          <a:p>
            <a:pPr>
              <a:defRPr/>
            </a:pPr>
            <a:r>
              <a:rPr lang="ko-KR" altLang="en-US" sz="2400">
                <a:latin typeface="맑은 고딕"/>
                <a:ea typeface="맑은 고딕"/>
              </a:rPr>
              <a:t> 세기가 </a:t>
            </a:r>
            <a:r>
              <a:rPr lang="en-US" altLang="ko-KR" sz="2400">
                <a:latin typeface="맑은 고딕"/>
                <a:ea typeface="맑은 고딕"/>
              </a:rPr>
              <a:t>0.5</a:t>
            </a:r>
            <a:r>
              <a:rPr lang="ko-KR" altLang="en-US" sz="2400">
                <a:latin typeface="맑은 고딕"/>
                <a:ea typeface="맑은 고딕"/>
              </a:rPr>
              <a:t> </a:t>
            </a:r>
            <a:r>
              <a:rPr lang="en-US" altLang="ko-KR" sz="2400">
                <a:latin typeface="맑은 고딕"/>
                <a:ea typeface="맑은 고딕"/>
              </a:rPr>
              <a:t>(</a:t>
            </a:r>
            <a:r>
              <a:rPr lang="ko-KR" altLang="en-US" sz="2400">
                <a:latin typeface="맑은 고딕"/>
                <a:ea typeface="맑은 고딕"/>
              </a:rPr>
              <a:t>신호 세기 조절</a:t>
            </a:r>
            <a:r>
              <a:rPr lang="en-US" altLang="ko-KR" sz="2400">
                <a:latin typeface="맑은 고딕"/>
                <a:ea typeface="맑은 고딕"/>
              </a:rPr>
              <a:t>)</a:t>
            </a:r>
            <a:endParaRPr lang="en-US" altLang="ko-KR" sz="2400">
              <a:latin typeface="맑은 고딕"/>
              <a:ea typeface="맑은 고딕"/>
            </a:endParaRPr>
          </a:p>
          <a:p>
            <a:pPr>
              <a:defRPr/>
            </a:pPr>
            <a:endParaRPr lang="en-US" altLang="ko-KR" sz="2400">
              <a:latin typeface="맑은 고딕"/>
              <a:ea typeface="맑은 고딕"/>
            </a:endParaRPr>
          </a:p>
          <a:p>
            <a:pPr>
              <a:defRPr/>
            </a:pPr>
            <a:r>
              <a:rPr lang="ko-KR" altLang="en-US" sz="2400">
                <a:latin typeface="맑은 고딕"/>
                <a:ea typeface="맑은 고딕"/>
              </a:rPr>
              <a:t>합쳐지고 임계값을 넘어야 그때 출력</a:t>
            </a:r>
            <a:endParaRPr lang="ko-KR" altLang="en-US" sz="2400">
              <a:latin typeface="맑은 고딕"/>
              <a:ea typeface="맑은 고딕"/>
            </a:endParaRPr>
          </a:p>
        </p:txBody>
      </p:sp>
      <p:pic>
        <p:nvPicPr>
          <p:cNvPr id="2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1353800" y="7810499"/>
            <a:ext cx="5410200" cy="2286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2924"/>
            <a:ext cx="18288000" cy="10224135"/>
          </a:xfrm>
          <a:custGeom>
            <a:avLst/>
            <a:gdLst/>
            <a:rect l="l" t="t" r="r" b="b"/>
            <a:pathLst>
              <a:path w="18288000" h="10224135">
                <a:moveTo>
                  <a:pt x="18288000" y="0"/>
                </a:moveTo>
                <a:lnTo>
                  <a:pt x="18288000" y="10224074"/>
                </a:lnTo>
                <a:lnTo>
                  <a:pt x="0" y="10224074"/>
                </a:lnTo>
                <a:lnTo>
                  <a:pt x="0" y="10184905"/>
                </a:lnTo>
                <a:lnTo>
                  <a:pt x="18288000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object 7"/>
          <p:cNvSpPr txBox="1">
            <a:spLocks noGrp="1"/>
          </p:cNvSpPr>
          <p:nvPr>
            <p:ph type="title" idx="0"/>
          </p:nvPr>
        </p:nvSpPr>
        <p:spPr>
          <a:xfrm>
            <a:off x="1550548" y="923990"/>
            <a:ext cx="10565252" cy="742885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ko-KR" altLang="en-US" sz="4800" b="1" spc="1750"/>
              <a:t>퍼셉트론 </a:t>
            </a:r>
            <a:r>
              <a:rPr lang="en-US" altLang="ko-KR" sz="4800" b="1" spc="1750"/>
              <a:t>point</a:t>
            </a:r>
            <a:endParaRPr lang="en-US" altLang="ko-KR" sz="4800" b="1" spc="1750"/>
          </a:p>
        </p:txBody>
      </p:sp>
      <p:sp>
        <p:nvSpPr>
          <p:cNvPr id="16" name="object 16"/>
          <p:cNvSpPr/>
          <p:nvPr/>
        </p:nvSpPr>
        <p:spPr>
          <a:xfrm>
            <a:off x="14815551" y="1"/>
            <a:ext cx="3472815" cy="3115310"/>
          </a:xfrm>
          <a:custGeom>
            <a:avLst/>
            <a:gdLst/>
            <a:rect l="l" t="t" r="r" b="b"/>
            <a:pathLst>
              <a:path w="3472815" h="3115310">
                <a:moveTo>
                  <a:pt x="0" y="0"/>
                </a:moveTo>
                <a:lnTo>
                  <a:pt x="3472448" y="0"/>
                </a:lnTo>
                <a:lnTo>
                  <a:pt x="3472448" y="3115284"/>
                </a:lnTo>
                <a:lnTo>
                  <a:pt x="0" y="0"/>
                </a:lnTo>
                <a:close/>
              </a:path>
            </a:pathLst>
          </a:custGeom>
          <a:solidFill>
            <a:srgbClr val="12127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7" name="object 17"/>
          <p:cNvSpPr/>
          <p:nvPr/>
        </p:nvSpPr>
        <p:spPr>
          <a:xfrm>
            <a:off x="0" y="2347915"/>
            <a:ext cx="4653915" cy="0"/>
          </a:xfrm>
          <a:custGeom>
            <a:avLst/>
            <a:gdLst/>
            <a:rect l="l" t="t" r="r" b="b"/>
            <a:pathLst>
              <a:path w="4653915">
                <a:moveTo>
                  <a:pt x="0" y="0"/>
                </a:moveTo>
                <a:lnTo>
                  <a:pt x="4653806" y="0"/>
                </a:lnTo>
              </a:path>
            </a:pathLst>
          </a:custGeom>
          <a:ln w="28574">
            <a:solidFill>
              <a:srgbClr val="12127d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2" name=""/>
          <p:cNvSpPr txBox="1"/>
          <p:nvPr/>
        </p:nvSpPr>
        <p:spPr>
          <a:xfrm>
            <a:off x="1295400" y="3136582"/>
            <a:ext cx="5901691" cy="1795463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 sz="2800" b="1" i="1">
                <a:latin typeface="맑은 고딕"/>
                <a:ea typeface="맑은 고딕"/>
              </a:rPr>
              <a:t>내가 이해한 방향</a:t>
            </a:r>
            <a:endParaRPr lang="ko-KR" altLang="en-US" sz="2800" b="1" i="1">
              <a:latin typeface="맑은 고딕"/>
              <a:ea typeface="맑은 고딕"/>
            </a:endParaRPr>
          </a:p>
          <a:p>
            <a:pPr>
              <a:defRPr/>
            </a:pPr>
            <a:endParaRPr lang="ko-KR" altLang="en-US" sz="2800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2800">
                <a:latin typeface="맑은 고딕"/>
                <a:ea typeface="맑은 고딕"/>
              </a:rPr>
              <a:t>x: </a:t>
            </a:r>
            <a:r>
              <a:rPr lang="ko-KR" altLang="en-US" sz="2800">
                <a:latin typeface="맑은 고딕"/>
                <a:ea typeface="맑은 고딕"/>
              </a:rPr>
              <a:t>변수</a:t>
            </a:r>
            <a:endParaRPr lang="ko-KR" altLang="en-US" sz="2800">
              <a:latin typeface="맑은 고딕"/>
              <a:ea typeface="맑은 고딕"/>
            </a:endParaRPr>
          </a:p>
          <a:p>
            <a:pPr>
              <a:defRPr/>
            </a:pPr>
            <a:r>
              <a:rPr lang="ko-KR" altLang="en-US" sz="2800">
                <a:latin typeface="맑은 고딕"/>
                <a:ea typeface="맑은 고딕"/>
              </a:rPr>
              <a:t>입력값이 무엇인지에 따라 변하는값</a:t>
            </a:r>
            <a:endParaRPr lang="ko-KR" altLang="en-US" sz="2800">
              <a:latin typeface="맑은 고딕"/>
              <a:ea typeface="맑은 고딕"/>
            </a:endParaRPr>
          </a:p>
        </p:txBody>
      </p:sp>
      <p:sp>
        <p:nvSpPr>
          <p:cNvPr id="23" name=""/>
          <p:cNvSpPr txBox="1"/>
          <p:nvPr/>
        </p:nvSpPr>
        <p:spPr>
          <a:xfrm>
            <a:off x="1371599" y="5338048"/>
            <a:ext cx="6939915" cy="30801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800" b="1">
                <a:latin typeface="맑은 고딕"/>
                <a:ea typeface="맑은 고딕"/>
              </a:rPr>
              <a:t>w, </a:t>
            </a:r>
            <a:r>
              <a:rPr lang="ko-KR" altLang="en-US" sz="2800" b="1">
                <a:latin typeface="맑은 고딕"/>
                <a:ea typeface="맑은 고딕"/>
              </a:rPr>
              <a:t>θ</a:t>
            </a:r>
            <a:r>
              <a:rPr lang="en-US" altLang="ko-KR" sz="2800" b="1">
                <a:latin typeface="맑은 고딕"/>
                <a:ea typeface="맑은 고딕"/>
              </a:rPr>
              <a:t> : </a:t>
            </a:r>
            <a:r>
              <a:rPr lang="ko-KR" altLang="en-US" sz="2800" b="1">
                <a:latin typeface="맑은 고딕"/>
                <a:ea typeface="맑은 고딕"/>
              </a:rPr>
              <a:t>입력 파라미터</a:t>
            </a:r>
            <a:endParaRPr lang="ko-KR" altLang="en-US" sz="2800" b="1">
              <a:latin typeface="맑은 고딕"/>
              <a:ea typeface="맑은 고딕"/>
            </a:endParaRPr>
          </a:p>
          <a:p>
            <a:pPr>
              <a:defRPr/>
            </a:pPr>
            <a:r>
              <a:rPr lang="ko-KR" altLang="en-US" sz="2800">
                <a:latin typeface="맑은 고딕"/>
                <a:ea typeface="맑은 고딕"/>
              </a:rPr>
              <a:t>값을 직접 정해야 하는 것</a:t>
            </a:r>
            <a:endParaRPr lang="ko-KR" altLang="en-US" sz="2800">
              <a:latin typeface="맑은 고딕"/>
              <a:ea typeface="맑은 고딕"/>
            </a:endParaRPr>
          </a:p>
          <a:p>
            <a:pPr>
              <a:defRPr/>
            </a:pPr>
            <a:r>
              <a:rPr lang="ko-KR" altLang="en-US" sz="2800">
                <a:latin typeface="맑은 고딕"/>
                <a:ea typeface="맑은 고딕"/>
              </a:rPr>
              <a:t>가중치와 임계값은 주어지는 논리회로나</a:t>
            </a:r>
            <a:endParaRPr lang="ko-KR" altLang="en-US" sz="2800">
              <a:latin typeface="맑은 고딕"/>
              <a:ea typeface="맑은 고딕"/>
            </a:endParaRPr>
          </a:p>
          <a:p>
            <a:pPr>
              <a:defRPr/>
            </a:pPr>
            <a:r>
              <a:rPr lang="ko-KR" altLang="en-US" sz="2800">
                <a:latin typeface="맑은 고딕"/>
                <a:ea typeface="맑은 고딕"/>
              </a:rPr>
              <a:t>문제를 보고 적절한 값을 직접 정해야한다</a:t>
            </a:r>
            <a:r>
              <a:rPr lang="en-US" altLang="ko-KR" sz="2800">
                <a:latin typeface="맑은 고딕"/>
                <a:ea typeface="맑은 고딕"/>
              </a:rPr>
              <a:t>.</a:t>
            </a:r>
            <a:endParaRPr lang="en-US" altLang="ko-KR" sz="2800">
              <a:latin typeface="맑은 고딕"/>
              <a:ea typeface="맑은 고딕"/>
            </a:endParaRPr>
          </a:p>
          <a:p>
            <a:pPr>
              <a:defRPr/>
            </a:pPr>
            <a:endParaRPr lang="ko-KR" altLang="en-US" sz="2800">
              <a:latin typeface="맑은 고딕"/>
              <a:ea typeface="맑은 고딕"/>
            </a:endParaRPr>
          </a:p>
          <a:p>
            <a:pPr>
              <a:defRPr/>
            </a:pPr>
            <a:r>
              <a:rPr lang="ko-KR" altLang="en-US" sz="2800">
                <a:latin typeface="맑은 고딕"/>
                <a:ea typeface="맑은 고딕"/>
              </a:rPr>
              <a:t>두 값에 따라 그래프의 모양이 정해진다</a:t>
            </a:r>
            <a:r>
              <a:rPr lang="en-US" altLang="ko-KR" sz="2800">
                <a:latin typeface="맑은 고딕"/>
                <a:ea typeface="맑은 고딕"/>
              </a:rPr>
              <a:t>.</a:t>
            </a:r>
            <a:endParaRPr lang="en-US" altLang="ko-KR" sz="2800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2800">
                <a:latin typeface="맑은 고딕"/>
                <a:ea typeface="맑은 고딕"/>
              </a:rPr>
              <a:t>(</a:t>
            </a:r>
            <a:r>
              <a:rPr lang="ko-KR" altLang="en-US" sz="2800">
                <a:latin typeface="맑은 고딕"/>
                <a:ea typeface="맑은 고딕"/>
              </a:rPr>
              <a:t>심층 신경망에선 아님</a:t>
            </a:r>
            <a:r>
              <a:rPr lang="en-US" altLang="ko-KR" sz="2800">
                <a:latin typeface="맑은 고딕"/>
                <a:ea typeface="맑은 고딕"/>
              </a:rPr>
              <a:t>)</a:t>
            </a:r>
            <a:endParaRPr lang="en-US" altLang="ko-KR" sz="2800">
              <a:latin typeface="맑은 고딕"/>
              <a:ea typeface="맑은 고딕"/>
            </a:endParaRPr>
          </a:p>
        </p:txBody>
      </p:sp>
      <p:pic>
        <p:nvPicPr>
          <p:cNvPr id="2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144000" y="1866900"/>
            <a:ext cx="7391400" cy="3581400"/>
          </a:xfrm>
          <a:prstGeom prst="rect">
            <a:avLst/>
          </a:prstGeom>
        </p:spPr>
      </p:pic>
      <p:pic>
        <p:nvPicPr>
          <p:cNvPr id="2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144000" y="6896100"/>
            <a:ext cx="7696200" cy="1143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2924"/>
            <a:ext cx="18288000" cy="10224135"/>
          </a:xfrm>
          <a:custGeom>
            <a:avLst/>
            <a:gdLst/>
            <a:rect l="l" t="t" r="r" b="b"/>
            <a:pathLst>
              <a:path w="18288000" h="10224135">
                <a:moveTo>
                  <a:pt x="18288000" y="0"/>
                </a:moveTo>
                <a:lnTo>
                  <a:pt x="18288000" y="10224074"/>
                </a:lnTo>
                <a:lnTo>
                  <a:pt x="0" y="10224074"/>
                </a:lnTo>
                <a:lnTo>
                  <a:pt x="0" y="10184905"/>
                </a:lnTo>
                <a:lnTo>
                  <a:pt x="18288000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object 7"/>
          <p:cNvSpPr txBox="1">
            <a:spLocks noGrp="1"/>
          </p:cNvSpPr>
          <p:nvPr>
            <p:ph type="title" idx="0"/>
          </p:nvPr>
        </p:nvSpPr>
        <p:spPr>
          <a:xfrm>
            <a:off x="1550548" y="923990"/>
            <a:ext cx="10565252" cy="742885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4800" b="1" spc="1750"/>
              <a:t>1</a:t>
            </a:r>
            <a:r>
              <a:rPr lang="ko-KR" altLang="en-US" sz="4800" b="1" spc="1750"/>
              <a:t>차 함수 그래프의 관점</a:t>
            </a:r>
            <a:endParaRPr lang="ko-KR" altLang="en-US" sz="4800" b="1" spc="1750"/>
          </a:p>
        </p:txBody>
      </p:sp>
      <p:sp>
        <p:nvSpPr>
          <p:cNvPr id="16" name="object 16"/>
          <p:cNvSpPr/>
          <p:nvPr/>
        </p:nvSpPr>
        <p:spPr>
          <a:xfrm>
            <a:off x="14815551" y="1"/>
            <a:ext cx="3472815" cy="3115310"/>
          </a:xfrm>
          <a:custGeom>
            <a:avLst/>
            <a:gdLst/>
            <a:rect l="l" t="t" r="r" b="b"/>
            <a:pathLst>
              <a:path w="3472815" h="3115310">
                <a:moveTo>
                  <a:pt x="0" y="0"/>
                </a:moveTo>
                <a:lnTo>
                  <a:pt x="3472448" y="0"/>
                </a:lnTo>
                <a:lnTo>
                  <a:pt x="3472448" y="3115284"/>
                </a:lnTo>
                <a:lnTo>
                  <a:pt x="0" y="0"/>
                </a:lnTo>
                <a:close/>
              </a:path>
            </a:pathLst>
          </a:custGeom>
          <a:solidFill>
            <a:srgbClr val="12127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7" name="object 17"/>
          <p:cNvSpPr/>
          <p:nvPr/>
        </p:nvSpPr>
        <p:spPr>
          <a:xfrm>
            <a:off x="0" y="2347915"/>
            <a:ext cx="4653915" cy="0"/>
          </a:xfrm>
          <a:custGeom>
            <a:avLst/>
            <a:gdLst/>
            <a:rect l="l" t="t" r="r" b="b"/>
            <a:pathLst>
              <a:path w="4653915">
                <a:moveTo>
                  <a:pt x="0" y="0"/>
                </a:moveTo>
                <a:lnTo>
                  <a:pt x="4653806" y="0"/>
                </a:lnTo>
              </a:path>
            </a:pathLst>
          </a:custGeom>
          <a:ln w="28574">
            <a:solidFill>
              <a:srgbClr val="12127d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1" name=""/>
          <p:cNvSpPr txBox="1"/>
          <p:nvPr/>
        </p:nvSpPr>
        <p:spPr>
          <a:xfrm>
            <a:off x="10210801" y="5753100"/>
            <a:ext cx="5943599" cy="43510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800">
                <a:latin typeface="맑은 고딕"/>
                <a:ea typeface="맑은 고딕"/>
              </a:rPr>
              <a:t>단층 퍼셉트론 </a:t>
            </a:r>
            <a:r>
              <a:rPr lang="en-US" altLang="ko-KR" sz="2800">
                <a:latin typeface="맑은 고딕"/>
                <a:ea typeface="맑은 고딕"/>
              </a:rPr>
              <a:t>1</a:t>
            </a:r>
            <a:r>
              <a:rPr lang="ko-KR" altLang="en-US" sz="2800">
                <a:latin typeface="맑은 고딕"/>
                <a:ea typeface="맑은 고딕"/>
              </a:rPr>
              <a:t>차 그래프 관점</a:t>
            </a:r>
            <a:r>
              <a:rPr lang="en-US" altLang="ko-KR" sz="2800">
                <a:latin typeface="맑은 고딕"/>
                <a:ea typeface="맑은 고딕"/>
              </a:rPr>
              <a:t>:</a:t>
            </a:r>
            <a:endParaRPr lang="en-US" altLang="ko-KR" sz="2800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2800">
                <a:latin typeface="맑은 고딕"/>
                <a:ea typeface="맑은 고딕"/>
              </a:rPr>
              <a:t>w : </a:t>
            </a:r>
            <a:r>
              <a:rPr lang="ko-KR" altLang="en-US" sz="2800">
                <a:latin typeface="맑은 고딕"/>
                <a:ea typeface="맑은 고딕"/>
              </a:rPr>
              <a:t>기울기</a:t>
            </a:r>
            <a:endParaRPr lang="ko-KR" altLang="en-US" sz="2800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2800">
                <a:latin typeface="맑은 고딕"/>
                <a:ea typeface="맑은 고딕"/>
              </a:rPr>
              <a:t>b: </a:t>
            </a:r>
            <a:r>
              <a:rPr lang="ko-KR" altLang="en-US" sz="2800">
                <a:latin typeface="맑은 고딕"/>
                <a:ea typeface="맑은 고딕"/>
              </a:rPr>
              <a:t>편향 </a:t>
            </a:r>
            <a:r>
              <a:rPr lang="en-US" altLang="ko-KR" sz="2800">
                <a:latin typeface="맑은 고딕"/>
                <a:ea typeface="맑은 고딕"/>
              </a:rPr>
              <a:t>(-</a:t>
            </a:r>
            <a:r>
              <a:rPr lang="ko-KR" altLang="en-US" sz="2800">
                <a:latin typeface="맑은 고딕"/>
                <a:ea typeface="맑은 고딕"/>
              </a:rPr>
              <a:t>θ</a:t>
            </a:r>
            <a:r>
              <a:rPr lang="en-US" altLang="ko-KR" sz="2800">
                <a:latin typeface="맑은 고딕"/>
                <a:ea typeface="맑은 고딕"/>
              </a:rPr>
              <a:t>)</a:t>
            </a:r>
            <a:endParaRPr lang="en-US" altLang="ko-KR" sz="2800">
              <a:latin typeface="맑은 고딕"/>
              <a:ea typeface="맑은 고딕"/>
            </a:endParaRPr>
          </a:p>
          <a:p>
            <a:pPr>
              <a:defRPr/>
            </a:pPr>
            <a:endParaRPr lang="en-US" altLang="ko-KR" sz="2800">
              <a:latin typeface="맑은 고딕"/>
              <a:ea typeface="맑은 고딕"/>
            </a:endParaRPr>
          </a:p>
          <a:p>
            <a:pPr>
              <a:defRPr/>
            </a:pPr>
            <a:r>
              <a:rPr lang="ko-KR" altLang="en-US" sz="2800">
                <a:latin typeface="맑은 고딕"/>
                <a:ea typeface="맑은 고딕"/>
              </a:rPr>
              <a:t>즉</a:t>
            </a:r>
            <a:r>
              <a:rPr lang="en-US" altLang="ko-KR" sz="2800">
                <a:latin typeface="맑은 고딕"/>
                <a:ea typeface="맑은 고딕"/>
              </a:rPr>
              <a:t>,</a:t>
            </a:r>
            <a:r>
              <a:rPr lang="ko-KR" altLang="en-US" sz="2800">
                <a:latin typeface="맑은 고딕"/>
                <a:ea typeface="맑은 고딕"/>
              </a:rPr>
              <a:t> </a:t>
            </a:r>
            <a:r>
              <a:rPr lang="en-US" altLang="ko-KR" sz="2800" b="1">
                <a:latin typeface="맑은 고딕"/>
                <a:ea typeface="맑은 고딕"/>
              </a:rPr>
              <a:t>w</a:t>
            </a:r>
            <a:r>
              <a:rPr lang="ko-KR" altLang="en-US" sz="2800" b="1">
                <a:latin typeface="맑은 고딕"/>
                <a:ea typeface="맑은 고딕"/>
              </a:rPr>
              <a:t>와 </a:t>
            </a:r>
            <a:r>
              <a:rPr lang="en-US" altLang="ko-KR" sz="2800" b="1">
                <a:latin typeface="맑은 고딕"/>
                <a:ea typeface="맑은 고딕"/>
              </a:rPr>
              <a:t>b(</a:t>
            </a:r>
            <a:r>
              <a:rPr lang="ko-KR" altLang="en-US" sz="2800" b="1">
                <a:latin typeface="맑은 고딕"/>
                <a:ea typeface="맑은 고딕"/>
              </a:rPr>
              <a:t>가중치와 편향</a:t>
            </a:r>
            <a:r>
              <a:rPr lang="en-US" altLang="ko-KR" sz="2800" b="1">
                <a:latin typeface="맑은 고딕"/>
                <a:ea typeface="맑은 고딕"/>
              </a:rPr>
              <a:t>)</a:t>
            </a:r>
            <a:r>
              <a:rPr lang="ko-KR" altLang="en-US" sz="2800" b="1">
                <a:latin typeface="맑은 고딕"/>
                <a:ea typeface="맑은 고딕"/>
              </a:rPr>
              <a:t>으로 그래프의 모양이 결정 된다</a:t>
            </a:r>
            <a:r>
              <a:rPr lang="en-US" altLang="ko-KR" sz="2800" b="1">
                <a:latin typeface="맑은 고딕"/>
                <a:ea typeface="맑은 고딕"/>
              </a:rPr>
              <a:t>.</a:t>
            </a:r>
            <a:endParaRPr lang="en-US" altLang="ko-KR" sz="2800">
              <a:latin typeface="맑은 고딕"/>
              <a:ea typeface="맑은 고딕"/>
            </a:endParaRPr>
          </a:p>
          <a:p>
            <a:pPr>
              <a:defRPr/>
            </a:pPr>
            <a:endParaRPr lang="en-US" altLang="ko-KR" sz="2800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2800">
                <a:latin typeface="맑은 고딕"/>
                <a:ea typeface="맑은 고딕"/>
              </a:rPr>
              <a:t>-&gt;</a:t>
            </a:r>
            <a:r>
              <a:rPr lang="ko-KR" altLang="en-US" sz="2800">
                <a:latin typeface="맑은 고딕"/>
                <a:ea typeface="맑은 고딕"/>
              </a:rPr>
              <a:t> 출력 값을 정하려면 </a:t>
            </a:r>
            <a:r>
              <a:rPr lang="en-US" altLang="ko-KR" sz="2800">
                <a:latin typeface="맑은 고딕"/>
                <a:ea typeface="맑은 고딕"/>
              </a:rPr>
              <a:t>w, b</a:t>
            </a:r>
            <a:r>
              <a:rPr lang="ko-KR" altLang="en-US" sz="2800">
                <a:latin typeface="맑은 고딕"/>
                <a:ea typeface="맑은 고딕"/>
              </a:rPr>
              <a:t>의 값들을 적절히 조절하여 그래프의 모양을 조정해야 함</a:t>
            </a:r>
            <a:r>
              <a:rPr lang="en-US" altLang="ko-KR" sz="2800">
                <a:latin typeface="맑은 고딕"/>
                <a:ea typeface="맑은 고딕"/>
              </a:rPr>
              <a:t>.</a:t>
            </a:r>
            <a:r>
              <a:rPr lang="ko-KR" altLang="en-US" sz="2800">
                <a:latin typeface="맑은 고딕"/>
                <a:ea typeface="맑은 고딕"/>
              </a:rPr>
              <a:t> </a:t>
            </a:r>
            <a:r>
              <a:rPr lang="en-US" altLang="ko-KR" sz="2800">
                <a:solidFill>
                  <a:srgbClr val="3057b9"/>
                </a:solidFill>
                <a:latin typeface="맑은 고딕"/>
                <a:ea typeface="맑은 고딕"/>
              </a:rPr>
              <a:t>like </a:t>
            </a:r>
            <a:r>
              <a:rPr lang="ko-KR" altLang="en-US" sz="2800">
                <a:solidFill>
                  <a:srgbClr val="3057b9"/>
                </a:solidFill>
                <a:latin typeface="맑은 고딕"/>
                <a:ea typeface="맑은 고딕"/>
              </a:rPr>
              <a:t>선형 회귀</a:t>
            </a:r>
            <a:endParaRPr lang="ko-KR" altLang="en-US" sz="2800">
              <a:solidFill>
                <a:srgbClr val="3057b9"/>
              </a:solidFill>
              <a:latin typeface="맑은 고딕"/>
              <a:ea typeface="맑은 고딕"/>
            </a:endParaRPr>
          </a:p>
        </p:txBody>
      </p:sp>
      <p:sp>
        <p:nvSpPr>
          <p:cNvPr id="22" name=""/>
          <p:cNvSpPr txBox="1"/>
          <p:nvPr/>
        </p:nvSpPr>
        <p:spPr>
          <a:xfrm>
            <a:off x="2032635" y="8422005"/>
            <a:ext cx="1935480" cy="1786891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2800">
                <a:latin typeface="맑은 고딕"/>
                <a:ea typeface="맑은 고딕"/>
              </a:rPr>
              <a:t>y = ax + b</a:t>
            </a:r>
            <a:endParaRPr lang="en-US" altLang="ko-KR" sz="2800">
              <a:latin typeface="맑은 고딕"/>
              <a:ea typeface="맑은 고딕"/>
            </a:endParaRPr>
          </a:p>
          <a:p>
            <a:pPr>
              <a:defRPr/>
            </a:pPr>
            <a:endParaRPr lang="en-US" altLang="ko-KR" sz="2800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2800">
                <a:latin typeface="맑은 고딕"/>
                <a:ea typeface="맑은 고딕"/>
              </a:rPr>
              <a:t>a:</a:t>
            </a:r>
            <a:r>
              <a:rPr lang="ko-KR" altLang="en-US" sz="2800">
                <a:latin typeface="맑은 고딕"/>
                <a:ea typeface="맑은 고딕"/>
              </a:rPr>
              <a:t> 기울기</a:t>
            </a:r>
            <a:endParaRPr lang="ko-KR" altLang="en-US" sz="2800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2800">
                <a:latin typeface="맑은 고딕"/>
                <a:ea typeface="맑은 고딕"/>
              </a:rPr>
              <a:t>b: y</a:t>
            </a:r>
            <a:r>
              <a:rPr lang="ko-KR" altLang="en-US" sz="2800">
                <a:latin typeface="맑은 고딕"/>
                <a:ea typeface="맑은 고딕"/>
              </a:rPr>
              <a:t>절편</a:t>
            </a:r>
            <a:endParaRPr lang="ko-KR" altLang="en-US" sz="2800">
              <a:latin typeface="맑은 고딕"/>
              <a:ea typeface="맑은 고딕"/>
            </a:endParaRPr>
          </a:p>
        </p:txBody>
      </p:sp>
      <p:pic>
        <p:nvPicPr>
          <p:cNvPr id="2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62200" y="3238500"/>
            <a:ext cx="5029200" cy="4876800"/>
          </a:xfrm>
          <a:prstGeom prst="rect">
            <a:avLst/>
          </a:prstGeom>
        </p:spPr>
      </p:pic>
      <p:sp>
        <p:nvSpPr>
          <p:cNvPr id="24" name=""/>
          <p:cNvSpPr txBox="1"/>
          <p:nvPr/>
        </p:nvSpPr>
        <p:spPr>
          <a:xfrm>
            <a:off x="5257800" y="8412480"/>
            <a:ext cx="2743200" cy="222504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800">
                <a:latin typeface="맑은 고딕"/>
                <a:ea typeface="맑은 고딕"/>
              </a:rPr>
              <a:t>key point !</a:t>
            </a:r>
            <a:endParaRPr lang="en-US" altLang="ko-KR" sz="2800">
              <a:latin typeface="맑은 고딕"/>
              <a:ea typeface="맑은 고딕"/>
            </a:endParaRPr>
          </a:p>
          <a:p>
            <a:pPr>
              <a:defRPr/>
            </a:pPr>
            <a:endParaRPr lang="en-US" altLang="ko-KR" sz="2800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2800" b="1">
                <a:solidFill>
                  <a:srgbClr val="eb5800"/>
                </a:solidFill>
                <a:latin typeface="맑은 고딕"/>
                <a:ea typeface="맑은 고딕"/>
              </a:rPr>
              <a:t>a, b</a:t>
            </a:r>
            <a:r>
              <a:rPr lang="ko-KR" altLang="en-US" sz="2800" b="1">
                <a:solidFill>
                  <a:srgbClr val="eb5800"/>
                </a:solidFill>
                <a:latin typeface="맑은 고딕"/>
                <a:ea typeface="맑은 고딕"/>
              </a:rPr>
              <a:t>로 그래프의 모양을 정한다</a:t>
            </a:r>
            <a:r>
              <a:rPr lang="en-US" altLang="ko-KR" sz="2800" b="1">
                <a:solidFill>
                  <a:srgbClr val="eb5800"/>
                </a:solidFill>
                <a:latin typeface="맑은 고딕"/>
                <a:ea typeface="맑은 고딕"/>
              </a:rPr>
              <a:t>.</a:t>
            </a:r>
            <a:r>
              <a:rPr lang="ko-KR" altLang="en-US" sz="2800" b="1">
                <a:solidFill>
                  <a:srgbClr val="eb5800"/>
                </a:solidFill>
                <a:latin typeface="맑은 고딕"/>
                <a:ea typeface="맑은 고딕"/>
              </a:rPr>
              <a:t> </a:t>
            </a:r>
            <a:endParaRPr lang="ko-KR" altLang="en-US" sz="2800">
              <a:latin typeface="맑은 고딕"/>
              <a:ea typeface="맑은 고딕"/>
            </a:endParaRPr>
          </a:p>
          <a:p>
            <a:pPr>
              <a:defRPr/>
            </a:pPr>
            <a:endParaRPr lang="ko-KR" altLang="en-US" sz="2800">
              <a:latin typeface="맑은 고딕"/>
              <a:ea typeface="맑은 고딕"/>
            </a:endParaRPr>
          </a:p>
        </p:txBody>
      </p:sp>
      <p:pic>
        <p:nvPicPr>
          <p:cNvPr id="2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753600" y="2705099"/>
            <a:ext cx="6172200" cy="2667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2924"/>
            <a:ext cx="18288000" cy="10224135"/>
          </a:xfrm>
          <a:custGeom>
            <a:avLst/>
            <a:gdLst/>
            <a:rect l="l" t="t" r="r" b="b"/>
            <a:pathLst>
              <a:path w="18288000" h="10224135">
                <a:moveTo>
                  <a:pt x="18288000" y="0"/>
                </a:moveTo>
                <a:lnTo>
                  <a:pt x="18288000" y="10224074"/>
                </a:lnTo>
                <a:lnTo>
                  <a:pt x="0" y="10224074"/>
                </a:lnTo>
                <a:lnTo>
                  <a:pt x="0" y="10184905"/>
                </a:lnTo>
                <a:lnTo>
                  <a:pt x="18288000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object 7"/>
          <p:cNvSpPr txBox="1">
            <a:spLocks noGrp="1"/>
          </p:cNvSpPr>
          <p:nvPr>
            <p:ph type="title" idx="0"/>
          </p:nvPr>
        </p:nvSpPr>
        <p:spPr>
          <a:xfrm>
            <a:off x="1550548" y="923990"/>
            <a:ext cx="10565252" cy="742885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ko-KR" altLang="en-US" sz="4800" b="1" spc="1750"/>
              <a:t>예시</a:t>
            </a:r>
            <a:r>
              <a:rPr lang="en-US" altLang="ko-KR" sz="4800" b="1" spc="1750"/>
              <a:t>(AND</a:t>
            </a:r>
            <a:r>
              <a:rPr lang="ko-KR" altLang="en-US" sz="4800" b="1" spc="1750"/>
              <a:t> 게이트</a:t>
            </a:r>
            <a:r>
              <a:rPr lang="en-US" altLang="ko-KR" sz="4800" b="1" spc="1750"/>
              <a:t>)</a:t>
            </a:r>
            <a:endParaRPr lang="en-US" altLang="ko-KR" sz="4800" b="1" spc="1750"/>
          </a:p>
        </p:txBody>
      </p:sp>
      <p:sp>
        <p:nvSpPr>
          <p:cNvPr id="16" name="object 16"/>
          <p:cNvSpPr/>
          <p:nvPr/>
        </p:nvSpPr>
        <p:spPr>
          <a:xfrm>
            <a:off x="14815551" y="1"/>
            <a:ext cx="3472815" cy="3115310"/>
          </a:xfrm>
          <a:custGeom>
            <a:avLst/>
            <a:gdLst/>
            <a:rect l="l" t="t" r="r" b="b"/>
            <a:pathLst>
              <a:path w="3472815" h="3115310">
                <a:moveTo>
                  <a:pt x="0" y="0"/>
                </a:moveTo>
                <a:lnTo>
                  <a:pt x="3472448" y="0"/>
                </a:lnTo>
                <a:lnTo>
                  <a:pt x="3472448" y="3115284"/>
                </a:lnTo>
                <a:lnTo>
                  <a:pt x="0" y="0"/>
                </a:lnTo>
                <a:close/>
              </a:path>
            </a:pathLst>
          </a:custGeom>
          <a:solidFill>
            <a:srgbClr val="12127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7" name="object 17"/>
          <p:cNvSpPr/>
          <p:nvPr/>
        </p:nvSpPr>
        <p:spPr>
          <a:xfrm>
            <a:off x="0" y="2347915"/>
            <a:ext cx="4653915" cy="0"/>
          </a:xfrm>
          <a:custGeom>
            <a:avLst/>
            <a:gdLst/>
            <a:rect l="l" t="t" r="r" b="b"/>
            <a:pathLst>
              <a:path w="4653915">
                <a:moveTo>
                  <a:pt x="0" y="0"/>
                </a:moveTo>
                <a:lnTo>
                  <a:pt x="4653806" y="0"/>
                </a:lnTo>
              </a:path>
            </a:pathLst>
          </a:custGeom>
          <a:ln w="28574">
            <a:solidFill>
              <a:srgbClr val="12127d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1" name=""/>
          <p:cNvSpPr txBox="1"/>
          <p:nvPr/>
        </p:nvSpPr>
        <p:spPr>
          <a:xfrm>
            <a:off x="10134601" y="8917305"/>
            <a:ext cx="5943599" cy="136969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800">
                <a:latin typeface="맑은 고딕"/>
                <a:ea typeface="맑은 고딕"/>
              </a:rPr>
              <a:t>w, b</a:t>
            </a:r>
            <a:r>
              <a:rPr lang="ko-KR" altLang="en-US" sz="2800">
                <a:latin typeface="맑은 고딕"/>
                <a:ea typeface="맑은 고딕"/>
              </a:rPr>
              <a:t>값을 조정하여 그래프를 그려 조절 가능</a:t>
            </a:r>
            <a:r>
              <a:rPr lang="en-US" altLang="ko-KR" sz="2800">
                <a:latin typeface="맑은 고딕"/>
                <a:ea typeface="맑은 고딕"/>
              </a:rPr>
              <a:t>(</a:t>
            </a:r>
            <a:r>
              <a:rPr lang="ko-KR" altLang="en-US" sz="2800">
                <a:latin typeface="맑은 고딕"/>
                <a:ea typeface="맑은 고딕"/>
              </a:rPr>
              <a:t>핵심</a:t>
            </a:r>
            <a:r>
              <a:rPr lang="en-US" altLang="ko-KR" sz="2800">
                <a:latin typeface="맑은 고딕"/>
                <a:ea typeface="맑은 고딕"/>
              </a:rPr>
              <a:t>)</a:t>
            </a:r>
            <a:r>
              <a:rPr lang="ko-KR" altLang="en-US" sz="2800">
                <a:latin typeface="맑은 고딕"/>
                <a:ea typeface="맑은 고딕"/>
              </a:rPr>
              <a:t> </a:t>
            </a:r>
            <a:r>
              <a:rPr lang="en-US" altLang="ko-KR" sz="2800">
                <a:latin typeface="맑은 고딕"/>
                <a:ea typeface="맑은 고딕"/>
              </a:rPr>
              <a:t>,</a:t>
            </a:r>
            <a:r>
              <a:rPr lang="ko-KR" altLang="en-US" sz="2800">
                <a:latin typeface="맑은 고딕"/>
                <a:ea typeface="맑은 고딕"/>
              </a:rPr>
              <a:t>가로지르는 선 생성 가능</a:t>
            </a:r>
            <a:endParaRPr lang="ko-KR" altLang="en-US" sz="2800">
              <a:latin typeface="맑은 고딕"/>
              <a:ea typeface="맑은 고딕"/>
            </a:endParaRPr>
          </a:p>
        </p:txBody>
      </p:sp>
      <p:pic>
        <p:nvPicPr>
          <p:cNvPr id="2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70971" y="2841823"/>
            <a:ext cx="6782428" cy="5502077"/>
          </a:xfrm>
          <a:prstGeom prst="rect">
            <a:avLst/>
          </a:prstGeom>
        </p:spPr>
      </p:pic>
      <p:pic>
        <p:nvPicPr>
          <p:cNvPr id="2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753600" y="2933700"/>
            <a:ext cx="5715000" cy="5242942"/>
          </a:xfrm>
          <a:prstGeom prst="rect">
            <a:avLst/>
          </a:prstGeom>
        </p:spPr>
      </p:pic>
      <p:sp>
        <p:nvSpPr>
          <p:cNvPr id="26" name=""/>
          <p:cNvSpPr txBox="1"/>
          <p:nvPr/>
        </p:nvSpPr>
        <p:spPr>
          <a:xfrm>
            <a:off x="1676400" y="8801100"/>
            <a:ext cx="5638800" cy="9410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800">
                <a:latin typeface="맑은 고딕"/>
                <a:ea typeface="맑은 고딕"/>
              </a:rPr>
              <a:t>빨간 점과 파란 점들을 가로지르는 선을 만드려면</a:t>
            </a:r>
            <a:r>
              <a:rPr lang="en-US" altLang="ko-KR" sz="2800">
                <a:latin typeface="맑은 고딕"/>
                <a:ea typeface="맑은 고딕"/>
              </a:rPr>
              <a:t>?</a:t>
            </a:r>
            <a:endParaRPr lang="en-US" altLang="ko-KR" sz="2800"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0"/>
          </p:nvPr>
        </p:nvSpPr>
        <p:spPr>
          <a:xfrm>
            <a:off x="1295400" y="647700"/>
            <a:ext cx="6682105" cy="2447925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defRPr/>
            </a:pPr>
            <a:r>
              <a:rPr lang="ko-KR" altLang="en-US" b="1" spc="1750">
                <a:solidFill>
                  <a:srgbClr val="ffffff"/>
                </a:solidFill>
              </a:rPr>
              <a:t>퍼셉트론의 논리 회로</a:t>
            </a:r>
            <a:endParaRPr lang="ko-KR" altLang="en-US" b="1" spc="1750">
              <a:solidFill>
                <a:srgbClr val="ffffff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587329"/>
            <a:ext cx="8094980" cy="0"/>
          </a:xfrm>
          <a:custGeom>
            <a:avLst/>
            <a:gdLst/>
            <a:rect l="l" t="t" r="r" b="b"/>
            <a:pathLst>
              <a:path w="8094980">
                <a:moveTo>
                  <a:pt x="0" y="0"/>
                </a:moveTo>
                <a:lnTo>
                  <a:pt x="8094931" y="0"/>
                </a:lnTo>
              </a:path>
            </a:pathLst>
          </a:custGeom>
          <a:ln w="28574">
            <a:solidFill>
              <a:srgbClr val="fffff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object 5"/>
          <p:cNvSpPr txBox="1"/>
          <p:nvPr/>
        </p:nvSpPr>
        <p:spPr>
          <a:xfrm>
            <a:off x="1447800" y="4229100"/>
            <a:ext cx="8001000" cy="5286375"/>
          </a:xfrm>
          <a:prstGeom prst="rect">
            <a:avLst/>
          </a:prstGeom>
        </p:spPr>
        <p:txBody>
          <a:bodyPr vert="horz" wrap="square" lIns="0" tIns="22479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770"/>
              </a:spcBef>
              <a:defRPr/>
            </a:pPr>
            <a:r>
              <a:rPr lang="ko-KR" altLang="en-US" sz="3200" b="1" spc="650">
                <a:solidFill>
                  <a:srgbClr val="f0f0f0"/>
                </a:solidFill>
                <a:latin typeface="맑은 고딕"/>
                <a:ea typeface="맑은 고딕"/>
                <a:cs typeface="휴먼모음T"/>
              </a:rPr>
              <a:t>논리 구조</a:t>
            </a:r>
            <a:endParaRPr lang="ko-KR" altLang="en-US" sz="3200" b="1" spc="650">
              <a:solidFill>
                <a:srgbClr val="f0f0f0"/>
              </a:solidFill>
              <a:latin typeface="맑은 고딕"/>
              <a:ea typeface="맑은 고딕"/>
              <a:cs typeface="휴먼모음T"/>
            </a:endParaRPr>
          </a:p>
          <a:p>
            <a:pPr marL="12700">
              <a:lnSpc>
                <a:spcPct val="100000"/>
              </a:lnSpc>
              <a:spcBef>
                <a:spcPts val="1770"/>
              </a:spcBef>
              <a:defRPr/>
            </a:pPr>
            <a:endParaRPr lang="ko-KR" altLang="en-US" sz="3200" b="1" spc="650">
              <a:solidFill>
                <a:srgbClr val="f0f0f0"/>
              </a:solidFill>
              <a:latin typeface="맑은 고딕"/>
              <a:ea typeface="맑은 고딕"/>
              <a:cs typeface="휴먼모음T"/>
            </a:endParaRPr>
          </a:p>
          <a:p>
            <a:pPr marL="12700">
              <a:lnSpc>
                <a:spcPct val="100000"/>
              </a:lnSpc>
              <a:spcBef>
                <a:spcPts val="1770"/>
              </a:spcBef>
              <a:defRPr/>
            </a:pPr>
            <a:r>
              <a:rPr lang="en-US" altLang="ko-KR" sz="3200" b="1" spc="650">
                <a:solidFill>
                  <a:srgbClr val="f0f0f0"/>
                </a:solidFill>
                <a:latin typeface="맑은 고딕"/>
                <a:ea typeface="맑은 고딕"/>
                <a:cs typeface="휴먼모음T"/>
              </a:rPr>
              <a:t>AND</a:t>
            </a:r>
            <a:r>
              <a:rPr lang="ko-KR" altLang="en-US" sz="3200" b="1" spc="650">
                <a:solidFill>
                  <a:srgbClr val="f0f0f0"/>
                </a:solidFill>
                <a:latin typeface="맑은 고딕"/>
                <a:ea typeface="맑은 고딕"/>
                <a:cs typeface="휴먼모음T"/>
              </a:rPr>
              <a:t>게이트 이해</a:t>
            </a:r>
            <a:endParaRPr lang="ko-KR" altLang="en-US" sz="3200" b="1" spc="650">
              <a:solidFill>
                <a:srgbClr val="f0f0f0"/>
              </a:solidFill>
              <a:latin typeface="맑은 고딕"/>
              <a:ea typeface="맑은 고딕"/>
              <a:cs typeface="휴먼모음T"/>
            </a:endParaRPr>
          </a:p>
          <a:p>
            <a:pPr marL="12700">
              <a:lnSpc>
                <a:spcPct val="100000"/>
              </a:lnSpc>
              <a:spcBef>
                <a:spcPts val="1770"/>
              </a:spcBef>
              <a:defRPr/>
            </a:pPr>
            <a:endParaRPr lang="ko-KR" altLang="en-US" sz="3200" b="1" spc="650">
              <a:solidFill>
                <a:srgbClr val="f0f0f0"/>
              </a:solidFill>
              <a:latin typeface="맑은 고딕"/>
              <a:ea typeface="맑은 고딕"/>
              <a:cs typeface="휴먼모음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defRPr/>
            </a:pPr>
            <a:r>
              <a:rPr lang="en-US" altLang="ko-KR" sz="3200" b="1" spc="650">
                <a:solidFill>
                  <a:srgbClr val="f0f0f0"/>
                </a:solidFill>
                <a:latin typeface="맑은 고딕"/>
                <a:ea typeface="맑은 고딕"/>
                <a:cs typeface="휴먼모음T"/>
              </a:rPr>
              <a:t>NAND </a:t>
            </a:r>
            <a:r>
              <a:rPr lang="ko-KR" altLang="en-US" sz="3200" b="1" spc="650">
                <a:solidFill>
                  <a:srgbClr val="f0f0f0"/>
                </a:solidFill>
                <a:latin typeface="맑은 고딕"/>
                <a:ea typeface="맑은 고딕"/>
                <a:cs typeface="휴먼모음T"/>
              </a:rPr>
              <a:t>게이트 이해</a:t>
            </a:r>
            <a:endParaRPr lang="ko-KR" altLang="en-US" sz="3200" b="1" spc="650">
              <a:solidFill>
                <a:srgbClr val="f0f0f0"/>
              </a:solidFill>
              <a:latin typeface="맑은 고딕"/>
              <a:ea typeface="맑은 고딕"/>
              <a:cs typeface="휴먼모음T"/>
            </a:endParaRPr>
          </a:p>
          <a:p>
            <a:pPr marL="41275">
              <a:lnSpc>
                <a:spcPct val="100000"/>
              </a:lnSpc>
              <a:spcBef>
                <a:spcPts val="5"/>
              </a:spcBef>
              <a:defRPr/>
            </a:pPr>
            <a:endParaRPr lang="en-US" altLang="ko-KR" sz="3200" b="1" spc="650">
              <a:solidFill>
                <a:srgbClr val="f0f0f0"/>
              </a:solidFill>
              <a:latin typeface="맑은 고딕"/>
              <a:ea typeface="맑은 고딕"/>
              <a:cs typeface="휴먼모음T"/>
            </a:endParaRPr>
          </a:p>
          <a:p>
            <a:pPr marL="41275">
              <a:lnSpc>
                <a:spcPct val="100000"/>
              </a:lnSpc>
              <a:spcBef>
                <a:spcPts val="5"/>
              </a:spcBef>
              <a:defRPr/>
            </a:pPr>
            <a:r>
              <a:rPr lang="en-US" altLang="ko-KR" sz="3200" b="1" spc="650">
                <a:solidFill>
                  <a:srgbClr val="f0f0f0"/>
                </a:solidFill>
                <a:latin typeface="맑은 고딕"/>
                <a:ea typeface="맑은 고딕"/>
                <a:cs typeface="휴먼모음T"/>
              </a:rPr>
              <a:t>OR</a:t>
            </a:r>
            <a:r>
              <a:rPr lang="ko-KR" altLang="en-US" sz="3200" b="1" spc="650">
                <a:solidFill>
                  <a:srgbClr val="f0f0f0"/>
                </a:solidFill>
                <a:latin typeface="맑은 고딕"/>
                <a:ea typeface="맑은 고딕"/>
                <a:cs typeface="휴먼모음T"/>
              </a:rPr>
              <a:t> 게이트 이해</a:t>
            </a:r>
            <a:endParaRPr lang="ko-KR" altLang="en-US" sz="3200" b="1" spc="650">
              <a:solidFill>
                <a:srgbClr val="f0f0f0"/>
              </a:solidFill>
              <a:latin typeface="맑은 고딕"/>
              <a:ea typeface="맑은 고딕"/>
              <a:cs typeface="휴먼모음T"/>
            </a:endParaRPr>
          </a:p>
          <a:p>
            <a:pPr marL="41275">
              <a:lnSpc>
                <a:spcPct val="100000"/>
              </a:lnSpc>
              <a:spcBef>
                <a:spcPts val="5"/>
              </a:spcBef>
              <a:defRPr/>
            </a:pPr>
            <a:endParaRPr lang="en-US" altLang="ko-KR" sz="3200" b="1" spc="650">
              <a:solidFill>
                <a:srgbClr val="f0f0f0"/>
              </a:solidFill>
              <a:latin typeface="맑은 고딕"/>
              <a:ea typeface="맑은 고딕"/>
              <a:cs typeface="휴먼모음T"/>
            </a:endParaRPr>
          </a:p>
          <a:p>
            <a:pPr marL="41275">
              <a:lnSpc>
                <a:spcPct val="100000"/>
              </a:lnSpc>
              <a:spcBef>
                <a:spcPts val="5"/>
              </a:spcBef>
              <a:defRPr/>
            </a:pPr>
            <a:r>
              <a:rPr lang="en-US" altLang="ko-KR" sz="3200" b="1" spc="650">
                <a:solidFill>
                  <a:srgbClr val="f0f0f0"/>
                </a:solidFill>
                <a:latin typeface="맑은 고딕"/>
                <a:ea typeface="맑은 고딕"/>
                <a:cs typeface="휴먼모음T"/>
              </a:rPr>
              <a:t>XOR </a:t>
            </a:r>
            <a:r>
              <a:rPr lang="ko-KR" altLang="en-US" sz="3200" b="1" spc="650">
                <a:solidFill>
                  <a:srgbClr val="f0f0f0"/>
                </a:solidFill>
                <a:latin typeface="맑은 고딕"/>
                <a:ea typeface="맑은 고딕"/>
                <a:cs typeface="휴먼모음T"/>
              </a:rPr>
              <a:t>게이트</a:t>
            </a:r>
            <a:endParaRPr lang="ko-KR" altLang="en-US" sz="3200" b="1" spc="650">
              <a:solidFill>
                <a:srgbClr val="f0f0f0"/>
              </a:solidFill>
              <a:latin typeface="맑은 고딕"/>
              <a:ea typeface="맑은 고딕"/>
              <a:cs typeface="휴먼모음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1073</ep:Words>
  <ep:PresentationFormat>On-screen Show (4:3)</ep:PresentationFormat>
  <ep:Paragraphs>281</ep:Paragraphs>
  <ep:Slides>28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ep:HeadingPairs>
  <ep:TitlesOfParts>
    <vt:vector size="29" baseType="lpstr">
      <vt:lpstr>Office Theme</vt:lpstr>
      <vt:lpstr>슬라이드 1</vt:lpstr>
      <vt:lpstr>목차</vt:lpstr>
      <vt:lpstr>퍼셉트론의 이해</vt:lpstr>
      <vt:lpstr>신경계와 인공신경망</vt:lpstr>
      <vt:lpstr>퍼셉트론 point</vt:lpstr>
      <vt:lpstr>퍼셉트론 point</vt:lpstr>
      <vt:lpstr>타겟팅</vt:lpstr>
      <vt:lpstr>퍼셉트론의 논리 회로</vt:lpstr>
      <vt:lpstr>퍼셉트론의 논리 회로</vt:lpstr>
      <vt:lpstr>AND 게이트</vt:lpstr>
      <vt:lpstr>가중치?</vt:lpstr>
      <vt:lpstr>NAND 게이트</vt:lpstr>
      <vt:lpstr>OR 게이트</vt:lpstr>
      <vt:lpstr>부등식 영역 관점</vt:lpstr>
      <vt:lpstr>부등식AND 게이트 관점</vt:lpstr>
      <vt:lpstr>부등식NAND, OR 게이트</vt:lpstr>
      <vt:lpstr>요약(단일 퍼셉트론)</vt:lpstr>
      <vt:lpstr>퍼셉트론의 한계</vt:lpstr>
      <vt:lpstr>XOR 게이트</vt:lpstr>
      <vt:lpstr>XOR 구현 불가</vt:lpstr>
      <vt:lpstr>성냥개비 예시</vt:lpstr>
      <vt:lpstr>성냥개비 예시</vt:lpstr>
      <vt:lpstr>XOR 다층 퍼셉트론 등장</vt:lpstr>
      <vt:lpstr>XOR 다층 퍼셉트론 등장</vt:lpstr>
      <vt:lpstr>XOR 문제 해결</vt:lpstr>
      <vt:lpstr>다층 퍼셉트론</vt:lpstr>
      <vt:lpstr>활성화 함수</vt:lpstr>
      <vt:lpstr>학습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2023-06-14T05:04:13.000</dcterms:created>
  <dc:creator>khkh lee (lkhkh)</dc:creator>
  <cp:keywords>DAFlxbYDFjM,BAFj44NlDKY</cp:keywords>
  <cp:lastModifiedBy>user</cp:lastModifiedBy>
  <dcterms:modified xsi:type="dcterms:W3CDTF">2023-06-15T11:08:16.902</dcterms:modified>
  <cp:revision>99</cp:revision>
  <dc:title>네이비색 테마의 마케팅 분석 보고서 프레젠테이션</dc:title>
  <cp:version>1000.0000.01</cp:version>
</cp:coreProperties>
</file>