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60" r:id="rId4"/>
    <p:sldId id="264" r:id="rId5"/>
    <p:sldId id="259" r:id="rId6"/>
    <p:sldId id="261" r:id="rId7"/>
    <p:sldId id="262" r:id="rId8"/>
    <p:sldId id="263" r:id="rId9"/>
    <p:sldId id="267" r:id="rId10"/>
    <p:sldId id="265" r:id="rId11"/>
    <p:sldId id="266" r:id="rId12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none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1A66EDD-3DAB-4C5B-A090-DC80EC1FD486}" styleName="보통 스타일 1 - 강조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73"/>
    <p:restoredTop sz="95018"/>
  </p:normalViewPr>
  <p:slideViewPr>
    <p:cSldViewPr>
      <p:cViewPr varScale="1">
        <p:scale>
          <a:sx n="98" d="100"/>
          <a:sy n="98" d="100"/>
        </p:scale>
        <p:origin x="-132" y="-102"/>
      </p:cViewPr>
      <p:guideLst>
        <p:guide orient="horz" pos="2156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216" y="-84"/>
      </p:cViewPr>
      <p:guideLst>
        <p:guide orient="horz" pos="3125"/>
        <p:guide pos="213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fld id="{074C571E-9CFE-4FF8-9FC9-262C55131B8D}" type="datetimeFigureOut">
              <a:rPr lang="ko-KR" altLang="en-US"/>
              <a:pPr/>
              <a:t>2017-06-26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fld id="{404F3212-D95F-4555-8DB4-4D6D042A8DE0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fld id="{DDD76EE2-B9E5-4B9E-A9D9-253049209233}" type="datetimeFigureOut">
              <a:rPr lang="ko-KR" altLang="en-US"/>
              <a:pPr/>
              <a:t>2017-06-26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fld id="{0D4B40C3-0238-41DF-BCFC-D2B7F69B0261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B40C3-0238-41DF-BCFC-D2B7F69B0261}" type="slidenum">
              <a:rPr lang="ko-KR" altLang="en-US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Pr>
        <a:blipFill dpi="0" rotWithShape="1">
          <a:blip r:embed="rId4">
            <a:alphaModFix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free-powerpoint-templates-design.com/free-powerpoint-templates-desig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/>
          <p:cNvSpPr txBox="1">
            <a:spLocks noChangeArrowheads="1"/>
          </p:cNvSpPr>
          <p:nvPr/>
        </p:nvSpPr>
        <p:spPr>
          <a:xfrm>
            <a:off x="0" y="692696"/>
            <a:ext cx="8675440" cy="15696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맑은 고딕"/>
                <a:cs typeface="Arial"/>
              </a:rPr>
              <a:t>Box </a:t>
            </a:r>
            <a:r>
              <a:rPr lang="ko-KR" altLang="en-US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맑은 고딕"/>
                <a:cs typeface="Arial"/>
              </a:rPr>
              <a:t>이미지 분류를 통한 </a:t>
            </a:r>
            <a:endParaRPr lang="en-US" altLang="ko-KR" sz="4800" b="1" smtClean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맑은 고딕"/>
              <a:cs typeface="Arial"/>
            </a:endParaRPr>
          </a:p>
          <a:p>
            <a:pPr algn="r"/>
            <a:r>
              <a:rPr lang="ko-KR" altLang="en-US" sz="48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맑은 고딕"/>
                <a:cs typeface="Arial"/>
              </a:rPr>
              <a:t>물체 추적</a:t>
            </a:r>
            <a:endParaRPr lang="ko-KR" alt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3871745"/>
            <a:ext cx="86754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en-US" altLang="ko-KR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120160225</a:t>
            </a:r>
          </a:p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ko-KR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정하늘</a:t>
            </a:r>
            <a:endParaRPr lang="en-US" altLang="ko-KR" sz="36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1" name="TextBox 10">
            <a:hlinkClick r:id="rId4"/>
          </p:cNvPr>
          <p:cNvSpPr txBox="1"/>
          <p:nvPr/>
        </p:nvSpPr>
        <p:spPr>
          <a:xfrm>
            <a:off x="0" y="6453916"/>
            <a:ext cx="9144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">
                <a:solidFill>
                  <a:schemeClr val="bg1"/>
                </a:solidFill>
                <a:latin typeface="Arial"/>
                <a:cs typeface="Arial"/>
              </a:rPr>
              <a:t>ALLPPT.com _ Free PowerPoint Templates, Diagrams and Charts</a:t>
            </a:r>
            <a:endParaRPr lang="ko-KR" altLang="en-US" sz="80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"/>
          <p:cNvSpPr txBox="1">
            <a:spLocks noChangeArrowheads="1"/>
          </p:cNvSpPr>
          <p:nvPr/>
        </p:nvSpPr>
        <p:spPr>
          <a:xfrm>
            <a:off x="214282" y="285728"/>
            <a:ext cx="6284922" cy="69344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40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맑은 고딕"/>
                <a:cs typeface="Arial"/>
              </a:rPr>
              <a:t>참고자료</a:t>
            </a:r>
            <a:endParaRPr lang="en-US" altLang="ko-KR" sz="4000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596" y="1281058"/>
            <a:ext cx="8358246" cy="2831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/>
              <a:buChar char="•"/>
            </a:pPr>
            <a:r>
              <a:rPr lang="en-US" altLang="ko-KR"/>
              <a:t> OpenCV</a:t>
            </a:r>
            <a:r>
              <a:rPr lang="ko-KR" altLang="en-US"/>
              <a:t>를 이용한 컴퓨터 비전 실무 프로그래밍 </a:t>
            </a:r>
            <a:r>
              <a:rPr lang="en-US" altLang="ko-KR"/>
              <a:t>–</a:t>
            </a:r>
            <a:r>
              <a:rPr lang="ko-KR" altLang="en-US"/>
              <a:t>정성환</a:t>
            </a:r>
            <a:r>
              <a:rPr lang="en-US" altLang="ko-KR"/>
              <a:t>, </a:t>
            </a:r>
            <a:r>
              <a:rPr lang="ko-KR" altLang="en-US"/>
              <a:t>이문호</a:t>
            </a:r>
          </a:p>
          <a:p>
            <a:pPr>
              <a:buFont typeface="Arial"/>
              <a:buChar char="•"/>
            </a:pPr>
            <a:r>
              <a:rPr lang="en-US" altLang="ko-KR"/>
              <a:t> C++ ESPRESSO – </a:t>
            </a:r>
            <a:r>
              <a:rPr lang="ko-KR" altLang="en-US"/>
              <a:t>천인국</a:t>
            </a:r>
          </a:p>
          <a:p>
            <a:pPr>
              <a:buFont typeface="Arial"/>
              <a:buChar char="•"/>
            </a:pPr>
            <a:r>
              <a:rPr lang="en-US" altLang="ko-KR"/>
              <a:t> Visual C++ MFC </a:t>
            </a:r>
            <a:r>
              <a:rPr lang="ko-KR" altLang="en-US"/>
              <a:t>윈도우 프로그래밍</a:t>
            </a:r>
          </a:p>
          <a:p>
            <a:pPr>
              <a:buFont typeface="Arial"/>
              <a:buChar char="•"/>
            </a:pPr>
            <a:r>
              <a:rPr lang="en-US" altLang="ko-KR"/>
              <a:t> </a:t>
            </a:r>
            <a:r>
              <a:rPr lang="ko-KR" altLang="en-US"/>
              <a:t>영상처리 이론과 실제 </a:t>
            </a:r>
            <a:r>
              <a:rPr lang="en-US" altLang="ko-KR"/>
              <a:t>– </a:t>
            </a:r>
            <a:r>
              <a:rPr lang="ko-KR" altLang="en-US"/>
              <a:t>최형일</a:t>
            </a:r>
            <a:r>
              <a:rPr lang="en-US" altLang="ko-KR"/>
              <a:t>, </a:t>
            </a:r>
            <a:r>
              <a:rPr lang="ko-KR" altLang="en-US"/>
              <a:t>이근수</a:t>
            </a:r>
            <a:r>
              <a:rPr lang="en-US" altLang="ko-KR"/>
              <a:t>, </a:t>
            </a:r>
            <a:r>
              <a:rPr lang="ko-KR" altLang="en-US"/>
              <a:t>이양원</a:t>
            </a:r>
          </a:p>
          <a:p>
            <a:pPr>
              <a:buFont typeface="Arial"/>
              <a:buChar char="•"/>
            </a:pPr>
            <a:r>
              <a:rPr lang="en-US" altLang="ko-KR"/>
              <a:t> Learning OpenCV </a:t>
            </a:r>
            <a:r>
              <a:rPr lang="ko-KR" altLang="en-US"/>
              <a:t>제대로 배우기 </a:t>
            </a:r>
            <a:r>
              <a:rPr lang="en-US" altLang="ko-KR"/>
              <a:t>– </a:t>
            </a:r>
            <a:r>
              <a:rPr lang="ko-KR" altLang="en-US"/>
              <a:t>개리 로스트 브라드스키</a:t>
            </a:r>
            <a:r>
              <a:rPr lang="en-US" altLang="ko-KR"/>
              <a:t>, </a:t>
            </a:r>
            <a:r>
              <a:rPr lang="ko-KR" altLang="en-US"/>
              <a:t>에이드리안 캘러</a:t>
            </a:r>
          </a:p>
          <a:p>
            <a:pPr>
              <a:buFont typeface="Arial"/>
              <a:buChar char="•"/>
            </a:pPr>
            <a:r>
              <a:rPr lang="en-US" altLang="ko-KR"/>
              <a:t> </a:t>
            </a:r>
            <a:r>
              <a:rPr lang="ko-KR" altLang="en-US"/>
              <a:t>열혈강의 영상 처리 프로그래밍 </a:t>
            </a:r>
            <a:r>
              <a:rPr lang="en-US" altLang="ko-KR"/>
              <a:t>– </a:t>
            </a:r>
            <a:r>
              <a:rPr lang="ko-KR" altLang="en-US"/>
              <a:t>이희석</a:t>
            </a:r>
          </a:p>
          <a:p>
            <a:pPr>
              <a:buFont typeface="Arial"/>
              <a:buChar char="•"/>
            </a:pPr>
            <a:r>
              <a:rPr lang="en-US" altLang="ko-KR"/>
              <a:t> </a:t>
            </a:r>
            <a:r>
              <a:rPr lang="ko-KR" altLang="en-US"/>
              <a:t>윈도우 </a:t>
            </a:r>
            <a:r>
              <a:rPr lang="en-US" altLang="ko-KR"/>
              <a:t>API </a:t>
            </a:r>
            <a:r>
              <a:rPr lang="ko-KR" altLang="en-US"/>
              <a:t>정복 </a:t>
            </a:r>
            <a:r>
              <a:rPr lang="en-US" altLang="ko-KR"/>
              <a:t>– </a:t>
            </a:r>
            <a:r>
              <a:rPr lang="ko-KR" altLang="en-US"/>
              <a:t>김상형</a:t>
            </a:r>
          </a:p>
          <a:p>
            <a:pPr>
              <a:buFont typeface="Arial"/>
              <a:buChar char="•"/>
            </a:pPr>
            <a:r>
              <a:rPr lang="en-US" altLang="ko-KR"/>
              <a:t> OpenCV programming – </a:t>
            </a:r>
            <a:r>
              <a:rPr lang="ko-KR" altLang="en-US"/>
              <a:t>김동근</a:t>
            </a:r>
          </a:p>
          <a:p>
            <a:pPr>
              <a:buFont typeface="Arial"/>
              <a:buChar char="•"/>
            </a:pPr>
            <a:r>
              <a:rPr lang="en-US" altLang="ko-KR"/>
              <a:t> OpenCV </a:t>
            </a:r>
            <a:r>
              <a:rPr lang="ko-KR" altLang="en-US"/>
              <a:t>컴퓨터 비전 프로그래밍 </a:t>
            </a:r>
            <a:r>
              <a:rPr lang="en-US" altLang="ko-KR"/>
              <a:t>– </a:t>
            </a:r>
            <a:r>
              <a:rPr lang="ko-KR" altLang="en-US"/>
              <a:t>김동근</a:t>
            </a:r>
          </a:p>
          <a:p>
            <a:pPr>
              <a:buFont typeface="Arial"/>
              <a:buChar char="•"/>
            </a:pPr>
            <a:r>
              <a:rPr lang="en-US" altLang="ko-KR"/>
              <a:t> Visual C+</a:t>
            </a:r>
            <a:r>
              <a:rPr lang="ko-KR" altLang="en-US"/>
              <a:t>을 이용한 실용 영상처리 </a:t>
            </a:r>
            <a:r>
              <a:rPr lang="en-US" altLang="ko-KR"/>
              <a:t>- </a:t>
            </a:r>
            <a:r>
              <a:rPr lang="ko-KR" altLang="en-US"/>
              <a:t>정성태</a:t>
            </a:r>
            <a:endParaRPr lang="en-US" altLang="ko-K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/>
          <p:cNvSpPr txBox="1">
            <a:spLocks noChangeArrowheads="1"/>
          </p:cNvSpPr>
          <p:nvPr/>
        </p:nvSpPr>
        <p:spPr>
          <a:xfrm>
            <a:off x="2339752" y="980728"/>
            <a:ext cx="6356930" cy="90331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54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Arial"/>
                <a:ea typeface="맑은 고딕"/>
                <a:cs typeface="Arial"/>
              </a:rPr>
              <a:t>THANK YOU</a:t>
            </a:r>
          </a:p>
        </p:txBody>
      </p:sp>
      <p:sp>
        <p:nvSpPr>
          <p:cNvPr id="5" name="TextBox 4">
            <a:hlinkClick r:id="rId3"/>
          </p:cNvPr>
          <p:cNvSpPr txBox="1"/>
          <p:nvPr/>
        </p:nvSpPr>
        <p:spPr>
          <a:xfrm>
            <a:off x="0" y="6453916"/>
            <a:ext cx="9144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">
                <a:solidFill>
                  <a:schemeClr val="bg1"/>
                </a:solidFill>
                <a:latin typeface="Arial"/>
                <a:cs typeface="Arial"/>
              </a:rPr>
              <a:t>ALLPPT.com _ Free PowerPoint Templates, Diagrams and Charts</a:t>
            </a:r>
            <a:endParaRPr lang="ko-KR" altLang="en-US" sz="80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"/>
          <p:cNvSpPr txBox="1">
            <a:spLocks noChangeArrowheads="1"/>
          </p:cNvSpPr>
          <p:nvPr/>
        </p:nvSpPr>
        <p:spPr>
          <a:xfrm>
            <a:off x="214282" y="285728"/>
            <a:ext cx="6284922" cy="69344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40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맑은 고딕"/>
                <a:cs typeface="Arial"/>
              </a:rPr>
              <a:t>전체적인 알고리즘</a:t>
            </a:r>
            <a:endParaRPr lang="en-US" altLang="ko-KR" sz="4000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>
          <a:xfrm rot="5400000" flipH="1">
            <a:off x="2214547" y="1214422"/>
            <a:ext cx="642942" cy="3643338"/>
          </a:xfrm>
          <a:prstGeom prst="cube">
            <a:avLst>
              <a:gd name="adj" fmla="val 11667"/>
            </a:avLst>
          </a:prstGeom>
          <a:solidFill>
            <a:schemeClr val="tx2">
              <a:lumMod val="40000"/>
              <a:lumOff val="60000"/>
            </a:schemeClr>
          </a:solidFill>
          <a:ln w="12700">
            <a:noFill/>
            <a:miter/>
          </a:ln>
          <a:effectLst>
            <a:outerShdw dist="89803" dir="2700000" algn="ctr" rotWithShape="0">
              <a:schemeClr val="bg2"/>
            </a:outerShdw>
          </a:effectLst>
        </p:spPr>
        <p:txBody>
          <a:bodyPr rot="10800000" vert="eaVert" wrap="none" lIns="93663" tIns="46038" rIns="93663" bIns="46038" anchor="ctr"/>
          <a:lstStyle/>
          <a:p>
            <a:pPr algn="ctr" defTabSz="1620202">
              <a:lnSpc>
                <a:spcPct val="100000"/>
              </a:lnSpc>
            </a:pPr>
            <a:r>
              <a:rPr lang="en-US" altLang="ko-KR" sz="2400" dirty="0" err="1" smtClean="0"/>
              <a:t>DataSpace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생성</a:t>
            </a:r>
            <a:endParaRPr lang="en-US" altLang="ko-KR" sz="2400" dirty="0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>
          <a:xfrm>
            <a:off x="2000233" y="2143116"/>
            <a:ext cx="962025" cy="454025"/>
          </a:xfrm>
          <a:prstGeom prst="downArrow">
            <a:avLst>
              <a:gd name="adj1" fmla="val 50000"/>
              <a:gd name="adj2" fmla="val 50005"/>
            </a:avLst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69800"/>
                  <a:invGamma/>
                </a:schemeClr>
              </a:gs>
            </a:gsLst>
            <a:lin ang="5400000" scaled="1"/>
          </a:gradFill>
          <a:ln w="12700">
            <a:noFill/>
            <a:miter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>
          <a:xfrm rot="5400000" flipH="1">
            <a:off x="2205281" y="2652448"/>
            <a:ext cx="661473" cy="3643338"/>
          </a:xfrm>
          <a:prstGeom prst="cube">
            <a:avLst>
              <a:gd name="adj" fmla="val 11667"/>
            </a:avLst>
          </a:prstGeom>
          <a:solidFill>
            <a:schemeClr val="tx2">
              <a:lumMod val="40000"/>
              <a:lumOff val="60000"/>
            </a:schemeClr>
          </a:solidFill>
          <a:ln w="12700">
            <a:noFill/>
            <a:miter/>
          </a:ln>
          <a:effectLst>
            <a:outerShdw dist="89803" dir="2700000" algn="ctr" rotWithShape="0">
              <a:schemeClr val="bg2"/>
            </a:outerShdw>
          </a:effectLst>
        </p:spPr>
        <p:txBody>
          <a:bodyPr rot="10800000" vert="eaVert" wrap="none" lIns="93663" tIns="46038" rIns="93663" bIns="46038" anchor="ctr"/>
          <a:lstStyle/>
          <a:p>
            <a:pPr algn="ctr" defTabSz="1620202">
              <a:lnSpc>
                <a:spcPct val="100000"/>
              </a:lnSpc>
            </a:pPr>
            <a:r>
              <a:rPr lang="en-US" altLang="ko-KR" sz="2400" dirty="0" smtClean="0"/>
              <a:t>Hue</a:t>
            </a:r>
            <a:r>
              <a:rPr lang="ko-KR" altLang="en-US" sz="2400" dirty="0" smtClean="0"/>
              <a:t>히스토그램</a:t>
            </a:r>
            <a:endParaRPr lang="en-US" altLang="ko-KR" sz="2400" dirty="0"/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>
          <a:xfrm rot="5400000" flipH="1">
            <a:off x="2178828" y="-107181"/>
            <a:ext cx="714380" cy="3643338"/>
          </a:xfrm>
          <a:prstGeom prst="cube">
            <a:avLst>
              <a:gd name="adj" fmla="val 11667"/>
            </a:avLst>
          </a:prstGeom>
          <a:solidFill>
            <a:schemeClr val="tx2">
              <a:lumMod val="40000"/>
              <a:lumOff val="60000"/>
            </a:schemeClr>
          </a:solidFill>
          <a:ln w="12700">
            <a:noFill/>
            <a:miter/>
          </a:ln>
          <a:effectLst>
            <a:outerShdw dist="89803" dir="2700000" algn="ctr" rotWithShape="0">
              <a:schemeClr val="bg2"/>
            </a:outerShdw>
          </a:effectLst>
        </p:spPr>
        <p:txBody>
          <a:bodyPr rot="10800000" vert="eaVert" wrap="none" lIns="93663" tIns="46038" rIns="93663" bIns="46038" anchor="ctr"/>
          <a:lstStyle/>
          <a:p>
            <a:pPr algn="ctr" defTabSz="1620202">
              <a:lnSpc>
                <a:spcPct val="100000"/>
              </a:lnSpc>
            </a:pPr>
            <a:r>
              <a:rPr lang="ko-KR" altLang="en-US" sz="2400" dirty="0" smtClean="0"/>
              <a:t>차 프레임 </a:t>
            </a:r>
            <a:r>
              <a:rPr lang="en-US" altLang="ko-KR" sz="2400" dirty="0" smtClean="0"/>
              <a:t>&amp;</a:t>
            </a:r>
          </a:p>
          <a:p>
            <a:pPr algn="ctr" defTabSz="1620202">
              <a:lnSpc>
                <a:spcPct val="100000"/>
              </a:lnSpc>
            </a:pPr>
            <a:r>
              <a:rPr lang="ko-KR" altLang="en-US" sz="2400" dirty="0" smtClean="0"/>
              <a:t>누적 배경 제거 연산</a:t>
            </a:r>
            <a:endParaRPr lang="en-US" altLang="ko-KR" sz="2400" dirty="0"/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>
          <a:xfrm>
            <a:off x="2038340" y="3500438"/>
            <a:ext cx="962025" cy="455613"/>
          </a:xfrm>
          <a:prstGeom prst="downArrow">
            <a:avLst>
              <a:gd name="adj1" fmla="val 50000"/>
              <a:gd name="adj2" fmla="val 50005"/>
            </a:avLst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69800"/>
                  <a:invGamma/>
                </a:schemeClr>
              </a:gs>
            </a:gsLst>
            <a:lin ang="5400000" scaled="1"/>
          </a:gradFill>
          <a:ln w="12700">
            <a:noFill/>
            <a:miter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>
          <a:xfrm>
            <a:off x="6391290" y="1785926"/>
            <a:ext cx="962025" cy="457200"/>
          </a:xfrm>
          <a:prstGeom prst="downArrow">
            <a:avLst>
              <a:gd name="adj1" fmla="val 50000"/>
              <a:gd name="adj2" fmla="val 50005"/>
            </a:avLst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69800"/>
                  <a:invGamma/>
                </a:schemeClr>
              </a:gs>
            </a:gsLst>
            <a:lin ang="5400000" scaled="1"/>
          </a:gradFill>
          <a:ln w="12700">
            <a:noFill/>
            <a:miter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6" name="AutoShape 4"/>
          <p:cNvSpPr>
            <a:spLocks noChangeArrowheads="1"/>
          </p:cNvSpPr>
          <p:nvPr/>
        </p:nvSpPr>
        <p:spPr>
          <a:xfrm rot="5400000" flipH="1">
            <a:off x="6500826" y="2643182"/>
            <a:ext cx="642942" cy="3643338"/>
          </a:xfrm>
          <a:prstGeom prst="cube">
            <a:avLst>
              <a:gd name="adj" fmla="val 11667"/>
            </a:avLst>
          </a:prstGeom>
          <a:solidFill>
            <a:schemeClr val="tx2">
              <a:lumMod val="40000"/>
              <a:lumOff val="60000"/>
            </a:schemeClr>
          </a:solidFill>
          <a:ln w="12700">
            <a:noFill/>
            <a:miter/>
          </a:ln>
          <a:effectLst>
            <a:outerShdw dist="89803" dir="2700000" algn="ctr" rotWithShape="0">
              <a:schemeClr val="bg2"/>
            </a:outerShdw>
          </a:effectLst>
        </p:spPr>
        <p:txBody>
          <a:bodyPr rot="10800000" vert="eaVert" wrap="none" lIns="93663" tIns="46038" rIns="93663" bIns="46038" anchor="ctr"/>
          <a:lstStyle/>
          <a:p>
            <a:pPr algn="ctr" defTabSz="1620202">
              <a:lnSpc>
                <a:spcPct val="100000"/>
              </a:lnSpc>
            </a:pPr>
            <a:r>
              <a:rPr lang="ko-KR" altLang="en-US" sz="2400" dirty="0" smtClean="0"/>
              <a:t>결과 출력</a:t>
            </a:r>
            <a:endParaRPr lang="en-US" altLang="ko-KR" sz="2400" dirty="0"/>
          </a:p>
        </p:txBody>
      </p:sp>
      <p:sp>
        <p:nvSpPr>
          <p:cNvPr id="17" name="AutoShape 8"/>
          <p:cNvSpPr>
            <a:spLocks noChangeArrowheads="1"/>
          </p:cNvSpPr>
          <p:nvPr/>
        </p:nvSpPr>
        <p:spPr>
          <a:xfrm rot="5400000" flipH="1">
            <a:off x="6500826" y="1214422"/>
            <a:ext cx="642942" cy="3643338"/>
          </a:xfrm>
          <a:prstGeom prst="cube">
            <a:avLst>
              <a:gd name="adj" fmla="val 11667"/>
            </a:avLst>
          </a:prstGeom>
          <a:solidFill>
            <a:schemeClr val="tx2">
              <a:lumMod val="40000"/>
              <a:lumOff val="60000"/>
            </a:schemeClr>
          </a:solidFill>
          <a:ln w="12700">
            <a:noFill/>
            <a:miter/>
          </a:ln>
          <a:effectLst>
            <a:outerShdw dist="89803" dir="2700000" algn="ctr" rotWithShape="0">
              <a:schemeClr val="bg2"/>
            </a:outerShdw>
          </a:effectLst>
        </p:spPr>
        <p:txBody>
          <a:bodyPr rot="10800000" vert="eaVert" wrap="none" lIns="93663" tIns="46038" rIns="93663" bIns="46038" anchor="ctr"/>
          <a:lstStyle/>
          <a:p>
            <a:pPr algn="ctr" defTabSz="1620202">
              <a:lnSpc>
                <a:spcPct val="100000"/>
              </a:lnSpc>
            </a:pPr>
            <a:r>
              <a:rPr lang="en-US" altLang="ko-KR" sz="2400" dirty="0" smtClean="0"/>
              <a:t>Hue </a:t>
            </a:r>
            <a:r>
              <a:rPr lang="ko-KR" altLang="en-US" sz="2400" dirty="0" smtClean="0"/>
              <a:t>추적</a:t>
            </a:r>
            <a:endParaRPr lang="en-US" altLang="ko-KR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"/>
          <p:cNvSpPr txBox="1">
            <a:spLocks noChangeArrowheads="1"/>
          </p:cNvSpPr>
          <p:nvPr/>
        </p:nvSpPr>
        <p:spPr>
          <a:xfrm>
            <a:off x="285720" y="285728"/>
            <a:ext cx="6284922" cy="69344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40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맑은 고딕"/>
                <a:cs typeface="Arial"/>
              </a:rPr>
              <a:t>DataUnit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90418" y="1327619"/>
            <a:ext cx="835824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r>
              <a:rPr lang="en-US" altLang="ko-KR" dirty="0" smtClean="0"/>
              <a:t>Data Unit :</a:t>
            </a:r>
            <a:r>
              <a:rPr lang="ko-KR" altLang="en-US" dirty="0" smtClean="0"/>
              <a:t>정보를 가지고 있는 최소 단위</a:t>
            </a:r>
            <a:endParaRPr lang="en-US" altLang="ko-KR" dirty="0"/>
          </a:p>
          <a:p>
            <a:pPr lvl="0"/>
            <a:r>
              <a:rPr lang="ko-KR" altLang="en-US" dirty="0" smtClean="0"/>
              <a:t>보유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정보</a:t>
            </a:r>
            <a:endParaRPr lang="en-US" altLang="ko-KR" dirty="0"/>
          </a:p>
          <a:p>
            <a:pPr lvl="0"/>
            <a:r>
              <a:rPr lang="en-US" altLang="ko-KR" dirty="0" smtClean="0"/>
              <a:t>:RGB, </a:t>
            </a:r>
            <a:r>
              <a:rPr lang="en-US" altLang="ko-KR" dirty="0"/>
              <a:t>HSV</a:t>
            </a:r>
          </a:p>
          <a:p>
            <a:pPr lvl="0"/>
            <a:r>
              <a:rPr lang="en-US" altLang="ko-KR" dirty="0" smtClean="0"/>
              <a:t>Unit class:: </a:t>
            </a:r>
            <a:r>
              <a:rPr lang="en-US" altLang="ko-KR" dirty="0"/>
              <a:t>Side, </a:t>
            </a:r>
            <a:r>
              <a:rPr lang="en-US" altLang="ko-KR" dirty="0" err="1" smtClean="0"/>
              <a:t>petten</a:t>
            </a:r>
            <a:r>
              <a:rPr lang="en-US" altLang="ko-KR" dirty="0" smtClean="0"/>
              <a:t>, edge</a:t>
            </a:r>
          </a:p>
          <a:p>
            <a:pPr lvl="0"/>
            <a:r>
              <a:rPr lang="en-US" altLang="ko-KR" dirty="0" smtClean="0"/>
              <a:t> </a:t>
            </a:r>
            <a:endParaRPr lang="en-US" altLang="ko-KR" dirty="0"/>
          </a:p>
        </p:txBody>
      </p:sp>
      <p:grpSp>
        <p:nvGrpSpPr>
          <p:cNvPr id="17" name="그룹 16"/>
          <p:cNvGrpSpPr>
            <a:grpSpLocks/>
          </p:cNvGrpSpPr>
          <p:nvPr/>
        </p:nvGrpSpPr>
        <p:grpSpPr>
          <a:xfrm>
            <a:off x="2405903" y="1461908"/>
            <a:ext cx="4094923" cy="2804015"/>
            <a:chOff x="2405903" y="1461908"/>
            <a:chExt cx="4094923" cy="2804015"/>
          </a:xfrm>
        </p:grpSpPr>
        <p:grpSp>
          <p:nvGrpSpPr>
            <p:cNvPr id="14" name="그룹 13"/>
            <p:cNvGrpSpPr/>
            <p:nvPr/>
          </p:nvGrpSpPr>
          <p:grpSpPr>
            <a:xfrm>
              <a:off x="2405903" y="1467699"/>
              <a:ext cx="4094923" cy="2798224"/>
              <a:chOff x="500033" y="1071546"/>
              <a:chExt cx="4094923" cy="2798224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500033" y="1071546"/>
                <a:ext cx="3286149" cy="2500330"/>
                <a:chOff x="500033" y="1071546"/>
                <a:chExt cx="3286149" cy="2500330"/>
              </a:xfrm>
            </p:grpSpPr>
            <p:sp>
              <p:nvSpPr>
                <p:cNvPr id="8" name="원호 7"/>
                <p:cNvSpPr/>
                <p:nvPr/>
              </p:nvSpPr>
              <p:spPr>
                <a:xfrm>
                  <a:off x="500033" y="3071810"/>
                  <a:ext cx="3076597" cy="500066"/>
                </a:xfrm>
                <a:prstGeom prst="arc">
                  <a:avLst>
                    <a:gd name="adj1" fmla="val 11991"/>
                    <a:gd name="adj2" fmla="val 10801289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" name="원호 8"/>
                <p:cNvSpPr/>
                <p:nvPr/>
              </p:nvSpPr>
              <p:spPr>
                <a:xfrm>
                  <a:off x="3428992" y="1071546"/>
                  <a:ext cx="357190" cy="2214578"/>
                </a:xfrm>
                <a:prstGeom prst="arc">
                  <a:avLst>
                    <a:gd name="adj1" fmla="val 16200000"/>
                    <a:gd name="adj2" fmla="val 5437039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TextBox 11"/>
              <p:cNvSpPr txBox="1"/>
              <p:nvPr/>
            </p:nvSpPr>
            <p:spPr>
              <a:xfrm>
                <a:off x="3857620" y="1988098"/>
                <a:ext cx="7373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:r>
                  <a:rPr lang="ko-KR" altLang="en-US" dirty="0" smtClean="0"/>
                  <a:t>3</a:t>
                </a:r>
                <a:r>
                  <a:rPr lang="en-US" altLang="ko-KR" dirty="0" smtClean="0"/>
                  <a:t>pix</a:t>
                </a:r>
                <a:endParaRPr lang="ko-KR" alt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857356" y="3500438"/>
                <a:ext cx="7373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:r>
                  <a:rPr lang="ko-KR" altLang="en-US" dirty="0" smtClean="0"/>
                  <a:t>4</a:t>
                </a:r>
                <a:r>
                  <a:rPr lang="en-US" altLang="ko-KR" dirty="0" smtClean="0"/>
                  <a:t>pix</a:t>
                </a:r>
                <a:endParaRPr lang="ko-KR" altLang="en-US" dirty="0"/>
              </a:p>
            </p:txBody>
          </p:sp>
        </p:grpSp>
        <p:graphicFrame>
          <p:nvGraphicFramePr>
            <p:cNvPr id="15" name="표 14"/>
            <p:cNvGraphicFramePr/>
            <p:nvPr/>
          </p:nvGraphicFramePr>
          <p:xfrm>
            <a:off x="2412692" y="1461908"/>
            <a:ext cx="3059916" cy="2245995"/>
          </p:xfrm>
          <a:graphic>
            <a:graphicData uri="http://schemas.openxmlformats.org/drawingml/2006/table">
              <a:tbl>
                <a:tblPr firstRow="1" bandRow="1">
                  <a:tableStyleId>{D7AC3CCA-C797-4891-BE02-D94E43425B78}</a:tableStyleId>
                </a:tblPr>
                <a:tblGrid>
                  <a:gridCol w="764979"/>
                  <a:gridCol w="764979"/>
                  <a:gridCol w="764979"/>
                  <a:gridCol w="764979"/>
                </a:tblGrid>
                <a:tr h="748665">
                  <a:tc>
                    <a:txBody>
                      <a:bodyPr/>
                      <a:lstStyle/>
                      <a:p>
                        <a:endParaRPr lang="ko-KR" altLang="en-US"/>
                      </a:p>
                    </a:txBody>
                    <a:tcP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atinLnBrk="1"/>
                        <a:endParaRPr lang="ko-KR" altLang="en-US"/>
                      </a:p>
                    </a:txBody>
                    <a:tcP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atinLnBrk="1"/>
                        <a:endParaRPr lang="ko-KR" altLang="en-US"/>
                      </a:p>
                    </a:txBody>
                    <a:tcP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atinLnBrk="1"/>
                        <a:endParaRPr lang="ko-KR" altLang="en-US"/>
                      </a:p>
                    </a:txBody>
                    <a:tcPr>
                      <a:solidFill>
                        <a:schemeClr val="bg1"/>
                      </a:solidFill>
                    </a:tcPr>
                  </a:tc>
                </a:tr>
                <a:tr h="748665">
                  <a:tc>
                    <a:txBody>
                      <a:bodyPr/>
                      <a:lstStyle/>
                      <a:p>
                        <a:pPr latinLnBrk="1"/>
                        <a:endParaRPr lang="ko-KR" altLang="en-US"/>
                      </a:p>
                    </a:txBody>
                    <a:tcP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atinLnBrk="1"/>
                        <a:endParaRPr lang="ko-KR" altLang="en-US"/>
                      </a:p>
                    </a:txBody>
                    <a:tcP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atinLnBrk="1"/>
                        <a:endParaRPr lang="ko-KR" altLang="en-US"/>
                      </a:p>
                    </a:txBody>
                    <a:tcP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atinLnBrk="1"/>
                        <a:endParaRPr lang="ko-KR" altLang="en-US"/>
                      </a:p>
                    </a:txBody>
                    <a:tcPr>
                      <a:solidFill>
                        <a:schemeClr val="bg1"/>
                      </a:solidFill>
                    </a:tcPr>
                  </a:tc>
                </a:tr>
                <a:tr h="748665">
                  <a:tc>
                    <a:txBody>
                      <a:bodyPr/>
                      <a:lstStyle/>
                      <a:p>
                        <a:pPr latinLnBrk="1"/>
                        <a:endParaRPr lang="ko-KR" altLang="en-US"/>
                      </a:p>
                    </a:txBody>
                    <a:tcP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atinLnBrk="1"/>
                        <a:endParaRPr lang="ko-KR" altLang="en-US"/>
                      </a:p>
                    </a:txBody>
                    <a:tcP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atinLnBrk="1"/>
                        <a:endParaRPr lang="ko-KR" altLang="en-US"/>
                      </a:p>
                    </a:txBody>
                    <a:tcP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atinLnBrk="1"/>
                        <a:endParaRPr lang="ko-KR" altLang="en-US"/>
                      </a:p>
                    </a:txBody>
                    <a:tcPr>
                      <a:solidFill>
                        <a:schemeClr val="bg1"/>
                      </a:solidFill>
                    </a:tcPr>
                  </a:tc>
                </a:tr>
              </a:tbl>
            </a:graphicData>
          </a:graphic>
        </p:graphicFrame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1724400" y="2631600"/>
          <a:ext cx="2667597" cy="33804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889199"/>
                <a:gridCol w="889199"/>
                <a:gridCol w="889199"/>
              </a:tblGrid>
              <a:tr h="84510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84510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84510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  <a:tr h="84510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TextBox 1"/>
          <p:cNvSpPr txBox="1">
            <a:spLocks noChangeArrowheads="1"/>
          </p:cNvSpPr>
          <p:nvPr/>
        </p:nvSpPr>
        <p:spPr>
          <a:xfrm>
            <a:off x="214282" y="285728"/>
            <a:ext cx="6284922" cy="69344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40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맑은 고딕"/>
                <a:cs typeface="Arial"/>
              </a:rPr>
              <a:t>멀티 스레드 연산</a:t>
            </a:r>
          </a:p>
        </p:txBody>
      </p:sp>
      <p:sp>
        <p:nvSpPr>
          <p:cNvPr id="11" name="TextBox 8"/>
          <p:cNvSpPr txBox="1"/>
          <p:nvPr/>
        </p:nvSpPr>
        <p:spPr>
          <a:xfrm>
            <a:off x="714348" y="1285860"/>
            <a:ext cx="8072494" cy="10649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맑은 고딕"/>
                <a:cs typeface="Arial"/>
              </a:rPr>
              <a:t>다수의 </a:t>
            </a:r>
            <a:r>
              <a:rPr lang="ko-KR" altLang="en-US" sz="3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맑은 고딕"/>
                <a:cs typeface="Arial"/>
              </a:rPr>
              <a:t>스레드가</a:t>
            </a:r>
            <a:r>
              <a: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맑은 고딕"/>
                <a:cs typeface="Arial"/>
              </a:rPr>
              <a:t> </a:t>
            </a:r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맑은 고딕"/>
                <a:cs typeface="Arial"/>
              </a:rPr>
              <a:t>Data Unit</a:t>
            </a:r>
            <a:r>
              <a: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맑은 고딕"/>
                <a:cs typeface="Arial"/>
              </a:rPr>
              <a:t>에 경쟁적으로 접근하여 정보를 빠르게 얻는다.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2051720" y="2852936"/>
            <a:ext cx="5184576" cy="3168352"/>
            <a:chOff x="2051720" y="2852936"/>
            <a:chExt cx="5184576" cy="3168352"/>
          </a:xfrm>
        </p:grpSpPr>
        <p:sp>
          <p:nvSpPr>
            <p:cNvPr id="32" name="직사각형 31"/>
            <p:cNvSpPr txBox="1"/>
            <p:nvPr/>
          </p:nvSpPr>
          <p:spPr>
            <a:xfrm>
              <a:off x="5940152" y="5445224"/>
              <a:ext cx="1296144" cy="576064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</p:spPr>
          <p:txBody>
            <a:bodyPr/>
            <a:lstStyle/>
            <a:p>
              <a:pPr algn="ctr"/>
              <a:r>
                <a:rPr lang="ko-KR" altLang="en-US" sz="2000"/>
                <a:t>스레드</a:t>
              </a:r>
            </a:p>
          </p:txBody>
        </p:sp>
        <p:sp>
          <p:nvSpPr>
            <p:cNvPr id="31" name="직사각형 30"/>
            <p:cNvSpPr txBox="1"/>
            <p:nvPr/>
          </p:nvSpPr>
          <p:spPr>
            <a:xfrm>
              <a:off x="5940152" y="4653136"/>
              <a:ext cx="1296144" cy="576064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</p:spPr>
          <p:txBody>
            <a:bodyPr/>
            <a:lstStyle/>
            <a:p>
              <a:pPr algn="ctr"/>
              <a:r>
                <a:rPr lang="ko-KR" altLang="en-US" sz="2000" dirty="0" err="1"/>
                <a:t>스레드</a:t>
              </a:r>
              <a:endParaRPr lang="ko-KR" altLang="en-US" sz="2000" dirty="0"/>
            </a:p>
          </p:txBody>
        </p:sp>
        <p:sp>
          <p:nvSpPr>
            <p:cNvPr id="30" name="직사각형 29"/>
            <p:cNvSpPr txBox="1"/>
            <p:nvPr/>
          </p:nvSpPr>
          <p:spPr>
            <a:xfrm>
              <a:off x="5940152" y="3816424"/>
              <a:ext cx="1296144" cy="576064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</p:spPr>
          <p:txBody>
            <a:bodyPr/>
            <a:lstStyle/>
            <a:p>
              <a:pPr algn="ctr"/>
              <a:r>
                <a:rPr lang="ko-KR" altLang="en-US" sz="2000" dirty="0" err="1"/>
                <a:t>스레드</a:t>
              </a:r>
              <a:endParaRPr lang="ko-KR" altLang="en-US" sz="2000" dirty="0"/>
            </a:p>
          </p:txBody>
        </p:sp>
        <p:sp>
          <p:nvSpPr>
            <p:cNvPr id="19" name="휘어진 화살표 18"/>
            <p:cNvSpPr/>
            <p:nvPr/>
          </p:nvSpPr>
          <p:spPr>
            <a:xfrm flipH="1">
              <a:off x="3923928" y="2852936"/>
              <a:ext cx="2160240" cy="1224136"/>
            </a:xfrm>
            <a:prstGeom prst="swooshArrow">
              <a:avLst>
                <a:gd name="adj1" fmla="val 25000"/>
                <a:gd name="adj2" fmla="val 53152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/>
            </a:ln>
            <a:effectLst>
              <a:outerShdw dist="89803" dir="2700000" algn="ctr" rotWithShape="0">
                <a:schemeClr val="bg2"/>
              </a:outerShdw>
            </a:effectLst>
          </p:spPr>
        </p:sp>
        <p:sp>
          <p:nvSpPr>
            <p:cNvPr id="22" name="휘어진 화살표 21"/>
            <p:cNvSpPr/>
            <p:nvPr/>
          </p:nvSpPr>
          <p:spPr>
            <a:xfrm flipH="1">
              <a:off x="2987824" y="3717032"/>
              <a:ext cx="3096344" cy="1296144"/>
            </a:xfrm>
            <a:prstGeom prst="swooshArrow">
              <a:avLst>
                <a:gd name="adj1" fmla="val 25000"/>
                <a:gd name="adj2" fmla="val 71759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/>
            </a:ln>
            <a:effectLst>
              <a:outerShdw dist="89803" dir="2700000" algn="ctr" rotWithShape="0">
                <a:schemeClr val="bg2"/>
              </a:outerShdw>
            </a:effectLst>
          </p:spPr>
        </p:sp>
        <p:sp>
          <p:nvSpPr>
            <p:cNvPr id="23" name="휘어진 화살표 22"/>
            <p:cNvSpPr/>
            <p:nvPr/>
          </p:nvSpPr>
          <p:spPr>
            <a:xfrm flipH="1">
              <a:off x="2051720" y="4509120"/>
              <a:ext cx="4032448" cy="1152128"/>
            </a:xfrm>
            <a:prstGeom prst="swooshArrow">
              <a:avLst>
                <a:gd name="adj1" fmla="val 25000"/>
                <a:gd name="adj2" fmla="val 6095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/>
            </a:ln>
            <a:effectLst>
              <a:outerShdw dist="89803" dir="2700000" algn="ctr" rotWithShape="0">
                <a:schemeClr val="bg2"/>
              </a:outerShdw>
            </a:effectLst>
          </p:spPr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"/>
          <p:cNvSpPr txBox="1">
            <a:spLocks noChangeArrowheads="1"/>
          </p:cNvSpPr>
          <p:nvPr/>
        </p:nvSpPr>
        <p:spPr>
          <a:xfrm>
            <a:off x="214282" y="285728"/>
            <a:ext cx="6284922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맑은 고딕"/>
                <a:cs typeface="Arial"/>
              </a:rPr>
              <a:t>배경 제거</a:t>
            </a:r>
            <a:endParaRPr lang="en-US" altLang="ko-KR" sz="40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3" name="직사각형 12"/>
          <p:cNvSpPr>
            <a:spLocks noChangeAspect="1"/>
          </p:cNvSpPr>
          <p:nvPr/>
        </p:nvSpPr>
        <p:spPr>
          <a:xfrm>
            <a:off x="642910" y="1428736"/>
            <a:ext cx="2160000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/>
          </a:ln>
          <a:effectLst>
            <a:outerShdw dist="89803" dir="2700000" algn="ctr" rotWithShape="0">
              <a:schemeClr val="bg2"/>
            </a:outerShdw>
          </a:effectLst>
        </p:spPr>
        <p:txBody>
          <a:bodyPr rot="10800000" vert="eaVert" wrap="none" lIns="93663" tIns="46038" rIns="93663" bIns="46038" anchor="ctr"/>
          <a:lstStyle/>
          <a:p>
            <a:pPr algn="ctr" defTabSz="1620202">
              <a:lnSpc>
                <a:spcPct val="100000"/>
              </a:lnSpc>
            </a:pPr>
            <a:endParaRPr lang="ko-KR" altLang="en-US"/>
          </a:p>
        </p:txBody>
      </p:sp>
      <p:sp>
        <p:nvSpPr>
          <p:cNvPr id="14" name="직사각형 13"/>
          <p:cNvSpPr>
            <a:spLocks noChangeAspect="1"/>
          </p:cNvSpPr>
          <p:nvPr/>
        </p:nvSpPr>
        <p:spPr>
          <a:xfrm>
            <a:off x="642910" y="3500438"/>
            <a:ext cx="2160000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/>
          </a:ln>
          <a:effectLst>
            <a:outerShdw dist="89803" dir="2700000" algn="ctr" rotWithShape="0">
              <a:schemeClr val="bg2"/>
            </a:outerShdw>
          </a:effectLst>
        </p:spPr>
        <p:txBody>
          <a:bodyPr rot="10800000" vert="eaVert" wrap="none" lIns="93663" tIns="46038" rIns="93663" bIns="46038" anchor="ctr"/>
          <a:lstStyle/>
          <a:p>
            <a:pPr algn="ctr" defTabSz="1620202">
              <a:lnSpc>
                <a:spcPct val="100000"/>
              </a:lnSpc>
            </a:pPr>
            <a:endParaRPr lang="ko-KR" altLang="en-US"/>
          </a:p>
        </p:txBody>
      </p:sp>
      <p:sp>
        <p:nvSpPr>
          <p:cNvPr id="15" name="직사각형 14"/>
          <p:cNvSpPr>
            <a:spLocks noChangeAspect="1"/>
          </p:cNvSpPr>
          <p:nvPr/>
        </p:nvSpPr>
        <p:spPr>
          <a:xfrm>
            <a:off x="3786182" y="2428868"/>
            <a:ext cx="2160000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miter/>
          </a:ln>
          <a:effectLst>
            <a:outerShdw dist="89803" dir="2700000" algn="ctr" rotWithShape="0">
              <a:schemeClr val="bg2"/>
            </a:outerShdw>
          </a:effectLst>
        </p:spPr>
        <p:txBody>
          <a:bodyPr rot="10800000" vert="eaVert" wrap="none" lIns="93663" tIns="46038" rIns="93663" bIns="46038" anchor="ctr"/>
          <a:lstStyle/>
          <a:p>
            <a:pPr algn="ctr" defTabSz="1620202">
              <a:lnSpc>
                <a:spcPct val="100000"/>
              </a:lnSpc>
            </a:pPr>
            <a:endParaRPr lang="ko-KR" altLang="en-US"/>
          </a:p>
        </p:txBody>
      </p:sp>
      <p:cxnSp>
        <p:nvCxnSpPr>
          <p:cNvPr id="18" name="직선 화살표 연결선 17"/>
          <p:cNvCxnSpPr>
            <a:stCxn id="13" idx="3"/>
            <a:endCxn id="15" idx="1"/>
          </p:cNvCxnSpPr>
          <p:nvPr/>
        </p:nvCxnSpPr>
        <p:spPr>
          <a:xfrm>
            <a:off x="2802910" y="2148736"/>
            <a:ext cx="983272" cy="10001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4" idx="3"/>
            <a:endCxn id="15" idx="1"/>
          </p:cNvCxnSpPr>
          <p:nvPr/>
        </p:nvCxnSpPr>
        <p:spPr>
          <a:xfrm flipV="1">
            <a:off x="2802910" y="3148868"/>
            <a:ext cx="983272" cy="10715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3" idx="3"/>
          </p:cNvCxnSpPr>
          <p:nvPr/>
        </p:nvCxnSpPr>
        <p:spPr>
          <a:xfrm flipV="1">
            <a:off x="6072198" y="3214687"/>
            <a:ext cx="488135" cy="40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57290" y="2988230"/>
            <a:ext cx="1000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그림 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357290" y="5000636"/>
            <a:ext cx="1000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그림 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500562" y="4143380"/>
            <a:ext cx="1000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결과 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572264" y="2357430"/>
            <a:ext cx="20002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dirty="0" smtClean="0"/>
              <a:t>움직임 검출 영역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:Unit </a:t>
            </a:r>
            <a:r>
              <a:rPr lang="ko-KR" altLang="en-US" dirty="0" smtClean="0"/>
              <a:t>갱신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불검출영역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:</a:t>
            </a:r>
            <a:r>
              <a:rPr lang="ko-KR" altLang="en-US" dirty="0" smtClean="0"/>
              <a:t>배경 수치 증가</a:t>
            </a:r>
            <a:endParaRPr lang="en-US" altLang="ko-KR" dirty="0" smtClean="0"/>
          </a:p>
        </p:txBody>
      </p:sp>
      <p:sp>
        <p:nvSpPr>
          <p:cNvPr id="36" name="뺄셈 기호 35"/>
          <p:cNvSpPr/>
          <p:nvPr/>
        </p:nvSpPr>
        <p:spPr>
          <a:xfrm>
            <a:off x="3000364" y="3000372"/>
            <a:ext cx="357190" cy="428628"/>
          </a:xfrm>
          <a:prstGeom prst="mathMinus">
            <a:avLst>
              <a:gd name="adj1" fmla="val 23520"/>
            </a:avLst>
          </a:prstGeom>
          <a:solidFill>
            <a:schemeClr val="tx1"/>
          </a:solidFill>
          <a:ln w="12700">
            <a:solidFill>
              <a:schemeClr val="tx1"/>
            </a:solidFill>
            <a:miter/>
          </a:ln>
          <a:effectLst>
            <a:outerShdw dist="89803" dir="2700000" algn="ctr" rotWithShape="0">
              <a:schemeClr val="bg2"/>
            </a:outerShdw>
          </a:effectLst>
        </p:spPr>
        <p:txBody>
          <a:bodyPr rot="10800000" vert="eaVert" wrap="none" lIns="93663" tIns="46038" rIns="93663" bIns="46038" anchor="ctr"/>
          <a:lstStyle/>
          <a:p>
            <a:pPr algn="ctr" defTabSz="1620202">
              <a:lnSpc>
                <a:spcPct val="100000"/>
              </a:lnSpc>
            </a:pPr>
            <a:endParaRPr lang="ko-KR" altLang="en-US"/>
          </a:p>
        </p:txBody>
      </p:sp>
      <p:pic>
        <p:nvPicPr>
          <p:cNvPr id="17" name="그림 16" descr="제목 없음.jpg"/>
          <p:cNvPicPr>
            <a:picLocks noChangeAspect="1"/>
          </p:cNvPicPr>
          <p:nvPr/>
        </p:nvPicPr>
        <p:blipFill rotWithShape="1">
          <a:blip r:embed="rId2">
            <a:alphaModFix/>
            <a:grayscl/>
            <a:lum/>
          </a:blip>
          <a:stretch>
            <a:fillRect/>
          </a:stretch>
        </p:blipFill>
        <p:spPr>
          <a:xfrm>
            <a:off x="642910" y="1451436"/>
            <a:ext cx="2214578" cy="1548936"/>
          </a:xfrm>
          <a:prstGeom prst="rect">
            <a:avLst/>
          </a:prstGeom>
        </p:spPr>
      </p:pic>
      <p:pic>
        <p:nvPicPr>
          <p:cNvPr id="21" name="그림 20" descr="제목 없음.jpg"/>
          <p:cNvPicPr>
            <a:picLocks noChangeAspect="1"/>
          </p:cNvPicPr>
          <p:nvPr/>
        </p:nvPicPr>
        <p:blipFill rotWithShape="1">
          <a:blip r:embed="rId2">
            <a:alphaModFix/>
            <a:grayscl/>
            <a:lum/>
          </a:blip>
          <a:stretch>
            <a:fillRect/>
          </a:stretch>
        </p:blipFill>
        <p:spPr>
          <a:xfrm>
            <a:off x="642910" y="3429000"/>
            <a:ext cx="2214578" cy="1548936"/>
          </a:xfrm>
          <a:prstGeom prst="rect">
            <a:avLst/>
          </a:prstGeom>
        </p:spPr>
      </p:pic>
      <p:pic>
        <p:nvPicPr>
          <p:cNvPr id="23" name="그림 22" descr="제목 없음7회색조움직임.jpg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3786182" y="2357430"/>
            <a:ext cx="2286016" cy="172253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286380" y="4643446"/>
            <a:ext cx="36744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en-US" dirty="0" smtClean="0"/>
              <a:t>일정 프레임 이상 움직임 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불 검출 시 배경</a:t>
            </a:r>
            <a:r>
              <a:rPr lang="en-US" altLang="ko-KR" dirty="0" smtClean="0"/>
              <a:t>Unit 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인식</a:t>
            </a:r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r>
              <a:rPr lang="ko-KR" altLang="en-US" dirty="0" smtClean="0"/>
              <a:t>차후 연산에서 제외 하여 </a:t>
            </a:r>
            <a:r>
              <a:rPr lang="en-US" altLang="ko-KR" dirty="0" smtClean="0"/>
              <a:t>fps </a:t>
            </a:r>
            <a:r>
              <a:rPr lang="ko-KR" altLang="en-US" dirty="0" smtClean="0"/>
              <a:t>증가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"/>
          <p:cNvSpPr>
            <a:spLocks noChangeArrowheads="1"/>
          </p:cNvSpPr>
          <p:nvPr/>
        </p:nvSpPr>
        <p:spPr>
          <a:xfrm>
            <a:off x="4056049" y="1974843"/>
            <a:ext cx="962025" cy="454025"/>
          </a:xfrm>
          <a:prstGeom prst="downArrow">
            <a:avLst>
              <a:gd name="adj1" fmla="val 50000"/>
              <a:gd name="adj2" fmla="val 50005"/>
            </a:avLst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69800"/>
                  <a:invGamma/>
                </a:schemeClr>
              </a:gs>
            </a:gsLst>
            <a:lin ang="5400000" scaled="1"/>
          </a:gradFill>
          <a:ln w="12700">
            <a:noFill/>
            <a:miter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>
          <a:xfrm>
            <a:off x="4056049" y="3214686"/>
            <a:ext cx="962025" cy="455613"/>
          </a:xfrm>
          <a:prstGeom prst="downArrow">
            <a:avLst>
              <a:gd name="adj1" fmla="val 50000"/>
              <a:gd name="adj2" fmla="val 50005"/>
            </a:avLst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69800"/>
                  <a:invGamma/>
                </a:schemeClr>
              </a:gs>
            </a:gsLst>
            <a:lin ang="5400000" scaled="1"/>
          </a:gradFill>
          <a:ln w="12700">
            <a:noFill/>
            <a:miter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>
          <a:xfrm>
            <a:off x="4017942" y="4500570"/>
            <a:ext cx="962025" cy="457200"/>
          </a:xfrm>
          <a:prstGeom prst="downArrow">
            <a:avLst>
              <a:gd name="adj1" fmla="val 50000"/>
              <a:gd name="adj2" fmla="val 50005"/>
            </a:avLst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69800"/>
                  <a:invGamma/>
                </a:schemeClr>
              </a:gs>
            </a:gsLst>
            <a:lin ang="5400000" scaled="1"/>
          </a:gradFill>
          <a:ln w="12700">
            <a:noFill/>
            <a:miter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14" name="Rectangle 11"/>
          <p:cNvSpPr txBox="1">
            <a:spLocks noChangeArrowheads="1"/>
          </p:cNvSpPr>
          <p:nvPr/>
        </p:nvSpPr>
        <p:spPr>
          <a:xfrm>
            <a:off x="3286116" y="714356"/>
            <a:ext cx="2500330" cy="342920"/>
          </a:xfrm>
          <a:prstGeom prst="rect">
            <a:avLst/>
          </a:prstGeom>
        </p:spPr>
        <p:txBody>
          <a:bodyPr/>
          <a:lstStyle/>
          <a:p>
            <a:pPr marL="0" lvl="0" indent="0" algn="ctr" defTabSz="1620202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pc="5" dirty="0" smtClean="0">
                <a:latin typeface="+mj-lt"/>
                <a:ea typeface="+mj-ea"/>
                <a:cs typeface="+mj-cs"/>
              </a:rPr>
              <a:t>움직임</a:t>
            </a:r>
            <a:r>
              <a:rPr lang="ko-KR" altLang="en-US" b="0" i="0" spc="5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b="0" i="0" spc="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영역 검색</a:t>
            </a:r>
            <a:endParaRPr lang="en-US" altLang="ko-KR" b="0" i="0" spc="5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14480" y="2043072"/>
            <a:ext cx="2000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차 프레임 연산</a:t>
            </a:r>
          </a:p>
        </p:txBody>
      </p:sp>
      <p:cxnSp>
        <p:nvCxnSpPr>
          <p:cNvPr id="17" name="꺾인 연결선 16"/>
          <p:cNvCxnSpPr/>
          <p:nvPr/>
        </p:nvCxnSpPr>
        <p:spPr>
          <a:xfrm flipV="1">
            <a:off x="6641541" y="1644837"/>
            <a:ext cx="2161" cy="1206262"/>
          </a:xfrm>
          <a:prstGeom prst="bentConnector3">
            <a:avLst>
              <a:gd name="adj1" fmla="val 24825690"/>
            </a:avLst>
          </a:prstGeom>
          <a:ln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43768" y="2030930"/>
            <a:ext cx="1000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반복</a:t>
            </a:r>
          </a:p>
        </p:txBody>
      </p:sp>
      <p:sp>
        <p:nvSpPr>
          <p:cNvPr id="25" name="직사각형 24"/>
          <p:cNvSpPr txBox="1"/>
          <p:nvPr/>
        </p:nvSpPr>
        <p:spPr>
          <a:xfrm>
            <a:off x="2627784" y="3789040"/>
            <a:ext cx="3888432" cy="50405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ko-KR" sz="2200" b="1" dirty="0"/>
              <a:t>Unit </a:t>
            </a:r>
            <a:r>
              <a:rPr lang="en-US" altLang="ko-KR" sz="2200" b="1" dirty="0" smtClean="0"/>
              <a:t>class </a:t>
            </a:r>
            <a:r>
              <a:rPr lang="en-US" altLang="ko-KR" sz="2200" b="1" dirty="0"/>
              <a:t>: side, edge, </a:t>
            </a:r>
            <a:r>
              <a:rPr lang="ko-KR" altLang="en-US" sz="2200" b="1" dirty="0"/>
              <a:t>패턴</a:t>
            </a:r>
          </a:p>
        </p:txBody>
      </p:sp>
      <p:sp>
        <p:nvSpPr>
          <p:cNvPr id="26" name="직사각형 24"/>
          <p:cNvSpPr txBox="1"/>
          <p:nvPr/>
        </p:nvSpPr>
        <p:spPr>
          <a:xfrm>
            <a:off x="2664296" y="1520552"/>
            <a:ext cx="3888432" cy="50405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ko-KR" sz="2300" b="1"/>
              <a:t>Data Unit </a:t>
            </a:r>
            <a:r>
              <a:rPr lang="ko-KR" altLang="en-US" sz="2300" b="1"/>
              <a:t>검사</a:t>
            </a:r>
          </a:p>
        </p:txBody>
      </p:sp>
      <p:sp>
        <p:nvSpPr>
          <p:cNvPr id="27" name="직사각형 24"/>
          <p:cNvSpPr txBox="1"/>
          <p:nvPr/>
        </p:nvSpPr>
        <p:spPr>
          <a:xfrm>
            <a:off x="2627784" y="2564904"/>
            <a:ext cx="3888432" cy="50405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ko-KR" sz="2300" b="1"/>
              <a:t>Data Unit RGB </a:t>
            </a:r>
            <a:r>
              <a:rPr lang="ko-KR" altLang="en-US" sz="2300" b="1"/>
              <a:t>평균연산</a:t>
            </a:r>
          </a:p>
        </p:txBody>
      </p:sp>
      <p:sp>
        <p:nvSpPr>
          <p:cNvPr id="28" name="직사각형 24"/>
          <p:cNvSpPr txBox="1"/>
          <p:nvPr/>
        </p:nvSpPr>
        <p:spPr>
          <a:xfrm>
            <a:off x="2627784" y="5085184"/>
            <a:ext cx="3888432" cy="50405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ko-KR" sz="2000" b="1" dirty="0"/>
              <a:t>Data Unit Space</a:t>
            </a:r>
          </a:p>
        </p:txBody>
      </p:sp>
      <p:sp>
        <p:nvSpPr>
          <p:cNvPr id="30" name="TextBox 14"/>
          <p:cNvSpPr txBox="1"/>
          <p:nvPr/>
        </p:nvSpPr>
        <p:spPr>
          <a:xfrm>
            <a:off x="1728192" y="3232808"/>
            <a:ext cx="2000264" cy="3675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/>
              <a:t>변화 감지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 descr="C:\Users\Administrator\Desktop\soc\제목 없음8 양자화.jpg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4714876" y="1643050"/>
            <a:ext cx="4272969" cy="3214710"/>
          </a:xfrm>
          <a:prstGeom prst="rect">
            <a:avLst/>
          </a:prstGeom>
          <a:noFill/>
        </p:spPr>
      </p:pic>
      <p:sp>
        <p:nvSpPr>
          <p:cNvPr id="10" name="TextBox 1"/>
          <p:cNvSpPr txBox="1">
            <a:spLocks noChangeArrowheads="1"/>
          </p:cNvSpPr>
          <p:nvPr/>
        </p:nvSpPr>
        <p:spPr>
          <a:xfrm>
            <a:off x="214282" y="285728"/>
            <a:ext cx="6284922" cy="69344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4000" b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맑은 고딕"/>
                <a:cs typeface="Arial"/>
              </a:rPr>
              <a:t> 데이터공간</a:t>
            </a:r>
            <a:endParaRPr lang="en-US" altLang="ko-KR" sz="4000" b="1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596" y="1071546"/>
            <a:ext cx="83582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/>
              <a:t>Data Unit Space</a:t>
            </a:r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504056" y="1883216"/>
          <a:ext cx="3314802" cy="2926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52467"/>
                <a:gridCol w="552467"/>
                <a:gridCol w="552467"/>
                <a:gridCol w="552467"/>
                <a:gridCol w="552467"/>
                <a:gridCol w="552467"/>
              </a:tblGrid>
              <a:tr h="3656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0"/>
                      </a:schemeClr>
                    </a:solidFill>
                  </a:tcPr>
                </a:tc>
              </a:tr>
              <a:tr h="3656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0"/>
                      </a:schemeClr>
                    </a:solidFill>
                  </a:tcPr>
                </a:tc>
              </a:tr>
              <a:tr h="3656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0"/>
                      </a:schemeClr>
                    </a:solidFill>
                  </a:tcPr>
                </a:tc>
              </a:tr>
              <a:tr h="3656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0"/>
                      </a:schemeClr>
                    </a:solidFill>
                  </a:tcPr>
                </a:tc>
              </a:tr>
              <a:tr h="3656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0"/>
                      </a:schemeClr>
                    </a:solidFill>
                  </a:tcPr>
                </a:tc>
              </a:tr>
              <a:tr h="3656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0"/>
                      </a:schemeClr>
                    </a:solidFill>
                  </a:tcPr>
                </a:tc>
              </a:tr>
              <a:tr h="3656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0"/>
                      </a:schemeClr>
                    </a:solidFill>
                  </a:tcPr>
                </a:tc>
              </a:tr>
              <a:tr h="36561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2" name="그룹 21"/>
          <p:cNvGrpSpPr/>
          <p:nvPr/>
        </p:nvGrpSpPr>
        <p:grpSpPr>
          <a:xfrm>
            <a:off x="537686" y="1817657"/>
            <a:ext cx="4281720" cy="3628738"/>
            <a:chOff x="428596" y="1571612"/>
            <a:chExt cx="4281720" cy="3628738"/>
          </a:xfrm>
        </p:grpSpPr>
        <p:sp>
          <p:nvSpPr>
            <p:cNvPr id="16" name="원호 15"/>
            <p:cNvSpPr/>
            <p:nvPr/>
          </p:nvSpPr>
          <p:spPr>
            <a:xfrm>
              <a:off x="3571868" y="1571612"/>
              <a:ext cx="357190" cy="2928958"/>
            </a:xfrm>
            <a:prstGeom prst="arc">
              <a:avLst>
                <a:gd name="adj1" fmla="val 16200000"/>
                <a:gd name="adj2" fmla="val 539430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1428728" y="1928802"/>
              <a:ext cx="3214710" cy="834962"/>
              <a:chOff x="1857356" y="2022534"/>
              <a:chExt cx="3214710" cy="834962"/>
            </a:xfrm>
          </p:grpSpPr>
          <p:sp>
            <p:nvSpPr>
              <p:cNvPr id="8" name="설명선 1 7"/>
              <p:cNvSpPr/>
              <p:nvPr/>
            </p:nvSpPr>
            <p:spPr>
              <a:xfrm rot="5400000">
                <a:off x="4337114" y="1693916"/>
                <a:ext cx="406334" cy="1063570"/>
              </a:xfrm>
              <a:prstGeom prst="borderCallout1">
                <a:avLst>
                  <a:gd name="adj1" fmla="val 102705"/>
                  <a:gd name="adj2" fmla="val 51042"/>
                  <a:gd name="adj3" fmla="val 246207"/>
                  <a:gd name="adj4" fmla="val 8666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/>
              </a:ln>
              <a:effectLst>
                <a:outerShdw dist="89803" dir="2700000" algn="ctr" rotWithShape="0">
                  <a:schemeClr val="bg2"/>
                </a:outerShdw>
              </a:effectLst>
            </p:spPr>
            <p:txBody>
              <a:bodyPr rot="10800000" vert="eaVert" wrap="none" lIns="93663" tIns="46038" rIns="93663" bIns="46038" anchor="ctr"/>
              <a:lstStyle/>
              <a:p>
                <a:pPr algn="ctr" defTabSz="1620202">
                  <a:lnSpc>
                    <a:spcPct val="100000"/>
                  </a:lnSpc>
                </a:pPr>
                <a:r>
                  <a:rPr lang="en-US" altLang="ko-KR"/>
                  <a:t>Data Unit</a:t>
                </a:r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1857356" y="2285992"/>
                <a:ext cx="714380" cy="57150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  <a:alpha val="0"/>
                </a:schemeClr>
              </a:solidFill>
              <a:ln w="28575" cmpd="sng">
                <a:solidFill>
                  <a:srgbClr val="FF0000"/>
                </a:solidFill>
                <a:miter/>
              </a:ln>
              <a:effectLst>
                <a:outerShdw dist="89803" dir="2700000" algn="ctr" rotWithShape="0">
                  <a:schemeClr val="bg2"/>
                </a:outerShdw>
              </a:effectLst>
            </p:spPr>
            <p:txBody>
              <a:bodyPr rot="10800000" vert="eaVert" wrap="none" lIns="93663" tIns="46038" rIns="93663" bIns="46038" anchor="ctr"/>
              <a:lstStyle/>
              <a:p>
                <a:pPr algn="ctr" defTabSz="1620202">
                  <a:lnSpc>
                    <a:spcPct val="100000"/>
                  </a:lnSpc>
                </a:pPr>
                <a:endParaRPr lang="ko-KR" altLang="en-US"/>
              </a:p>
            </p:txBody>
          </p:sp>
        </p:grpSp>
        <p:sp>
          <p:nvSpPr>
            <p:cNvPr id="19" name="원호 18"/>
            <p:cNvSpPr/>
            <p:nvPr/>
          </p:nvSpPr>
          <p:spPr>
            <a:xfrm>
              <a:off x="428596" y="4286256"/>
              <a:ext cx="3286148" cy="500066"/>
            </a:xfrm>
            <a:prstGeom prst="arc">
              <a:avLst>
                <a:gd name="adj1" fmla="val 11991"/>
                <a:gd name="adj2" fmla="val 1080128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067374" y="3058806"/>
              <a:ext cx="642942" cy="3675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/>
              <a:r>
                <a:rPr lang="ko-KR" altLang="en-US"/>
                <a:t>160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14480" y="4837538"/>
              <a:ext cx="804214" cy="3628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/>
              <a:r>
                <a:rPr lang="en-US" altLang="ko-KR"/>
                <a:t>  </a:t>
              </a:r>
              <a:r>
                <a:rPr lang="ko-KR" altLang="en-US"/>
                <a:t>160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136640" y="5179633"/>
            <a:ext cx="20002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4x4 box </a:t>
            </a:r>
            <a:r>
              <a:rPr lang="ko-KR" altLang="en-US" dirty="0" smtClean="0"/>
              <a:t>컬러 사진</a:t>
            </a:r>
            <a:r>
              <a:rPr lang="en-US" altLang="ko-KR" dirty="0" smtClean="0"/>
              <a:t>(80x80)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"/>
          <p:cNvSpPr txBox="1">
            <a:spLocks noChangeArrowheads="1"/>
          </p:cNvSpPr>
          <p:nvPr/>
        </p:nvSpPr>
        <p:spPr>
          <a:xfrm>
            <a:off x="214282" y="285728"/>
            <a:ext cx="6284922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맑은 고딕"/>
                <a:cs typeface="Arial"/>
              </a:rPr>
              <a:t>색상</a:t>
            </a:r>
            <a:r>
              <a:rPr lang="en-US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맑은 고딕"/>
                <a:cs typeface="Arial"/>
              </a:rPr>
              <a:t> </a:t>
            </a:r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맑은 고딕"/>
                <a:cs typeface="Arial"/>
              </a:rPr>
              <a:t>영역 </a:t>
            </a:r>
            <a:r>
              <a:rPr lang="ko-KR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맑은 고딕"/>
                <a:cs typeface="Arial"/>
              </a:rPr>
              <a:t>검색</a:t>
            </a:r>
            <a:r>
              <a:rPr lang="en-US" altLang="ko-KR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맑은 고딕"/>
                <a:cs typeface="Arial"/>
              </a:rPr>
              <a:t>_</a:t>
            </a:r>
            <a:r>
              <a:rPr lang="ko-KR" altLang="en-US" sz="4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맑은 고딕"/>
                <a:cs typeface="Arial"/>
              </a:rPr>
              <a:t>스레드</a:t>
            </a:r>
            <a:endParaRPr lang="en-US" altLang="ko-KR" sz="40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348" y="1285860"/>
            <a:ext cx="807249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ko-KR" dirty="0" err="1" smtClean="0"/>
              <a:t>DataSpace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Hue </a:t>
            </a:r>
            <a:r>
              <a:rPr lang="ko-KR" altLang="en-US" dirty="0" smtClean="0"/>
              <a:t>값 히스토그램</a:t>
            </a:r>
            <a:r>
              <a:rPr lang="en-US" altLang="ko-KR" dirty="0" smtClean="0"/>
              <a:t>&amp;1</a:t>
            </a:r>
            <a:r>
              <a:rPr lang="ko-KR" altLang="en-US" dirty="0" smtClean="0"/>
              <a:t>차 미분 히스토그램을 이용</a:t>
            </a:r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r>
              <a:rPr lang="ko-KR" altLang="en-US" dirty="0" smtClean="0"/>
              <a:t>다수의 대표 </a:t>
            </a:r>
            <a:r>
              <a:rPr lang="en-US" altLang="ko-KR" dirty="0" smtClean="0"/>
              <a:t>Hue </a:t>
            </a:r>
            <a:r>
              <a:rPr lang="ko-KR" altLang="en-US" dirty="0" smtClean="0"/>
              <a:t>값 결정</a:t>
            </a:r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r>
              <a:rPr lang="ko-KR" altLang="en-US" dirty="0" smtClean="0"/>
              <a:t>대표 </a:t>
            </a:r>
            <a:r>
              <a:rPr lang="en-US" altLang="ko-KR" dirty="0" smtClean="0"/>
              <a:t>Hue</a:t>
            </a:r>
            <a:r>
              <a:rPr lang="ko-KR" altLang="en-US" dirty="0" smtClean="0"/>
              <a:t>값에 의한  다수 </a:t>
            </a:r>
            <a:r>
              <a:rPr lang="en-US" altLang="ko-KR" dirty="0" smtClean="0"/>
              <a:t>Hue</a:t>
            </a:r>
            <a:r>
              <a:rPr lang="ko-KR" altLang="en-US" dirty="0" smtClean="0"/>
              <a:t>추적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r>
              <a:rPr lang="en-US" altLang="ko-KR" dirty="0" smtClean="0"/>
              <a:t>HSV</a:t>
            </a:r>
            <a:r>
              <a:rPr lang="ko-KR" altLang="en-US" dirty="0" smtClean="0"/>
              <a:t>값에 의한 쓰레기 값 제외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배경 제외</a:t>
            </a:r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0"/>
            <a:r>
              <a:rPr lang="en-US" altLang="ko-KR" dirty="0" smtClean="0"/>
              <a:t>:</a:t>
            </a:r>
            <a:r>
              <a:rPr lang="ko-KR" altLang="en-US" dirty="0" smtClean="0"/>
              <a:t>움직인 단일 색상 물체 추적</a:t>
            </a:r>
            <a:endParaRPr lang="ko-KR" altLang="en-US" dirty="0"/>
          </a:p>
        </p:txBody>
      </p:sp>
      <p:sp>
        <p:nvSpPr>
          <p:cNvPr id="15" name="직사각형 24"/>
          <p:cNvSpPr txBox="1"/>
          <p:nvPr/>
        </p:nvSpPr>
        <p:spPr>
          <a:xfrm>
            <a:off x="2638240" y="3929066"/>
            <a:ext cx="3888432" cy="50405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ko-KR" sz="2300" b="1" dirty="0"/>
              <a:t>Unit</a:t>
            </a:r>
            <a:r>
              <a:rPr lang="ko-KR" altLang="en-US" sz="2300" b="1" dirty="0"/>
              <a:t>의</a:t>
            </a:r>
            <a:r>
              <a:rPr lang="en-US" altLang="ko-KR" sz="2300" b="1" dirty="0"/>
              <a:t> Hue, </a:t>
            </a:r>
            <a:r>
              <a:rPr lang="ko-KR" altLang="en-US" sz="2300" b="1" dirty="0"/>
              <a:t>면 영역 </a:t>
            </a:r>
            <a:r>
              <a:rPr lang="ko-KR" altLang="en-US" sz="2300" b="1" dirty="0" smtClean="0"/>
              <a:t>분류</a:t>
            </a:r>
            <a:endParaRPr lang="ko-KR" altLang="en-US" sz="2300" b="1" dirty="0"/>
          </a:p>
        </p:txBody>
      </p:sp>
      <p:sp>
        <p:nvSpPr>
          <p:cNvPr id="16" name="직사각형 24"/>
          <p:cNvSpPr txBox="1"/>
          <p:nvPr/>
        </p:nvSpPr>
        <p:spPr>
          <a:xfrm>
            <a:off x="2627784" y="4653136"/>
            <a:ext cx="3888432" cy="50405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ko-KR" altLang="en-US" sz="2300" b="1"/>
              <a:t>좌표 평균 연산</a:t>
            </a:r>
          </a:p>
        </p:txBody>
      </p:sp>
      <p:sp>
        <p:nvSpPr>
          <p:cNvPr id="17" name="직사각형 24"/>
          <p:cNvSpPr txBox="1"/>
          <p:nvPr/>
        </p:nvSpPr>
        <p:spPr>
          <a:xfrm>
            <a:off x="2627784" y="5589240"/>
            <a:ext cx="3888432" cy="50405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ko-KR" sz="2300" b="1"/>
              <a:t>Print : Rect to Img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"/>
          <p:cNvSpPr txBox="1">
            <a:spLocks noChangeArrowheads="1"/>
          </p:cNvSpPr>
          <p:nvPr/>
        </p:nvSpPr>
        <p:spPr>
          <a:xfrm>
            <a:off x="214282" y="285728"/>
            <a:ext cx="6284922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맑은 고딕"/>
                <a:cs typeface="Arial"/>
              </a:rPr>
              <a:t>물체 추적</a:t>
            </a:r>
            <a:endParaRPr lang="en-US" altLang="ko-KR" sz="40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5" name="직사각형 24"/>
          <p:cNvSpPr txBox="1"/>
          <p:nvPr/>
        </p:nvSpPr>
        <p:spPr>
          <a:xfrm>
            <a:off x="857224" y="2000240"/>
            <a:ext cx="3888432" cy="71438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ko-KR" altLang="en-US" sz="2300" b="1" dirty="0" smtClean="0"/>
              <a:t>물체의 좌표 기록</a:t>
            </a:r>
            <a:endParaRPr lang="ko-KR" altLang="en-US" sz="2300" b="1" dirty="0"/>
          </a:p>
        </p:txBody>
      </p:sp>
      <p:sp>
        <p:nvSpPr>
          <p:cNvPr id="16" name="직사각형 24"/>
          <p:cNvSpPr txBox="1"/>
          <p:nvPr/>
        </p:nvSpPr>
        <p:spPr>
          <a:xfrm>
            <a:off x="873850" y="3071810"/>
            <a:ext cx="3888432" cy="64693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ko-KR" altLang="en-US" sz="2300" b="1" dirty="0" smtClean="0"/>
              <a:t>좌표 </a:t>
            </a:r>
            <a:r>
              <a:rPr lang="ko-KR" altLang="en-US" sz="2300" b="1" dirty="0" err="1" smtClean="0"/>
              <a:t>변화량</a:t>
            </a:r>
            <a:r>
              <a:rPr lang="ko-KR" altLang="en-US" sz="2300" b="1" dirty="0" smtClean="0"/>
              <a:t> 미분</a:t>
            </a:r>
            <a:endParaRPr lang="ko-KR" altLang="en-US" sz="2300" b="1" dirty="0"/>
          </a:p>
        </p:txBody>
      </p:sp>
      <p:sp>
        <p:nvSpPr>
          <p:cNvPr id="17" name="직사각형 24"/>
          <p:cNvSpPr txBox="1"/>
          <p:nvPr/>
        </p:nvSpPr>
        <p:spPr>
          <a:xfrm>
            <a:off x="857224" y="4050852"/>
            <a:ext cx="3929090" cy="73547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ko-KR" altLang="en-US" sz="2300" b="1" dirty="0" smtClean="0"/>
              <a:t>미분 값을 적분하여 </a:t>
            </a:r>
            <a:r>
              <a:rPr lang="ko-KR" altLang="en-US" sz="2300" b="1" dirty="0" err="1" smtClean="0"/>
              <a:t>예측값</a:t>
            </a:r>
            <a:r>
              <a:rPr lang="ko-KR" altLang="en-US" sz="2300" b="1" dirty="0" smtClean="0"/>
              <a:t> 결정</a:t>
            </a:r>
            <a:endParaRPr lang="en-US" altLang="ko-KR" sz="23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40000"/>
            <a:lumOff val="60000"/>
          </a:schemeClr>
        </a:solidFill>
        <a:ln w="12700">
          <a:solidFill>
            <a:schemeClr val="tx1"/>
          </a:solidFill>
          <a:miter/>
        </a:ln>
        <a:effectLst>
          <a:outerShdw dist="89803" dir="2700000" algn="ctr" rotWithShape="0">
            <a:schemeClr val="bg2"/>
          </a:outerShdw>
        </a:effectLst>
      </a:spPr>
      <a:bodyPr rot="10800000" vert="eaVert" wrap="none" lIns="93663" tIns="46038" rIns="93663" bIns="46038" anchor="ctr"/>
      <a:lstStyle>
        <a:defPPr defTabSz="927100">
          <a:lnSpc>
            <a:spcPct val="100000"/>
          </a:lnSpc>
          <a:defRPr dirty="0"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327</Words>
  <Application>Hancom Office Hanshow 2010</Application>
  <PresentationFormat>화면 슬라이드 쇼(4:3)</PresentationFormat>
  <Paragraphs>93</Paragraphs>
  <Slides>11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Photography-Camera-PPT-Design</dc:title>
  <dc:creator>ALLPPT.COM</dc:creator>
  <cp:lastModifiedBy>Windows 사용자</cp:lastModifiedBy>
  <cp:revision>251</cp:revision>
  <dcterms:created xsi:type="dcterms:W3CDTF">2012-06-14T12:43:41Z</dcterms:created>
  <dcterms:modified xsi:type="dcterms:W3CDTF">2017-06-26T03:00:09Z</dcterms:modified>
</cp:coreProperties>
</file>