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sldIdLst>
    <p:sldId id="256" r:id="rId2"/>
    <p:sldId id="261" r:id="rId3"/>
    <p:sldId id="264" r:id="rId4"/>
    <p:sldId id="278" r:id="rId5"/>
    <p:sldId id="277" r:id="rId6"/>
    <p:sldId id="275" r:id="rId7"/>
    <p:sldId id="279" r:id="rId8"/>
    <p:sldId id="280" r:id="rId9"/>
    <p:sldId id="281" r:id="rId10"/>
    <p:sldId id="276" r:id="rId11"/>
    <p:sldId id="266" r:id="rId12"/>
    <p:sldId id="282" r:id="rId13"/>
    <p:sldId id="263" r:id="rId14"/>
    <p:sldId id="265" r:id="rId15"/>
    <p:sldId id="283" r:id="rId16"/>
    <p:sldId id="286" r:id="rId17"/>
    <p:sldId id="291" r:id="rId18"/>
    <p:sldId id="292" r:id="rId19"/>
    <p:sldId id="287" r:id="rId20"/>
    <p:sldId id="303" r:id="rId21"/>
    <p:sldId id="267" r:id="rId22"/>
    <p:sldId id="284" r:id="rId23"/>
    <p:sldId id="293" r:id="rId24"/>
    <p:sldId id="294" r:id="rId25"/>
    <p:sldId id="295" r:id="rId26"/>
    <p:sldId id="296" r:id="rId27"/>
    <p:sldId id="297" r:id="rId28"/>
    <p:sldId id="289" r:id="rId29"/>
    <p:sldId id="285" r:id="rId30"/>
    <p:sldId id="299" r:id="rId31"/>
    <p:sldId id="301" r:id="rId32"/>
    <p:sldId id="300" r:id="rId33"/>
    <p:sldId id="302" r:id="rId34"/>
    <p:sldId id="268" r:id="rId35"/>
    <p:sldId id="271" r:id="rId36"/>
    <p:sldId id="272" r:id="rId37"/>
    <p:sldId id="273" r:id="rId38"/>
    <p:sldId id="274" r:id="rId39"/>
    <p:sldId id="298" r:id="rId40"/>
    <p:sldId id="26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33BCDEA-35DC-4B6D-9037-CEED152957D5}">
          <p14:sldIdLst>
            <p14:sldId id="256"/>
            <p14:sldId id="261"/>
          </p14:sldIdLst>
        </p14:section>
        <p14:section name="1_TABLE 설계" id="{4EAFB9F1-AC29-435F-A872-2B00B7AABDF4}">
          <p14:sldIdLst>
            <p14:sldId id="264"/>
            <p14:sldId id="278"/>
            <p14:sldId id="277"/>
            <p14:sldId id="275"/>
            <p14:sldId id="279"/>
            <p14:sldId id="280"/>
            <p14:sldId id="281"/>
            <p14:sldId id="276"/>
            <p14:sldId id="266"/>
            <p14:sldId id="282"/>
          </p14:sldIdLst>
        </p14:section>
        <p14:section name="2_ERD" id="{8316937F-BAB9-4C33-A608-BE2BC16CEEA0}">
          <p14:sldIdLst>
            <p14:sldId id="263"/>
          </p14:sldIdLst>
        </p14:section>
        <p14:section name="3_TABLE 기술서" id="{BA2186C0-41C4-46D2-916E-38F39B9462D5}">
          <p14:sldIdLst/>
        </p14:section>
        <p14:section name="사원관리" id="{799C0C4A-8C21-4779-9789-FCF483CDF4C0}">
          <p14:sldIdLst>
            <p14:sldId id="265"/>
            <p14:sldId id="283"/>
          </p14:sldIdLst>
        </p14:section>
        <p14:section name="메신저" id="{F4ECE54D-B0A3-4C46-84EE-AA261B79C9C8}">
          <p14:sldIdLst>
            <p14:sldId id="286"/>
            <p14:sldId id="291"/>
          </p14:sldIdLst>
        </p14:section>
        <p14:section name="알람" id="{2E92573A-005C-429E-8E02-10F047F13B8C}">
          <p14:sldIdLst>
            <p14:sldId id="292"/>
            <p14:sldId id="287"/>
          </p14:sldIdLst>
        </p14:section>
        <p14:section name="메일" id="{7D43516E-98E4-4D51-B79E-E1BAFED3C110}">
          <p14:sldIdLst>
            <p14:sldId id="303"/>
            <p14:sldId id="267"/>
          </p14:sldIdLst>
        </p14:section>
        <p14:section name="근태 관리" id="{F62EAA92-40E3-48F7-9BA6-83B55FE6BDDB}">
          <p14:sldIdLst>
            <p14:sldId id="284"/>
          </p14:sldIdLst>
        </p14:section>
        <p14:section name="업무 관리" id="{358C113A-0B0B-404C-B456-731FE5E37E61}">
          <p14:sldIdLst>
            <p14:sldId id="293"/>
            <p14:sldId id="294"/>
            <p14:sldId id="295"/>
            <p14:sldId id="296"/>
            <p14:sldId id="297"/>
          </p14:sldIdLst>
        </p14:section>
        <p14:section name="일정 관리" id="{50347E4F-FCE6-4387-855A-D893F56ABF83}">
          <p14:sldIdLst>
            <p14:sldId id="289"/>
            <p14:sldId id="285"/>
          </p14:sldIdLst>
        </p14:section>
        <p14:section name="전자결재" id="{0D3ED458-AB32-45AA-968A-9480481A5D30}">
          <p14:sldIdLst>
            <p14:sldId id="299"/>
            <p14:sldId id="301"/>
            <p14:sldId id="300"/>
            <p14:sldId id="302"/>
          </p14:sldIdLst>
        </p14:section>
        <p14:section name="커뮤니티" id="{0B9D83FF-CF20-4803-807D-ED667ABF588F}">
          <p14:sldIdLst>
            <p14:sldId id="268"/>
            <p14:sldId id="271"/>
            <p14:sldId id="272"/>
            <p14:sldId id="273"/>
            <p14:sldId id="274"/>
          </p14:sldIdLst>
        </p14:section>
        <p14:section name="회의실 예약" id="{FDC673BE-7751-4109-8C59-8FA73CB05E3A}">
          <p14:sldIdLst>
            <p14:sldId id="29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2A0CD-D3A8-483A-AC09-0F112680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47345-742D-4DAA-A3F2-061C336AB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5FA86-E75A-42A2-AC62-06E0AD6C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47370-293F-46A5-B858-F75AC2BE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5042A-0B8E-4B61-9EB8-0BE878B7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4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7385D-00A3-4975-95F2-FFBDA119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E4A1E-37E7-4E07-A401-17BAF0B9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A55B1-19A1-4099-8478-64F195AC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E1DEE-E2DB-4CFF-BED9-569210D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A8A58-75BE-4E78-ADA0-556AEBBE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60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C9D19E-AC22-429E-A613-01CAAD92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8B03-7F8E-49F4-9A96-4200B523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346A1-8633-4B8D-B7D7-85B5FD43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C4BB4-42F7-432A-A3EA-42DD843F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E9776-E227-43BC-A6DD-AD76392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7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F12C-853B-4251-9C31-C6FAC49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23654-76BA-4AF8-B73B-04C7FC93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99F15-0C2C-4875-93F9-E0EA579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A43F4-8323-4333-B87F-09C38FB0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A48A2-B10E-4F06-8EE5-628D1854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2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C928-AA76-4476-98F2-ED0D76AE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FA8A6-3DAF-4D40-9D6D-570F3645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99D0-2BBE-4A1A-8E8C-BE4FAF35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D68A-D9FE-4E02-BB44-7AAC1AB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E4AAA-1174-4DE4-9C08-B0768D7E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F6011-137E-4271-9CD5-990FAC37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35F5-6228-4CCF-8D56-34BAA3EC6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B78F0-5186-4E49-9F5E-08C60AFB3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BCD-E854-479F-946E-7591528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82315-623A-48BC-9315-0F9DE98F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1B241-841D-4AC9-80C4-879952B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EDEFB-3EA8-4EC9-A51F-BDB4EB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86236-5749-4210-A449-63267D5A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5D0E2-B42E-4EE9-A47B-3733B33C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3F891-2023-4B13-8D23-B2A1DE2C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861B72-F591-4CF7-BC52-A74931B6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800CCB-A357-4766-B3B1-C1B1F360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CD50E-4587-40BA-BBC2-61AE825A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71FCF-DD54-4B8F-BAD3-A2B67AC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43CE-FFC9-4F4F-B996-CE00221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0474D-6932-4DE7-969D-73ECBE3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6408D8-FC07-4CD7-BC5E-05288E0A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BF9A2-AF07-4370-9576-07C68E84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8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00DFC-ACCC-42F4-8EEA-79364A19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8500B-DDEA-4C46-A8AF-B3DB04CB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15CAC-0C5C-426E-A119-9F6F79D9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46A0-5B87-4A8D-8727-16994902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D4593-FCEE-48CB-BCA4-FF1AF04D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BE26B-5880-4ACE-8718-F61BE4EC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06586-0B18-44E7-979B-FA764006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922AC-1334-462D-BA83-C98235D4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89704-D33B-45A7-A5AF-1AD3FCA9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AE2E6-85B0-49DC-B7EF-9A2B6713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17FCD-2544-44FC-B9D8-078A462E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E5D5B-1D2E-4909-9783-D417AB6F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C6223-24F1-4A41-B2FE-49927C9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9A872-2F0E-4C9E-8C73-6F221586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8F704-5132-4856-B661-9C269463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6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1068B-968B-47F2-BDEC-2C42E77B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45E81-B5BF-41AA-A1F2-02B214DD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10A36-8C4C-48C8-B959-450A6637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C283-1362-49D5-B012-9B98DE4AFD09}" type="datetimeFigureOut">
              <a:rPr lang="ko-KR" altLang="en-US" smtClean="0"/>
              <a:t>2022-02-04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25CAF-0D8B-426E-A844-39ADCB454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19FFF-F918-4163-9773-EB6B1AC0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5D93-738B-438A-9B3D-EE4BCFEC14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224CB4-5BA6-4710-88DD-80D4C9D2D3DE}"/>
              </a:ext>
            </a:extLst>
          </p:cNvPr>
          <p:cNvSpPr txBox="1"/>
          <p:nvPr/>
        </p:nvSpPr>
        <p:spPr>
          <a:xfrm>
            <a:off x="3967853" y="6072410"/>
            <a:ext cx="42562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DB</a:t>
            </a:r>
            <a:r>
              <a:rPr lang="ko-KR" altLang="en-US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설계 보고서  </a:t>
            </a:r>
            <a:r>
              <a:rPr lang="en-US" altLang="ko-KR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·  </a:t>
            </a:r>
            <a:r>
              <a:rPr lang="ko-KR" altLang="en-US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김가연  김란  윤나경  이희승  정나현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114A44-CD4C-4C43-B57C-1EDCCA67A4C6}"/>
              </a:ext>
            </a:extLst>
          </p:cNvPr>
          <p:cNvGrpSpPr/>
          <p:nvPr/>
        </p:nvGrpSpPr>
        <p:grpSpPr>
          <a:xfrm>
            <a:off x="4488028" y="2536929"/>
            <a:ext cx="3215945" cy="1747595"/>
            <a:chOff x="4433523" y="2536929"/>
            <a:chExt cx="3215945" cy="17475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30B18CB-8F84-400C-BEB8-A424BA9883C0}"/>
                </a:ext>
              </a:extLst>
            </p:cNvPr>
            <p:cNvGrpSpPr/>
            <p:nvPr/>
          </p:nvGrpSpPr>
          <p:grpSpPr>
            <a:xfrm flipV="1">
              <a:off x="4861465" y="4197962"/>
              <a:ext cx="2360060" cy="86562"/>
              <a:chOff x="7616743" y="5985972"/>
              <a:chExt cx="2993204" cy="12470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2B3C15-F819-4F91-A319-3C7B5E9CD251}"/>
                  </a:ext>
                </a:extLst>
              </p:cNvPr>
              <p:cNvSpPr/>
              <p:nvPr/>
            </p:nvSpPr>
            <p:spPr>
              <a:xfrm>
                <a:off x="7616743" y="5985972"/>
                <a:ext cx="748301" cy="124701"/>
              </a:xfrm>
              <a:prstGeom prst="rect">
                <a:avLst/>
              </a:prstGeom>
              <a:solidFill>
                <a:srgbClr val="0109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622596-D581-4C91-AB02-55C302FCC488}"/>
                  </a:ext>
                </a:extLst>
              </p:cNvPr>
              <p:cNvSpPr/>
              <p:nvPr/>
            </p:nvSpPr>
            <p:spPr>
              <a:xfrm>
                <a:off x="8365044" y="5985972"/>
                <a:ext cx="748301" cy="124701"/>
              </a:xfrm>
              <a:prstGeom prst="rect">
                <a:avLst/>
              </a:prstGeom>
              <a:solidFill>
                <a:srgbClr val="235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FF48FC6-445A-4839-9ADB-FBFC3FABBB5D}"/>
                  </a:ext>
                </a:extLst>
              </p:cNvPr>
              <p:cNvSpPr/>
              <p:nvPr/>
            </p:nvSpPr>
            <p:spPr>
              <a:xfrm>
                <a:off x="9113345" y="5985972"/>
                <a:ext cx="748301" cy="124701"/>
              </a:xfrm>
              <a:prstGeom prst="rect">
                <a:avLst/>
              </a:prstGeom>
              <a:solidFill>
                <a:srgbClr val="5564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BB4277E-5082-442A-A0D1-3F2B73CFB11F}"/>
                  </a:ext>
                </a:extLst>
              </p:cNvPr>
              <p:cNvSpPr/>
              <p:nvPr/>
            </p:nvSpPr>
            <p:spPr>
              <a:xfrm>
                <a:off x="9861646" y="5985972"/>
                <a:ext cx="748301" cy="124701"/>
              </a:xfrm>
              <a:prstGeom prst="rect">
                <a:avLst/>
              </a:prstGeom>
              <a:solidFill>
                <a:srgbClr val="B8C0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E8F09C-92A8-40AA-857F-E5AB499E5341}"/>
                </a:ext>
              </a:extLst>
            </p:cNvPr>
            <p:cNvSpPr txBox="1"/>
            <p:nvPr/>
          </p:nvSpPr>
          <p:spPr>
            <a:xfrm>
              <a:off x="4433523" y="2767281"/>
              <a:ext cx="32159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Bebas Neue" panose="020B0606020202050201" pitchFamily="34" charset="0"/>
                </a:rPr>
                <a:t>WORKEVER</a:t>
              </a:r>
              <a:endParaRPr lang="ko-KR" altLang="en-US" sz="72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4EE69C-DAB6-4C89-A422-A333B3EBA56E}"/>
                </a:ext>
              </a:extLst>
            </p:cNvPr>
            <p:cNvSpPr txBox="1"/>
            <p:nvPr/>
          </p:nvSpPr>
          <p:spPr>
            <a:xfrm>
              <a:off x="4770153" y="2536929"/>
              <a:ext cx="2542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WORK WHEREVER</a:t>
              </a:r>
              <a:endParaRPr lang="ko-KR" altLang="en-US" sz="14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/>
        </p:nvGraphicFramePr>
        <p:xfrm>
          <a:off x="1138686" y="1365574"/>
          <a:ext cx="9848085" cy="162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endParaRPr lang="ko-KR" altLang="en-US" sz="11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목록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메모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중요도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TODO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상태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캘린더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전사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개인 일정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시작일시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종료일시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색상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일정분류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일정관리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38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95329"/>
              </p:ext>
            </p:extLst>
          </p:nvPr>
        </p:nvGraphicFramePr>
        <p:xfrm>
          <a:off x="1138686" y="1365574"/>
          <a:ext cx="9848085" cy="41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공지사항 게시판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공지사항 게시판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게시판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게시판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게시글분류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공지상단고정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댓글개수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게시판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게시판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신고횟수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댓글개수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4594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및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게시판 댓글 정보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댓글분류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47353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커뮤니티 첨부파일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커뮤니티의 모든 첨부파일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파일번호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게시판분류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원본파일명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수정파일명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저장경로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628566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게시판 신고 관리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게시글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및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 신고 관리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신고분류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신고유형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신고시간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노출상태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83415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커뮤니티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4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설계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01.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35" name="표 9"/>
          <p:cNvGraphicFramePr>
            <a:graphicFrameLocks noGrp="1"/>
          </p:cNvGraphicFramePr>
          <p:nvPr/>
        </p:nvGraphicFramePr>
        <p:xfrm>
          <a:off x="1138686" y="1365574"/>
          <a:ext cx="9848085" cy="162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엔티티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정의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포함 속성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사내 회의실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코드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명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위치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상태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(Y/N)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예약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예약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예약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예약자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코드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예약일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사용 시작 시간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사용 종료 시간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사용 용도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상태</a:t>
                      </a:r>
                      <a:endParaRPr lang="en-US" altLang="ko-KR" sz="11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46627" y="1042409"/>
            <a:ext cx="129271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20000"/>
                    </a:schemeClr>
                  </a:solidFill>
                </a:ln>
                <a:latin typeface="Pretendard ExtraBold"/>
                <a:ea typeface="Pretendard ExtraBold"/>
                <a:cs typeface="Pretendard ExtraBold"/>
              </a:rPr>
              <a:t>■ 회의실 예약</a:t>
            </a:r>
            <a:endParaRPr lang="ko-KR" altLang="en-US" sz="1500" dirty="0">
              <a:latin typeface="Pretendard ExtraBold"/>
              <a:ea typeface="Pretendard ExtraBold"/>
              <a:cs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F27804-69CB-46BE-A894-091D85267A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21235" r="1064"/>
          <a:stretch/>
        </p:blipFill>
        <p:spPr>
          <a:xfrm>
            <a:off x="1215487" y="1023439"/>
            <a:ext cx="9761026" cy="556029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676088" cy="635714"/>
            <a:chOff x="2504186" y="290983"/>
            <a:chExt cx="676088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5389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ERD</a:t>
              </a:r>
              <a:endParaRPr lang="ko-KR" altLang="en-US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02.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4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79062"/>
              </p:ext>
            </p:extLst>
          </p:nvPr>
        </p:nvGraphicFramePr>
        <p:xfrm>
          <a:off x="1242000" y="1042409"/>
          <a:ext cx="9708000" cy="452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USER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사원정보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DEPT_NO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USER_EMAIL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VARCHAR2(50)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USER_PHONE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USER_PWD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비밀번호</a:t>
                      </a:r>
                      <a:endParaRPr lang="en-US" altLang="ko-KR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USER_RANK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직급</a:t>
                      </a:r>
                      <a:endParaRPr lang="en-US" altLang="ko-KR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USER_JOINDATE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입사일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46960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USER_RESDATE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퇴사일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7206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재직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재직상태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재직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|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휴직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퇴사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607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USER_ENABLED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계정사용여부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 | N)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25922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USER_FILEPATH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프로필파일경로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069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USER_AUTH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‘S’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회원권한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관리자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=A |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=S)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8249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USER_ANNUAL_DATE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지급된 연차일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82130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USER_USE_DATE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사용한 연차일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5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COMPANY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회사정보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COM_PHONE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COM_CLASS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VARCHAR2(50)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회사업종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COM_ENCODE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VARCHAR2(50)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회원가입시 사용되는 회사코드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COM_ORIGINNAME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회사로고파일원본명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COM_CHANGENAME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회사로고파일수정명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COM_LOGOPATH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회사로고파일경로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A631E28F-5034-42CA-AAF1-ECA534C7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08832"/>
              </p:ext>
            </p:extLst>
          </p:nvPr>
        </p:nvGraphicFramePr>
        <p:xfrm>
          <a:off x="1242000" y="4117067"/>
          <a:ext cx="9708000" cy="1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DEPT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부서정보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DEPT_NO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COM_NO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DEPT_NAME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AD8989C5-06B5-432F-B90A-67E70184E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4297"/>
              </p:ext>
            </p:extLst>
          </p:nvPr>
        </p:nvGraphicFramePr>
        <p:xfrm>
          <a:off x="1242000" y="1041573"/>
          <a:ext cx="9708000" cy="148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CHAT_LIST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채팅방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CH_ROOM_NO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SEQ_CHATNO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6C52E6B4-352B-494A-BBC3-24293367E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83033"/>
              </p:ext>
            </p:extLst>
          </p:nvPr>
        </p:nvGraphicFramePr>
        <p:xfrm>
          <a:off x="1242000" y="2713339"/>
          <a:ext cx="9708000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CHATTING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채팅</a:t>
                      </a:r>
                      <a:r>
                        <a:rPr lang="en-US" altLang="ko-KR" sz="1000" b="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내용 테이블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CH_TALK_NO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SEQ_TALKNO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채팅대화순번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CH_ROOM_NO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1042409"/>
          <a:ext cx="9708000" cy="148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CHAT_MEMBER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채팅 멤버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CH_ROOM_NO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2687274"/>
          <a:ext cx="9708000" cy="148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ADDRESS_BOOK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주소록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ADD_STATUS_MSG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VARCHAR2(50)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상태메시지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8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19" name="표 9"/>
          <p:cNvGraphicFramePr>
            <a:graphicFrameLocks noGrp="1"/>
          </p:cNvGraphicFramePr>
          <p:nvPr/>
        </p:nvGraphicFramePr>
        <p:xfrm>
          <a:off x="1242000" y="1042409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BOARD_ALARM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게시글 알림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BA_NO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게시글 알림 번호</a:t>
                      </a: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WORKBOARD_NO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업무 게시판 새 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REPLY_NO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내 업무글 새 댓글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DB_NO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내 부서글 새 댓글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AB_NO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내 익명글 새 댓글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NB_NO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공지글 새 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7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BA_STATUS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확인 상태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</a:t>
                      </a: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미확인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:N/</a:t>
                      </a: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확인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:Y)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944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42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3008"/>
              </p:ext>
            </p:extLst>
          </p:nvPr>
        </p:nvGraphicFramePr>
        <p:xfrm>
          <a:off x="1242000" y="1041573"/>
          <a:ext cx="9708000" cy="1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MAIL_ALARM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메일 알림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MA_NO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메일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</a:t>
                      </a: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MAIL_NO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새 메일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MA_STATUS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확인 상태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</a:t>
                      </a: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미확인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:N/</a:t>
                      </a: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확인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:Y)</a:t>
                      </a: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1D102F37-D0E6-4FCC-97FA-27BAE032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54148"/>
              </p:ext>
            </p:extLst>
          </p:nvPr>
        </p:nvGraphicFramePr>
        <p:xfrm>
          <a:off x="1242000" y="2947015"/>
          <a:ext cx="9708000" cy="1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CHAT_ALARM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채팅 알림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CH_ROOM_NO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‘N’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알림확인상태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(N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읽지않음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Y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읽음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5453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31306" y="1261843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E8F09C-92A8-40AA-857F-E5AB499E5341}"/>
              </a:ext>
            </a:extLst>
          </p:cNvPr>
          <p:cNvSpPr txBox="1"/>
          <p:nvPr/>
        </p:nvSpPr>
        <p:spPr>
          <a:xfrm>
            <a:off x="213174" y="371215"/>
            <a:ext cx="19351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CONTENT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4EE69C-DAB6-4C89-A422-A333B3EBA56E}"/>
              </a:ext>
            </a:extLst>
          </p:cNvPr>
          <p:cNvSpPr txBox="1"/>
          <p:nvPr/>
        </p:nvSpPr>
        <p:spPr>
          <a:xfrm>
            <a:off x="253652" y="255799"/>
            <a:ext cx="1314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168027-70B3-406F-B824-6C31FB02F601}"/>
              </a:ext>
            </a:extLst>
          </p:cNvPr>
          <p:cNvGrpSpPr/>
          <p:nvPr/>
        </p:nvGrpSpPr>
        <p:grpSpPr>
          <a:xfrm>
            <a:off x="1568434" y="2405966"/>
            <a:ext cx="1128835" cy="635714"/>
            <a:chOff x="1296804" y="2295899"/>
            <a:chExt cx="1128835" cy="635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224CB4-5BA6-4710-88DD-80D4C9D2D3DE}"/>
                </a:ext>
              </a:extLst>
            </p:cNvPr>
            <p:cNvSpPr txBox="1"/>
            <p:nvPr/>
          </p:nvSpPr>
          <p:spPr>
            <a:xfrm>
              <a:off x="1296804" y="2608448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3FE11C-43AC-44E5-B851-D8C6C3BB7846}"/>
                </a:ext>
              </a:extLst>
            </p:cNvPr>
            <p:cNvSpPr txBox="1"/>
            <p:nvPr/>
          </p:nvSpPr>
          <p:spPr>
            <a:xfrm>
              <a:off x="1321752" y="2295899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A8F808-3856-4543-A9FC-81D2F7512C3F}"/>
              </a:ext>
            </a:extLst>
          </p:cNvPr>
          <p:cNvGrpSpPr/>
          <p:nvPr/>
        </p:nvGrpSpPr>
        <p:grpSpPr>
          <a:xfrm>
            <a:off x="1568434" y="3216675"/>
            <a:ext cx="676088" cy="635714"/>
            <a:chOff x="1296804" y="2931613"/>
            <a:chExt cx="676088" cy="6357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0B7E50-9644-4F4A-9C67-FF16AABBDB62}"/>
                </a:ext>
              </a:extLst>
            </p:cNvPr>
            <p:cNvSpPr txBox="1"/>
            <p:nvPr/>
          </p:nvSpPr>
          <p:spPr>
            <a:xfrm>
              <a:off x="1296804" y="3244162"/>
              <a:ext cx="5389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ERD</a:t>
              </a:r>
              <a:endParaRPr lang="ko-KR" altLang="en-US" sz="1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04EB29-5FC4-4721-890F-B8B5D33B9F5E}"/>
                </a:ext>
              </a:extLst>
            </p:cNvPr>
            <p:cNvSpPr txBox="1"/>
            <p:nvPr/>
          </p:nvSpPr>
          <p:spPr>
            <a:xfrm>
              <a:off x="1321752" y="2931613"/>
              <a:ext cx="65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02.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DC6A35-AFD4-48D4-9608-90F672D157AA}"/>
              </a:ext>
            </a:extLst>
          </p:cNvPr>
          <p:cNvGrpSpPr/>
          <p:nvPr/>
        </p:nvGrpSpPr>
        <p:grpSpPr>
          <a:xfrm>
            <a:off x="1568434" y="4027384"/>
            <a:ext cx="1295547" cy="635714"/>
            <a:chOff x="1296804" y="3567327"/>
            <a:chExt cx="1295547" cy="6357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20D15E-D8E0-43D7-9A05-CFBEF91EB2ED}"/>
                </a:ext>
              </a:extLst>
            </p:cNvPr>
            <p:cNvSpPr txBox="1"/>
            <p:nvPr/>
          </p:nvSpPr>
          <p:spPr>
            <a:xfrm>
              <a:off x="1296804" y="3879876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기술서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10F431-4913-4506-922A-3D9129EEF4E8}"/>
                </a:ext>
              </a:extLst>
            </p:cNvPr>
            <p:cNvSpPr txBox="1"/>
            <p:nvPr/>
          </p:nvSpPr>
          <p:spPr>
            <a:xfrm>
              <a:off x="1321752" y="3567327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34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21491"/>
              </p:ext>
            </p:extLst>
          </p:nvPr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MAIL_SEND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발신 메일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보낸 사람의 입장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)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발신자 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MS_SENDER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보낸 사람 이메일 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메일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CLOB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메일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 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MS_FOLDER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‘S’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 폴더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(‘S’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보낸메일함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‘D’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삭제메일함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영구 삭제 여부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DAFF4968-62E0-4CBD-8976-E1F48F751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2601"/>
              </p:ext>
            </p:extLst>
          </p:nvPr>
        </p:nvGraphicFramePr>
        <p:xfrm>
          <a:off x="1242000" y="4080191"/>
          <a:ext cx="9708000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MAIL_FILES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메일 첨부파일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MF_NO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파일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 메일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9129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MF_ORIGIN_NAME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 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MF_CHANGE_NAME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 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MF_PATH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3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52424"/>
              </p:ext>
            </p:extLst>
          </p:nvPr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MAIL_RECEIVE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수신메일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받는 사람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참조자 입장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)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 메일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MS_NO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 메일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수신자 사원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MR_RECEIVER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MR_CC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‘N’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 여부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참조자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 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참조자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MR_READ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‘N’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읽음 상태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읽음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안 읽음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MR_FOLDER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‘R’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 폴더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(‘R’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받은메일함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‘D’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삭제메일함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MR_STATUS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영구 삭제 여부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5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12168907-61EF-4493-B118-D11DE05C6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58348"/>
              </p:ext>
            </p:extLst>
          </p:nvPr>
        </p:nvGraphicFramePr>
        <p:xfrm>
          <a:off x="1242000" y="1041573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COMMUTE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근태 관리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통근날짜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CM_STATE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근무상태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(1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정상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2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지각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3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결근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4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조퇴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5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휴가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CM_START_TIME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출근시간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CM_END_TIME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퇴근시간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CM_WORKING_HOURS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근무시간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5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C301F1A7-CAC7-44DF-B37F-B5EDE04E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88617"/>
              </p:ext>
            </p:extLst>
          </p:nvPr>
        </p:nvGraphicFramePr>
        <p:xfrm>
          <a:off x="1241999" y="1042409"/>
          <a:ext cx="9708001" cy="2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PROJECT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PRO_TITLE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프로젝트명</a:t>
                      </a:r>
                      <a:endParaRPr lang="en-US" altLang="ko-KR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PRO_GRANT_WHETHER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 N 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담당자승인후 참여여부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PRO_CREATE_DATE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생성일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 Y 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프로젝트상태값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PRO_MANAGER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VARCHAR2(50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담장자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PRO_NUMBERPEOPLE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프로젝트참여인원수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16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7365"/>
              </p:ext>
            </p:extLst>
          </p:nvPr>
        </p:nvGraphicFramePr>
        <p:xfrm>
          <a:off x="1242000" y="1042408"/>
          <a:ext cx="9708000" cy="38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WORKBOARD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업무게시글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WORKBOARD_NO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WORK_STARTDATE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업무시작날짜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WORK_ENDDATE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업무마감날짜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VARCHAR2(15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업무상태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진행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완료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WORK_PRIORITY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VARCHAR2(15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우선순위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낮음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중간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보통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WORK_MANAGER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VARCHAR2(15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4696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WORKBOARD_CREATE_DATE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게시글 올린날짜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7206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BOARD_STATUS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'Y'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업무게시글상태값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존재하면‘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삭제시‘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N’)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607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WORK_PROGRESS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VARCHAR2(15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진행도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2592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VARCHAR2(15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6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8925"/>
              </p:ext>
            </p:extLst>
          </p:nvPr>
        </p:nvGraphicFramePr>
        <p:xfrm>
          <a:off x="1242000" y="1042408"/>
          <a:ext cx="9708000" cy="2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56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PROJECT_REPLY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댓글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REPLY_NO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REPLY_CONTENT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REPLY_CREATEDATE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REPLY_UPDATEDATE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댓글수정일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REPLY_STATUS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'Y'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댓글상태값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(Y/N)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WORK_STARTDATE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2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1042409"/>
          <a:ext cx="9708000" cy="2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ATTACHMENT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5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첨부파일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첨부파일번호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ATTACH_SAVEPATH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저장폴더경로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ATTACH_CREATE_DATE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업로드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ATTACH_ORIGIN_NAME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ATTACH_CHANGE_NAME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ATTACH_STATUS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 BYTE)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첨부파일상태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(Y/N)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WORK_STARTDATE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8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1042409"/>
          <a:ext cx="9708000" cy="148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PROJECT_DEPT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 부서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DEPT_NO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</a:tbl>
          </a:graphicData>
        </a:graphic>
      </p:graphicFrame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id="{C7B3F22D-31D0-4FA6-BCFA-E4F159A306CA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2715011"/>
          <a:ext cx="9708000" cy="148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PROJECT_MEMBER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 멤버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PRO_NO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6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/>
        </p:nvGraphicFramePr>
        <p:xfrm>
          <a:off x="1242000" y="1042409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TODO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TODO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 목록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TODO_MEMO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메모내용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TODO_IMP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중요도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(A | B | C | D)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256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TODO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N)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84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DA769A5F-5C2A-441A-B37E-D62B0D67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59658"/>
              </p:ext>
            </p:extLst>
          </p:nvPr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CALENDAR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전사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부서</a:t>
                      </a: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개인 일정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CA_MEMO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일정메모내용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CA_STARTDATE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일정시작일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CA_ENDDATE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일정종료일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8198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CA_COLOR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일정색상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2561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CA_CATEGORY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VARCHAR2(30)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일정분류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전사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|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개인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72825"/>
              </p:ext>
            </p:extLst>
          </p:nvPr>
        </p:nvGraphicFramePr>
        <p:xfrm>
          <a:off x="1138686" y="1365574"/>
          <a:ext cx="9848085" cy="226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이메일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전화번호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직급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입사일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퇴사일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재직상태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계정사용여부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프로필저장경로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권한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연차지급일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사용연차일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연락처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회사직종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회사코드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회사로고원본명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회사로고수정파일명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회사로고경로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회사번호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4594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1225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사원 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/ </a:t>
            </a:r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회사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96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19" name="표 9"/>
          <p:cNvGraphicFramePr>
            <a:graphicFrameLocks noGrp="1"/>
          </p:cNvGraphicFramePr>
          <p:nvPr/>
        </p:nvGraphicFramePr>
        <p:xfrm>
          <a:off x="1242000" y="1042409"/>
          <a:ext cx="9708000" cy="241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APVL_WRITER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기안 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APVL_FORM_NO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APVL_TITLE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VARCHAR2(500)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기안 제목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APVL_CREATE_DATE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SYSDATE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기안일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APVL_STATUS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상태('S'대기/'I'진행중/'C'완료/'R'반려/'D'회수)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2" name="표 9"/>
          <p:cNvGraphicFramePr>
            <a:graphicFrameLocks noGrp="1"/>
          </p:cNvGraphicFramePr>
          <p:nvPr/>
        </p:nvGraphicFramePr>
        <p:xfrm>
          <a:off x="1242000" y="3677730"/>
          <a:ext cx="9708000" cy="171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APPROVAL_FORM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결재 양식 관리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APVLFORM_NO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APVL_FORM_NO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VARCHAR2(100)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APVL_FORM_STATUS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사용 가능 여부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19" name="표 9"/>
          <p:cNvGraphicFramePr>
            <a:graphicFrameLocks noGrp="1"/>
          </p:cNvGraphicFramePr>
          <p:nvPr/>
        </p:nvGraphicFramePr>
        <p:xfrm>
          <a:off x="1242000" y="1042409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APPROVAL_LINE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결재선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APVL_LINE_NO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결재선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USER_NO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결재자 사원번호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APVL_LINE_TURN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순번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APVL_LINE_STATUS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결재상태('S'대기/'A'승인/'R'반려)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APVL_RETURN_COMMENT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VARCHAR2300)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반려 코멘트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7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6" name="표 9"/>
          <p:cNvGraphicFramePr>
            <a:graphicFrameLocks noGrp="1"/>
          </p:cNvGraphicFramePr>
          <p:nvPr/>
        </p:nvGraphicFramePr>
        <p:xfrm>
          <a:off x="1241999" y="3998797"/>
          <a:ext cx="9708000" cy="195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APPROVAL_WORKREPORT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</a:t>
                      </a: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_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업무 보고서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WORK_NAME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VARCHAR2(1000)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WORK_DATE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시행일자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WORK_PLAN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VARCHAR2(4000)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 계획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19" name="표 9"/>
          <p:cNvGraphicFramePr>
            <a:graphicFrameLocks noGrp="1"/>
          </p:cNvGraphicFramePr>
          <p:nvPr/>
        </p:nvGraphicFramePr>
        <p:xfrm>
          <a:off x="1242000" y="1042409"/>
          <a:ext cx="9708000" cy="21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APPROVAL_OVERTIME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</a:t>
                      </a: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_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연장 근무 신청서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OT_DATE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 근무 일자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OT_WORKING_HOURS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 시간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OT_TITLE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VARCHAR1(1000)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OT_CONTENT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VARCHAR2(4000)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 근무 사유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" name="표 9"/>
          <p:cNvGraphicFramePr>
            <a:graphicFrameLocks noGrp="1"/>
          </p:cNvGraphicFramePr>
          <p:nvPr/>
        </p:nvGraphicFramePr>
        <p:xfrm>
          <a:off x="1241999" y="3416039"/>
          <a:ext cx="9708000" cy="241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APPROVAL_DAYOFF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</a:t>
                      </a: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_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휴가 신청서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OFF_START_DATE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휴가 시작일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OFF_END_DATE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휴가 종료일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OFF_TOTAL_DATE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총사용일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OFF_KIND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휴가종류(1연차 | 2병가 | 3공가 | 4정기휴가 | 5출산휴가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OFF_REASON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VARCHAR2(4000)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상세 사유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43" name="표 9"/>
          <p:cNvGraphicFramePr>
            <a:graphicFrameLocks noGrp="1"/>
          </p:cNvGraphicFramePr>
          <p:nvPr/>
        </p:nvGraphicFramePr>
        <p:xfrm>
          <a:off x="1241999" y="1029893"/>
          <a:ext cx="9708000" cy="241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APPROVAL_BUISNESSTRIP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</a:t>
                      </a: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_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출장 신청서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BT_PLACE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VARCHAR2(500)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BT_START_DATE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시작일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BT_END_DATE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종료일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BT_EXPENSE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여비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BT_PURPOSE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VARCHAR2(4000)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목적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" name="표 9"/>
          <p:cNvGraphicFramePr>
            <a:graphicFrameLocks noGrp="1"/>
          </p:cNvGraphicFramePr>
          <p:nvPr/>
        </p:nvGraphicFramePr>
        <p:xfrm>
          <a:off x="1238164" y="3749581"/>
          <a:ext cx="9715671" cy="209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APPROVAL_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EXPENSEREPORT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전자 결재</a:t>
                      </a: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_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지출 품의서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APVL_NO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ER_DATE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지출 예정일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ER_AMOUNT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지출 금액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ER_PURPOSE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VARCHAR2(4000)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지출 목적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93774"/>
              </p:ext>
            </p:extLst>
          </p:nvPr>
        </p:nvGraphicFramePr>
        <p:xfrm>
          <a:off x="1242000" y="1042409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N_BOARD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공지사항 게시판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CLOB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NB_STATUS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비게시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66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1284"/>
              </p:ext>
            </p:extLst>
          </p:nvPr>
        </p:nvGraphicFramePr>
        <p:xfrm>
          <a:off x="1242000" y="1042409"/>
          <a:ext cx="9708000" cy="358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10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D_BOARD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부서별 게시판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글번호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DEPT_NO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2489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CLOB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DB_CATEGORY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게시글 분류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('N'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NULL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3006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DB_PIN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 상단 고정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(0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고정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X / 1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고정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69801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3029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9147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 상태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('Y'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'N'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비게시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4967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DB_REPLY_COUNT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 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0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5641"/>
              </p:ext>
            </p:extLst>
          </p:nvPr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10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A_BOARD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익명 게시판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AB_TITLE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VARCHAR2(200)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CLOB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3029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9147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('Y'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'N'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비게시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'B'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블라인드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4967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AB_REPORT_COUNT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횟수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3118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AB_REPLY_COUNT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 개수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5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77836"/>
              </p:ext>
            </p:extLst>
          </p:nvPr>
        </p:nvGraphicFramePr>
        <p:xfrm>
          <a:off x="1242000" y="1042409"/>
          <a:ext cx="9708000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10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COMMUNITY_REPLY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부서별 및 익명 게시판 댓글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 댓글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 번호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부서별 게시판용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CR_CATEGORY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 분류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(‘D’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/ ‘A’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CR_REF_NO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3029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4967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CR_STATUS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게시상태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('Y'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'N'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비게시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'B'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블라인드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CE6644DF-E820-4DE8-A221-40BD8218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2307"/>
              </p:ext>
            </p:extLst>
          </p:nvPr>
        </p:nvGraphicFramePr>
        <p:xfrm>
          <a:off x="1242000" y="3846515"/>
          <a:ext cx="9708000" cy="241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COMMUNITY_FILES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커뮤니티 모든 첨부파일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파일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CF_CATEGORY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게시판분류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('N'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공지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'D'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'A'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익명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9129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CF_REF_NO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CF_ORIGIN_NAME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 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CF_CHANGE_NAME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 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89360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CF_PATH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VARCHAR2(4000)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alpha val="2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18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기술서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03.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916B2BF-0D97-4B33-AF21-56715932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04558"/>
              </p:ext>
            </p:extLst>
          </p:nvPr>
        </p:nvGraphicFramePr>
        <p:xfrm>
          <a:off x="1242000" y="1042409"/>
          <a:ext cx="9708000" cy="288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1455764609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4244070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75973778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398015743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490226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27463966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628640866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10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REPORT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Table </a:t>
                      </a:r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기술서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2022-01-26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Page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System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Workever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작성자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E1I4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41757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테이블 설명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익명 게시판 및 댓글 신고 관리 정보 테이블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13403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No.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Attribute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Atribute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Data Type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N/N</a:t>
                      </a:r>
                      <a:endParaRPr lang="ko-KR" altLang="en-US" sz="10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Ky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Default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sz="1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146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정의</a:t>
                      </a:r>
                      <a:r>
                        <a:rPr lang="en-US" altLang="ko-KR" sz="11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11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PK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OOO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USER_NO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FK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작성 사원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219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REPORT_CATEGORY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분류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(‘B’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게시글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‘R’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282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REPORT_REF_NO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NUMBER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73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REPORT_GROUP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9147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REPORT_CONTENT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VARCHAR2(1000)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298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SYSDATE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신고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8395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REPORT_STATUS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CHAR(1)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O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‘Y’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 상태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(‘Y’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노출 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 ‘N’ </a:t>
                      </a:r>
                      <a:r>
                        <a:rPr lang="ko-KR" altLang="en-US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비노출</a:t>
                      </a:r>
                      <a:r>
                        <a:rPr lang="en-US" altLang="ko-KR" sz="9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endParaRPr lang="ko-KR" altLang="en-US" sz="9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2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6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295547" cy="635714"/>
            <a:chOff x="2504186" y="290983"/>
            <a:chExt cx="1295547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29554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기술서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5755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03.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19" name="표 9"/>
          <p:cNvGraphicFramePr>
            <a:graphicFrameLocks noGrp="1"/>
          </p:cNvGraphicFramePr>
          <p:nvPr/>
        </p:nvGraphicFramePr>
        <p:xfrm>
          <a:off x="1242000" y="1042409"/>
          <a:ext cx="9708000" cy="195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MEETING_ROOM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회의실 정보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MR_CODE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MR_NAME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VARCHAR2(500)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MR_PLACE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VARCHAR2(1000)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위치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MR_STATUS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Y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상태</a:t>
                      </a: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(Y/N)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표 9"/>
          <p:cNvGraphicFramePr>
            <a:graphicFrameLocks noGrp="1"/>
          </p:cNvGraphicFramePr>
          <p:nvPr/>
        </p:nvGraphicFramePr>
        <p:xfrm>
          <a:off x="1242000" y="3235324"/>
          <a:ext cx="9715671" cy="3027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4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MEETING_ROOM_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REVERVATION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4BEEA">
                        <a:alpha val="5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Table </a:t>
                      </a: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기술서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2022-01-26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Page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System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Workever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작성자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Pretendard Medium"/>
                          <a:ea typeface="Pretendard Medium"/>
                          <a:cs typeface="Pretendard Medium"/>
                        </a:rPr>
                        <a:t>E1I4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25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테이블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회의실 예약 정보 테이블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No.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Attribute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Atribute</a:t>
                      </a:r>
                      <a:endParaRPr lang="ko-KR" altLang="en-US" sz="1200" b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Data Type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N/N</a:t>
                      </a:r>
                      <a:endParaRPr lang="ko-KR" altLang="en-US" sz="10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Ky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Default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 sz="1000" dirty="0"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5E5FC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Description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BD5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MR_RESERVATION_NO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>
                          <a:latin typeface="Pretendard Light"/>
                          <a:ea typeface="Pretendard Light"/>
                          <a:cs typeface="Pretendard Light"/>
                        </a:rPr>
                        <a:t>정의</a:t>
                      </a:r>
                      <a:r>
                        <a:rPr lang="en-US" altLang="ko-KR" sz="1100">
                          <a:latin typeface="Pretendard Light"/>
                          <a:ea typeface="Pretendard Light"/>
                          <a:cs typeface="Pretendard Light"/>
                        </a:rPr>
                        <a:t>1</a:t>
                      </a:r>
                      <a:endParaRPr lang="ko-KR" altLang="en-US" sz="1100"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PK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예약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OOO</a:t>
                      </a:r>
                      <a:endParaRPr lang="ko-KR" altLang="en-US" sz="110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2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USER_NO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예약한 사원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3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MR_CODE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NUMBER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FK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회의실 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4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MR_RESERVATION_DATE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예약일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5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MR_START_TIME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사용 시작 시간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6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MR_END_TIME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VARCHAR2(30)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사용 종료 시간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7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MR_USE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VARCHAR2(2000)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O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사용 용도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8</a:t>
                      </a:r>
                      <a:endParaRPr lang="ko-KR" altLang="en-US" sz="9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MR_RESERVATION_STATUS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CHAR(1)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Y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상태('C'취소/'R'예약완료/'F'사용완료/'D'비활성화)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50816"/>
              </p:ext>
            </p:extLst>
          </p:nvPr>
        </p:nvGraphicFramePr>
        <p:xfrm>
          <a:off x="1138686" y="1365574"/>
          <a:ext cx="9848085" cy="290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해당 사원이 속한 채팅방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 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채팅내용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 대화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대화번호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채팅시간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 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채팅방에 속한 사원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 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4594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주소록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전 사원 주소록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(PFK),</a:t>
                      </a:r>
                      <a:r>
                        <a:rPr lang="en-US" altLang="ko-KR" sz="110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상태메시지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62856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8980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메신저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46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1B90E4C2-7C05-4CF3-91CB-53883A0AA5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771429" y="2400000"/>
            <a:chExt cx="18285714" cy="10285714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14EED3F1-D85D-43B0-9B27-B103B817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1429" y="2400000"/>
              <a:ext cx="18285714" cy="1028571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0A742E8-7918-4258-A72B-3B937437A8AA}"/>
              </a:ext>
            </a:extLst>
          </p:cNvPr>
          <p:cNvSpPr txBox="1"/>
          <p:nvPr/>
        </p:nvSpPr>
        <p:spPr>
          <a:xfrm>
            <a:off x="4269218" y="2767281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Bebas Neue" panose="020B0606020202050201" pitchFamily="34" charset="0"/>
              </a:rPr>
              <a:t>THANK YOU</a:t>
            </a:r>
            <a:endParaRPr lang="ko-KR" altLang="en-US" sz="8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03DC3E-943C-46CA-913A-6AE5B28FEBB3}"/>
              </a:ext>
            </a:extLst>
          </p:cNvPr>
          <p:cNvGrpSpPr/>
          <p:nvPr/>
        </p:nvGrpSpPr>
        <p:grpSpPr>
          <a:xfrm>
            <a:off x="5250403" y="5968701"/>
            <a:ext cx="1691194" cy="723275"/>
            <a:chOff x="4628686" y="5442228"/>
            <a:chExt cx="1691194" cy="7232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071A6D-2FA7-420D-B8C9-9148CDC3CE0F}"/>
                </a:ext>
              </a:extLst>
            </p:cNvPr>
            <p:cNvSpPr txBox="1"/>
            <p:nvPr/>
          </p:nvSpPr>
          <p:spPr>
            <a:xfrm>
              <a:off x="4628686" y="5534561"/>
              <a:ext cx="166103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Bebas Neue" panose="020B0606020202050201" pitchFamily="34" charset="0"/>
                </a:rPr>
                <a:t>WORKEVER</a:t>
              </a:r>
              <a:endParaRPr lang="ko-KR" altLang="en-US" sz="3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21065E-8421-4589-B106-44694A288AF0}"/>
                </a:ext>
              </a:extLst>
            </p:cNvPr>
            <p:cNvSpPr txBox="1"/>
            <p:nvPr/>
          </p:nvSpPr>
          <p:spPr>
            <a:xfrm>
              <a:off x="4652436" y="5442228"/>
              <a:ext cx="16674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spc="5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WORK WHEREVER</a:t>
              </a:r>
              <a:endParaRPr lang="ko-KR" altLang="en-US" sz="600" spc="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8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설계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01.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35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5758"/>
              </p:ext>
            </p:extLst>
          </p:nvPr>
        </p:nvGraphicFramePr>
        <p:xfrm>
          <a:off x="1138686" y="1365574"/>
          <a:ext cx="9848085" cy="226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엔티티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정의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포함 속성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게시글 알림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새 게시글이나 댓글 알림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게시글 알림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업무 게시글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 게시글 댓글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부서별 글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익명글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공지글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확인 상태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(N//Y)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메일 알림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미확인한 새 메일 알림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메일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메일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알림 확인 상태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(N/Y)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 알람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새로 온 채팅 메시지 알람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채팅방번호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</a:t>
                      </a:r>
                      <a:r>
                        <a:rPr lang="en-US" altLang="ko-KR" sz="110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알람확인상태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62352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46627" y="1042409"/>
            <a:ext cx="75931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20000"/>
                    </a:schemeClr>
                  </a:solidFill>
                </a:ln>
                <a:latin typeface="Pretendard ExtraBold"/>
                <a:ea typeface="Pretendard ExtraBold"/>
                <a:cs typeface="Pretendard ExtraBold"/>
              </a:rPr>
              <a:t>■ 알림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979"/>
              </p:ext>
            </p:extLst>
          </p:nvPr>
        </p:nvGraphicFramePr>
        <p:xfrm>
          <a:off x="1138686" y="1365574"/>
          <a:ext cx="9848085" cy="226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발신메일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 메일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보낸 사람의 입장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발신메일번호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발신자사원번호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발신자이메일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발신일시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보관폴더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영구삭제여부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수신메일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받는 사람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참조자 입장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수신메일번호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수신자사원번호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수신자이메일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참조여부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읽음상태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보관폴더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영구삭제여부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4594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메일 첨부파일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메일 첨부파일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파일번호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발신메일번호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원본파일명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수정파일명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저장경로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4735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731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메일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4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18263"/>
              </p:ext>
            </p:extLst>
          </p:nvPr>
        </p:nvGraphicFramePr>
        <p:xfrm>
          <a:off x="1138686" y="1365574"/>
          <a:ext cx="9848085" cy="99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근태 관리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 출퇴근 기록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조회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근태번호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통근날짜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근무상태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출근시간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퇴근시간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근무시간</a:t>
                      </a:r>
                      <a:endParaRPr lang="en-US" altLang="ko-KR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11079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근태 관리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95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622596-D581-4C91-AB02-55C302FCC488}"/>
              </a:ext>
            </a:extLst>
          </p:cNvPr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3F263-4B37-400B-B29D-F276EDC9883A}"/>
              </a:ext>
            </a:extLst>
          </p:cNvPr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5397B6-DA14-4250-AC6A-5413BBA71B60}"/>
                </a:ext>
              </a:extLst>
            </p:cNvPr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33F760-7215-4E77-929F-7762A844133A}"/>
                </a:ext>
              </a:extLst>
            </p:cNvPr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11785B-374B-4C94-8709-FF22A384426F}"/>
                </a:ext>
              </a:extLst>
            </p:cNvPr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1ED3C2-85FE-4884-8732-D40BCDA778FD}"/>
                </a:ext>
              </a:extLst>
            </p:cNvPr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0DF18A-1953-48A9-8D9A-9CD31E195467}"/>
              </a:ext>
            </a:extLst>
          </p:cNvPr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pc="5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WORK WHEREVER</a:t>
            </a:r>
            <a:endParaRPr lang="ko-KR" altLang="en-US" sz="900" spc="5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43B6FA-C93B-4530-B142-48E5B0B387C9}"/>
              </a:ext>
            </a:extLst>
          </p:cNvPr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C28F16-73DA-4CD1-823D-1430D63C0B01}"/>
                </a:ext>
              </a:extLst>
            </p:cNvPr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TABLE </a:t>
              </a:r>
              <a:r>
                <a:rPr lang="ko-KR" altLang="en-US" sz="15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설계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9E784-2C31-4D5E-BD78-D8154F94947B}"/>
                </a:ext>
              </a:extLst>
            </p:cNvPr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01. 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E1BCF2-E406-472C-B38D-56B9A59A6192}"/>
              </a:ext>
            </a:extLst>
          </p:cNvPr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WORKEVER</a:t>
            </a:r>
            <a:endParaRPr lang="ko-KR" altLang="en-US" sz="5000" dirty="0"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09ABE284-95BD-487A-B0DB-7EE4C295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6813"/>
              </p:ext>
            </p:extLst>
          </p:nvPr>
        </p:nvGraphicFramePr>
        <p:xfrm>
          <a:off x="1138686" y="1365574"/>
          <a:ext cx="9848085" cy="41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1230828548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1734329597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3988308784"/>
                    </a:ext>
                  </a:extLst>
                </a:gridCol>
              </a:tblGrid>
              <a:tr h="35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엔티티 명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정의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포함 속성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7707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</a:t>
                      </a:r>
                      <a:endParaRPr lang="ko-KR" altLang="en-US" sz="11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담당자승인후 참여여부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생성일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프로젝트상태값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담장자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참여인원수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2928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업무게시글</a:t>
                      </a:r>
                      <a:endParaRPr lang="en-US" altLang="ko-KR" sz="1100" b="0" dirty="0">
                        <a:ln w="9525"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업무마감날짜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업무상태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진행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완료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),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진행도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우선순위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낮음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중간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보통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담당자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게시글 올린날짜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업무게시글상태값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(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존재하면‘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Y’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삭제시‘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N’)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61670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댓글</a:t>
                      </a:r>
                      <a:endParaRPr lang="ko-KR" altLang="en-US" sz="11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댓글내용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댓글작성일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댓글수정일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댓글상태값 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(Y/N),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</a:t>
                      </a:r>
                      <a:endParaRPr lang="ko-KR" altLang="en-US" sz="110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45944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첨부파일</a:t>
                      </a:r>
                      <a:endParaRPr lang="ko-KR" altLang="en-US" sz="1100" b="0" dirty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첨부파일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첨부파일번호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(PK),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저장폴더경로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업로드 날짜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원본명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수정명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첨부파일상태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(Y/N),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업무게시글 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(FK)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47353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 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부서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부서번호</a:t>
                      </a:r>
                      <a:r>
                        <a:rPr lang="en-US" altLang="ko-KR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628566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프로젝트 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 멤버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에 대한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프로젝트번호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사원번호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83415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AF5D32C-4B21-44EE-834F-1EEC428FB102}"/>
              </a:ext>
            </a:extLst>
          </p:cNvPr>
          <p:cNvSpPr txBox="1"/>
          <p:nvPr/>
        </p:nvSpPr>
        <p:spPr>
          <a:xfrm>
            <a:off x="1046627" y="1042409"/>
            <a:ext cx="11079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■ 업무 관리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48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V="1">
            <a:off x="340831" y="1042409"/>
            <a:ext cx="461204" cy="86562"/>
          </a:xfrm>
          <a:prstGeom prst="rect">
            <a:avLst/>
          </a:prstGeom>
          <a:solidFill>
            <a:srgbClr val="235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10078499" y="6497175"/>
            <a:ext cx="1844816" cy="86562"/>
            <a:chOff x="7616743" y="5985972"/>
            <a:chExt cx="2993204" cy="124701"/>
          </a:xfrm>
        </p:grpSpPr>
        <p:sp>
          <p:nvSpPr>
            <p:cNvPr id="14" name="직사각형 13"/>
            <p:cNvSpPr/>
            <p:nvPr/>
          </p:nvSpPr>
          <p:spPr>
            <a:xfrm>
              <a:off x="7616743" y="5985972"/>
              <a:ext cx="748301" cy="124701"/>
            </a:xfrm>
            <a:prstGeom prst="rect">
              <a:avLst/>
            </a:prstGeom>
            <a:solidFill>
              <a:srgbClr val="010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65044" y="5985972"/>
              <a:ext cx="748301" cy="124701"/>
            </a:xfrm>
            <a:prstGeom prst="rect">
              <a:avLst/>
            </a:prstGeom>
            <a:solidFill>
              <a:srgbClr val="235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113345" y="5985972"/>
              <a:ext cx="748301" cy="124701"/>
            </a:xfrm>
            <a:prstGeom prst="rect">
              <a:avLst/>
            </a:prstGeom>
            <a:solidFill>
              <a:srgbClr val="556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61646" y="5985972"/>
              <a:ext cx="748301" cy="124701"/>
            </a:xfrm>
            <a:prstGeom prst="rect">
              <a:avLst/>
            </a:prstGeom>
            <a:solidFill>
              <a:srgbClr val="B8C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414" y="6265507"/>
            <a:ext cx="199285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spc="5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"/>
                <a:ea typeface="나눔스퀘어"/>
              </a:rPr>
              <a:t>WORK WHEREVER</a:t>
            </a:r>
            <a:endParaRPr lang="ko-KR" altLang="en-US" sz="900" spc="5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"/>
              <a:ea typeface="나눔스퀘어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3236" y="217545"/>
            <a:ext cx="1128835" cy="635714"/>
            <a:chOff x="2504186" y="290983"/>
            <a:chExt cx="1128835" cy="635714"/>
          </a:xfrm>
        </p:grpSpPr>
        <p:sp>
          <p:nvSpPr>
            <p:cNvPr id="39" name="TextBox 38"/>
            <p:cNvSpPr txBox="1"/>
            <p:nvPr/>
          </p:nvSpPr>
          <p:spPr>
            <a:xfrm>
              <a:off x="2504186" y="603532"/>
              <a:ext cx="112883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TABLE </a:t>
              </a:r>
              <a:r>
                <a:rPr lang="ko-KR" altLang="en-US" sz="15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Light"/>
                  <a:ea typeface="Pretendard Light"/>
                  <a:cs typeface="Pretendard Light"/>
                </a:rPr>
                <a:t>설계</a:t>
              </a:r>
              <a:endPara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29134" y="290983"/>
              <a:ext cx="61587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dirty="0">
                  <a:ln w="9525"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/>
                  <a:ea typeface="Pretendard ExtraBold"/>
                  <a:cs typeface="Pretendard ExtraBold"/>
                </a:rPr>
                <a:t>01. </a:t>
              </a:r>
              <a:endParaRPr lang="ko-KR" altLang="en-US" sz="2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Light"/>
                <a:ea typeface="Pretendard Light"/>
                <a:cs typeface="Pretendard Ligh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32224" y="161665"/>
            <a:ext cx="22910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dirty="0">
                <a:ln w="9525"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ebas Neue"/>
              </a:rPr>
              <a:t>WORKEVER</a:t>
            </a:r>
            <a:endParaRPr lang="ko-KR" altLang="en-US" sz="5000" dirty="0">
              <a:ln w="9525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ebas Neue"/>
            </a:endParaRPr>
          </a:p>
        </p:txBody>
      </p:sp>
      <p:graphicFrame>
        <p:nvGraphicFramePr>
          <p:cNvPr id="35" name="표 9"/>
          <p:cNvGraphicFramePr>
            <a:graphicFrameLocks noGrp="1"/>
          </p:cNvGraphicFramePr>
          <p:nvPr/>
        </p:nvGraphicFramePr>
        <p:xfrm>
          <a:off x="1138686" y="1365574"/>
          <a:ext cx="9848085" cy="485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엔티티 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정의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ln w="9525"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Medium"/>
                          <a:ea typeface="Pretendard Medium"/>
                          <a:cs typeface="Pretendard Medium"/>
                        </a:rPr>
                        <a:t>포함 속성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Medium"/>
                        <a:ea typeface="Pretendard Medium"/>
                        <a:cs typeface="Pretendard Medium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기안자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기안 제목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기안일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결재 상태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spc="-50" baseline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 관리</a:t>
                      </a:r>
                      <a:endParaRPr lang="ko-KR" altLang="en-US" sz="1100" b="0" spc="-50" baseline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 관리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양식명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사용 가능 여부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결재선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결재선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결재선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결재자 사원번호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결재 순번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결재 상태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반려 코멘트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결재일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spc="-50" baseline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r>
                        <a:rPr lang="en-US" altLang="ko-KR" sz="1100" b="0" spc="-50" baseline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_</a:t>
                      </a:r>
                      <a:r>
                        <a:rPr lang="ko-KR" altLang="en-US" sz="1100" b="0" spc="-50" baseline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연장근무 신청서</a:t>
                      </a:r>
                      <a:endParaRPr lang="ko-KR" altLang="en-US" sz="1100" b="0" spc="-50" baseline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연장근무 신청서 양식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(PFK), 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연장 근무 일자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연장 시간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업무명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r>
                        <a:rPr lang="en-US" altLang="ko-KR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_</a:t>
                      </a: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휴가 신청서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휴가 신청서 양식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휴가 시작일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휴가 종료일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총 사용일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휴가 종류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사유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r>
                        <a:rPr lang="en-US" altLang="ko-KR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_</a:t>
                      </a: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 보고서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업무 보고서 양식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업무명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시행 일자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업무 계획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r>
                        <a:rPr lang="en-US" altLang="ko-KR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_</a:t>
                      </a:r>
                      <a:r>
                        <a:rPr lang="ko-KR" altLang="en-US" sz="1100" b="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지출 품의서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지출 품의서 양식 정보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지출 예정일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지출 금액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지출 목적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036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b="0" kern="1200" dirty="0">
                          <a:ln w="9525" cap="flat" cmpd="sng" algn="ctr">
                            <a:solidFill>
                              <a:schemeClr val="tx1">
                                <a:alpha val="2000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전자 결재</a:t>
                      </a:r>
                      <a:r>
                        <a:rPr lang="en-US" altLang="ko-KR" sz="1100" b="0" kern="1200" dirty="0">
                          <a:ln w="9525" cap="flat" cmpd="sng" algn="ctr">
                            <a:solidFill>
                              <a:schemeClr val="tx1">
                                <a:alpha val="2000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_</a:t>
                      </a:r>
                      <a:r>
                        <a:rPr lang="ko-KR" altLang="en-US" sz="1100" b="0" kern="1200" dirty="0">
                          <a:ln w="9525" cap="flat" cmpd="sng" algn="ctr">
                            <a:solidFill>
                              <a:schemeClr val="tx1">
                                <a:alpha val="20000"/>
                              </a:schemeClr>
                            </a:solidFill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신청서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kern="12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출장 신청서 양식 정보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결재 문서 번호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(PFK),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출장지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출장 시작일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출장 종료일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출장 여비</a:t>
                      </a:r>
                      <a:r>
                        <a:rPr lang="en-US" altLang="ko-KR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,</a:t>
                      </a:r>
                      <a:r>
                        <a:rPr lang="ko-KR" altLang="en-US" sz="1100" dirty="0">
                          <a:ln w="9525"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Pretendard Light"/>
                          <a:ea typeface="Pretendard Light"/>
                          <a:cs typeface="Pretendard Light"/>
                        </a:rPr>
                        <a:t> 출장 목적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Pretendard Light"/>
                        <a:ea typeface="Pretendard Light"/>
                        <a:cs typeface="Pretendard Ligh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46627" y="1042409"/>
            <a:ext cx="113078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20000"/>
                    </a:schemeClr>
                  </a:solidFill>
                </a:ln>
                <a:latin typeface="Pretendard ExtraBold"/>
                <a:ea typeface="Pretendard ExtraBold"/>
                <a:cs typeface="Pretendard ExtraBold"/>
              </a:rPr>
              <a:t>■ 전자 결재</a:t>
            </a:r>
            <a:endParaRPr lang="ko-KR" altLang="en-US" sz="1500" dirty="0">
              <a:latin typeface="Pretendard ExtraBold"/>
              <a:ea typeface="Pretendard ExtraBold"/>
              <a:cs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5009</Words>
  <Application>Microsoft Office PowerPoint</Application>
  <PresentationFormat>와이드스크린</PresentationFormat>
  <Paragraphs>2289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Pretendard ExtraBold</vt:lpstr>
      <vt:lpstr>Pretendard Light</vt:lpstr>
      <vt:lpstr>Pretendard Medium</vt:lpstr>
      <vt:lpstr>나눔스퀘어</vt:lpstr>
      <vt:lpstr>맑은 고딕</vt:lpstr>
      <vt:lpstr>Arial</vt:lpstr>
      <vt:lpstr>Bebas Neue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Nahyeon</dc:creator>
  <cp:lastModifiedBy>Jeong Nahyeon</cp:lastModifiedBy>
  <cp:revision>43</cp:revision>
  <dcterms:created xsi:type="dcterms:W3CDTF">2022-01-14T14:35:55Z</dcterms:created>
  <dcterms:modified xsi:type="dcterms:W3CDTF">2022-02-04T03:53:02Z</dcterms:modified>
  <cp:version/>
</cp:coreProperties>
</file>