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85" r:id="rId2"/>
    <p:sldId id="286" r:id="rId3"/>
    <p:sldId id="287" r:id="rId4"/>
    <p:sldId id="301" r:id="rId5"/>
    <p:sldId id="302" r:id="rId6"/>
    <p:sldId id="303" r:id="rId7"/>
    <p:sldId id="304" r:id="rId8"/>
    <p:sldId id="288" r:id="rId9"/>
    <p:sldId id="289" r:id="rId10"/>
    <p:sldId id="296" r:id="rId11"/>
    <p:sldId id="297" r:id="rId12"/>
    <p:sldId id="298" r:id="rId13"/>
    <p:sldId id="299" r:id="rId14"/>
    <p:sldId id="300" r:id="rId15"/>
    <p:sldId id="290" r:id="rId16"/>
    <p:sldId id="293" r:id="rId17"/>
    <p:sldId id="295" r:id="rId18"/>
    <p:sldId id="291" r:id="rId19"/>
    <p:sldId id="292" r:id="rId20"/>
    <p:sldId id="305" r:id="rId21"/>
    <p:sldId id="306" r:id="rId22"/>
    <p:sldId id="307" r:id="rId23"/>
    <p:sldId id="308" r:id="rId24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94660"/>
  </p:normalViewPr>
  <p:slideViewPr>
    <p:cSldViewPr>
      <p:cViewPr varScale="1">
        <p:scale>
          <a:sx n="115" d="100"/>
          <a:sy n="115" d="100"/>
        </p:scale>
        <p:origin x="11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6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D68CC-D03B-4ED2-ADCD-31EEA962F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D729-6734-452E-93C3-C434FD20CE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17" name="머리글 개체 틀 1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15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5FB4-413B-4F5B-81FB-6D044F7444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슬라이드 노트 개체 틀 11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3" name="날짜 개체 틀 1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740B1-64A2-405F-9628-CBFFDD4A2F53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14" name="머리글 개체 틀 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5" name="슬라이드 이미지 개체 틀 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97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FEDORA 17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기준으로 제작하였음</a:t>
            </a:r>
            <a:r>
              <a:rPr lang="en-US" altLang="ko-KR" baseline="0" smtClean="0"/>
              <a:t>!!!!!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54BDF-8C69-4A1B-A75B-08ABB000E8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6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FEDORA 17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기준으로 제작하였음</a:t>
            </a:r>
            <a:r>
              <a:rPr lang="en-US" altLang="ko-KR" baseline="0" smtClean="0"/>
              <a:t>!!!!!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54BDF-8C69-4A1B-A75B-08ABB000E81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8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FEDORA 17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기준으로 제작하였음</a:t>
            </a:r>
            <a:r>
              <a:rPr lang="en-US" altLang="ko-KR" baseline="0" smtClean="0"/>
              <a:t>!!!!!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54BDF-8C69-4A1B-A75B-08ABB000E81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9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FEDORA 17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기준으로 제작하였음</a:t>
            </a:r>
            <a:r>
              <a:rPr lang="en-US" altLang="ko-KR" baseline="0" smtClean="0"/>
              <a:t>!!!!!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54BDF-8C69-4A1B-A75B-08ABB000E8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9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2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13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&lt;1&gt;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3ED9-B836-470F-8DD4-A9820CCD2005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A93-29D0-4941-A449-A003DE82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4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3ED9-B836-470F-8DD4-A9820CCD2005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A93-29D0-4941-A449-A003DE82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6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&lt;#&gt;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TETRIS Program</a:t>
            </a:r>
            <a:br>
              <a:rPr lang="en-US" altLang="ko-KR" dirty="0" smtClean="0"/>
            </a:br>
            <a:r>
              <a:rPr lang="en-US" altLang="ko-KR" sz="1600" dirty="0" smtClean="0"/>
              <a:t>-</a:t>
            </a:r>
            <a:r>
              <a:rPr lang="ko-KR" altLang="en-US" sz="1600" dirty="0" smtClean="0"/>
              <a:t>프로그램 설명</a:t>
            </a:r>
            <a:r>
              <a:rPr lang="en-US" altLang="ko-KR" sz="1600" dirty="0"/>
              <a:t>-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제 </a:t>
            </a:r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r>
              <a:rPr lang="ko-KR" altLang="en-US" dirty="0" smtClean="0">
                <a:solidFill>
                  <a:srgbClr val="002060"/>
                </a:solidFill>
              </a:rPr>
              <a:t>조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조장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오우석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조원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정성훈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        장준수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        박상원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일자 </a:t>
            </a:r>
            <a:r>
              <a:rPr lang="en-US" altLang="ko-KR" dirty="0" smtClean="0">
                <a:solidFill>
                  <a:srgbClr val="002060"/>
                </a:solidFill>
              </a:rPr>
              <a:t>: 2016.03.02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3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095" y="-27384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607385"/>
            <a:ext cx="66425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ㆍ블럭</a:t>
            </a:r>
            <a:r>
              <a:rPr lang="ko-KR" altLang="en-US" b="1" dirty="0"/>
              <a:t> 모양을 결정하는 </a:t>
            </a:r>
            <a:r>
              <a:rPr lang="en-US" altLang="ko-KR" b="1" dirty="0"/>
              <a:t>4</a:t>
            </a:r>
            <a:r>
              <a:rPr lang="ko-KR" altLang="en-US" b="1" dirty="0"/>
              <a:t>개 </a:t>
            </a:r>
            <a:r>
              <a:rPr lang="ko-KR" altLang="en-US" b="1" dirty="0" err="1"/>
              <a:t>블럭의</a:t>
            </a:r>
            <a:r>
              <a:rPr lang="ko-KR" altLang="en-US" b="1" dirty="0"/>
              <a:t> 위치를 저장할 </a:t>
            </a:r>
            <a:r>
              <a:rPr lang="en-US" altLang="ko-KR" b="1" dirty="0"/>
              <a:t>Point</a:t>
            </a:r>
            <a:r>
              <a:rPr lang="ko-KR" altLang="en-US" b="1" dirty="0"/>
              <a:t>객체 배열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en-US" altLang="ko-KR" b="1" dirty="0" err="1" smtClean="0"/>
              <a:t>b_style</a:t>
            </a:r>
            <a:r>
              <a:rPr lang="ko-KR" altLang="en-US" b="1" dirty="0"/>
              <a:t>과 </a:t>
            </a:r>
            <a:r>
              <a:rPr lang="en-US" altLang="ko-KR" b="1" dirty="0"/>
              <a:t>rotation</a:t>
            </a:r>
            <a:r>
              <a:rPr lang="ko-KR" altLang="en-US" b="1" dirty="0"/>
              <a:t>값을 기준으로 </a:t>
            </a:r>
            <a:r>
              <a:rPr lang="en-US" altLang="ko-KR" b="1" dirty="0"/>
              <a:t>Shape</a:t>
            </a:r>
            <a:r>
              <a:rPr lang="ko-KR" altLang="en-US" b="1" dirty="0"/>
              <a:t>클래스의 </a:t>
            </a:r>
            <a:r>
              <a:rPr lang="en-US" altLang="ko-KR" b="1" dirty="0"/>
              <a:t>2</a:t>
            </a:r>
            <a:r>
              <a:rPr lang="ko-KR" altLang="en-US" b="1" dirty="0"/>
              <a:t>차원배열 선택하게 되고</a:t>
            </a:r>
            <a:r>
              <a:rPr lang="en-US" altLang="ko-KR" b="1" dirty="0"/>
              <a:t>, 2</a:t>
            </a:r>
            <a:r>
              <a:rPr lang="ko-KR" altLang="en-US" b="1" dirty="0"/>
              <a:t>차원 배열의 </a:t>
            </a:r>
            <a:r>
              <a:rPr lang="en-US" altLang="ko-KR" b="1" dirty="0"/>
              <a:t>1</a:t>
            </a:r>
            <a:r>
              <a:rPr lang="ko-KR" altLang="en-US" b="1" dirty="0"/>
              <a:t>의 값을 가지는 곳의 </a:t>
            </a:r>
            <a:r>
              <a:rPr lang="en-US" altLang="ko-KR" b="1" dirty="0" err="1"/>
              <a:t>row,col</a:t>
            </a:r>
            <a:r>
              <a:rPr lang="ko-KR" altLang="en-US" b="1" dirty="0"/>
              <a:t>의 값을 의미 </a:t>
            </a:r>
            <a:r>
              <a:rPr lang="en-US" altLang="ko-KR" b="1" dirty="0"/>
              <a:t>(</a:t>
            </a:r>
            <a:r>
              <a:rPr lang="en-US" altLang="ko-KR" b="1" dirty="0" err="1"/>
              <a:t>b_shape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].x</a:t>
            </a:r>
            <a:r>
              <a:rPr lang="ko-KR" altLang="en-US" b="1" dirty="0"/>
              <a:t>는 </a:t>
            </a:r>
            <a:r>
              <a:rPr lang="en-US" altLang="ko-KR" b="1" dirty="0"/>
              <a:t>row, </a:t>
            </a:r>
            <a:r>
              <a:rPr lang="en-US" altLang="ko-KR" b="1" dirty="0" err="1"/>
              <a:t>b_shape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].y</a:t>
            </a:r>
            <a:r>
              <a:rPr lang="ko-KR" altLang="en-US" b="1" dirty="0"/>
              <a:t>는 </a:t>
            </a:r>
            <a:r>
              <a:rPr lang="en-US" altLang="ko-KR" b="1" dirty="0"/>
              <a:t>col</a:t>
            </a:r>
            <a:r>
              <a:rPr lang="ko-KR" altLang="en-US" b="1" dirty="0"/>
              <a:t>을 의미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ㆍ게임</a:t>
            </a:r>
            <a:r>
              <a:rPr lang="ko-KR" altLang="en-US" b="1" dirty="0"/>
              <a:t> 판에 추가될 때</a:t>
            </a:r>
            <a:r>
              <a:rPr lang="en-US" altLang="ko-KR" b="1" dirty="0"/>
              <a:t>, </a:t>
            </a:r>
            <a:r>
              <a:rPr lang="en-US" altLang="ko-KR" b="1" dirty="0" err="1"/>
              <a:t>cur_pt</a:t>
            </a:r>
            <a:r>
              <a:rPr lang="ko-KR" altLang="en-US" b="1" dirty="0"/>
              <a:t>를 기준으로 값이 재설정 되어야 한다</a:t>
            </a:r>
            <a:r>
              <a:rPr lang="en-US" altLang="ko-KR" b="1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BlockShape.java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851585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Point[] </a:t>
            </a:r>
            <a:r>
              <a:rPr lang="en-US" altLang="ko-KR" sz="2400" b="1" dirty="0" err="1">
                <a:solidFill>
                  <a:srgbClr val="FF0000"/>
                </a:solidFill>
              </a:rPr>
              <a:t>b_shape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092746"/>
            <a:ext cx="6642520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ㆍ타이머에</a:t>
            </a:r>
            <a:r>
              <a:rPr lang="ko-KR" altLang="en-US" b="1" dirty="0"/>
              <a:t> 설정된 시간을 기준으로 계속 호출되는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ㆍ블럭</a:t>
            </a:r>
            <a:r>
              <a:rPr lang="ko-KR" altLang="en-US" b="1" dirty="0"/>
              <a:t> 모양을 아래로 한 칸 움직일지 말지를 수행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BlockShape.java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171613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Point[] </a:t>
            </a:r>
            <a:r>
              <a:rPr lang="en-US" altLang="ko-KR" b="1" dirty="0" err="1">
                <a:solidFill>
                  <a:srgbClr val="FF0000"/>
                </a:solidFill>
              </a:rPr>
              <a:t>b_shape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066" y="3423520"/>
            <a:ext cx="6642520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ㆍ사용자가</a:t>
            </a:r>
            <a:r>
              <a:rPr lang="ko-KR" altLang="en-US" b="1" dirty="0"/>
              <a:t> 좌측방향키를 눌렀을 때 호출되는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ㆍ블럭</a:t>
            </a:r>
            <a:r>
              <a:rPr lang="ko-KR" altLang="en-US" b="1" dirty="0"/>
              <a:t> 모양을 좌로 한 칸 움직일지 말지를 수행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37066" y="3046913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public void </a:t>
            </a:r>
            <a:r>
              <a:rPr lang="en-US" altLang="ko-KR" b="1" dirty="0" err="1">
                <a:solidFill>
                  <a:srgbClr val="FF0000"/>
                </a:solidFill>
              </a:rPr>
              <a:t>leftKey</a:t>
            </a:r>
            <a:r>
              <a:rPr lang="en-US" altLang="ko-KR" b="1" dirty="0">
                <a:solidFill>
                  <a:srgbClr val="FF0000"/>
                </a:solidFill>
              </a:rPr>
              <a:t>(Block[][] 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4" y="4782308"/>
            <a:ext cx="6642520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ㆍ사용자가</a:t>
            </a:r>
            <a:r>
              <a:rPr lang="ko-KR" altLang="en-US" b="1" dirty="0"/>
              <a:t> 우측방향키를 눌렀을 때 호출되는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ㆍ블럭</a:t>
            </a:r>
            <a:r>
              <a:rPr lang="ko-KR" altLang="en-US" b="1" dirty="0"/>
              <a:t> 모양을 우로 한 칸 움직일지 말지를 수행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3404" y="4405701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public void </a:t>
            </a:r>
            <a:r>
              <a:rPr lang="en-US" altLang="ko-KR" b="1" dirty="0" err="1">
                <a:solidFill>
                  <a:srgbClr val="FF0000"/>
                </a:solidFill>
              </a:rPr>
              <a:t>rightKey</a:t>
            </a:r>
            <a:r>
              <a:rPr lang="en-US" altLang="ko-KR" b="1" dirty="0">
                <a:solidFill>
                  <a:srgbClr val="FF0000"/>
                </a:solidFill>
              </a:rPr>
              <a:t>(Block[][] b)</a:t>
            </a:r>
          </a:p>
        </p:txBody>
      </p:sp>
    </p:spTree>
    <p:extLst>
      <p:ext uri="{BB962C8B-B14F-4D97-AF65-F5344CB8AC3E}">
        <p14:creationId xmlns:p14="http://schemas.microsoft.com/office/powerpoint/2010/main" val="8389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690723"/>
            <a:ext cx="6642520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ㆍ사용자가</a:t>
            </a:r>
            <a:r>
              <a:rPr lang="ko-KR" altLang="en-US" b="1" dirty="0"/>
              <a:t> 아래방향키를 눌렀을 때 호출되는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ㆍ블록</a:t>
            </a:r>
            <a:r>
              <a:rPr lang="ko-KR" altLang="en-US" b="1" dirty="0"/>
              <a:t> 모양을 아래로 한 칸 움직일지 말지를 수행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BlockShape.java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187" y="2175156"/>
            <a:ext cx="3552896" cy="461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8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en-US" altLang="ko-KR" b="1" spc="-80" dirty="0">
                <a:solidFill>
                  <a:srgbClr val="FF0000"/>
                </a:solidFill>
                <a:latin typeface="+mj-lt"/>
                <a:ea typeface="굴림" panose="020B0600000101010101" pitchFamily="50" charset="-127"/>
              </a:rPr>
              <a:t>void</a:t>
            </a:r>
            <a:r>
              <a:rPr lang="en-US" altLang="ko-KR" b="1" spc="-8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spc="-8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downKey</a:t>
            </a:r>
            <a:r>
              <a:rPr lang="en-US" altLang="ko-KR" b="1" spc="-8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</p:txBody>
      </p:sp>
    </p:spTree>
    <p:extLst>
      <p:ext uri="{BB962C8B-B14F-4D97-AF65-F5344CB8AC3E}">
        <p14:creationId xmlns:p14="http://schemas.microsoft.com/office/powerpoint/2010/main" val="28529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253492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BlockShape.java(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함수흐름도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427898"/>
            <a:ext cx="3094437" cy="42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8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en-US" altLang="ko-KR" sz="1600" b="1" spc="-80" dirty="0">
                <a:solidFill>
                  <a:srgbClr val="FF0000"/>
                </a:solidFill>
                <a:latin typeface="+mj-lt"/>
                <a:ea typeface="굴림" panose="020B0600000101010101" pitchFamily="50" charset="-127"/>
              </a:rPr>
              <a:t>void</a:t>
            </a:r>
            <a:r>
              <a:rPr lang="en-US" altLang="ko-KR" sz="1600" b="1" spc="-8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spc="-8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downKey</a:t>
            </a:r>
            <a:r>
              <a:rPr lang="en-US" altLang="ko-KR" sz="1600" b="1" spc="-8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71600" y="1848719"/>
            <a:ext cx="7128792" cy="4255725"/>
            <a:chOff x="619766" y="727752"/>
            <a:chExt cx="6192688" cy="5390721"/>
          </a:xfrm>
        </p:grpSpPr>
        <p:cxnSp>
          <p:nvCxnSpPr>
            <p:cNvPr id="10" name="직선 화살표 연결선 9"/>
            <p:cNvCxnSpPr>
              <a:stCxn id="12" idx="2"/>
              <a:endCxn id="14" idx="0"/>
            </p:cNvCxnSpPr>
            <p:nvPr/>
          </p:nvCxnSpPr>
          <p:spPr>
            <a:xfrm>
              <a:off x="3606782" y="1210216"/>
              <a:ext cx="0" cy="288990"/>
            </a:xfrm>
            <a:prstGeom prst="straightConnector1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619766" y="727752"/>
              <a:ext cx="6192688" cy="5390721"/>
              <a:chOff x="395536" y="126511"/>
              <a:chExt cx="8185815" cy="6553299"/>
            </a:xfrm>
          </p:grpSpPr>
          <p:sp>
            <p:nvSpPr>
              <p:cNvPr id="12" name="순서도: 수행의 시작/종료 11"/>
              <p:cNvSpPr/>
              <p:nvPr/>
            </p:nvSpPr>
            <p:spPr>
              <a:xfrm>
                <a:off x="3443828" y="126511"/>
                <a:ext cx="1800200" cy="586514"/>
              </a:xfrm>
              <a:prstGeom prst="flowChartTerminator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함수 시작</a:t>
                </a:r>
                <a:endParaRPr lang="en-US" altLang="ko-KR" sz="11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en-US" altLang="ko-KR" sz="9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매개변수로 </a:t>
                </a:r>
                <a:endParaRPr lang="en-US" altLang="ko-KR" sz="9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ko-KR" altLang="en-US" sz="900" b="1" dirty="0" err="1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블럭판을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받아옴</a:t>
                </a:r>
                <a:r>
                  <a:rPr lang="en-US" altLang="ko-KR" sz="9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  <a:endParaRPr lang="ko-KR" altLang="en-US" sz="9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" name="순서도: 수행의 시작/종료 12"/>
              <p:cNvSpPr/>
              <p:nvPr/>
            </p:nvSpPr>
            <p:spPr>
              <a:xfrm>
                <a:off x="3443828" y="6093296"/>
                <a:ext cx="1800200" cy="586514"/>
              </a:xfrm>
              <a:prstGeom prst="flowChartTerminator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함수 종료</a:t>
                </a:r>
                <a:endParaRPr lang="ko-KR" altLang="en-US" sz="14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4" name="순서도: 판단 13"/>
              <p:cNvSpPr/>
              <p:nvPr/>
            </p:nvSpPr>
            <p:spPr>
              <a:xfrm>
                <a:off x="2795756" y="1064339"/>
                <a:ext cx="3096344" cy="1805425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 smtClean="0"/>
                  <a:t>블럭모양의</a:t>
                </a:r>
                <a:r>
                  <a:rPr lang="ko-KR" altLang="en-US" sz="1100" b="1" dirty="0" smtClean="0"/>
                  <a:t>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err="1" smtClean="0"/>
                  <a:t>블럭</a:t>
                </a:r>
                <a:r>
                  <a:rPr lang="ko-KR" altLang="en-US" sz="1100" b="1" dirty="0" smtClean="0"/>
                  <a:t> </a:t>
                </a:r>
                <a:r>
                  <a:rPr lang="en-US" altLang="ko-KR" sz="1100" b="1" dirty="0" smtClean="0"/>
                  <a:t>4</a:t>
                </a:r>
                <a:r>
                  <a:rPr lang="ko-KR" altLang="en-US" sz="1100" b="1" dirty="0" smtClean="0"/>
                  <a:t>곳 중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smtClean="0"/>
                  <a:t>한곳이라도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smtClean="0"/>
                  <a:t>아래칸이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smtClean="0"/>
                  <a:t>채워져 있는가</a:t>
                </a:r>
                <a:r>
                  <a:rPr lang="en-US" altLang="ko-KR" sz="1100" b="1" dirty="0" smtClean="0"/>
                  <a:t>?</a:t>
                </a:r>
                <a:endParaRPr lang="ko-KR" altLang="en-US" sz="1100" b="1" dirty="0"/>
              </a:p>
            </p:txBody>
          </p:sp>
          <p:sp>
            <p:nvSpPr>
              <p:cNvPr id="15" name="순서도: 처리 14"/>
              <p:cNvSpPr/>
              <p:nvPr/>
            </p:nvSpPr>
            <p:spPr>
              <a:xfrm>
                <a:off x="395536" y="3698615"/>
                <a:ext cx="2880320" cy="108012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현재위치에 보여주면서</a:t>
                </a:r>
                <a:r>
                  <a:rPr lang="en-US" altLang="ko-KR" sz="1400" b="1" dirty="0"/>
                  <a:t>, </a:t>
                </a:r>
              </a:p>
              <a:p>
                <a:pPr algn="ctr"/>
                <a:r>
                  <a:rPr lang="ko-KR" altLang="en-US" sz="1400" b="1" dirty="0" err="1"/>
                  <a:t>채워넣는다</a:t>
                </a:r>
                <a:r>
                  <a:rPr lang="en-US" altLang="ko-KR" sz="1400" b="1" dirty="0" smtClean="0"/>
                  <a:t>.</a:t>
                </a:r>
                <a:endParaRPr lang="ko-KR" altLang="en-US" sz="1400" b="1" dirty="0"/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5433652" y="2494049"/>
                <a:ext cx="3147697" cy="108012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현재위치를 안보이게 한다</a:t>
                </a:r>
                <a:r>
                  <a:rPr lang="en-US" altLang="ko-KR" sz="1400" b="1" dirty="0" smtClean="0"/>
                  <a:t>.</a:t>
                </a:r>
              </a:p>
              <a:p>
                <a:pPr algn="ctr"/>
                <a:r>
                  <a:rPr lang="ko-KR" altLang="en-US" sz="1400" b="1" dirty="0" smtClean="0"/>
                  <a:t>현재그림자를 안보이게 한다</a:t>
                </a:r>
                <a:r>
                  <a:rPr lang="en-US" altLang="ko-KR" sz="1400" b="1" dirty="0" smtClean="0"/>
                  <a:t>.</a:t>
                </a:r>
              </a:p>
              <a:p>
                <a:pPr algn="ctr"/>
                <a:r>
                  <a:rPr lang="ko-KR" altLang="en-US" sz="1400" b="1" dirty="0" smtClean="0"/>
                  <a:t>현재위치를 한 칸 내린다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sp>
            <p:nvSpPr>
              <p:cNvPr id="17" name="순서도: 처리 16"/>
              <p:cNvSpPr/>
              <p:nvPr/>
            </p:nvSpPr>
            <p:spPr>
              <a:xfrm>
                <a:off x="5413260" y="3704442"/>
                <a:ext cx="3168091" cy="64807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그림자의 위치를 다시 구한다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5413259" y="4482787"/>
                <a:ext cx="3168091" cy="64807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현재위치를 보이게 한다</a:t>
                </a:r>
                <a:r>
                  <a:rPr lang="en-US" altLang="ko-KR" sz="1400" b="1" dirty="0" smtClean="0"/>
                  <a:t>.</a:t>
                </a:r>
              </a:p>
              <a:p>
                <a:pPr algn="ctr"/>
                <a:r>
                  <a:rPr lang="ko-KR" altLang="en-US" sz="1400" b="1" dirty="0" smtClean="0"/>
                  <a:t>현재그림자를 보이게 한다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5413258" y="5261132"/>
                <a:ext cx="3168091" cy="64807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기준점을 한 칸 내린다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cxnSp>
            <p:nvCxnSpPr>
              <p:cNvPr id="20" name="직선 화살표 연결선 19"/>
              <p:cNvCxnSpPr>
                <a:stCxn id="16" idx="2"/>
              </p:cNvCxnSpPr>
              <p:nvPr/>
            </p:nvCxnSpPr>
            <p:spPr>
              <a:xfrm flipH="1">
                <a:off x="7007500" y="3574169"/>
                <a:ext cx="1" cy="204213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stCxn id="17" idx="2"/>
              </p:cNvCxnSpPr>
              <p:nvPr/>
            </p:nvCxnSpPr>
            <p:spPr>
              <a:xfrm flipH="1">
                <a:off x="6997303" y="4352514"/>
                <a:ext cx="3" cy="228614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>
                <a:stCxn id="18" idx="2"/>
              </p:cNvCxnSpPr>
              <p:nvPr/>
            </p:nvCxnSpPr>
            <p:spPr>
              <a:xfrm flipH="1">
                <a:off x="6997303" y="5130859"/>
                <a:ext cx="2" cy="242357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꺾인 연결선 22"/>
              <p:cNvCxnSpPr>
                <a:stCxn id="14" idx="1"/>
                <a:endCxn id="15" idx="0"/>
              </p:cNvCxnSpPr>
              <p:nvPr/>
            </p:nvCxnSpPr>
            <p:spPr>
              <a:xfrm rot="10800000" flipV="1">
                <a:off x="1835696" y="1967051"/>
                <a:ext cx="960060" cy="1731563"/>
              </a:xfrm>
              <a:prstGeom prst="bentConnector2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꺾인 연결선 23"/>
              <p:cNvCxnSpPr>
                <a:stCxn id="14" idx="3"/>
                <a:endCxn id="16" idx="0"/>
              </p:cNvCxnSpPr>
              <p:nvPr/>
            </p:nvCxnSpPr>
            <p:spPr>
              <a:xfrm>
                <a:off x="5892100" y="1967052"/>
                <a:ext cx="1115401" cy="526997"/>
              </a:xfrm>
              <a:prstGeom prst="bentConnector2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855040" y="1644823"/>
                <a:ext cx="2539039" cy="47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아니오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2588" y="1615737"/>
                <a:ext cx="2539039" cy="47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예</a:t>
                </a:r>
                <a:endParaRPr lang="en-US" altLang="ko-KR" sz="14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7" name="꺾인 연결선 26"/>
              <p:cNvCxnSpPr>
                <a:stCxn id="19" idx="2"/>
                <a:endCxn id="13" idx="3"/>
              </p:cNvCxnSpPr>
              <p:nvPr/>
            </p:nvCxnSpPr>
            <p:spPr>
              <a:xfrm rot="5400000">
                <a:off x="5881992" y="5271240"/>
                <a:ext cx="477349" cy="1753276"/>
              </a:xfrm>
              <a:prstGeom prst="bentConnector2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꺾인 연결선 27"/>
              <p:cNvCxnSpPr>
                <a:stCxn id="15" idx="2"/>
                <a:endCxn id="13" idx="1"/>
              </p:cNvCxnSpPr>
              <p:nvPr/>
            </p:nvCxnSpPr>
            <p:spPr>
              <a:xfrm rot="16200000" flipH="1">
                <a:off x="1835853" y="4778578"/>
                <a:ext cx="1607818" cy="1608132"/>
              </a:xfrm>
              <a:prstGeom prst="bentConnector2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685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71600" y="896021"/>
            <a:ext cx="3252493" cy="404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8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altLang="ko-KR" sz="1600" b="1" spc="-8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moveDown</a:t>
            </a:r>
            <a:r>
              <a:rPr lang="en-US" altLang="ko-KR" sz="1600" b="1" spc="-8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353518"/>
            <a:ext cx="4512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ㆍ사용자가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위방향키를</a:t>
            </a:r>
            <a:r>
              <a:rPr lang="ko-KR" altLang="en-US" sz="1600" dirty="0"/>
              <a:t> 눌렀을 때 호출되는 함수</a:t>
            </a:r>
          </a:p>
          <a:p>
            <a:r>
              <a:rPr lang="ko-KR" altLang="en-US" sz="1600" dirty="0" err="1"/>
              <a:t>ㆍ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모양을 바꿀지 말지를 수행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835696" y="1700808"/>
            <a:ext cx="6503587" cy="4556629"/>
            <a:chOff x="276565" y="836712"/>
            <a:chExt cx="7871739" cy="5484124"/>
          </a:xfrm>
        </p:grpSpPr>
        <p:cxnSp>
          <p:nvCxnSpPr>
            <p:cNvPr id="30" name="직선 화살표 연결선 29"/>
            <p:cNvCxnSpPr>
              <a:stCxn id="31" idx="2"/>
              <a:endCxn id="33" idx="0"/>
            </p:cNvCxnSpPr>
            <p:nvPr/>
          </p:nvCxnSpPr>
          <p:spPr>
            <a:xfrm>
              <a:off x="4686269" y="1352283"/>
              <a:ext cx="0" cy="308821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수행의 시작/종료 30"/>
            <p:cNvSpPr/>
            <p:nvPr/>
          </p:nvSpPr>
          <p:spPr>
            <a:xfrm>
              <a:off x="3949905" y="836712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시작</a:t>
              </a:r>
              <a:endParaRPr lang="en-US" altLang="ko-KR" sz="12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매개변수로 </a:t>
              </a:r>
              <a:endParaRPr lang="en-US" altLang="ko-KR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블럭판을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받아옴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3949905" y="5805264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종료</a:t>
              </a:r>
              <a:endParaRPr lang="ko-KR" altLang="en-US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" name="순서도: 판단 32"/>
            <p:cNvSpPr/>
            <p:nvPr/>
          </p:nvSpPr>
          <p:spPr>
            <a:xfrm>
              <a:off x="3419723" y="1661104"/>
              <a:ext cx="2533092" cy="158704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블록 모양을 바꾸면 바꾼 곳의 블록 </a:t>
              </a:r>
              <a:r>
                <a:rPr lang="en-US" altLang="ko-KR" sz="1100" b="1" dirty="0" smtClean="0"/>
                <a:t>4</a:t>
              </a:r>
              <a:r>
                <a:rPr lang="ko-KR" altLang="en-US" sz="1100" b="1" dirty="0" smtClean="0"/>
                <a:t>곳 중 한곳이라도 채워져 있는가</a:t>
              </a:r>
              <a:r>
                <a:rPr lang="en-US" altLang="ko-KR" sz="1100" b="1" dirty="0"/>
                <a:t>?</a:t>
              </a:r>
              <a:endParaRPr lang="ko-KR" altLang="en-US" sz="1100" b="1" dirty="0"/>
            </a:p>
          </p:txBody>
        </p:sp>
        <p:sp>
          <p:nvSpPr>
            <p:cNvPr id="34" name="순서도: 처리 33"/>
            <p:cNvSpPr/>
            <p:nvPr/>
          </p:nvSpPr>
          <p:spPr>
            <a:xfrm>
              <a:off x="5791939" y="3652232"/>
              <a:ext cx="2356365" cy="94947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블록 모양을 바꾼다</a:t>
              </a:r>
              <a:r>
                <a:rPr lang="en-US" altLang="ko-KR" sz="1400" b="1" dirty="0" smtClean="0"/>
                <a:t>.</a:t>
              </a:r>
              <a:endParaRPr lang="ko-KR" altLang="en-US" sz="1400" b="1" dirty="0"/>
            </a:p>
          </p:txBody>
        </p:sp>
        <p:cxnSp>
          <p:nvCxnSpPr>
            <p:cNvPr id="35" name="꺾인 연결선 34"/>
            <p:cNvCxnSpPr>
              <a:stCxn id="33" idx="1"/>
              <a:endCxn id="39" idx="0"/>
            </p:cNvCxnSpPr>
            <p:nvPr/>
          </p:nvCxnSpPr>
          <p:spPr>
            <a:xfrm rot="10800000" flipV="1">
              <a:off x="2608457" y="2454628"/>
              <a:ext cx="811267" cy="166991"/>
            </a:xfrm>
            <a:prstGeom prst="bentConnector2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33" idx="3"/>
              <a:endCxn id="34" idx="0"/>
            </p:cNvCxnSpPr>
            <p:nvPr/>
          </p:nvCxnSpPr>
          <p:spPr>
            <a:xfrm>
              <a:off x="5952815" y="2454629"/>
              <a:ext cx="1017307" cy="1197603"/>
            </a:xfrm>
            <a:prstGeom prst="bentConnector2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013208" y="2126484"/>
              <a:ext cx="2077166" cy="38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예</a:t>
              </a:r>
              <a:endParaRPr lang="en-US" altLang="ko-KR" sz="14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38" name="꺾인 연결선 37"/>
            <p:cNvCxnSpPr>
              <a:stCxn id="34" idx="2"/>
              <a:endCxn id="32" idx="3"/>
            </p:cNvCxnSpPr>
            <p:nvPr/>
          </p:nvCxnSpPr>
          <p:spPr>
            <a:xfrm rot="5400000">
              <a:off x="5465706" y="4558633"/>
              <a:ext cx="1461345" cy="1547489"/>
            </a:xfrm>
            <a:prstGeom prst="bentConnector2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판단 38"/>
            <p:cNvSpPr/>
            <p:nvPr/>
          </p:nvSpPr>
          <p:spPr>
            <a:xfrm>
              <a:off x="1341910" y="2621620"/>
              <a:ext cx="2533092" cy="158704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다른 블록과 겹친  것 인가</a:t>
              </a:r>
              <a:r>
                <a:rPr lang="en-US" altLang="ko-KR" sz="1100" b="1" dirty="0" smtClean="0"/>
                <a:t>?</a:t>
              </a:r>
              <a:endParaRPr lang="ko-KR" altLang="en-US" sz="1100" b="1" dirty="0"/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3755408" y="3646211"/>
              <a:ext cx="1861721" cy="94947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블록 모양을 바꿀 수 없다</a:t>
              </a:r>
              <a:r>
                <a:rPr lang="en-US" altLang="ko-KR" sz="1400" b="1" dirty="0" smtClean="0"/>
                <a:t>.</a:t>
              </a:r>
              <a:endParaRPr lang="ko-KR" altLang="en-US" sz="1400" b="1" dirty="0"/>
            </a:p>
          </p:txBody>
        </p:sp>
        <p:cxnSp>
          <p:nvCxnSpPr>
            <p:cNvPr id="41" name="꺾인 연결선 40"/>
            <p:cNvCxnSpPr>
              <a:stCxn id="39" idx="3"/>
              <a:endCxn id="40" idx="0"/>
            </p:cNvCxnSpPr>
            <p:nvPr/>
          </p:nvCxnSpPr>
          <p:spPr>
            <a:xfrm>
              <a:off x="3875002" y="3415145"/>
              <a:ext cx="811267" cy="231066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23900" y="2126872"/>
              <a:ext cx="2077166" cy="65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</a:rPr>
                <a:t>아니오</a:t>
              </a:r>
              <a:endParaRPr lang="en-US" altLang="ko-KR" sz="1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3" name="순서도: 처리 42"/>
            <p:cNvSpPr/>
            <p:nvPr/>
          </p:nvSpPr>
          <p:spPr>
            <a:xfrm>
              <a:off x="276565" y="4149080"/>
              <a:ext cx="1871496" cy="7126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좌측이나 우측 벽으로 튀어나간 만큼 바뀔 모양의 블록의 위치를 수정한다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44" name="순서도: 처리 43"/>
            <p:cNvSpPr/>
            <p:nvPr/>
          </p:nvSpPr>
          <p:spPr>
            <a:xfrm>
              <a:off x="276565" y="5272788"/>
              <a:ext cx="1871496" cy="7126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블록 모양을 바꾼다</a:t>
              </a:r>
              <a:r>
                <a:rPr lang="en-US" altLang="ko-KR" sz="1400" b="1" dirty="0" smtClean="0"/>
                <a:t>.</a:t>
              </a:r>
              <a:endParaRPr lang="ko-KR" altLang="en-US" sz="1400" b="1" dirty="0"/>
            </a:p>
          </p:txBody>
        </p:sp>
        <p:cxnSp>
          <p:nvCxnSpPr>
            <p:cNvPr id="45" name="꺾인 연결선 44"/>
            <p:cNvCxnSpPr>
              <a:stCxn id="39" idx="1"/>
              <a:endCxn id="43" idx="0"/>
            </p:cNvCxnSpPr>
            <p:nvPr/>
          </p:nvCxnSpPr>
          <p:spPr>
            <a:xfrm rot="10800000" flipV="1">
              <a:off x="1212314" y="3415144"/>
              <a:ext cx="129597" cy="733935"/>
            </a:xfrm>
            <a:prstGeom prst="bentConnector2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3" idx="2"/>
              <a:endCxn id="44" idx="0"/>
            </p:cNvCxnSpPr>
            <p:nvPr/>
          </p:nvCxnSpPr>
          <p:spPr>
            <a:xfrm>
              <a:off x="1212313" y="4861724"/>
              <a:ext cx="0" cy="411064"/>
            </a:xfrm>
            <a:prstGeom prst="straightConnector1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44" idx="2"/>
              <a:endCxn id="32" idx="1"/>
            </p:cNvCxnSpPr>
            <p:nvPr/>
          </p:nvCxnSpPr>
          <p:spPr>
            <a:xfrm rot="16200000" flipH="1">
              <a:off x="2542300" y="4655445"/>
              <a:ext cx="77618" cy="2737592"/>
            </a:xfrm>
            <a:prstGeom prst="bentConnector2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5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350066"/>
            <a:ext cx="6642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 smtClean="0"/>
              <a:t>각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블럭들의</a:t>
            </a:r>
            <a:r>
              <a:rPr lang="ko-KR" altLang="en-US" b="1" dirty="0"/>
              <a:t> </a:t>
            </a:r>
            <a:r>
              <a:rPr lang="ko-KR" altLang="en-US" b="1" dirty="0" err="1"/>
              <a:t>좌상단좌표를</a:t>
            </a:r>
            <a:r>
              <a:rPr lang="ko-KR" altLang="en-US" b="1" dirty="0"/>
              <a:t> 표현하는 변수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smtClean="0"/>
              <a:t>Point</a:t>
            </a:r>
            <a:r>
              <a:rPr lang="ko-KR" altLang="en-US" b="1" dirty="0"/>
              <a:t>객체의 </a:t>
            </a:r>
            <a:r>
              <a:rPr lang="en-US" altLang="ko-KR" b="1" dirty="0" err="1"/>
              <a:t>x,y</a:t>
            </a:r>
            <a:r>
              <a:rPr lang="ko-KR" altLang="en-US" b="1" dirty="0"/>
              <a:t>멤버 변수를 사용하여 값을 </a:t>
            </a:r>
            <a:r>
              <a:rPr lang="ko-KR" altLang="en-US" b="1" dirty="0" smtClean="0"/>
              <a:t>저장           </a:t>
            </a:r>
            <a:r>
              <a:rPr lang="en-US" altLang="ko-KR" b="1" dirty="0" smtClean="0"/>
              <a:t>(</a:t>
            </a:r>
            <a:r>
              <a:rPr lang="en-US" altLang="ko-KR" b="1" dirty="0" err="1"/>
              <a:t>java.awt.Point</a:t>
            </a:r>
            <a:r>
              <a:rPr lang="en-US" altLang="ko-KR" b="1" dirty="0"/>
              <a:t> - API </a:t>
            </a:r>
            <a:r>
              <a:rPr lang="ko-KR" altLang="en-US" b="1" dirty="0"/>
              <a:t>문서 참조</a:t>
            </a:r>
            <a:r>
              <a:rPr lang="en-US" altLang="ko-KR" b="1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smtClean="0"/>
              <a:t>Frame</a:t>
            </a:r>
            <a:r>
              <a:rPr lang="ko-KR" altLang="en-US" b="1" dirty="0"/>
              <a:t>을 기준으로 절대적인 위치를 저장</a:t>
            </a:r>
            <a:r>
              <a:rPr lang="en-US" altLang="ko-KR" b="1" dirty="0"/>
              <a:t>(</a:t>
            </a:r>
            <a:r>
              <a:rPr lang="en-US" altLang="ko-KR" b="1" dirty="0" err="1"/>
              <a:t>pt.x</a:t>
            </a:r>
            <a:r>
              <a:rPr lang="en-US" altLang="ko-KR" b="1" dirty="0"/>
              <a:t>, </a:t>
            </a:r>
            <a:r>
              <a:rPr lang="en-US" altLang="ko-KR" b="1" dirty="0" err="1"/>
              <a:t>pt.y</a:t>
            </a:r>
            <a:r>
              <a:rPr lang="ko-KR" altLang="en-US" b="1" dirty="0"/>
              <a:t>의 값이 음수도 가능하다</a:t>
            </a:r>
            <a:r>
              <a:rPr lang="en-US" altLang="ko-KR" b="1" dirty="0"/>
              <a:t>)</a:t>
            </a:r>
            <a:endParaRPr lang="ko-KR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Block.java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1851585"/>
            <a:ext cx="13179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Point </a:t>
            </a:r>
            <a:r>
              <a:rPr lang="en-US" altLang="ko-KR" sz="2400" b="1" dirty="0" err="1">
                <a:solidFill>
                  <a:srgbClr val="FF0000"/>
                </a:solidFill>
              </a:rPr>
              <a:t>pt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8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350066"/>
            <a:ext cx="6642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/>
              <a:t>블럭이</a:t>
            </a:r>
            <a:r>
              <a:rPr lang="ko-KR" altLang="en-US" b="1" dirty="0"/>
              <a:t> 눈에 보여져야 하는지</a:t>
            </a:r>
            <a:r>
              <a:rPr lang="en-US" altLang="ko-KR" b="1" dirty="0"/>
              <a:t>, </a:t>
            </a:r>
            <a:r>
              <a:rPr lang="ko-KR" altLang="en-US" b="1" dirty="0"/>
              <a:t>아닌지를 판단해 주는 변수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smtClean="0"/>
              <a:t>true</a:t>
            </a:r>
            <a:r>
              <a:rPr lang="ko-KR" altLang="en-US" b="1" dirty="0"/>
              <a:t>면 눈에 보여져야 하고</a:t>
            </a:r>
            <a:r>
              <a:rPr lang="en-US" altLang="ko-KR" b="1" dirty="0"/>
              <a:t>, false</a:t>
            </a:r>
            <a:r>
              <a:rPr lang="ko-KR" altLang="en-US" b="1" dirty="0"/>
              <a:t>면 보이지 않음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 smtClean="0"/>
              <a:t>boolean</a:t>
            </a:r>
            <a:r>
              <a:rPr lang="ko-KR" altLang="en-US" b="1" dirty="0"/>
              <a:t>형은 따로 초기화 하지 않으면 </a:t>
            </a:r>
            <a:r>
              <a:rPr lang="en-US" altLang="ko-KR" b="1" dirty="0"/>
              <a:t>false</a:t>
            </a:r>
            <a:r>
              <a:rPr lang="ko-KR" altLang="en-US" b="1" dirty="0"/>
              <a:t>값을 가지므로</a:t>
            </a:r>
            <a:r>
              <a:rPr lang="en-US" altLang="ko-KR" b="1" dirty="0"/>
              <a:t>, </a:t>
            </a:r>
            <a:r>
              <a:rPr lang="en-US" altLang="ko-KR" b="1" dirty="0" smtClean="0"/>
              <a:t>       </a:t>
            </a:r>
            <a:r>
              <a:rPr lang="ko-KR" altLang="en-US" b="1" dirty="0" smtClean="0"/>
              <a:t>처음에는 </a:t>
            </a:r>
            <a:r>
              <a:rPr lang="ko-KR" altLang="en-US" b="1" dirty="0"/>
              <a:t>모두 보이지 않음</a:t>
            </a:r>
            <a:endParaRPr lang="ko-KR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Block.java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1851585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boolean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</a:rPr>
              <a:t>isVisible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350066"/>
            <a:ext cx="6642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/>
              <a:t>블럭이</a:t>
            </a:r>
            <a:r>
              <a:rPr lang="ko-KR" altLang="en-US" b="1" dirty="0"/>
              <a:t> 채워져 있는지</a:t>
            </a:r>
            <a:r>
              <a:rPr lang="en-US" altLang="ko-KR" b="1" dirty="0"/>
              <a:t>, </a:t>
            </a:r>
            <a:r>
              <a:rPr lang="ko-KR" altLang="en-US" b="1" dirty="0"/>
              <a:t>비워져 있는지 상태를 판단해 주는 변수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smtClean="0"/>
              <a:t>true</a:t>
            </a:r>
            <a:r>
              <a:rPr lang="ko-KR" altLang="en-US" b="1" dirty="0"/>
              <a:t>면 채워져 있고 </a:t>
            </a:r>
            <a:r>
              <a:rPr lang="en-US" altLang="ko-KR" b="1" dirty="0"/>
              <a:t>, false</a:t>
            </a:r>
            <a:r>
              <a:rPr lang="ko-KR" altLang="en-US" b="1" dirty="0"/>
              <a:t>면 비워져 있음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 smtClean="0"/>
              <a:t>boolean</a:t>
            </a:r>
            <a:r>
              <a:rPr lang="ko-KR" altLang="en-US" b="1" dirty="0"/>
              <a:t>형은 따로 초기화 하지 않으면 </a:t>
            </a:r>
            <a:r>
              <a:rPr lang="en-US" altLang="ko-KR" b="1" dirty="0"/>
              <a:t>false</a:t>
            </a:r>
            <a:r>
              <a:rPr lang="ko-KR" altLang="en-US" b="1" dirty="0"/>
              <a:t>값을 가지므로</a:t>
            </a:r>
            <a:r>
              <a:rPr lang="en-US" altLang="ko-KR" b="1" dirty="0"/>
              <a:t>, </a:t>
            </a:r>
            <a:r>
              <a:rPr lang="en-US" altLang="ko-KR" b="1" dirty="0" smtClean="0"/>
              <a:t>       </a:t>
            </a:r>
            <a:r>
              <a:rPr lang="ko-KR" altLang="en-US" b="1" dirty="0" smtClean="0"/>
              <a:t>처음에는 </a:t>
            </a:r>
            <a:r>
              <a:rPr lang="ko-KR" altLang="en-US" b="1" dirty="0"/>
              <a:t>모두 비워져 있는 상태</a:t>
            </a:r>
            <a:endParaRPr lang="ko-KR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Block.java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18515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</a:rPr>
              <a:t>boolean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</a:rPr>
              <a:t>isFilled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95722"/>
            <a:ext cx="5698104" cy="8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프로그램 흐름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315" y="1844824"/>
            <a:ext cx="6642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dirty="0" smtClean="0"/>
              <a:t>소프트웨어 </a:t>
            </a:r>
            <a:r>
              <a:rPr lang="ko-KR" altLang="en-US" sz="1600" dirty="0"/>
              <a:t>청사진을 작성하는 표준언어</a:t>
            </a:r>
            <a:endParaRPr lang="en-US" altLang="ko-KR" sz="1600" dirty="0"/>
          </a:p>
          <a:p>
            <a:pPr lvl="1"/>
            <a:r>
              <a:rPr lang="ko-KR" altLang="en-US" sz="1600" dirty="0"/>
              <a:t>소프트웨어 중심 시스템의 산출물을 </a:t>
            </a:r>
            <a:r>
              <a:rPr lang="ko-KR" altLang="en-US" sz="1600" dirty="0">
                <a:solidFill>
                  <a:srgbClr val="FF0000"/>
                </a:solidFill>
              </a:rPr>
              <a:t>가시화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명세화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구축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문서화</a:t>
            </a:r>
            <a:r>
              <a:rPr lang="ko-KR" altLang="en-US" sz="1600" dirty="0"/>
              <a:t>하는데 사용</a:t>
            </a:r>
            <a:endParaRPr lang="en-US" altLang="ko-KR" sz="1600" dirty="0"/>
          </a:p>
          <a:p>
            <a:endParaRPr lang="ko-KR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UML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이란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07904" y="28529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UML</a:t>
            </a:r>
            <a:r>
              <a:rPr lang="ko-KR" altLang="en-US" b="1" dirty="0"/>
              <a:t>이 무엇이며 왜 중요한가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현재 많은 회사에서 </a:t>
            </a:r>
            <a:r>
              <a:rPr lang="ko-KR" altLang="en-US" b="1" dirty="0">
                <a:solidFill>
                  <a:srgbClr val="002060"/>
                </a:solidFill>
              </a:rPr>
              <a:t>소프트웨어에 대한 전략적인 가치가 증가</a:t>
            </a:r>
            <a:r>
              <a:rPr lang="ko-KR" altLang="en-US" dirty="0"/>
              <a:t>됨에 따라 산업계소프트웨어 생산의 자동화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소프트웨어의 시간과 비용을 절감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소프트웨어의 질을 향상시킬 수 있는 기술</a:t>
            </a:r>
            <a:r>
              <a:rPr lang="ko-KR" altLang="en-US" dirty="0"/>
              <a:t>을 모색하고 있다</a:t>
            </a:r>
            <a:r>
              <a:rPr lang="en-US" altLang="ko-KR" dirty="0"/>
              <a:t>. </a:t>
            </a:r>
            <a:r>
              <a:rPr lang="ko-KR" altLang="en-US" dirty="0"/>
              <a:t>이러한 기술들로 현재 부상하고 있는 것이 </a:t>
            </a:r>
            <a:r>
              <a:rPr lang="ko-KR" altLang="en-US" b="1" dirty="0">
                <a:solidFill>
                  <a:srgbClr val="002060"/>
                </a:solidFill>
              </a:rPr>
              <a:t>컴포넌트 기술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시각적</a:t>
            </a:r>
            <a:r>
              <a:rPr lang="en-US" altLang="ko-KR" b="1" dirty="0">
                <a:solidFill>
                  <a:srgbClr val="002060"/>
                </a:solidFill>
              </a:rPr>
              <a:t>(Visual) </a:t>
            </a:r>
            <a:r>
              <a:rPr lang="ko-KR" altLang="en-US" b="1" dirty="0">
                <a:solidFill>
                  <a:srgbClr val="002060"/>
                </a:solidFill>
              </a:rPr>
              <a:t>프로그래밍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패턴</a:t>
            </a:r>
            <a:r>
              <a:rPr lang="en-US" altLang="ko-KR" b="1" dirty="0">
                <a:solidFill>
                  <a:srgbClr val="002060"/>
                </a:solidFill>
              </a:rPr>
              <a:t>(Pattern)</a:t>
            </a:r>
            <a:r>
              <a:rPr lang="ko-KR" altLang="en-US" b="1" dirty="0">
                <a:solidFill>
                  <a:srgbClr val="002060"/>
                </a:solidFill>
              </a:rPr>
              <a:t>과 프레임워크</a:t>
            </a:r>
            <a:r>
              <a:rPr lang="en-US" altLang="ko-KR" b="1" dirty="0">
                <a:solidFill>
                  <a:srgbClr val="002060"/>
                </a:solidFill>
              </a:rPr>
              <a:t>(Framework)</a:t>
            </a:r>
            <a:r>
              <a:rPr lang="en-US" altLang="ko-KR" dirty="0"/>
              <a:t>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1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1103"/>
            <a:ext cx="9144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프로그램 흐름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ClassDiagram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</a:p>
        </p:txBody>
      </p:sp>
      <p:pic>
        <p:nvPicPr>
          <p:cNvPr id="6" name="Picture 2" descr="C:\Users\Administrator\Desktop\um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08863"/>
            <a:ext cx="8496944" cy="38509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4349" y="4062808"/>
            <a:ext cx="2016224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Tetris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클래스를 이용하여 </a:t>
            </a:r>
            <a:r>
              <a:rPr lang="en-US" altLang="ko-KR" dirty="0" smtClean="0"/>
              <a:t>Tetris</a:t>
            </a:r>
            <a:r>
              <a:rPr lang="ko-KR" altLang="en-US" dirty="0" smtClean="0"/>
              <a:t>에 사용 할 수 있는 블록을 만들어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4959652"/>
            <a:ext cx="2304256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Tetris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BlockShape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사용하는 관계 </a:t>
            </a:r>
            <a:endParaRPr lang="ko-KR" altLang="en-US" dirty="0"/>
          </a:p>
        </p:txBody>
      </p:sp>
      <p:cxnSp>
        <p:nvCxnSpPr>
          <p:cNvPr id="13" name="Shape 16"/>
          <p:cNvCxnSpPr>
            <a:endCxn id="12" idx="1"/>
          </p:cNvCxnSpPr>
          <p:nvPr/>
        </p:nvCxnSpPr>
        <p:spPr>
          <a:xfrm rot="16200000" flipH="1">
            <a:off x="4807653" y="4427317"/>
            <a:ext cx="2120985" cy="14401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>
            <a:off x="2218267" y="3890259"/>
            <a:ext cx="1224136" cy="648072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062261"/>
            <a:ext cx="5698104" cy="81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8152" y="1893935"/>
            <a:ext cx="56981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Tetris.java</a:t>
            </a: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Shape.java</a:t>
            </a: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BlockShape.java</a:t>
            </a: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2676083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프로그램 흐림 및 관련성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4266" y="3503114"/>
            <a:ext cx="5698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UML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이란</a:t>
            </a: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클래스 다이어그램</a:t>
            </a:r>
            <a:endParaRPr lang="en-US" altLang="ko-KR" sz="16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화면 예제</a:t>
            </a:r>
            <a:endParaRPr lang="en-US" altLang="ko-KR" sz="16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7731" y="4005064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3.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추가기능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2258" y="4871482"/>
            <a:ext cx="5698104" cy="5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성적저장</a:t>
            </a:r>
            <a:endParaRPr lang="en-US" altLang="ko-KR" sz="16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다음레벨까지의 남은 점수</a:t>
            </a:r>
            <a:endParaRPr lang="en-US" altLang="ko-KR" sz="16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794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추가기능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다음레벨 남은 점수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708864"/>
            <a:ext cx="4503714" cy="47407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31840" y="5229200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01552" y="1772816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dirty="0" smtClean="0"/>
              <a:t>LEVEL 2</a:t>
            </a:r>
            <a:r>
              <a:rPr lang="ko-KR" altLang="en-US" dirty="0" smtClean="0"/>
              <a:t>까지 남은 점수가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점임을 의미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ㆍ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변수를 선언하여 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라인이 제거 될 때 마다 </a:t>
            </a:r>
            <a:r>
              <a:rPr lang="en-US" altLang="ko-KR" dirty="0" smtClean="0"/>
              <a:t>interval(</a:t>
            </a:r>
            <a:r>
              <a:rPr lang="ko-KR" altLang="en-US" dirty="0" smtClean="0"/>
              <a:t>다음레벨목표점수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를 빼서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변수에 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ㆍ</a:t>
            </a:r>
            <a:r>
              <a:rPr lang="en-US" altLang="ko-KR" dirty="0" smtClean="0"/>
              <a:t>panel</a:t>
            </a:r>
            <a:r>
              <a:rPr lang="ko-KR" altLang="en-US" dirty="0" smtClean="0"/>
              <a:t>에 표시하는 방법은 점수를 표시하는 방법과 동일하다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추가기능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다음레벨 남은 점수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968" y="1708864"/>
            <a:ext cx="4494063" cy="47147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16016" y="4797152"/>
            <a:ext cx="1953688" cy="792088"/>
          </a:xfrm>
          <a:prstGeom prst="rect">
            <a:avLst/>
          </a:prstGeom>
          <a:noFill/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추가기능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최종점수 저장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1801483"/>
            <a:ext cx="4608512" cy="38164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63688" y="3081608"/>
            <a:ext cx="3240360" cy="792088"/>
          </a:xfrm>
          <a:prstGeom prst="rect">
            <a:avLst/>
          </a:prstGeom>
          <a:noFill/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80112" y="1801483"/>
            <a:ext cx="294022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ㆍ</a:t>
            </a:r>
            <a:r>
              <a:rPr lang="ko-KR" altLang="en-US" sz="1600" dirty="0" err="1" smtClean="0"/>
              <a:t>게임종료시</a:t>
            </a:r>
            <a:r>
              <a:rPr lang="ko-KR" altLang="en-US" sz="1600" dirty="0" smtClean="0"/>
              <a:t> 바로 </a:t>
            </a:r>
            <a:r>
              <a:rPr lang="en-US" altLang="ko-KR" sz="1600" dirty="0" smtClean="0"/>
              <a:t>score.txt</a:t>
            </a:r>
          </a:p>
          <a:p>
            <a:r>
              <a:rPr lang="ko-KR" altLang="en-US" sz="1600" dirty="0" smtClean="0"/>
              <a:t>파일에 본인의 최종점수를</a:t>
            </a:r>
            <a:endParaRPr lang="en-US" altLang="ko-KR" sz="1600" dirty="0" smtClean="0"/>
          </a:p>
          <a:p>
            <a:r>
              <a:rPr lang="ko-KR" altLang="en-US" sz="1600" dirty="0" smtClean="0"/>
              <a:t>저장한다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ㆍ</a:t>
            </a:r>
            <a:r>
              <a:rPr lang="en-US" altLang="ko-KR" sz="1600" dirty="0" err="1" smtClean="0"/>
              <a:t>FileOutPutStream</a:t>
            </a:r>
            <a:r>
              <a:rPr lang="ko-KR" altLang="en-US" sz="1600" dirty="0" smtClean="0"/>
              <a:t>형 변수를</a:t>
            </a:r>
            <a:endParaRPr lang="en-US" altLang="ko-KR" sz="1600" dirty="0" smtClean="0"/>
          </a:p>
          <a:p>
            <a:r>
              <a:rPr lang="ko-KR" altLang="en-US" sz="1600" dirty="0" smtClean="0"/>
              <a:t>하나 선언하여 </a:t>
            </a:r>
            <a:r>
              <a:rPr lang="en-US" altLang="ko-KR" sz="1600" dirty="0" smtClean="0"/>
              <a:t>Score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r>
              <a:rPr lang="en-US" altLang="ko-KR" sz="1600" dirty="0" smtClean="0"/>
              <a:t>String</a:t>
            </a:r>
            <a:r>
              <a:rPr lang="ko-KR" altLang="en-US" sz="1600" dirty="0" smtClean="0"/>
              <a:t>형으로 변형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</a:t>
            </a:r>
            <a:endParaRPr lang="en-US" altLang="ko-KR" sz="1600" dirty="0" smtClean="0"/>
          </a:p>
          <a:p>
            <a:r>
              <a:rPr lang="en-US" altLang="ko-KR" sz="1600" dirty="0" err="1" smtClean="0"/>
              <a:t>getByte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라는 </a:t>
            </a:r>
            <a:r>
              <a:rPr lang="ko-KR" altLang="en-US" sz="1600" dirty="0" err="1" smtClean="0"/>
              <a:t>매소드를</a:t>
            </a:r>
            <a:r>
              <a:rPr lang="ko-KR" altLang="en-US" sz="1600" dirty="0" smtClean="0"/>
              <a:t> 이</a:t>
            </a:r>
            <a:endParaRPr lang="en-US" altLang="ko-KR" sz="1600" dirty="0" smtClean="0"/>
          </a:p>
          <a:p>
            <a:r>
              <a:rPr lang="ko-KR" altLang="en-US" sz="1600" dirty="0" smtClean="0"/>
              <a:t>용하여 </a:t>
            </a:r>
            <a:r>
              <a:rPr lang="ko-KR" altLang="en-US" sz="1600" dirty="0" err="1" smtClean="0"/>
              <a:t>바이트수를</a:t>
            </a:r>
            <a:r>
              <a:rPr lang="ko-KR" altLang="en-US" sz="1600" dirty="0" smtClean="0"/>
              <a:t> 구한 뒤</a:t>
            </a:r>
            <a:endParaRPr lang="en-US" altLang="ko-KR" sz="1600" dirty="0" smtClean="0"/>
          </a:p>
          <a:p>
            <a:r>
              <a:rPr lang="ko-KR" altLang="en-US" sz="1600" dirty="0" smtClean="0"/>
              <a:t>파일을 출력한다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ㆍ</a:t>
            </a:r>
            <a:r>
              <a:rPr lang="ko-KR" altLang="en-US" sz="1600" dirty="0" err="1" smtClean="0"/>
              <a:t>파일출력</a:t>
            </a:r>
            <a:r>
              <a:rPr lang="ko-KR" altLang="en-US" sz="1600" dirty="0" smtClean="0"/>
              <a:t> 종료 후 </a:t>
            </a:r>
            <a:r>
              <a:rPr lang="en-US" altLang="ko-KR" sz="1600" dirty="0" smtClean="0"/>
              <a:t>close()</a:t>
            </a:r>
          </a:p>
          <a:p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통해 </a:t>
            </a:r>
            <a:r>
              <a:rPr lang="en-US" altLang="ko-KR" sz="1600" dirty="0" smtClean="0"/>
              <a:t>stream</a:t>
            </a:r>
            <a:r>
              <a:rPr lang="ko-KR" altLang="en-US" sz="1600" dirty="0" smtClean="0"/>
              <a:t>과의 연결을 </a:t>
            </a:r>
            <a:endParaRPr lang="en-US" altLang="ko-KR" sz="1600" dirty="0" smtClean="0"/>
          </a:p>
          <a:p>
            <a:r>
              <a:rPr lang="ko-KR" altLang="en-US" sz="1600" dirty="0" smtClean="0"/>
              <a:t>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01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6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Tetris.java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2607385"/>
            <a:ext cx="6642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ㆍ테트리스를</a:t>
            </a:r>
            <a:r>
              <a:rPr lang="ko-KR" altLang="en-US" b="1" dirty="0"/>
              <a:t> 진행하는 </a:t>
            </a:r>
            <a:r>
              <a:rPr lang="en-US" altLang="ko-KR" b="1" dirty="0"/>
              <a:t>2</a:t>
            </a:r>
            <a:r>
              <a:rPr lang="ko-KR" altLang="en-US" b="1" dirty="0"/>
              <a:t>차원 </a:t>
            </a:r>
            <a:r>
              <a:rPr lang="en-US" altLang="ko-KR" b="1" dirty="0" err="1"/>
              <a:t>Bolck</a:t>
            </a:r>
            <a:r>
              <a:rPr lang="ko-KR" altLang="en-US" b="1" dirty="0"/>
              <a:t>객체배열</a:t>
            </a:r>
            <a:r>
              <a:rPr lang="en-US" altLang="ko-KR" b="1" dirty="0"/>
              <a:t>(</a:t>
            </a:r>
            <a:r>
              <a:rPr lang="ko-KR" altLang="en-US" b="1" dirty="0"/>
              <a:t>실제 </a:t>
            </a:r>
            <a:r>
              <a:rPr lang="ko-KR" altLang="en-US" b="1" dirty="0" err="1"/>
              <a:t>게임판을</a:t>
            </a:r>
            <a:r>
              <a:rPr lang="ko-KR" altLang="en-US" b="1" dirty="0"/>
              <a:t> 의미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en-US" altLang="ko-KR" b="1" dirty="0" smtClean="0"/>
              <a:t>28</a:t>
            </a:r>
            <a:r>
              <a:rPr lang="ko-KR" altLang="en-US" b="1" dirty="0"/>
              <a:t>행 </a:t>
            </a:r>
            <a:r>
              <a:rPr lang="en-US" altLang="ko-KR" b="1" dirty="0"/>
              <a:t>18</a:t>
            </a:r>
            <a:r>
              <a:rPr lang="ko-KR" altLang="en-US" b="1" dirty="0"/>
              <a:t>열로 구성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ko-KR" altLang="en-US" b="1" dirty="0" err="1" smtClean="0"/>
              <a:t>실제</a:t>
            </a:r>
            <a:r>
              <a:rPr lang="ko-KR" altLang="en-US" b="1" dirty="0" smtClean="0"/>
              <a:t> </a:t>
            </a:r>
            <a:r>
              <a:rPr lang="ko-KR" altLang="en-US" b="1" dirty="0"/>
              <a:t>눈에 보이는 부분만 그려짐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ko-KR" altLang="en-US" b="1" dirty="0" err="1" smtClean="0"/>
              <a:t>눈에</a:t>
            </a:r>
            <a:r>
              <a:rPr lang="ko-KR" altLang="en-US" b="1" dirty="0" smtClean="0"/>
              <a:t> </a:t>
            </a:r>
            <a:r>
              <a:rPr lang="ko-KR" altLang="en-US" b="1" dirty="0"/>
              <a:t>안 보이는 곳은 그리지 않고</a:t>
            </a:r>
            <a:r>
              <a:rPr lang="en-US" altLang="ko-KR" b="1" dirty="0"/>
              <a:t>, </a:t>
            </a:r>
            <a:r>
              <a:rPr lang="en-US" altLang="ko-KR" b="1" dirty="0" err="1"/>
              <a:t>isFilled</a:t>
            </a:r>
            <a:r>
              <a:rPr lang="ko-KR" altLang="en-US" b="1" dirty="0"/>
              <a:t>를 </a:t>
            </a:r>
            <a:r>
              <a:rPr lang="en-US" altLang="ko-KR" b="1" dirty="0"/>
              <a:t>true</a:t>
            </a:r>
            <a:r>
              <a:rPr lang="ko-KR" altLang="en-US" b="1" dirty="0"/>
              <a:t>로 초기화 시킴</a:t>
            </a:r>
            <a:r>
              <a:rPr lang="en-US" altLang="ko-KR" b="1" dirty="0"/>
              <a:t>(</a:t>
            </a:r>
            <a:r>
              <a:rPr lang="ko-KR" altLang="en-US" b="1" dirty="0"/>
              <a:t>채워져 있다는 의미</a:t>
            </a:r>
            <a:r>
              <a:rPr lang="en-US" altLang="ko-KR" b="1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1851585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Block[][] block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Tetris.java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2436237"/>
            <a:ext cx="6642520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ㆍ미리보기</a:t>
            </a:r>
            <a:r>
              <a:rPr lang="ko-KR" altLang="en-US" b="1" dirty="0"/>
              <a:t> 판을 의미함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en-US" altLang="ko-KR" b="1" dirty="0" smtClean="0"/>
              <a:t>4</a:t>
            </a:r>
            <a:r>
              <a:rPr lang="ko-KR" altLang="en-US" b="1" dirty="0"/>
              <a:t>행 </a:t>
            </a:r>
            <a:r>
              <a:rPr lang="en-US" altLang="ko-KR" b="1" dirty="0"/>
              <a:t>4</a:t>
            </a:r>
            <a:r>
              <a:rPr lang="ko-KR" altLang="en-US" b="1" dirty="0"/>
              <a:t>열로 구성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205963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Block[][] </a:t>
            </a:r>
            <a:r>
              <a:rPr lang="en-US" altLang="ko-KR" b="1" dirty="0" err="1">
                <a:solidFill>
                  <a:srgbClr val="FF0000"/>
                </a:solidFill>
              </a:rPr>
              <a:t>block_next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7066" y="3767011"/>
            <a:ext cx="6642520" cy="4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ㆍ현재</a:t>
            </a:r>
            <a:r>
              <a:rPr lang="ko-KR" altLang="en-US" b="1" dirty="0"/>
              <a:t> </a:t>
            </a:r>
            <a:r>
              <a:rPr lang="ko-KR" altLang="en-US" b="1" dirty="0" err="1"/>
              <a:t>게임판에서</a:t>
            </a:r>
            <a:r>
              <a:rPr lang="ko-KR" altLang="en-US" b="1" dirty="0"/>
              <a:t> 내려오는 </a:t>
            </a:r>
            <a:r>
              <a:rPr lang="ko-KR" altLang="en-US" b="1" dirty="0" err="1"/>
              <a:t>블럭모양을</a:t>
            </a:r>
            <a:r>
              <a:rPr lang="ko-KR" altLang="en-US" b="1" dirty="0"/>
              <a:t> 의미함</a:t>
            </a:r>
            <a:endParaRPr lang="en-US" altLang="ko-K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7066" y="3390404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BlockShape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block_s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3404" y="4669703"/>
            <a:ext cx="6642520" cy="4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ㆍ미리보기판에서</a:t>
            </a:r>
            <a:r>
              <a:rPr lang="ko-KR" altLang="en-US" b="1" dirty="0"/>
              <a:t> 그려지는 </a:t>
            </a:r>
            <a:r>
              <a:rPr lang="ko-KR" altLang="en-US" b="1" dirty="0" err="1"/>
              <a:t>블럭모양을</a:t>
            </a:r>
            <a:r>
              <a:rPr lang="ko-KR" altLang="en-US" b="1" dirty="0"/>
              <a:t> 의미함</a:t>
            </a:r>
            <a:endParaRPr lang="en-US" altLang="ko-K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33404" y="4293096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BlockShape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block_sn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07" y="-3297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Tetris.java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2436237"/>
            <a:ext cx="6642520" cy="4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ㆍ블록</a:t>
            </a:r>
            <a:r>
              <a:rPr lang="ko-KR" altLang="en-US" b="1" dirty="0"/>
              <a:t> </a:t>
            </a:r>
            <a:r>
              <a:rPr lang="ko-KR" altLang="en-US" b="1" dirty="0" err="1"/>
              <a:t>게임판과</a:t>
            </a:r>
            <a:r>
              <a:rPr lang="ko-KR" altLang="en-US" b="1" dirty="0"/>
              <a:t> </a:t>
            </a:r>
            <a:r>
              <a:rPr lang="ko-KR" altLang="en-US" b="1" dirty="0" err="1"/>
              <a:t>미리보기</a:t>
            </a:r>
            <a:r>
              <a:rPr lang="ko-KR" altLang="en-US" b="1" dirty="0"/>
              <a:t> 판을 초기화 하는 역할 수행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205963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public void </a:t>
            </a:r>
            <a:r>
              <a:rPr lang="en-US" altLang="ko-KR" b="1" dirty="0" err="1">
                <a:solidFill>
                  <a:srgbClr val="FF0000"/>
                </a:solidFill>
              </a:rPr>
              <a:t>initBlock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7066" y="3258850"/>
            <a:ext cx="6642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ㆍ화면에</a:t>
            </a:r>
            <a:r>
              <a:rPr lang="ko-KR" altLang="en-US" b="1" dirty="0"/>
              <a:t> 그림을 그려주는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ko-KR" altLang="en-US" b="1" dirty="0" err="1" smtClean="0"/>
              <a:t>블럭판이나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미리보기</a:t>
            </a:r>
            <a:r>
              <a:rPr lang="ko-KR" altLang="en-US" b="1" dirty="0"/>
              <a:t> </a:t>
            </a:r>
            <a:r>
              <a:rPr lang="ko-KR" altLang="en-US" b="1" dirty="0" err="1"/>
              <a:t>블럭판을</a:t>
            </a:r>
            <a:r>
              <a:rPr lang="ko-KR" altLang="en-US" b="1" dirty="0"/>
              <a:t> 그릴 때</a:t>
            </a:r>
            <a:r>
              <a:rPr lang="en-US" altLang="ko-KR" b="1" dirty="0"/>
              <a:t>, </a:t>
            </a:r>
            <a:r>
              <a:rPr lang="en-US" altLang="ko-KR" b="1" dirty="0" err="1"/>
              <a:t>isVisible</a:t>
            </a:r>
            <a:r>
              <a:rPr lang="ko-KR" altLang="en-US" b="1" dirty="0"/>
              <a:t>이 </a:t>
            </a:r>
            <a:r>
              <a:rPr lang="en-US" altLang="ko-KR" b="1" dirty="0"/>
              <a:t>true</a:t>
            </a:r>
            <a:r>
              <a:rPr lang="ko-KR" altLang="en-US" b="1" dirty="0"/>
              <a:t>인 지역만 그려준다</a:t>
            </a:r>
            <a:r>
              <a:rPr lang="en-US" altLang="ko-KR" b="1" dirty="0"/>
              <a:t>. </a:t>
            </a:r>
            <a:r>
              <a:rPr lang="ko-KR" altLang="en-US" b="1" dirty="0"/>
              <a:t>그렇지 않은 곳은 빈 사각형으로 그려준다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ko-KR" altLang="en-US" b="1" dirty="0"/>
              <a:t> </a:t>
            </a:r>
            <a:r>
              <a:rPr lang="ko-KR" altLang="en-US" b="1" dirty="0" smtClean="0"/>
              <a:t>눈에 </a:t>
            </a:r>
            <a:r>
              <a:rPr lang="ko-KR" altLang="en-US" b="1" dirty="0"/>
              <a:t>아예 보이지 않는 영역을 그려주지 않는다</a:t>
            </a:r>
            <a:r>
              <a:rPr lang="en-US" altLang="ko-KR" b="1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7066" y="2882243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public void </a:t>
            </a:r>
            <a:r>
              <a:rPr lang="en-US" altLang="ko-KR" b="1" dirty="0" err="1">
                <a:solidFill>
                  <a:srgbClr val="FF0000"/>
                </a:solidFill>
              </a:rPr>
              <a:t>initBPan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344175"/>
            <a:ext cx="6642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ㆍ</a:t>
            </a:r>
            <a:r>
              <a:rPr lang="en-US" altLang="ko-KR" b="1" dirty="0"/>
              <a:t>timer</a:t>
            </a:r>
            <a:r>
              <a:rPr lang="ko-KR" altLang="en-US" b="1" dirty="0"/>
              <a:t>에 의해 지속적으로 호출되는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ko-KR" altLang="en-US" b="1" dirty="0"/>
              <a:t> </a:t>
            </a:r>
            <a:r>
              <a:rPr lang="ko-KR" altLang="en-US" b="1" dirty="0" smtClean="0"/>
              <a:t>게임의 </a:t>
            </a:r>
            <a:r>
              <a:rPr lang="ko-KR" altLang="en-US" b="1" dirty="0"/>
              <a:t>전반적인 진행을 수행한다</a:t>
            </a:r>
            <a:r>
              <a:rPr lang="en-US" altLang="ko-KR" b="1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3404" y="5013176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private void process()</a:t>
            </a:r>
          </a:p>
        </p:txBody>
      </p:sp>
    </p:spTree>
    <p:extLst>
      <p:ext uri="{BB962C8B-B14F-4D97-AF65-F5344CB8AC3E}">
        <p14:creationId xmlns:p14="http://schemas.microsoft.com/office/powerpoint/2010/main" val="25250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71600" y="896021"/>
            <a:ext cx="2135200" cy="404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8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private void </a:t>
            </a:r>
            <a:r>
              <a:rPr lang="en-US" altLang="ko-KR" sz="1600" b="1" spc="-8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addBlock</a:t>
            </a:r>
            <a:r>
              <a:rPr lang="en-US" altLang="ko-KR" sz="1600" b="1" spc="-8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353518"/>
            <a:ext cx="6343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ㆍ현재블럭모양과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다음블럭모양을</a:t>
            </a:r>
            <a:r>
              <a:rPr lang="ko-KR" altLang="en-US" sz="1600" dirty="0"/>
              <a:t> 상황에 맞게 생성하여 주는 함수</a:t>
            </a:r>
          </a:p>
          <a:p>
            <a:r>
              <a:rPr lang="ko-KR" altLang="en-US" sz="1600" dirty="0" err="1"/>
              <a:t>ㆍ</a:t>
            </a:r>
            <a:r>
              <a:rPr lang="en-US" altLang="ko-KR" sz="1600" dirty="0" smtClean="0"/>
              <a:t>process</a:t>
            </a:r>
            <a:r>
              <a:rPr lang="en-US" altLang="ko-KR" sz="1600" dirty="0"/>
              <a:t>()</a:t>
            </a:r>
            <a:r>
              <a:rPr lang="ko-KR" altLang="en-US" sz="1600" dirty="0"/>
              <a:t>내에서 현재 </a:t>
            </a:r>
            <a:r>
              <a:rPr lang="ko-KR" altLang="en-US" sz="1600" dirty="0" err="1"/>
              <a:t>블럭모양이</a:t>
            </a:r>
            <a:r>
              <a:rPr lang="ko-KR" altLang="en-US" sz="1600" dirty="0"/>
              <a:t> 채워졌다면 호출된다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1970824" y="1937405"/>
            <a:ext cx="5399829" cy="4515932"/>
            <a:chOff x="2748475" y="1124744"/>
            <a:chExt cx="5772899" cy="5355028"/>
          </a:xfrm>
        </p:grpSpPr>
        <p:cxnSp>
          <p:nvCxnSpPr>
            <p:cNvPr id="63" name="직선 화살표 연결선 62"/>
            <p:cNvCxnSpPr>
              <a:stCxn id="64" idx="2"/>
              <a:endCxn id="66" idx="0"/>
            </p:cNvCxnSpPr>
            <p:nvPr/>
          </p:nvCxnSpPr>
          <p:spPr>
            <a:xfrm>
              <a:off x="5237288" y="1640316"/>
              <a:ext cx="6191" cy="308821"/>
            </a:xfrm>
            <a:prstGeom prst="straightConnector1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수행의 시작/종료 63"/>
            <p:cNvSpPr/>
            <p:nvPr/>
          </p:nvSpPr>
          <p:spPr>
            <a:xfrm>
              <a:off x="4500924" y="1124744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시작</a:t>
              </a:r>
              <a:endParaRPr lang="en-US" altLang="ko-KR" sz="12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순서도: 수행의 시작/종료 64"/>
            <p:cNvSpPr/>
            <p:nvPr/>
          </p:nvSpPr>
          <p:spPr>
            <a:xfrm>
              <a:off x="4467424" y="5964200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종료</a:t>
              </a:r>
              <a:endParaRPr lang="ko-KR" altLang="en-US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순서도: 판단 65"/>
            <p:cNvSpPr/>
            <p:nvPr/>
          </p:nvSpPr>
          <p:spPr>
            <a:xfrm>
              <a:off x="3970742" y="1949137"/>
              <a:ext cx="2545474" cy="13158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현재 블록 모양이 </a:t>
              </a:r>
              <a:r>
                <a:rPr lang="en-US" altLang="ko-KR" sz="1100" b="1" dirty="0" smtClean="0"/>
                <a:t>null</a:t>
              </a:r>
              <a:r>
                <a:rPr lang="ko-KR" altLang="en-US" sz="1100" b="1" dirty="0" smtClean="0"/>
                <a:t>값인가</a:t>
              </a:r>
              <a:r>
                <a:rPr lang="en-US" altLang="ko-KR" sz="1100" b="1" dirty="0" smtClean="0"/>
                <a:t>?</a:t>
              </a:r>
            </a:p>
            <a:p>
              <a:pPr algn="ctr"/>
              <a:r>
                <a:rPr lang="en-US" altLang="ko-KR" sz="1100" b="1" dirty="0" smtClean="0"/>
                <a:t>(</a:t>
              </a:r>
              <a:r>
                <a:rPr lang="ko-KR" altLang="en-US" sz="1100" b="1" dirty="0" smtClean="0"/>
                <a:t>첫 호출인지 여부를 묻는 것</a:t>
              </a:r>
              <a:r>
                <a:rPr lang="en-US" altLang="ko-KR" sz="1100" b="1" dirty="0" smtClean="0"/>
                <a:t>)</a:t>
              </a:r>
              <a:endParaRPr lang="ko-KR" altLang="en-US" sz="1100" b="1" dirty="0"/>
            </a:p>
          </p:txBody>
        </p:sp>
        <p:cxnSp>
          <p:nvCxnSpPr>
            <p:cNvPr id="67" name="꺾인 연결선 66"/>
            <p:cNvCxnSpPr>
              <a:stCxn id="66" idx="1"/>
              <a:endCxn id="71" idx="0"/>
            </p:cNvCxnSpPr>
            <p:nvPr/>
          </p:nvCxnSpPr>
          <p:spPr>
            <a:xfrm rot="10800000" flipV="1">
              <a:off x="3684224" y="2607043"/>
              <a:ext cx="286519" cy="402336"/>
            </a:xfrm>
            <a:prstGeom prst="bentConnector2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>
              <a:stCxn id="66" idx="3"/>
              <a:endCxn id="72" idx="0"/>
            </p:cNvCxnSpPr>
            <p:nvPr/>
          </p:nvCxnSpPr>
          <p:spPr>
            <a:xfrm>
              <a:off x="6516216" y="2607044"/>
              <a:ext cx="231181" cy="379806"/>
            </a:xfrm>
            <a:prstGeom prst="bentConnector2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530794" y="2306107"/>
              <a:ext cx="2077166" cy="3348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예</a:t>
              </a:r>
              <a:endParaRPr lang="en-US" altLang="ko-KR" sz="14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44208" y="2269636"/>
              <a:ext cx="2077166" cy="569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</a:rPr>
                <a:t>아니오</a:t>
              </a:r>
              <a:endParaRPr lang="en-US" altLang="ko-KR" sz="1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1" name="순서도: 처리 70"/>
            <p:cNvSpPr/>
            <p:nvPr/>
          </p:nvSpPr>
          <p:spPr>
            <a:xfrm>
              <a:off x="2748475" y="3009380"/>
              <a:ext cx="1871496" cy="44757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다음블럭모양을</a:t>
              </a:r>
              <a:r>
                <a:rPr lang="ko-KR" altLang="en-US" sz="1100" b="1" dirty="0" smtClean="0"/>
                <a:t> 생성한다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72" name="순서도: 처리 71"/>
            <p:cNvSpPr/>
            <p:nvPr/>
          </p:nvSpPr>
          <p:spPr>
            <a:xfrm>
              <a:off x="5811649" y="2986850"/>
              <a:ext cx="1871496" cy="45285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미리보기판을</a:t>
              </a:r>
              <a:r>
                <a:rPr lang="ko-KR" altLang="en-US" sz="1100" b="1" dirty="0" smtClean="0"/>
                <a:t> 지운다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73" name="순서도: 처리 72"/>
            <p:cNvSpPr/>
            <p:nvPr/>
          </p:nvSpPr>
          <p:spPr>
            <a:xfrm>
              <a:off x="4301540" y="3535309"/>
              <a:ext cx="1779470" cy="4466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다음블럭</a:t>
              </a:r>
              <a:r>
                <a:rPr lang="ko-KR" altLang="en-US" sz="1100" b="1" dirty="0" smtClean="0"/>
                <a:t> 모양을 </a:t>
              </a:r>
              <a:r>
                <a:rPr lang="ko-KR" altLang="en-US" sz="1100" b="1" dirty="0" err="1" smtClean="0"/>
                <a:t>현재블럭</a:t>
              </a:r>
              <a:r>
                <a:rPr lang="ko-KR" altLang="en-US" sz="1100" b="1" dirty="0" smtClean="0"/>
                <a:t> 모양으로 지정한다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74" name="순서도: 처리 73"/>
            <p:cNvSpPr/>
            <p:nvPr/>
          </p:nvSpPr>
          <p:spPr>
            <a:xfrm>
              <a:off x="4301540" y="4238546"/>
              <a:ext cx="1779470" cy="63985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기준점과 </a:t>
              </a:r>
              <a:r>
                <a:rPr lang="ko-KR" altLang="en-US" sz="1100" b="1" dirty="0" err="1" smtClean="0"/>
                <a:t>현재블럭모양의</a:t>
              </a:r>
              <a:r>
                <a:rPr lang="ko-KR" altLang="en-US" sz="1100" b="1" dirty="0" smtClean="0"/>
                <a:t> 위치를 재설정 하고</a:t>
              </a:r>
              <a:r>
                <a:rPr lang="en-US" altLang="ko-KR" sz="1100" b="1" dirty="0" smtClean="0"/>
                <a:t>,</a:t>
              </a:r>
            </a:p>
            <a:p>
              <a:pPr algn="ctr"/>
              <a:r>
                <a:rPr lang="en-US" altLang="ko-KR" sz="1100" b="1" dirty="0" smtClean="0"/>
                <a:t> </a:t>
              </a:r>
              <a:r>
                <a:rPr lang="ko-KR" altLang="en-US" sz="1100" b="1" dirty="0" err="1" smtClean="0"/>
                <a:t>게임판에</a:t>
              </a:r>
              <a:r>
                <a:rPr lang="ko-KR" altLang="en-US" sz="1100" b="1" dirty="0" smtClean="0"/>
                <a:t> 그린다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75" name="순서도: 처리 74"/>
            <p:cNvSpPr/>
            <p:nvPr/>
          </p:nvSpPr>
          <p:spPr>
            <a:xfrm>
              <a:off x="4304698" y="5160081"/>
              <a:ext cx="1776312" cy="6474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다음블럭모양을</a:t>
              </a:r>
              <a:r>
                <a:rPr lang="ko-KR" altLang="en-US" sz="1100" b="1" dirty="0" smtClean="0"/>
                <a:t> 생성하고</a:t>
              </a:r>
              <a:r>
                <a:rPr lang="en-US" altLang="ko-KR" sz="1100" b="1" dirty="0" smtClean="0"/>
                <a:t>,</a:t>
              </a:r>
            </a:p>
            <a:p>
              <a:pPr algn="ctr"/>
              <a:r>
                <a:rPr lang="ko-KR" altLang="en-US" sz="1100" b="1" dirty="0" err="1" smtClean="0"/>
                <a:t>미리보기판에</a:t>
              </a:r>
              <a:r>
                <a:rPr lang="ko-KR" altLang="en-US" sz="1100" b="1" dirty="0" smtClean="0"/>
                <a:t> 그린다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cxnSp>
          <p:nvCxnSpPr>
            <p:cNvPr id="76" name="꺾인 연결선 75"/>
            <p:cNvCxnSpPr>
              <a:stCxn id="71" idx="2"/>
              <a:endCxn id="73" idx="1"/>
            </p:cNvCxnSpPr>
            <p:nvPr/>
          </p:nvCxnSpPr>
          <p:spPr>
            <a:xfrm rot="16200000" flipH="1">
              <a:off x="3842051" y="3299129"/>
              <a:ext cx="301660" cy="617317"/>
            </a:xfrm>
            <a:prstGeom prst="bentConnector2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>
              <a:stCxn id="72" idx="2"/>
              <a:endCxn id="73" idx="3"/>
            </p:cNvCxnSpPr>
            <p:nvPr/>
          </p:nvCxnSpPr>
          <p:spPr>
            <a:xfrm rot="5400000">
              <a:off x="6254749" y="3265969"/>
              <a:ext cx="318910" cy="666387"/>
            </a:xfrm>
            <a:prstGeom prst="bentConnector2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73" idx="2"/>
              <a:endCxn id="74" idx="0"/>
            </p:cNvCxnSpPr>
            <p:nvPr/>
          </p:nvCxnSpPr>
          <p:spPr>
            <a:xfrm>
              <a:off x="5191275" y="3981926"/>
              <a:ext cx="0" cy="256620"/>
            </a:xfrm>
            <a:prstGeom prst="straightConnector1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5" idx="2"/>
              <a:endCxn id="65" idx="0"/>
            </p:cNvCxnSpPr>
            <p:nvPr/>
          </p:nvCxnSpPr>
          <p:spPr>
            <a:xfrm>
              <a:off x="5192855" y="5807497"/>
              <a:ext cx="10934" cy="156704"/>
            </a:xfrm>
            <a:prstGeom prst="straightConnector1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4" idx="2"/>
              <a:endCxn id="75" idx="0"/>
            </p:cNvCxnSpPr>
            <p:nvPr/>
          </p:nvCxnSpPr>
          <p:spPr>
            <a:xfrm>
              <a:off x="5191275" y="4878405"/>
              <a:ext cx="1579" cy="281676"/>
            </a:xfrm>
            <a:prstGeom prst="straightConnector1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6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07" y="-3297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Tetris.java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2422106"/>
            <a:ext cx="6642520" cy="212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ㆍ</a:t>
            </a:r>
            <a:r>
              <a:rPr lang="en-US" altLang="ko-KR" b="1" dirty="0" err="1"/>
              <a:t>pocess</a:t>
            </a:r>
            <a:r>
              <a:rPr lang="en-US" altLang="ko-KR" b="1" dirty="0"/>
              <a:t>()</a:t>
            </a:r>
            <a:r>
              <a:rPr lang="ko-KR" altLang="en-US" b="1" dirty="0"/>
              <a:t>내에서 호출되는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게임판에서</a:t>
            </a:r>
            <a:r>
              <a:rPr lang="ko-KR" altLang="en-US" b="1" dirty="0" smtClean="0"/>
              <a:t> </a:t>
            </a:r>
            <a:r>
              <a:rPr lang="ko-KR" altLang="en-US" b="1" dirty="0"/>
              <a:t>지워져야 할 행을 지워주는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ko-KR" altLang="en-US" b="1" dirty="0"/>
              <a:t> </a:t>
            </a:r>
            <a:r>
              <a:rPr lang="ko-KR" altLang="en-US" b="1" dirty="0" smtClean="0"/>
              <a:t>지워져야 </a:t>
            </a:r>
            <a:r>
              <a:rPr lang="ko-KR" altLang="en-US" b="1" dirty="0"/>
              <a:t>할 행의 블록에 </a:t>
            </a:r>
            <a:r>
              <a:rPr lang="ko-KR" altLang="en-US" b="1" dirty="0" err="1"/>
              <a:t>윗</a:t>
            </a:r>
            <a:r>
              <a:rPr lang="ko-KR" altLang="en-US" b="1" dirty="0"/>
              <a:t> 행 </a:t>
            </a:r>
            <a:r>
              <a:rPr lang="ko-KR" altLang="en-US" b="1" dirty="0" err="1"/>
              <a:t>블럭들의</a:t>
            </a:r>
            <a:r>
              <a:rPr lang="ko-KR" altLang="en-US" b="1" dirty="0"/>
              <a:t> 정보를 대입하는 방식으로 행을 제거 한다</a:t>
            </a:r>
            <a:r>
              <a:rPr lang="en-US" altLang="ko-KR" b="1" dirty="0"/>
              <a:t>.(</a:t>
            </a:r>
            <a:r>
              <a:rPr lang="ko-KR" altLang="en-US" b="1" dirty="0"/>
              <a:t>좌표를 의미하는 </a:t>
            </a:r>
            <a:r>
              <a:rPr lang="en-US" altLang="ko-KR" b="1" dirty="0" err="1"/>
              <a:t>pt</a:t>
            </a:r>
            <a:r>
              <a:rPr lang="ko-KR" altLang="en-US" b="1" dirty="0"/>
              <a:t>는 대입하면 안됨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지워진 행 개수만큼 점수를 올리는 기능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916832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public void </a:t>
            </a:r>
            <a:r>
              <a:rPr lang="en-US" altLang="ko-KR" sz="2400" b="1" dirty="0" err="1">
                <a:solidFill>
                  <a:srgbClr val="FF0000"/>
                </a:solidFill>
              </a:rPr>
              <a:t>lineCheck</a:t>
            </a:r>
            <a:r>
              <a:rPr lang="en-US" altLang="ko-KR" sz="2400" b="1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315" y="2095688"/>
            <a:ext cx="664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ㆍ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차원배열을 통해서 도형 각각의 모양들을 </a:t>
            </a:r>
            <a:r>
              <a:rPr lang="en-US" altLang="ko-KR" b="1" dirty="0" smtClean="0"/>
              <a:t>static </a:t>
            </a:r>
            <a:r>
              <a:rPr lang="ko-KR" altLang="en-US" b="1" dirty="0" smtClean="0"/>
              <a:t>전부 변수인    </a:t>
            </a:r>
            <a:r>
              <a:rPr lang="en-US" altLang="ko-KR" b="1" dirty="0" smtClean="0"/>
              <a:t>SHAPE  </a:t>
            </a:r>
            <a:r>
              <a:rPr lang="ko-KR" altLang="en-US" b="1" dirty="0" smtClean="0"/>
              <a:t>배열에 저장</a:t>
            </a:r>
            <a:endParaRPr lang="ko-KR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Shape.java</a:t>
            </a:r>
          </a:p>
        </p:txBody>
      </p:sp>
    </p:spTree>
    <p:extLst>
      <p:ext uri="{BB962C8B-B14F-4D97-AF65-F5344CB8AC3E}">
        <p14:creationId xmlns:p14="http://schemas.microsoft.com/office/powerpoint/2010/main" val="2203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095" y="-27384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607385"/>
            <a:ext cx="6642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en-US" altLang="ko-KR" b="1" dirty="0" smtClean="0"/>
              <a:t>4x4</a:t>
            </a:r>
            <a:r>
              <a:rPr lang="ko-KR" altLang="en-US" b="1" dirty="0"/>
              <a:t>사이즈의 </a:t>
            </a:r>
            <a:r>
              <a:rPr lang="ko-KR" altLang="en-US" b="1" dirty="0" err="1"/>
              <a:t>블럭을</a:t>
            </a:r>
            <a:r>
              <a:rPr lang="ko-KR" altLang="en-US" b="1" dirty="0"/>
              <a:t> 기준으로 삼고</a:t>
            </a:r>
            <a:r>
              <a:rPr lang="en-US" altLang="ko-KR" b="1" dirty="0"/>
              <a:t>, </a:t>
            </a:r>
            <a:r>
              <a:rPr lang="ko-KR" altLang="en-US" b="1" dirty="0"/>
              <a:t>해당하는 판에서 </a:t>
            </a:r>
            <a:r>
              <a:rPr lang="ko-KR" altLang="en-US" b="1" dirty="0" err="1"/>
              <a:t>좌상단의</a:t>
            </a:r>
            <a:r>
              <a:rPr lang="ko-KR" altLang="en-US" b="1" dirty="0"/>
              <a:t> </a:t>
            </a:r>
            <a:r>
              <a:rPr lang="ko-KR" altLang="en-US" b="1" dirty="0" smtClean="0"/>
              <a:t>               </a:t>
            </a:r>
            <a:r>
              <a:rPr lang="en-US" altLang="ko-KR" b="1" dirty="0" err="1" smtClean="0"/>
              <a:t>row,col</a:t>
            </a:r>
            <a:r>
              <a:rPr lang="ko-KR" altLang="en-US" b="1" dirty="0"/>
              <a:t>의 값을 의미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 err="1"/>
              <a:t>ㆍ</a:t>
            </a:r>
            <a:r>
              <a:rPr lang="en-US" altLang="ko-KR" b="1" dirty="0" err="1" smtClean="0"/>
              <a:t>cur_pt.x</a:t>
            </a:r>
            <a:r>
              <a:rPr lang="ko-KR" altLang="en-US" b="1" dirty="0"/>
              <a:t>는 </a:t>
            </a:r>
            <a:r>
              <a:rPr lang="en-US" altLang="ko-KR" b="1" dirty="0"/>
              <a:t>row</a:t>
            </a:r>
            <a:r>
              <a:rPr lang="ko-KR" altLang="en-US" b="1" dirty="0"/>
              <a:t>를 의미하게 되고</a:t>
            </a:r>
            <a:r>
              <a:rPr lang="en-US" altLang="ko-KR" b="1" dirty="0"/>
              <a:t>, </a:t>
            </a:r>
            <a:r>
              <a:rPr lang="en-US" altLang="ko-KR" b="1" dirty="0" err="1"/>
              <a:t>cur_pt.y</a:t>
            </a:r>
            <a:r>
              <a:rPr lang="ko-KR" altLang="en-US" b="1" dirty="0"/>
              <a:t>는 </a:t>
            </a:r>
            <a:r>
              <a:rPr lang="en-US" altLang="ko-KR" b="1" dirty="0"/>
              <a:t>col</a:t>
            </a:r>
            <a:r>
              <a:rPr lang="ko-KR" altLang="en-US" b="1" dirty="0"/>
              <a:t>을 의미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 err="1"/>
              <a:t>ㆍ미리보기</a:t>
            </a:r>
            <a:r>
              <a:rPr lang="ko-KR" altLang="en-US" b="1" dirty="0"/>
              <a:t> 판의 블록 모양이라면 모두 </a:t>
            </a:r>
            <a:r>
              <a:rPr lang="en-US" altLang="ko-KR" b="1" dirty="0"/>
              <a:t>0</a:t>
            </a:r>
            <a:r>
              <a:rPr lang="ko-KR" altLang="en-US" b="1" dirty="0"/>
              <a:t>값을 </a:t>
            </a:r>
            <a:r>
              <a:rPr lang="ko-KR" altLang="en-US" b="1" dirty="0" err="1"/>
              <a:t>같는다</a:t>
            </a:r>
            <a:r>
              <a:rPr lang="en-US" altLang="ko-KR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 err="1"/>
              <a:t>ㆍ게임</a:t>
            </a:r>
            <a:r>
              <a:rPr lang="ko-KR" altLang="en-US" b="1" dirty="0"/>
              <a:t> 판에 추가될 때</a:t>
            </a:r>
            <a:r>
              <a:rPr lang="en-US" altLang="ko-KR" b="1" dirty="0"/>
              <a:t>, </a:t>
            </a:r>
            <a:r>
              <a:rPr lang="en-US" altLang="ko-KR" b="1" dirty="0" err="1"/>
              <a:t>cur_pt.x</a:t>
            </a:r>
            <a:r>
              <a:rPr lang="ko-KR" altLang="en-US" b="1" dirty="0"/>
              <a:t>는 </a:t>
            </a:r>
            <a:r>
              <a:rPr lang="en-US" altLang="ko-KR" b="1" dirty="0"/>
              <a:t>+1</a:t>
            </a:r>
            <a:r>
              <a:rPr lang="ko-KR" altLang="en-US" b="1" dirty="0"/>
              <a:t>을 </a:t>
            </a:r>
            <a:r>
              <a:rPr lang="ko-KR" altLang="en-US" b="1" dirty="0" err="1"/>
              <a:t>하게되고</a:t>
            </a:r>
            <a:r>
              <a:rPr lang="en-US" altLang="ko-KR" b="1" dirty="0"/>
              <a:t>, </a:t>
            </a:r>
            <a:r>
              <a:rPr lang="en-US" altLang="ko-KR" b="1" dirty="0" err="1"/>
              <a:t>cur_pt.y</a:t>
            </a:r>
            <a:r>
              <a:rPr lang="ko-KR" altLang="en-US" b="1" dirty="0"/>
              <a:t>는 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+</a:t>
            </a:r>
            <a:r>
              <a:rPr lang="en-US" altLang="ko-KR" b="1" dirty="0"/>
              <a:t>7</a:t>
            </a:r>
            <a:r>
              <a:rPr lang="ko-KR" altLang="en-US" b="1" dirty="0"/>
              <a:t>을 </a:t>
            </a:r>
            <a:r>
              <a:rPr lang="ko-KR" altLang="en-US" b="1" dirty="0" err="1"/>
              <a:t>하게된다</a:t>
            </a:r>
            <a:r>
              <a:rPr lang="en-US" altLang="ko-KR" b="1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BlockShape.java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851585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Point </a:t>
            </a:r>
            <a:r>
              <a:rPr lang="en-US" altLang="ko-KR" sz="2400" b="1" dirty="0" err="1">
                <a:solidFill>
                  <a:srgbClr val="FF0000"/>
                </a:solidFill>
              </a:rPr>
              <a:t>cur_pt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366</TotalTime>
  <Words>1041</Words>
  <Application>Microsoft Office PowerPoint</Application>
  <PresentationFormat>화면 슬라이드 쇼(4:3)</PresentationFormat>
  <Paragraphs>202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나눔고딕</vt:lpstr>
      <vt:lpstr>나눔손글씨 펜</vt:lpstr>
      <vt:lpstr>맑은 고딕</vt:lpstr>
      <vt:lpstr>Arial</vt:lpstr>
      <vt:lpstr/>
      <vt:lpstr>TETRIS Program -프로그램 설명-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-감사합니다-</vt:lpstr>
    </vt:vector>
  </TitlesOfParts>
  <Company>사이냅소프트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wooseok</cp:lastModifiedBy>
  <cp:revision>34</cp:revision>
  <dcterms:modified xsi:type="dcterms:W3CDTF">2016-03-01T12:22:54Z</dcterms:modified>
</cp:coreProperties>
</file>