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56" r:id="rId10"/>
    <p:sldId id="257" r:id="rId11"/>
    <p:sldId id="259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4" autoAdjust="0"/>
    <p:restoredTop sz="94660"/>
  </p:normalViewPr>
  <p:slideViewPr>
    <p:cSldViewPr>
      <p:cViewPr varScale="1">
        <p:scale>
          <a:sx n="92" d="100"/>
          <a:sy n="92" d="100"/>
        </p:scale>
        <p:origin x="6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D68CC-D03B-4ED2-ADCD-31EEA962F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D729-6734-452E-93C3-C434FD20CE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17" name="머리글 개체 틀 1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15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5FB4-413B-4F5B-81FB-6D044F7444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슬라이드 노트 개체 틀 11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3" name="날짜 개체 틀 1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740B1-64A2-405F-9628-CBFFDD4A2F53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14" name="머리글 개체 틀 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5" name="슬라이드 이미지 개체 틀 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97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FEDORA 17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기준으로 제작하였음</a:t>
            </a:r>
            <a:r>
              <a:rPr lang="en-US" altLang="ko-KR" baseline="0" smtClean="0"/>
              <a:t>!!!!!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54BDF-8C69-4A1B-A75B-08ABB000E8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6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03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4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2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13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&lt;1&gt;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3ED9-B836-470F-8DD4-A9820CCD2005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A93-29D0-4941-A449-A003DE82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4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3ED9-B836-470F-8DD4-A9820CCD2005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6A93-29D0-4941-A449-A003DE82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6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&lt;#&gt;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TCP/I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ko.wikipedia.org/wiki/%EC%9D%B8%ED%84%B0%EB%84%B7" TargetMode="External"/><Relationship Id="rId4" Type="http://schemas.openxmlformats.org/officeDocument/2006/relationships/hyperlink" Target="http://ko.wikipedia.org/wiki/%EC%BB%B4%ED%93%A8%ED%84%B0_%ED%8C%8C%EC%9D%B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TCP/I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ko.wikipedia.org/wiki/%EC%9D%B8%ED%84%B0%EB%84%B7" TargetMode="External"/><Relationship Id="rId4" Type="http://schemas.openxmlformats.org/officeDocument/2006/relationships/hyperlink" Target="http://ko.wikipedia.org/wiki/%EC%BB%B4%ED%93%A8%ED%84%B0_%ED%8C%8C%EC%9D%B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TCP/I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ko.wikipedia.org/wiki/%EC%9D%B8%ED%84%B0%EB%84%B7" TargetMode="External"/><Relationship Id="rId4" Type="http://schemas.openxmlformats.org/officeDocument/2006/relationships/hyperlink" Target="http://ko.wikipedia.org/wiki/%EC%BB%B4%ED%93%A8%ED%84%B0_%ED%8C%8C%EC%9D%B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TCP/I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ko.wikipedia.org/wiki/%EC%9D%B8%ED%84%B0%EB%84%B7" TargetMode="External"/><Relationship Id="rId4" Type="http://schemas.openxmlformats.org/officeDocument/2006/relationships/hyperlink" Target="http://ko.wikipedia.org/wiki/%EC%BB%B4%ED%93%A8%ED%84%B0_%ED%8C%8C%EC%9D%B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TETRIS Program</a:t>
            </a:r>
            <a:br>
              <a:rPr lang="en-US" altLang="ko-KR" dirty="0" smtClean="0"/>
            </a:br>
            <a:r>
              <a:rPr lang="en-US" altLang="ko-KR" sz="1600" dirty="0" smtClean="0"/>
              <a:t>-</a:t>
            </a:r>
            <a:r>
              <a:rPr lang="ko-KR" altLang="en-US" sz="1600" dirty="0" smtClean="0"/>
              <a:t>프로그램 설명</a:t>
            </a:r>
            <a:r>
              <a:rPr lang="en-US" altLang="ko-KR" sz="1600" dirty="0"/>
              <a:t>-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제 </a:t>
            </a:r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</a:rPr>
              <a:t>조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조장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오우석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조원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정성훈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        장준수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        박상원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일자 </a:t>
            </a:r>
            <a:r>
              <a:rPr lang="en-US" altLang="ko-KR" dirty="0" smtClean="0">
                <a:solidFill>
                  <a:srgbClr val="002060"/>
                </a:solidFill>
              </a:rPr>
              <a:t>: 2016.03.02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37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2_shape3"/>
          <p:cNvSpPr/>
          <p:nvPr/>
        </p:nvSpPr>
        <p:spPr>
          <a:xfrm>
            <a:off x="433403" y="2118725"/>
            <a:ext cx="7914901" cy="194421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Block </a:t>
            </a:r>
            <a:r>
              <a:rPr lang="ko-KR" altLang="en-US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 sz="5400" kern="12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5400" kern="12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en-US" altLang="ko-KR" sz="5400" spc="-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BlockShape</a:t>
            </a:r>
            <a:r>
              <a:rPr lang="en-US" altLang="ko-KR" sz="5400" spc="-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5400" spc="-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5400" kern="12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5400" kern="12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 . Tetris </a:t>
            </a:r>
            <a:r>
              <a:rPr lang="ko-KR" altLang="en-US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sz="5400" kern="12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slide4_shape1"/>
          <p:cNvSpPr/>
          <p:nvPr/>
        </p:nvSpPr>
        <p:spPr>
          <a:xfrm>
            <a:off x="431799" y="604987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2200" b="1" kern="120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sz="2200" b="1" kern="120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slide4_shape2"/>
          <p:cNvCxnSpPr/>
          <p:nvPr/>
        </p:nvCxnSpPr>
        <p:spPr>
          <a:xfrm flipH="1">
            <a:off x="431800" y="322220"/>
            <a:ext cx="4068192" cy="7469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4_shape3"/>
          <p:cNvCxnSpPr/>
          <p:nvPr/>
        </p:nvCxnSpPr>
        <p:spPr>
          <a:xfrm flipH="1">
            <a:off x="431801" y="1416376"/>
            <a:ext cx="4140199" cy="4348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71656" y="694430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  <a:endParaRPr sz="2200" b="1" kern="120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slide4_shape2"/>
          <p:cNvCxnSpPr/>
          <p:nvPr/>
        </p:nvCxnSpPr>
        <p:spPr>
          <a:xfrm flipH="1">
            <a:off x="431800" y="322220"/>
            <a:ext cx="4068192" cy="7469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flipH="1">
            <a:off x="431801" y="1416376"/>
            <a:ext cx="4140199" cy="4348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4"/>
          <p:cNvSpPr/>
          <p:nvPr/>
        </p:nvSpPr>
        <p:spPr>
          <a:xfrm>
            <a:off x="611560" y="1722816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kern="1200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변수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slide4_shape5"/>
          <p:cNvSpPr/>
          <p:nvPr/>
        </p:nvSpPr>
        <p:spPr>
          <a:xfrm>
            <a:off x="631032" y="2129895"/>
            <a:ext cx="746473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블럭들의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좌상단좌표를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표현하는 변수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객체의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x,y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멤버 변수를 사용하여 값을 저장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java.awt.Point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- API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문서 참조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b="1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Frame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기준으로</a:t>
            </a:r>
            <a:r>
              <a:rPr lang="ko-KR" altLang="en-US" b="1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절대적인 위치를 저장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pt.x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pt.y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의 값이 음수도 가능하다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856570" y="322220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</a:t>
            </a:r>
            <a:r>
              <a:rPr 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kern="12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4_shape5"/>
          <p:cNvSpPr/>
          <p:nvPr/>
        </p:nvSpPr>
        <p:spPr>
          <a:xfrm>
            <a:off x="611560" y="0"/>
            <a:ext cx="746473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boolean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isVisible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블럭이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눈에 보여져야 하는지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아닌지를 판단해 주는 변수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면 눈에 보여져야 하고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false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면 보이지 않음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oolean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형은 따로 초기화 하지 않으면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값을 가지므로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처음에는 모두 보이지 않음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slide4_shape5"/>
          <p:cNvSpPr/>
          <p:nvPr/>
        </p:nvSpPr>
        <p:spPr>
          <a:xfrm>
            <a:off x="539552" y="3069707"/>
            <a:ext cx="746473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boolean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isFilled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블럭이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채워져 있는지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비워져 있는지 상태를 판단해 주는 변수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rue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면 채워져 있고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false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면 비워져 있음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oolean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형은 따로 초기화 하지 않으면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값을 가지므로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처음에는 모두 비워져 있는 상태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18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71656" y="694430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</a:t>
            </a:r>
            <a:endParaRPr sz="2200" b="1" kern="120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slide4_shape2"/>
          <p:cNvCxnSpPr/>
          <p:nvPr/>
        </p:nvCxnSpPr>
        <p:spPr>
          <a:xfrm flipH="1">
            <a:off x="431800" y="322220"/>
            <a:ext cx="4068192" cy="7469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4_shape3"/>
          <p:cNvCxnSpPr/>
          <p:nvPr/>
        </p:nvCxnSpPr>
        <p:spPr>
          <a:xfrm flipH="1">
            <a:off x="431801" y="1416376"/>
            <a:ext cx="4140199" cy="4348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4_shape4"/>
          <p:cNvSpPr/>
          <p:nvPr/>
        </p:nvSpPr>
        <p:spPr>
          <a:xfrm>
            <a:off x="611560" y="1722816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kern="1200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변수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slide4_shape7"/>
          <p:cNvSpPr/>
          <p:nvPr/>
        </p:nvSpPr>
        <p:spPr>
          <a:xfrm>
            <a:off x="856570" y="322220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400" kern="1200" spc="-100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BlockShape</a:t>
            </a:r>
            <a:r>
              <a:rPr 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kern="12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slide4_shape5"/>
          <p:cNvSpPr/>
          <p:nvPr/>
        </p:nvSpPr>
        <p:spPr>
          <a:xfrm>
            <a:off x="631032" y="2129895"/>
            <a:ext cx="746473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cur_pt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4x4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사이즈의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기준으로 삼고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해당하는 판에서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좌상단의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row,col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의 값을 의미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cur_pt.x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row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의미하게 되고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cur_pt.y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col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의미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판의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블록 모양이라면 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값을 </a:t>
            </a:r>
            <a:r>
              <a:rPr lang="ko-KR" altLang="en-US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같는다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80975" indent="-180975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 판에 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추가될 때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cur_pt.x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+1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하게되고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cur_pt.y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+7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하게된다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3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5"/>
          <p:cNvSpPr/>
          <p:nvPr/>
        </p:nvSpPr>
        <p:spPr>
          <a:xfrm>
            <a:off x="683568" y="0"/>
            <a:ext cx="746473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Point[]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b_shape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 결정하는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위치를 저장할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객체 배열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b_style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rotation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값을 기준으로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Shape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차원배열 선택하게 되고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2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차원 배열의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의 값을 가지는 곳의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row,col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의 값을 의미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b_shape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].x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row,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b_shape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].y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col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의미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 판에 추가될 때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기준으로 값이 재설정 되어야 한다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9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4"/>
          <p:cNvSpPr/>
          <p:nvPr/>
        </p:nvSpPr>
        <p:spPr>
          <a:xfrm>
            <a:off x="539552" y="260648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함수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4_shape5"/>
          <p:cNvSpPr/>
          <p:nvPr/>
        </p:nvSpPr>
        <p:spPr>
          <a:xfrm>
            <a:off x="611560" y="908720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moveDown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i="1" u="sng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타이머에 설정된 시간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기준으로 계속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 아래로 한 칸 움직일지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slide4_shape5"/>
          <p:cNvSpPr/>
          <p:nvPr/>
        </p:nvSpPr>
        <p:spPr>
          <a:xfrm>
            <a:off x="539552" y="2285315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leftKey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b="1" i="1" u="sng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좌측방향키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눌렀을 때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좌로 한 칸 움직일지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slide4_shape5"/>
          <p:cNvSpPr/>
          <p:nvPr/>
        </p:nvSpPr>
        <p:spPr>
          <a:xfrm>
            <a:off x="539552" y="3776266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rightKey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b="1" i="1" u="sng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우</a:t>
            </a:r>
            <a:r>
              <a:rPr lang="ko-KR" altLang="en-US" b="1" i="1" u="sng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측방향키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눌렀을 때 호출되는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 우로 한 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움직일지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slide4_shape5"/>
          <p:cNvSpPr/>
          <p:nvPr/>
        </p:nvSpPr>
        <p:spPr>
          <a:xfrm>
            <a:off x="547029" y="5301208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downKey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b="1" i="1" u="sng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아래방향키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눌렀을 때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블록 모양을 아래로 한 칸 움직일지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31640" y="692696"/>
            <a:ext cx="6696744" cy="5760640"/>
            <a:chOff x="619766" y="727752"/>
            <a:chExt cx="6192688" cy="5390721"/>
          </a:xfrm>
        </p:grpSpPr>
        <p:cxnSp>
          <p:nvCxnSpPr>
            <p:cNvPr id="4" name="직선 화살표 연결선 3"/>
            <p:cNvCxnSpPr>
              <a:stCxn id="6" idx="2"/>
              <a:endCxn id="8" idx="0"/>
            </p:cNvCxnSpPr>
            <p:nvPr/>
          </p:nvCxnSpPr>
          <p:spPr>
            <a:xfrm>
              <a:off x="3606782" y="1210216"/>
              <a:ext cx="0" cy="28899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619766" y="727752"/>
              <a:ext cx="6192688" cy="5390721"/>
              <a:chOff x="395536" y="126511"/>
              <a:chExt cx="8185815" cy="6553299"/>
            </a:xfrm>
          </p:grpSpPr>
          <p:sp>
            <p:nvSpPr>
              <p:cNvPr id="6" name="순서도: 수행의 시작/종료 5"/>
              <p:cNvSpPr/>
              <p:nvPr/>
            </p:nvSpPr>
            <p:spPr>
              <a:xfrm>
                <a:off x="3443828" y="126511"/>
                <a:ext cx="1800200" cy="586514"/>
              </a:xfrm>
              <a:prstGeom prst="flowChartTerminato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함수 시작</a:t>
                </a:r>
                <a:endParaRPr lang="en-US" altLang="ko-KR" sz="12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매개변수로 </a:t>
                </a:r>
                <a:endParaRPr lang="en-US" altLang="ko-KR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ko-KR" altLang="en-US" sz="1000" b="1" dirty="0" err="1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블럭판을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받아옴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endParaRPr lang="ko-KR" altLang="en-US" sz="10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" name="순서도: 수행의 시작/종료 6"/>
              <p:cNvSpPr/>
              <p:nvPr/>
            </p:nvSpPr>
            <p:spPr>
              <a:xfrm>
                <a:off x="3443828" y="6093296"/>
                <a:ext cx="1800200" cy="586514"/>
              </a:xfrm>
              <a:prstGeom prst="flowChartTerminato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함수 종료</a:t>
                </a:r>
                <a:endParaRPr lang="ko-KR" altLang="en-US" sz="14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8" name="순서도: 판단 7"/>
              <p:cNvSpPr/>
              <p:nvPr/>
            </p:nvSpPr>
            <p:spPr>
              <a:xfrm>
                <a:off x="2795756" y="1064339"/>
                <a:ext cx="3096344" cy="1805425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 smtClean="0"/>
                  <a:t>블럭모양의</a:t>
                </a:r>
                <a:r>
                  <a:rPr lang="ko-KR" altLang="en-US" sz="1100" b="1" dirty="0" smtClean="0"/>
                  <a:t>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err="1" smtClean="0"/>
                  <a:t>블럭</a:t>
                </a:r>
                <a:r>
                  <a:rPr lang="ko-KR" altLang="en-US" sz="1100" b="1" dirty="0" smtClean="0"/>
                  <a:t> </a:t>
                </a:r>
                <a:r>
                  <a:rPr lang="en-US" altLang="ko-KR" sz="1100" b="1" dirty="0" smtClean="0"/>
                  <a:t>4</a:t>
                </a:r>
                <a:r>
                  <a:rPr lang="ko-KR" altLang="en-US" sz="1100" b="1" dirty="0" smtClean="0"/>
                  <a:t>곳 중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한곳이라도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아래칸이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채워져 있는가</a:t>
                </a:r>
                <a:r>
                  <a:rPr lang="en-US" altLang="ko-KR" sz="1100" b="1" dirty="0" smtClean="0"/>
                  <a:t>?</a:t>
                </a:r>
                <a:endParaRPr lang="ko-KR" altLang="en-US" sz="1100" b="1" dirty="0"/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395536" y="3698615"/>
                <a:ext cx="2880320" cy="10801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현재위치에 보여주면서</a:t>
                </a:r>
                <a:r>
                  <a:rPr lang="en-US" altLang="ko-KR" sz="1400" b="1" dirty="0"/>
                  <a:t>, </a:t>
                </a:r>
              </a:p>
              <a:p>
                <a:pPr algn="ctr"/>
                <a:r>
                  <a:rPr lang="ko-KR" altLang="en-US" sz="1400" b="1" dirty="0" err="1"/>
                  <a:t>채워넣는다</a:t>
                </a:r>
                <a:r>
                  <a:rPr lang="en-US" altLang="ko-KR" sz="1400" b="1" dirty="0" smtClean="0"/>
                  <a:t>.</a:t>
                </a:r>
                <a:endParaRPr lang="ko-KR" altLang="en-US" sz="1400" b="1" dirty="0"/>
              </a:p>
            </p:txBody>
          </p:sp>
          <p:sp>
            <p:nvSpPr>
              <p:cNvPr id="10" name="순서도: 처리 9"/>
              <p:cNvSpPr/>
              <p:nvPr/>
            </p:nvSpPr>
            <p:spPr>
              <a:xfrm>
                <a:off x="5433652" y="2494049"/>
                <a:ext cx="3147697" cy="10801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현재위치를 안보이게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현재그림자를 안보이게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현재위치를 한 칸 내린다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1" name="순서도: 처리 10"/>
              <p:cNvSpPr/>
              <p:nvPr/>
            </p:nvSpPr>
            <p:spPr>
              <a:xfrm>
                <a:off x="5413260" y="3704442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그림자의 위치를 다시 구한다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5413259" y="4482787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현재위치를 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현재그림자를 보이게 한다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5413258" y="5261132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기준점을 한 칸 내린다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cxnSp>
            <p:nvCxnSpPr>
              <p:cNvPr id="14" name="직선 화살표 연결선 13"/>
              <p:cNvCxnSpPr>
                <a:stCxn id="10" idx="2"/>
              </p:cNvCxnSpPr>
              <p:nvPr/>
            </p:nvCxnSpPr>
            <p:spPr>
              <a:xfrm flipH="1">
                <a:off x="7007500" y="3574169"/>
                <a:ext cx="1" cy="204213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11" idx="2"/>
              </p:cNvCxnSpPr>
              <p:nvPr/>
            </p:nvCxnSpPr>
            <p:spPr>
              <a:xfrm flipH="1">
                <a:off x="6997303" y="4352514"/>
                <a:ext cx="3" cy="228614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2" idx="2"/>
              </p:cNvCxnSpPr>
              <p:nvPr/>
            </p:nvCxnSpPr>
            <p:spPr>
              <a:xfrm flipH="1">
                <a:off x="6997303" y="5130859"/>
                <a:ext cx="2" cy="242357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꺾인 연결선 16"/>
              <p:cNvCxnSpPr>
                <a:stCxn id="8" idx="1"/>
                <a:endCxn id="9" idx="0"/>
              </p:cNvCxnSpPr>
              <p:nvPr/>
            </p:nvCxnSpPr>
            <p:spPr>
              <a:xfrm rot="10800000" flipV="1">
                <a:off x="1835696" y="1967051"/>
                <a:ext cx="960060" cy="1731563"/>
              </a:xfrm>
              <a:prstGeom prst="bentConnector2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stCxn id="8" idx="3"/>
                <a:endCxn id="10" idx="0"/>
              </p:cNvCxnSpPr>
              <p:nvPr/>
            </p:nvCxnSpPr>
            <p:spPr>
              <a:xfrm>
                <a:off x="5892100" y="1967052"/>
                <a:ext cx="1115401" cy="526997"/>
              </a:xfrm>
              <a:prstGeom prst="bentConnector2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040" y="1644824"/>
                <a:ext cx="2539039" cy="350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>
                    <a:solidFill>
                      <a:schemeClr val="bg1"/>
                    </a:solidFill>
                  </a:rPr>
                  <a:t>아니오</a:t>
                </a:r>
                <a:endParaRPr lang="en-US" altLang="ko-KR" sz="14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62588" y="1615737"/>
                <a:ext cx="2539039" cy="350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</a:rPr>
                  <a:t>예</a:t>
                </a:r>
                <a:endParaRPr lang="en-US" altLang="ko-KR" sz="1400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꺾인 연결선 20"/>
              <p:cNvCxnSpPr>
                <a:stCxn id="13" idx="2"/>
                <a:endCxn id="7" idx="3"/>
              </p:cNvCxnSpPr>
              <p:nvPr/>
            </p:nvCxnSpPr>
            <p:spPr>
              <a:xfrm rot="5400000">
                <a:off x="5881992" y="5271240"/>
                <a:ext cx="477349" cy="1753276"/>
              </a:xfrm>
              <a:prstGeom prst="bentConnector2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꺾인 연결선 21"/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1835853" y="4778578"/>
                <a:ext cx="1607818" cy="1608132"/>
              </a:xfrm>
              <a:prstGeom prst="bentConnector2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직사각형 22"/>
          <p:cNvSpPr/>
          <p:nvPr/>
        </p:nvSpPr>
        <p:spPr>
          <a:xfrm>
            <a:off x="564268" y="323364"/>
            <a:ext cx="2141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흐름도</a:t>
            </a:r>
            <a:endParaRPr lang="en-US" altLang="ko-KR" b="1" spc="-80" dirty="0" smtClean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moveDown</a:t>
            </a:r>
            <a:r>
              <a:rPr lang="en-US" altLang="ko-KR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</a:t>
            </a:r>
            <a:r>
              <a:rPr lang="en-US" altLang="ko-KR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2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5"/>
          <p:cNvSpPr/>
          <p:nvPr/>
        </p:nvSpPr>
        <p:spPr>
          <a:xfrm>
            <a:off x="683568" y="25493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moveDown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b="1" i="1" u="sng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위방향키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눌렀을 때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 바꿀지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827584" y="1124744"/>
            <a:ext cx="7871739" cy="5484124"/>
            <a:chOff x="276565" y="836712"/>
            <a:chExt cx="7871739" cy="5484124"/>
          </a:xfrm>
        </p:grpSpPr>
        <p:cxnSp>
          <p:nvCxnSpPr>
            <p:cNvPr id="5" name="직선 화살표 연결선 4"/>
            <p:cNvCxnSpPr>
              <a:stCxn id="7" idx="2"/>
              <a:endCxn id="9" idx="0"/>
            </p:cNvCxnSpPr>
            <p:nvPr/>
          </p:nvCxnSpPr>
          <p:spPr>
            <a:xfrm>
              <a:off x="4686269" y="1352283"/>
              <a:ext cx="0" cy="308821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순서도: 수행의 시작/종료 6"/>
            <p:cNvSpPr/>
            <p:nvPr/>
          </p:nvSpPr>
          <p:spPr>
            <a:xfrm>
              <a:off x="3949905" y="836712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시작</a:t>
              </a:r>
              <a:endParaRPr lang="en-US" altLang="ko-KR" sz="12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매개변수로 </a:t>
              </a:r>
              <a:endParaRPr lang="en-US" altLang="ko-KR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블럭판을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받아옴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3949905" y="5805264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종료</a:t>
              </a:r>
              <a:endPara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419723" y="1661104"/>
              <a:ext cx="2533092" cy="15870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블록 모양을 바꾸면 바꾼 곳의 블록 </a:t>
              </a:r>
              <a:r>
                <a:rPr lang="en-US" altLang="ko-KR" sz="1100" b="1" dirty="0" smtClean="0"/>
                <a:t>4</a:t>
              </a:r>
              <a:r>
                <a:rPr lang="ko-KR" altLang="en-US" sz="1100" b="1" dirty="0" smtClean="0"/>
                <a:t>곳 중 한곳이라도 채워져 있는가</a:t>
              </a:r>
              <a:r>
                <a:rPr lang="en-US" altLang="ko-KR" sz="1100" b="1" dirty="0"/>
                <a:t>?</a:t>
              </a:r>
              <a:endParaRPr lang="ko-KR" altLang="en-US" sz="1100" b="1" dirty="0"/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5791939" y="3652232"/>
              <a:ext cx="2356365" cy="9494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바꾼다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18" name="꺾인 연결선 17"/>
            <p:cNvCxnSpPr>
              <a:stCxn id="9" idx="1"/>
              <a:endCxn id="24" idx="0"/>
            </p:cNvCxnSpPr>
            <p:nvPr/>
          </p:nvCxnSpPr>
          <p:spPr>
            <a:xfrm rot="10800000" flipV="1">
              <a:off x="2608457" y="2454628"/>
              <a:ext cx="811267" cy="166991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9" idx="3"/>
              <a:endCxn id="10" idx="0"/>
            </p:cNvCxnSpPr>
            <p:nvPr/>
          </p:nvCxnSpPr>
          <p:spPr>
            <a:xfrm>
              <a:off x="5952815" y="2454629"/>
              <a:ext cx="1017307" cy="1197603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13209" y="2126484"/>
              <a:ext cx="2077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예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3" name="꺾인 연결선 22"/>
            <p:cNvCxnSpPr>
              <a:stCxn id="10" idx="2"/>
              <a:endCxn id="8" idx="3"/>
            </p:cNvCxnSpPr>
            <p:nvPr/>
          </p:nvCxnSpPr>
          <p:spPr>
            <a:xfrm rot="5400000">
              <a:off x="5465706" y="4558633"/>
              <a:ext cx="1461345" cy="1547489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1341910" y="2621620"/>
              <a:ext cx="2533092" cy="15870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다른 블록과 겹친  것 인가</a:t>
              </a:r>
              <a:r>
                <a:rPr lang="en-US" altLang="ko-KR" sz="1100" b="1" dirty="0" smtClean="0"/>
                <a:t>?</a:t>
              </a:r>
              <a:endParaRPr lang="ko-KR" altLang="en-US" sz="1100" b="1" dirty="0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3755408" y="3646211"/>
              <a:ext cx="1861721" cy="9494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바꿀 수 없다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28" name="꺾인 연결선 27"/>
            <p:cNvCxnSpPr>
              <a:stCxn id="24" idx="3"/>
              <a:endCxn id="25" idx="0"/>
            </p:cNvCxnSpPr>
            <p:nvPr/>
          </p:nvCxnSpPr>
          <p:spPr>
            <a:xfrm>
              <a:off x="3875002" y="3415145"/>
              <a:ext cx="811267" cy="231066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23900" y="2126872"/>
              <a:ext cx="20771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chemeClr val="bg1"/>
                  </a:solidFill>
                </a:rPr>
                <a:t>아니오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순서도: 처리 65"/>
            <p:cNvSpPr/>
            <p:nvPr/>
          </p:nvSpPr>
          <p:spPr>
            <a:xfrm>
              <a:off x="276565" y="4149080"/>
              <a:ext cx="1871496" cy="7126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좌측이나 우측 벽으로 튀어나간 만큼 바뀔 모양의 블록의 위치를 수정한다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67" name="순서도: 처리 66"/>
            <p:cNvSpPr/>
            <p:nvPr/>
          </p:nvSpPr>
          <p:spPr>
            <a:xfrm>
              <a:off x="276565" y="5272788"/>
              <a:ext cx="1871496" cy="7126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바꾼다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68" name="꺾인 연결선 67"/>
            <p:cNvCxnSpPr>
              <a:stCxn id="24" idx="1"/>
              <a:endCxn id="66" idx="0"/>
            </p:cNvCxnSpPr>
            <p:nvPr/>
          </p:nvCxnSpPr>
          <p:spPr>
            <a:xfrm rot="10800000" flipV="1">
              <a:off x="1212314" y="3415144"/>
              <a:ext cx="129597" cy="733935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66" idx="2"/>
              <a:endCxn id="67" idx="0"/>
            </p:cNvCxnSpPr>
            <p:nvPr/>
          </p:nvCxnSpPr>
          <p:spPr>
            <a:xfrm>
              <a:off x="1212313" y="4861724"/>
              <a:ext cx="0" cy="41106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67" idx="2"/>
              <a:endCxn id="8" idx="1"/>
            </p:cNvCxnSpPr>
            <p:nvPr/>
          </p:nvCxnSpPr>
          <p:spPr>
            <a:xfrm rot="16200000" flipH="1">
              <a:off x="2542300" y="4655445"/>
              <a:ext cx="77618" cy="2737592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화살표 연결선 82"/>
          <p:cNvCxnSpPr>
            <a:stCxn id="25" idx="2"/>
            <a:endCxn id="8" idx="0"/>
          </p:cNvCxnSpPr>
          <p:nvPr/>
        </p:nvCxnSpPr>
        <p:spPr>
          <a:xfrm>
            <a:off x="5237288" y="4883716"/>
            <a:ext cx="0" cy="120958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71656" y="694430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endParaRPr sz="2200" b="1" kern="120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slide4_shape2"/>
          <p:cNvCxnSpPr/>
          <p:nvPr/>
        </p:nvCxnSpPr>
        <p:spPr>
          <a:xfrm flipH="1">
            <a:off x="431800" y="322220"/>
            <a:ext cx="4068192" cy="7469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4_shape3"/>
          <p:cNvCxnSpPr/>
          <p:nvPr/>
        </p:nvCxnSpPr>
        <p:spPr>
          <a:xfrm flipH="1">
            <a:off x="431801" y="1416376"/>
            <a:ext cx="4140199" cy="4348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4_shape4"/>
          <p:cNvSpPr/>
          <p:nvPr/>
        </p:nvSpPr>
        <p:spPr>
          <a:xfrm>
            <a:off x="611560" y="1722816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kern="1200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변수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slide4_shape7"/>
          <p:cNvSpPr/>
          <p:nvPr/>
        </p:nvSpPr>
        <p:spPr>
          <a:xfrm>
            <a:off x="856570" y="322220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pc="-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Tetris </a:t>
            </a:r>
            <a:r>
              <a:rPr lang="ko-KR" alt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kern="12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slide4_shape5"/>
          <p:cNvSpPr/>
          <p:nvPr/>
        </p:nvSpPr>
        <p:spPr>
          <a:xfrm>
            <a:off x="631032" y="2129895"/>
            <a:ext cx="746473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Block[][] block;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테트리스를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진행하는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차원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Bolck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객체배열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실제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게임판을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의미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행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열로 구성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실제 눈에 보이는 부분만 그려짐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눈에 안 보이는 곳은 그리지 않고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isFilled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로 초기화 시킴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채워져 있다는 의미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46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5"/>
          <p:cNvSpPr/>
          <p:nvPr/>
        </p:nvSpPr>
        <p:spPr>
          <a:xfrm>
            <a:off x="611560" y="24357"/>
            <a:ext cx="74647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Block[][]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block_next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판을 의미함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행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열로 구성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4_shape5"/>
          <p:cNvSpPr/>
          <p:nvPr/>
        </p:nvSpPr>
        <p:spPr>
          <a:xfrm>
            <a:off x="611560" y="1988840"/>
            <a:ext cx="746473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BlockShape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block_s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현재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게임판에서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내려오는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블럭모양을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의미함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slide4_shape5"/>
          <p:cNvSpPr/>
          <p:nvPr/>
        </p:nvSpPr>
        <p:spPr>
          <a:xfrm>
            <a:off x="611560" y="3645024"/>
            <a:ext cx="746473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BlockShape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block_sn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미리보기판에서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그려지는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블럭모양을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의미함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3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062261"/>
            <a:ext cx="5698104" cy="81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8152" y="1893935"/>
            <a:ext cx="56981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Tetris.java</a:t>
            </a: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Shape.java</a:t>
            </a: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BlockShape.java</a:t>
            </a: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676083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 흐림 및 관련성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4266" y="3503114"/>
            <a:ext cx="5698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UML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이란</a:t>
            </a: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클래스 다이어그램</a:t>
            </a:r>
            <a:endParaRPr lang="en-US" altLang="ko-KR" sz="16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화면 예제</a:t>
            </a:r>
            <a:endParaRPr lang="en-US" altLang="ko-KR" sz="16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7731" y="4005064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3. </a:t>
            </a:r>
            <a:r>
              <a:rPr lang="ko-KR" altLang="en-US" sz="24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추가기능</a:t>
            </a:r>
            <a:endParaRPr lang="en-US" altLang="ko-KR" sz="24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2258" y="4871482"/>
            <a:ext cx="5698104" cy="5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성적저장</a:t>
            </a:r>
            <a:endParaRPr lang="en-US" altLang="ko-KR" sz="16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16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다음레벨까지의 남은 점수</a:t>
            </a:r>
            <a:endParaRPr lang="en-US" altLang="ko-KR" sz="1600" b="0" spc="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79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4"/>
          <p:cNvSpPr/>
          <p:nvPr/>
        </p:nvSpPr>
        <p:spPr>
          <a:xfrm>
            <a:off x="539552" y="260648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함수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4_shape5"/>
          <p:cNvSpPr/>
          <p:nvPr/>
        </p:nvSpPr>
        <p:spPr>
          <a:xfrm>
            <a:off x="611560" y="908720"/>
            <a:ext cx="7464736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initBlock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블록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게임판과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판을 초기화 하는 역할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slide4_shape5"/>
          <p:cNvSpPr/>
          <p:nvPr/>
        </p:nvSpPr>
        <p:spPr>
          <a:xfrm>
            <a:off x="637924" y="1878216"/>
            <a:ext cx="74647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initBPan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화면에 그림을 그려주는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블럭판이나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블럭판을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그릴 때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isVisible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인 지역만 그려준다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그렇지 않은 곳은 빈 사각형으로 그려준다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눈에 아예 보이지 않는 영역을 그려주지 않는다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6" name="slide4_shape5"/>
          <p:cNvSpPr/>
          <p:nvPr/>
        </p:nvSpPr>
        <p:spPr>
          <a:xfrm>
            <a:off x="539552" y="4094207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 void process()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에 의해 지속적으로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게임의 전반적인 진행을 수행한다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5"/>
          <p:cNvSpPr/>
          <p:nvPr/>
        </p:nvSpPr>
        <p:spPr>
          <a:xfrm>
            <a:off x="683568" y="188640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addBlock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현재블럭모양과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다음블럭모양을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상황에 맞게 생성하여 주는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process()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내에서 현재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블럭모양이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채워졌다면 호출된다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2051720" y="1603859"/>
            <a:ext cx="5399829" cy="4921485"/>
            <a:chOff x="2748475" y="1124744"/>
            <a:chExt cx="5772899" cy="5355028"/>
          </a:xfrm>
        </p:grpSpPr>
        <p:cxnSp>
          <p:nvCxnSpPr>
            <p:cNvPr id="5" name="직선 화살표 연결선 4"/>
            <p:cNvCxnSpPr>
              <a:stCxn id="6" idx="2"/>
              <a:endCxn id="8" idx="0"/>
            </p:cNvCxnSpPr>
            <p:nvPr/>
          </p:nvCxnSpPr>
          <p:spPr>
            <a:xfrm>
              <a:off x="5237288" y="1640316"/>
              <a:ext cx="6191" cy="308821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수행의 시작/종료 5"/>
            <p:cNvSpPr/>
            <p:nvPr/>
          </p:nvSpPr>
          <p:spPr>
            <a:xfrm>
              <a:off x="4500924" y="1124744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시작</a:t>
              </a:r>
              <a:endParaRPr lang="en-US" altLang="ko-KR" sz="12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4467424" y="5964200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종료</a:t>
              </a:r>
              <a:endPara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3970742" y="1949137"/>
              <a:ext cx="2545474" cy="1315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현재 블록 모양이 </a:t>
              </a:r>
              <a:r>
                <a:rPr lang="en-US" altLang="ko-KR" sz="1100" b="1" dirty="0" smtClean="0"/>
                <a:t>null</a:t>
              </a:r>
              <a:r>
                <a:rPr lang="ko-KR" altLang="en-US" sz="1100" b="1" dirty="0" smtClean="0"/>
                <a:t>값인가</a:t>
              </a:r>
              <a:r>
                <a:rPr lang="en-US" altLang="ko-KR" sz="1100" b="1" dirty="0" smtClean="0"/>
                <a:t>?</a:t>
              </a:r>
            </a:p>
            <a:p>
              <a:pPr algn="ctr"/>
              <a:r>
                <a:rPr lang="en-US" altLang="ko-KR" sz="1100" b="1" dirty="0" smtClean="0"/>
                <a:t>(</a:t>
              </a:r>
              <a:r>
                <a:rPr lang="ko-KR" altLang="en-US" sz="1100" b="1" dirty="0" smtClean="0"/>
                <a:t>첫 호출인지 여부를 묻는 것</a:t>
              </a:r>
              <a:r>
                <a:rPr lang="en-US" altLang="ko-KR" sz="1100" b="1" dirty="0" smtClean="0"/>
                <a:t>)</a:t>
              </a:r>
              <a:endParaRPr lang="ko-KR" altLang="en-US" sz="1100" b="1" dirty="0"/>
            </a:p>
          </p:txBody>
        </p:sp>
        <p:cxnSp>
          <p:nvCxnSpPr>
            <p:cNvPr id="10" name="꺾인 연결선 9"/>
            <p:cNvCxnSpPr>
              <a:stCxn id="8" idx="1"/>
              <a:endCxn id="18" idx="0"/>
            </p:cNvCxnSpPr>
            <p:nvPr/>
          </p:nvCxnSpPr>
          <p:spPr>
            <a:xfrm rot="10800000" flipV="1">
              <a:off x="3684224" y="2607043"/>
              <a:ext cx="286519" cy="402336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8" idx="3"/>
              <a:endCxn id="28" idx="0"/>
            </p:cNvCxnSpPr>
            <p:nvPr/>
          </p:nvCxnSpPr>
          <p:spPr>
            <a:xfrm>
              <a:off x="6516216" y="2607044"/>
              <a:ext cx="231181" cy="379806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30794" y="2306107"/>
              <a:ext cx="2077166" cy="334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예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44208" y="2269636"/>
              <a:ext cx="2077166" cy="569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아니오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2748475" y="3009380"/>
              <a:ext cx="1871496" cy="4475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다음블럭모양을</a:t>
              </a:r>
              <a:r>
                <a:rPr lang="ko-KR" altLang="en-US" sz="1100" b="1" dirty="0" smtClean="0"/>
                <a:t> 생성한다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5811649" y="2986850"/>
              <a:ext cx="1871496" cy="45285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미리보기판을</a:t>
              </a:r>
              <a:r>
                <a:rPr lang="ko-KR" altLang="en-US" sz="1100" b="1" dirty="0" smtClean="0"/>
                <a:t> 지운다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4301540" y="3535309"/>
              <a:ext cx="1779470" cy="4466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</a:t>
              </a:r>
              <a:r>
                <a:rPr lang="ko-KR" altLang="en-US" sz="1100" b="1" dirty="0" smtClean="0"/>
                <a:t> 모양을 </a:t>
              </a:r>
              <a:r>
                <a:rPr lang="ko-KR" altLang="en-US" sz="1100" b="1" dirty="0" err="1" smtClean="0"/>
                <a:t>현재블럭</a:t>
              </a:r>
              <a:r>
                <a:rPr lang="ko-KR" altLang="en-US" sz="1100" b="1" dirty="0" smtClean="0"/>
                <a:t> 모양으로 지정한다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301540" y="4238546"/>
              <a:ext cx="1779470" cy="63985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기준점과 </a:t>
              </a:r>
              <a:r>
                <a:rPr lang="ko-KR" altLang="en-US" sz="1100" b="1" dirty="0" err="1" smtClean="0"/>
                <a:t>현재블럭모양의</a:t>
              </a:r>
              <a:r>
                <a:rPr lang="ko-KR" altLang="en-US" sz="1100" b="1" dirty="0" smtClean="0"/>
                <a:t> 위치를 재설정 하고</a:t>
              </a:r>
              <a:r>
                <a:rPr lang="en-US" altLang="ko-KR" sz="1100" b="1" dirty="0" smtClean="0"/>
                <a:t>,</a:t>
              </a:r>
            </a:p>
            <a:p>
              <a:pPr algn="ctr"/>
              <a:r>
                <a:rPr lang="en-US" altLang="ko-KR" sz="1100" b="1" dirty="0" smtClean="0"/>
                <a:t> </a:t>
              </a:r>
              <a:r>
                <a:rPr lang="ko-KR" altLang="en-US" sz="1100" b="1" dirty="0" err="1" smtClean="0"/>
                <a:t>게임판에</a:t>
              </a:r>
              <a:r>
                <a:rPr lang="ko-KR" altLang="en-US" sz="1100" b="1" dirty="0" smtClean="0"/>
                <a:t> 그린다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4304698" y="5160081"/>
              <a:ext cx="1776312" cy="6474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다음블럭모양을</a:t>
              </a:r>
              <a:r>
                <a:rPr lang="ko-KR" altLang="en-US" sz="1100" b="1" dirty="0" smtClean="0"/>
                <a:t> 생성하고</a:t>
              </a:r>
              <a:r>
                <a:rPr lang="en-US" altLang="ko-KR" sz="1100" b="1" dirty="0" smtClean="0"/>
                <a:t>,</a:t>
              </a:r>
            </a:p>
            <a:p>
              <a:pPr algn="ctr"/>
              <a:r>
                <a:rPr lang="ko-KR" altLang="en-US" sz="1100" b="1" dirty="0" err="1" smtClean="0"/>
                <a:t>미리보기판에</a:t>
              </a:r>
              <a:r>
                <a:rPr lang="ko-KR" altLang="en-US" sz="1100" b="1" dirty="0" smtClean="0"/>
                <a:t> 그린다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cxnSp>
          <p:nvCxnSpPr>
            <p:cNvPr id="45" name="꺾인 연결선 44"/>
            <p:cNvCxnSpPr>
              <a:stCxn id="18" idx="2"/>
              <a:endCxn id="31" idx="1"/>
            </p:cNvCxnSpPr>
            <p:nvPr/>
          </p:nvCxnSpPr>
          <p:spPr>
            <a:xfrm rot="16200000" flipH="1">
              <a:off x="3842051" y="3299129"/>
              <a:ext cx="301660" cy="617317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28" idx="2"/>
              <a:endCxn id="31" idx="3"/>
            </p:cNvCxnSpPr>
            <p:nvPr/>
          </p:nvCxnSpPr>
          <p:spPr>
            <a:xfrm rot="5400000">
              <a:off x="6254749" y="3265969"/>
              <a:ext cx="318910" cy="666387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1" idx="2"/>
              <a:endCxn id="32" idx="0"/>
            </p:cNvCxnSpPr>
            <p:nvPr/>
          </p:nvCxnSpPr>
          <p:spPr>
            <a:xfrm>
              <a:off x="5191275" y="3981926"/>
              <a:ext cx="0" cy="25662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33" idx="2"/>
              <a:endCxn id="7" idx="0"/>
            </p:cNvCxnSpPr>
            <p:nvPr/>
          </p:nvCxnSpPr>
          <p:spPr>
            <a:xfrm>
              <a:off x="5192855" y="5807497"/>
              <a:ext cx="10934" cy="15670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2" idx="2"/>
              <a:endCxn id="33" idx="0"/>
            </p:cNvCxnSpPr>
            <p:nvPr/>
          </p:nvCxnSpPr>
          <p:spPr>
            <a:xfrm>
              <a:off x="5191275" y="4878405"/>
              <a:ext cx="1579" cy="281676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63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4_shape5"/>
          <p:cNvSpPr/>
          <p:nvPr/>
        </p:nvSpPr>
        <p:spPr>
          <a:xfrm>
            <a:off x="683568" y="332656"/>
            <a:ext cx="746473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lineCheck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pocess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내에서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게임판에서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지워져야 할 행을 지워주는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지워져야 할 행의 블록에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윗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행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블럭들의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정보를 대입하는 방식으로 행을 제거 한다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좌표를 의미하는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pt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대입하면 안됨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지워진 행 개수만큼 점수를 올리는 기능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0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315" y="2095688"/>
            <a:ext cx="6642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 smtClean="0"/>
              <a:t>파일 전송 프로토콜</a:t>
            </a:r>
            <a:r>
              <a:rPr lang="ko-KR" altLang="ko-KR" dirty="0" smtClean="0"/>
              <a:t>(File Transfer Protocol, </a:t>
            </a:r>
            <a:r>
              <a:rPr lang="ko-KR" altLang="ko-KR" b="1" dirty="0" smtClean="0"/>
              <a:t>FTP</a:t>
            </a:r>
            <a:r>
              <a:rPr lang="ko-KR" altLang="ko-KR" dirty="0" smtClean="0"/>
              <a:t>)은 </a:t>
            </a:r>
            <a:r>
              <a:rPr lang="ko-KR" altLang="ko-KR" dirty="0" smtClean="0">
                <a:hlinkClick r:id="rId3" tooltip="TCP/IP"/>
              </a:rPr>
              <a:t>TCP/IP</a:t>
            </a:r>
            <a:r>
              <a:rPr lang="ko-KR" altLang="ko-KR" dirty="0" smtClean="0"/>
              <a:t> 프로토콜을 가지고 서버와 클라이언트 사이의 </a:t>
            </a:r>
            <a:r>
              <a:rPr lang="ko-KR" altLang="ko-KR" dirty="0" smtClean="0">
                <a:hlinkClick r:id="rId4" tooltip="컴퓨터 파일"/>
              </a:rPr>
              <a:t>파일</a:t>
            </a:r>
            <a:r>
              <a:rPr lang="ko-KR" altLang="ko-KR" dirty="0" smtClean="0"/>
              <a:t> 전송을 하기 위한 프로토콜이다. 파일 전송 프로토콜은 TCP/IP 프로토콜 테이블의 응용 계층에 속하며, 역사는 오래 되었지만 지금도 </a:t>
            </a:r>
            <a:r>
              <a:rPr lang="ko-KR" altLang="ko-KR" dirty="0" smtClean="0">
                <a:hlinkClick r:id="rId5" tooltip="인터넷"/>
              </a:rPr>
              <a:t>인터넷</a:t>
            </a:r>
            <a:r>
              <a:rPr lang="ko-KR" altLang="ko-KR" dirty="0" smtClean="0"/>
              <a:t>에서 자주 사용된다.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Tetris.java</a:t>
            </a:r>
          </a:p>
        </p:txBody>
      </p:sp>
    </p:spTree>
    <p:extLst>
      <p:ext uri="{BB962C8B-B14F-4D97-AF65-F5344CB8AC3E}">
        <p14:creationId xmlns:p14="http://schemas.microsoft.com/office/powerpoint/2010/main" val="4158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315" y="2095688"/>
            <a:ext cx="6642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 smtClean="0"/>
              <a:t>파일 전송 프로토콜</a:t>
            </a:r>
            <a:r>
              <a:rPr lang="ko-KR" altLang="ko-KR" dirty="0" smtClean="0"/>
              <a:t>(File Transfer Protocol, </a:t>
            </a:r>
            <a:r>
              <a:rPr lang="ko-KR" altLang="ko-KR" b="1" dirty="0" smtClean="0"/>
              <a:t>FTP</a:t>
            </a:r>
            <a:r>
              <a:rPr lang="ko-KR" altLang="ko-KR" dirty="0" smtClean="0"/>
              <a:t>)은 </a:t>
            </a:r>
            <a:r>
              <a:rPr lang="ko-KR" altLang="ko-KR" dirty="0" smtClean="0">
                <a:hlinkClick r:id="rId3" tooltip="TCP/IP"/>
              </a:rPr>
              <a:t>TCP/IP</a:t>
            </a:r>
            <a:r>
              <a:rPr lang="ko-KR" altLang="ko-KR" dirty="0" smtClean="0"/>
              <a:t> 프로토콜을 가지고 서버와 클라이언트 사이의 </a:t>
            </a:r>
            <a:r>
              <a:rPr lang="ko-KR" altLang="ko-KR" dirty="0" smtClean="0">
                <a:hlinkClick r:id="rId4" tooltip="컴퓨터 파일"/>
              </a:rPr>
              <a:t>파일</a:t>
            </a:r>
            <a:r>
              <a:rPr lang="ko-KR" altLang="ko-KR" dirty="0" smtClean="0"/>
              <a:t> 전송을 하기 위한 프로토콜이다. 파일 전송 프로토콜은 TCP/IP 프로토콜 테이블의 응용 계층에 속하며, 역사는 오래 되었지만 지금도 </a:t>
            </a:r>
            <a:r>
              <a:rPr lang="ko-KR" altLang="ko-KR" dirty="0" smtClean="0">
                <a:hlinkClick r:id="rId5" tooltip="인터넷"/>
              </a:rPr>
              <a:t>인터넷</a:t>
            </a:r>
            <a:r>
              <a:rPr lang="ko-KR" altLang="ko-KR" dirty="0" smtClean="0"/>
              <a:t>에서 자주 사용된다.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Shape.java</a:t>
            </a:r>
          </a:p>
        </p:txBody>
      </p:sp>
    </p:spTree>
    <p:extLst>
      <p:ext uri="{BB962C8B-B14F-4D97-AF65-F5344CB8AC3E}">
        <p14:creationId xmlns:p14="http://schemas.microsoft.com/office/powerpoint/2010/main" val="22032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315" y="2095688"/>
            <a:ext cx="6642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 smtClean="0"/>
              <a:t>파일 전송 프로토콜</a:t>
            </a:r>
            <a:r>
              <a:rPr lang="ko-KR" altLang="ko-KR" dirty="0" smtClean="0"/>
              <a:t>(File Transfer Protocol, </a:t>
            </a:r>
            <a:r>
              <a:rPr lang="ko-KR" altLang="ko-KR" b="1" dirty="0" smtClean="0"/>
              <a:t>FTP</a:t>
            </a:r>
            <a:r>
              <a:rPr lang="ko-KR" altLang="ko-KR" dirty="0" smtClean="0"/>
              <a:t>)은 </a:t>
            </a:r>
            <a:r>
              <a:rPr lang="ko-KR" altLang="ko-KR" dirty="0" smtClean="0">
                <a:hlinkClick r:id="rId3" tooltip="TCP/IP"/>
              </a:rPr>
              <a:t>TCP/IP</a:t>
            </a:r>
            <a:r>
              <a:rPr lang="ko-KR" altLang="ko-KR" dirty="0" smtClean="0"/>
              <a:t> 프로토콜을 가지고 서버와 클라이언트 사이의 </a:t>
            </a:r>
            <a:r>
              <a:rPr lang="ko-KR" altLang="ko-KR" dirty="0" smtClean="0">
                <a:hlinkClick r:id="rId4" tooltip="컴퓨터 파일"/>
              </a:rPr>
              <a:t>파일</a:t>
            </a:r>
            <a:r>
              <a:rPr lang="ko-KR" altLang="ko-KR" dirty="0" smtClean="0"/>
              <a:t> 전송을 하기 위한 프로토콜이다. 파일 전송 프로토콜은 TCP/IP 프로토콜 테이블의 응용 계층에 속하며, 역사는 오래 되었지만 지금도 </a:t>
            </a:r>
            <a:r>
              <a:rPr lang="ko-KR" altLang="ko-KR" dirty="0" smtClean="0">
                <a:hlinkClick r:id="rId5" tooltip="인터넷"/>
              </a:rPr>
              <a:t>인터넷</a:t>
            </a:r>
            <a:r>
              <a:rPr lang="ko-KR" altLang="ko-KR" dirty="0" smtClean="0"/>
              <a:t>에서 자주 사용된다.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BlockShape.java</a:t>
            </a:r>
          </a:p>
        </p:txBody>
      </p:sp>
    </p:spTree>
    <p:extLst>
      <p:ext uri="{BB962C8B-B14F-4D97-AF65-F5344CB8AC3E}">
        <p14:creationId xmlns:p14="http://schemas.microsoft.com/office/powerpoint/2010/main" val="171232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Class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설명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315" y="2095688"/>
            <a:ext cx="6642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 smtClean="0"/>
              <a:t>파일 전송 프로토콜</a:t>
            </a:r>
            <a:r>
              <a:rPr lang="ko-KR" altLang="ko-KR" dirty="0" smtClean="0"/>
              <a:t>(File Transfer Protocol, </a:t>
            </a:r>
            <a:r>
              <a:rPr lang="ko-KR" altLang="ko-KR" b="1" dirty="0" smtClean="0"/>
              <a:t>FTP</a:t>
            </a:r>
            <a:r>
              <a:rPr lang="ko-KR" altLang="ko-KR" dirty="0" smtClean="0"/>
              <a:t>)은 </a:t>
            </a:r>
            <a:r>
              <a:rPr lang="ko-KR" altLang="ko-KR" dirty="0" smtClean="0">
                <a:hlinkClick r:id="rId3" tooltip="TCP/IP"/>
              </a:rPr>
              <a:t>TCP/IP</a:t>
            </a:r>
            <a:r>
              <a:rPr lang="ko-KR" altLang="ko-KR" dirty="0" smtClean="0"/>
              <a:t> 프로토콜을 가지고 서버와 클라이언트 사이의 </a:t>
            </a:r>
            <a:r>
              <a:rPr lang="ko-KR" altLang="ko-KR" dirty="0" smtClean="0">
                <a:hlinkClick r:id="rId4" tooltip="컴퓨터 파일"/>
              </a:rPr>
              <a:t>파일</a:t>
            </a:r>
            <a:r>
              <a:rPr lang="ko-KR" altLang="ko-KR" dirty="0" smtClean="0"/>
              <a:t> 전송을 하기 위한 프로토콜이다. 파일 전송 프로토콜은 TCP/IP 프로토콜 테이블의 응용 계층에 속하며, 역사는 오래 되었지만 지금도 </a:t>
            </a:r>
            <a:r>
              <a:rPr lang="ko-KR" altLang="ko-KR" dirty="0" smtClean="0">
                <a:hlinkClick r:id="rId5" tooltip="인터넷"/>
              </a:rPr>
              <a:t>인터넷</a:t>
            </a:r>
            <a:r>
              <a:rPr lang="ko-KR" altLang="ko-KR" dirty="0" smtClean="0"/>
              <a:t>에서 자주 사용된다.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Block.java</a:t>
            </a:r>
          </a:p>
        </p:txBody>
      </p:sp>
    </p:spTree>
    <p:extLst>
      <p:ext uri="{BB962C8B-B14F-4D97-AF65-F5344CB8AC3E}">
        <p14:creationId xmlns:p14="http://schemas.microsoft.com/office/powerpoint/2010/main" val="66638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495722"/>
            <a:ext cx="5698104" cy="8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프로그램 흐름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315" y="1844824"/>
            <a:ext cx="6642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dirty="0" smtClean="0"/>
              <a:t>소프트웨어 </a:t>
            </a:r>
            <a:r>
              <a:rPr lang="ko-KR" altLang="en-US" sz="1600" dirty="0"/>
              <a:t>청사진을 작성하는 표준언어</a:t>
            </a:r>
            <a:endParaRPr lang="en-US" altLang="ko-KR" sz="1600" dirty="0"/>
          </a:p>
          <a:p>
            <a:pPr lvl="1"/>
            <a:r>
              <a:rPr lang="ko-KR" altLang="en-US" sz="1600" dirty="0"/>
              <a:t>소프트웨어 중심 시스템의 산출물을 </a:t>
            </a:r>
            <a:r>
              <a:rPr lang="ko-KR" altLang="en-US" sz="1600" dirty="0">
                <a:solidFill>
                  <a:srgbClr val="FF0000"/>
                </a:solidFill>
              </a:rPr>
              <a:t>가시화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명세화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구축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문서화</a:t>
            </a:r>
            <a:r>
              <a:rPr lang="ko-KR" altLang="en-US" sz="1600" dirty="0"/>
              <a:t>하는데 사용</a:t>
            </a:r>
            <a:endParaRPr lang="en-US" altLang="ko-KR" sz="1600" dirty="0"/>
          </a:p>
          <a:p>
            <a:endParaRPr lang="ko-KR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UML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이란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07904" y="28529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UML</a:t>
            </a:r>
            <a:r>
              <a:rPr lang="ko-KR" altLang="en-US" b="1" dirty="0"/>
              <a:t>이 무엇이며 왜 중요한가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현재 많은 회사에서 </a:t>
            </a:r>
            <a:r>
              <a:rPr lang="ko-KR" altLang="en-US" b="1" dirty="0">
                <a:solidFill>
                  <a:srgbClr val="002060"/>
                </a:solidFill>
              </a:rPr>
              <a:t>소프트웨어에 대한 전략적인 가치가 증가</a:t>
            </a:r>
            <a:r>
              <a:rPr lang="ko-KR" altLang="en-US" dirty="0"/>
              <a:t>됨에 따라 산업계소프트웨어 생산의 자동화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소프트웨어의 시간과 비용을 절감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소프트웨어의 질을 향상시킬 수 있는 기술</a:t>
            </a:r>
            <a:r>
              <a:rPr lang="ko-KR" altLang="en-US" dirty="0"/>
              <a:t>을 모색하고 있다</a:t>
            </a:r>
            <a:r>
              <a:rPr lang="en-US" altLang="ko-KR" dirty="0"/>
              <a:t>. </a:t>
            </a:r>
            <a:r>
              <a:rPr lang="ko-KR" altLang="en-US" dirty="0"/>
              <a:t>이러한 기술들로 현재 부상하고 있는 것이 </a:t>
            </a:r>
            <a:r>
              <a:rPr lang="ko-KR" altLang="en-US" b="1" dirty="0">
                <a:solidFill>
                  <a:srgbClr val="002060"/>
                </a:solidFill>
              </a:rPr>
              <a:t>컴포넌트 기술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시각적</a:t>
            </a:r>
            <a:r>
              <a:rPr lang="en-US" altLang="ko-KR" b="1" dirty="0">
                <a:solidFill>
                  <a:srgbClr val="002060"/>
                </a:solidFill>
              </a:rPr>
              <a:t>(Visual) </a:t>
            </a:r>
            <a:r>
              <a:rPr lang="ko-KR" altLang="en-US" b="1" dirty="0">
                <a:solidFill>
                  <a:srgbClr val="002060"/>
                </a:solidFill>
              </a:rPr>
              <a:t>프로그래밍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패턴</a:t>
            </a:r>
            <a:r>
              <a:rPr lang="en-US" altLang="ko-KR" b="1" dirty="0">
                <a:solidFill>
                  <a:srgbClr val="002060"/>
                </a:solidFill>
              </a:rPr>
              <a:t>(Pattern)</a:t>
            </a:r>
            <a:r>
              <a:rPr lang="ko-KR" altLang="en-US" b="1" dirty="0">
                <a:solidFill>
                  <a:srgbClr val="002060"/>
                </a:solidFill>
              </a:rPr>
              <a:t>과 프레임워크</a:t>
            </a:r>
            <a:r>
              <a:rPr lang="en-US" altLang="ko-KR" b="1" dirty="0">
                <a:solidFill>
                  <a:srgbClr val="002060"/>
                </a:solidFill>
              </a:rPr>
              <a:t>(Framework)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16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1103"/>
            <a:ext cx="9144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71600" y="461530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프로그램 흐름</a:t>
            </a:r>
            <a:endParaRPr lang="en-US" altLang="ko-KR" sz="1800" b="0" spc="0" dirty="0">
              <a:solidFill>
                <a:srgbClr val="346D94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ClassDiagram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</a:p>
        </p:txBody>
      </p:sp>
      <p:pic>
        <p:nvPicPr>
          <p:cNvPr id="6" name="Picture 2" descr="C:\Users\Administrator\Desktop\um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8863"/>
            <a:ext cx="8496944" cy="38509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4349" y="4062808"/>
            <a:ext cx="2016224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Tetris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클래스를 이용하여 </a:t>
            </a:r>
            <a:r>
              <a:rPr lang="en-US" altLang="ko-KR" dirty="0" smtClean="0"/>
              <a:t>Tetris</a:t>
            </a:r>
            <a:r>
              <a:rPr lang="ko-KR" altLang="en-US" dirty="0" smtClean="0"/>
              <a:t>에 사용 할 수 있는 블록을 만들어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4959652"/>
            <a:ext cx="2304256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Tetris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BlockShape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사용하는 관계 </a:t>
            </a:r>
            <a:endParaRPr lang="ko-KR" altLang="en-US" dirty="0"/>
          </a:p>
        </p:txBody>
      </p:sp>
      <p:cxnSp>
        <p:nvCxnSpPr>
          <p:cNvPr id="13" name="Shape 16"/>
          <p:cNvCxnSpPr>
            <a:endCxn id="12" idx="1"/>
          </p:cNvCxnSpPr>
          <p:nvPr/>
        </p:nvCxnSpPr>
        <p:spPr>
          <a:xfrm rot="16200000" flipH="1">
            <a:off x="4807653" y="4427317"/>
            <a:ext cx="2120985" cy="14401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>
            <a:off x="2218267" y="3890259"/>
            <a:ext cx="1224136" cy="64807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37708" y="2204864"/>
            <a:ext cx="1099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소속</a:t>
            </a:r>
            <a:r>
              <a:rPr lang="en-US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작성자</a:t>
            </a:r>
            <a:endParaRPr sz="1200"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slide1_shape2"/>
          <p:cNvCxnSpPr/>
          <p:nvPr/>
        </p:nvCxnSpPr>
        <p:spPr>
          <a:xfrm flipH="1">
            <a:off x="431800" y="548680"/>
            <a:ext cx="5508352" cy="4981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flipH="1">
            <a:off x="431801" y="1772816"/>
            <a:ext cx="5436343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836712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spc="-15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lang="en-US" altLang="ko-KR" sz="4200" spc="-15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sz="4200" b="1" kern="1200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294</TotalTime>
  <Words>1045</Words>
  <Application>Microsoft Office PowerPoint</Application>
  <PresentationFormat>화면 슬라이드 쇼(4:3)</PresentationFormat>
  <Paragraphs>171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나눔손글씨 펜</vt:lpstr>
      <vt:lpstr>맑은 고딕</vt:lpstr>
      <vt:lpstr>Arial</vt:lpstr>
      <vt:lpstr/>
      <vt:lpstr>TETRIS Program -프로그램 설명-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SeongHoon Jeong</cp:lastModifiedBy>
  <cp:revision>27</cp:revision>
  <dcterms:modified xsi:type="dcterms:W3CDTF">2016-03-01T11:09:19Z</dcterms:modified>
</cp:coreProperties>
</file>