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0"/>
  </p:notesMasterIdLst>
  <p:handoutMasterIdLst>
    <p:handoutMasterId r:id="rId21"/>
  </p:handoutMasterIdLst>
  <p:sldIdLst>
    <p:sldId id="268" r:id="rId2"/>
    <p:sldId id="280" r:id="rId3"/>
    <p:sldId id="282" r:id="rId4"/>
    <p:sldId id="269" r:id="rId5"/>
    <p:sldId id="279" r:id="rId6"/>
    <p:sldId id="270" r:id="rId7"/>
    <p:sldId id="281" r:id="rId8"/>
    <p:sldId id="271" r:id="rId9"/>
    <p:sldId id="272" r:id="rId10"/>
    <p:sldId id="276" r:id="rId11"/>
    <p:sldId id="277" r:id="rId12"/>
    <p:sldId id="289" r:id="rId13"/>
    <p:sldId id="278" r:id="rId14"/>
    <p:sldId id="283" r:id="rId15"/>
    <p:sldId id="288" r:id="rId16"/>
    <p:sldId id="286" r:id="rId17"/>
    <p:sldId id="290" r:id="rId18"/>
    <p:sldId id="287" r:id="rId19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>
      <p:cViewPr varScale="1">
        <p:scale>
          <a:sx n="74" d="100"/>
          <a:sy n="74" d="100"/>
        </p:scale>
        <p:origin x="528" y="6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modSld modMainMaster modNotesMaster modHandout">
      <pc:chgData name="Fake Test User" userId="SID-0" providerId="Test" clId="FakeClientId" dt="2018-12-04T08:30:12.974" v="55" actId="790"/>
      <pc:docMkLst>
        <pc:docMk/>
      </pc:docMkLst>
      <pc:sldChg chg="modSp modNotes">
        <pc:chgData name="Fake Test User" userId="SID-0" providerId="Test" clId="FakeClientId" dt="2018-12-04T08:27:28.737" v="39" actId="790"/>
        <pc:sldMkLst>
          <pc:docMk/>
          <pc:sldMk cId="2957189582" sldId="268"/>
        </pc:sldMkLst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2" creationId="{00000000-0000-0000-0000-000000000000}"/>
          </ac:spMkLst>
        </pc:spChg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24.815" v="38" actId="790"/>
        <pc:sldMkLst>
          <pc:docMk/>
          <pc:sldMk cId="3148110083" sldId="269"/>
        </pc:sldMkLst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2" creationId="{00000000-0000-0000-0000-000000000000}"/>
          </ac:spMkLst>
        </pc:spChg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39.502" v="41" actId="14100"/>
        <pc:sldMkLst>
          <pc:docMk/>
          <pc:sldMk cId="1152966011" sldId="270"/>
        </pc:sldMkLst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2" creationId="{00000000-0000-0000-0000-000000000000}"/>
          </ac:spMkLst>
        </pc:spChg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3" creationId="{00000000-0000-0000-0000-000000000000}"/>
          </ac:spMkLst>
        </pc:spChg>
        <pc:spChg chg="mod">
          <ac:chgData name="Fake Test User" userId="SID-0" providerId="Test" clId="FakeClientId" dt="2018-12-04T08:27:39.502" v="41" actId="14100"/>
          <ac:spMkLst>
            <pc:docMk/>
            <pc:sldMk cId="1152966011" sldId="270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44.142" v="42" actId="790"/>
        <pc:sldMkLst>
          <pc:docMk/>
          <pc:sldMk cId="1255868717" sldId="271"/>
        </pc:sldMkLst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2" creationId="{00000000-0000-0000-0000-000000000000}"/>
          </ac:spMkLst>
        </pc:spChg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51.595" v="44" actId="790"/>
        <pc:sldMkLst>
          <pc:docMk/>
          <pc:sldMk cId="3224243975" sldId="272"/>
        </pc:sldMkLst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2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3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55.376" v="45" actId="790"/>
        <pc:sldMkLst>
          <pc:docMk/>
          <pc:sldMk cId="3519010733" sldId="273"/>
        </pc:sldMkLst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2" creationId="{00000000-0000-0000-0000-000000000000}"/>
          </ac:spMkLst>
        </pc:spChg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30:12.974" v="55" actId="790"/>
        <pc:sldMkLst>
          <pc:docMk/>
          <pc:sldMk cId="515381222" sldId="274"/>
        </pc:sldMkLst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2" creationId="{00000000-0000-0000-0000-000000000000}"/>
          </ac:spMkLst>
        </pc:spChg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06.422" v="48" actId="14100"/>
        <pc:sldMkLst>
          <pc:docMk/>
          <pc:sldMk cId="2819748410" sldId="275"/>
        </pc:sldMkLst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2" creationId="{00000000-0000-0000-0000-000000000000}"/>
          </ac:spMkLst>
        </pc:spChg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3" creationId="{00000000-0000-0000-0000-000000000000}"/>
          </ac:spMkLst>
        </pc:spChg>
        <pc:spChg chg="mod">
          <ac:chgData name="Fake Test User" userId="SID-0" providerId="Test" clId="FakeClientId" dt="2018-12-04T08:28:06.422" v="48" actId="14100"/>
          <ac:spMkLst>
            <pc:docMk/>
            <pc:sldMk cId="2819748410" sldId="275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4.107" v="50" actId="14100"/>
        <pc:sldMkLst>
          <pc:docMk/>
          <pc:sldMk cId="2585531345" sldId="276"/>
        </pc:sldMkLst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2" creationId="{00000000-0000-0000-0000-000000000000}"/>
          </ac:spMkLst>
        </pc:spChg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3" creationId="{00000000-0000-0000-0000-000000000000}"/>
          </ac:spMkLst>
        </pc:spChg>
        <pc:spChg chg="mod">
          <ac:chgData name="Fake Test User" userId="SID-0" providerId="Test" clId="FakeClientId" dt="2018-12-04T08:28:14.107" v="50" actId="14100"/>
          <ac:spMkLst>
            <pc:docMk/>
            <pc:sldMk cId="2585531345" sldId="276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7.997" v="51" actId="790"/>
        <pc:sldMkLst>
          <pc:docMk/>
          <pc:sldMk cId="1200217142" sldId="277"/>
        </pc:sldMkLst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2" creationId="{00000000-0000-0000-0000-000000000000}"/>
          </ac:spMkLst>
        </pc:spChg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21.591" v="52" actId="790"/>
        <pc:sldMkLst>
          <pc:docMk/>
          <pc:sldMk cId="897847061" sldId="278"/>
        </pc:sldMkLst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2" creationId="{00000000-0000-0000-0000-000000000000}"/>
          </ac:spMkLst>
        </pc:spChg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3" creationId="{00000000-0000-0000-0000-000000000000}"/>
          </ac:spMkLst>
        </pc:spChg>
      </pc:sldChg>
      <pc:sldMasterChg chg="modSp modSldLayout">
        <pc:chgData name="Fake Test User" userId="SID-0" providerId="Test" clId="FakeClientId" dt="2018-12-04T08:25:12.405" v="14" actId="790"/>
        <pc:sldMasterMkLst>
          <pc:docMk/>
          <pc:sldMasterMk cId="3310681898" sldId="2147483924"/>
        </pc:sldMasterMkLst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3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4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5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6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7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8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9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1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3" creationId="{00000000-0000-0000-0000-000000000000}"/>
          </ac:spMkLst>
        </pc:spChg>
        <pc:sldLayoutChg chg="modSp">
          <pc:chgData name="Fake Test User" userId="SID-0" providerId="Test" clId="FakeClientId" dt="2018-12-04T08:25:12.405" v="14" actId="790"/>
          <pc:sldLayoutMkLst>
            <pc:docMk/>
            <pc:sldMasterMk cId="3310681898" sldId="2147483924"/>
            <pc:sldLayoutMk cId="506475798" sldId="2147483914"/>
          </pc:sldLayoutMkLst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5.096" v="3" actId="790"/>
          <pc:sldLayoutMkLst>
            <pc:docMk/>
            <pc:sldMasterMk cId="3310681898" sldId="2147483924"/>
            <pc:sldLayoutMk cId="4088169977" sldId="2147483925"/>
          </pc:sldLayoutMkLst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9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4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5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6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1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2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8.721" v="4" actId="790"/>
          <pc:sldLayoutMkLst>
            <pc:docMk/>
            <pc:sldMasterMk cId="3310681898" sldId="2147483924"/>
            <pc:sldLayoutMk cId="894591149" sldId="2147483926"/>
          </pc:sldLayoutMkLst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2.486" v="5" actId="790"/>
          <pc:sldLayoutMkLst>
            <pc:docMk/>
            <pc:sldMasterMk cId="3310681898" sldId="2147483924"/>
            <pc:sldLayoutMk cId="3484106010" sldId="2147483927"/>
          </pc:sldLayoutMkLst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6.408" v="6" actId="790"/>
          <pc:sldLayoutMkLst>
            <pc:docMk/>
            <pc:sldMasterMk cId="3310681898" sldId="2147483924"/>
            <pc:sldLayoutMk cId="1512259294" sldId="2147483928"/>
          </pc:sldLayoutMkLst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1.064" v="7" actId="790"/>
          <pc:sldLayoutMkLst>
            <pc:docMk/>
            <pc:sldMasterMk cId="3310681898" sldId="2147483924"/>
            <pc:sldLayoutMk cId="597700490" sldId="2147483929"/>
          </pc:sldLayoutMkLst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5.048" v="8" actId="790"/>
          <pc:sldLayoutMkLst>
            <pc:docMk/>
            <pc:sldMasterMk cId="3310681898" sldId="2147483924"/>
            <pc:sldLayoutMk cId="981316351" sldId="2147483930"/>
          </pc:sldLayoutMkLst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8.579" v="9" actId="790"/>
          <pc:sldLayoutMkLst>
            <pc:docMk/>
            <pc:sldMasterMk cId="3310681898" sldId="2147483924"/>
            <pc:sldLayoutMk cId="4030035370" sldId="2147483931"/>
          </pc:sldLayoutMkLst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2.453" v="10" actId="790"/>
          <pc:sldLayoutMkLst>
            <pc:docMk/>
            <pc:sldMasterMk cId="3310681898" sldId="2147483924"/>
            <pc:sldLayoutMk cId="3616132146" sldId="2147483932"/>
          </pc:sldLayoutMkLst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8.312" v="11" actId="790"/>
          <pc:sldLayoutMkLst>
            <pc:docMk/>
            <pc:sldMasterMk cId="3310681898" sldId="2147483924"/>
            <pc:sldLayoutMk cId="1931862729" sldId="2147483933"/>
          </pc:sldLayoutMkLst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2.047" v="12" actId="790"/>
          <pc:sldLayoutMkLst>
            <pc:docMk/>
            <pc:sldMasterMk cId="3310681898" sldId="2147483924"/>
            <pc:sldLayoutMk cId="2223790522" sldId="2147483934"/>
          </pc:sldLayoutMkLst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5.609" v="13" actId="790"/>
          <pc:sldLayoutMkLst>
            <pc:docMk/>
            <pc:sldMasterMk cId="3310681898" sldId="2147483924"/>
            <pc:sldLayoutMk cId="2653419351" sldId="2147483935"/>
          </pc:sldLayoutMkLst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6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 프로젝트 목표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개발 환경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 분석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데이터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30BF53A6-FA28-467A-8DA4-4CC39B9FFE13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ko-KR" altLang="en-US" dirty="0" smtClean="0"/>
            <a:t>데이터 전처리</a:t>
          </a:r>
          <a:endParaRPr lang="ko-KR" altLang="en-US" dirty="0"/>
        </a:p>
      </dgm:t>
    </dgm:pt>
    <dgm:pt modelId="{1B4EB120-1437-4B1B-B490-89EAF48C32C7}" type="par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3285FE0-6160-49F7-BBFF-BCF3E6EC34E1}" type="sib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746EBDFC-16F9-4B51-9F13-6A9A37D5FCF0}" srcId="{7D2A3711-30AD-462D-AAA3-751EFE651616}" destId="{30BF53A6-FA28-467A-8DA4-4CC39B9FFE13}" srcOrd="2" destOrd="0" parTransId="{1B4EB120-1437-4B1B-B490-89EAF48C32C7}" sibTransId="{23285FE0-6160-49F7-BBFF-BCF3E6EC34E1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D7F3DE89-22E3-47BF-A4EB-256757B45530}" type="presOf" srcId="{30BF53A6-FA28-467A-8DA4-4CC39B9FFE13}" destId="{15E8AA84-AC57-40CA-AE62-16742C61020F}" srcOrd="0" destOrd="2" presId="urn:microsoft.com/office/officeart/2005/8/layout/vList2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딥 러닝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모델 설계 및 학습 정확도 평가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8BE79018-2E48-48B2-A90F-6E17103827F5}">
      <dgm:prSet phldrT="[텍스트]"/>
      <dgm:spPr/>
      <dgm:t>
        <a:bodyPr/>
        <a:lstStyle/>
        <a:p>
          <a:pPr latinLnBrk="1"/>
          <a:r>
            <a:rPr lang="ko-KR" altLang="en-US" dirty="0" smtClean="0"/>
            <a:t>모델 구성 분석</a:t>
          </a:r>
          <a:endParaRPr lang="ko-KR" altLang="en-US" dirty="0"/>
        </a:p>
      </dgm:t>
    </dgm:pt>
    <dgm:pt modelId="{78DF3913-A559-4EC5-A41E-EF8B415A7B67}" type="par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576B4564-B648-4563-9B74-1C5C80BB4639}" type="sib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5522BEB9-3695-42B3-BDA3-456A1E85B352}" srcId="{7D2A3711-30AD-462D-AAA3-751EFE651616}" destId="{8BE79018-2E48-48B2-A90F-6E17103827F5}" srcOrd="1" destOrd="0" parTransId="{78DF3913-A559-4EC5-A41E-EF8B415A7B67}" sibTransId="{576B4564-B648-4563-9B74-1C5C80BB4639}"/>
    <dgm:cxn modelId="{F05F6A61-2B4A-439E-AC37-72339C062BEB}" type="presOf" srcId="{8BE79018-2E48-48B2-A90F-6E17103827F5}" destId="{15E8AA84-AC57-40CA-AE62-16742C61020F}" srcOrd="0" destOrd="1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291C41-7676-4935-9C7F-CB02D2FEEA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8F0039E-4155-45EB-9C76-FA1E44D3CEEF}">
      <dgm:prSet phldrT="[텍스트]"/>
      <dgm:spPr/>
      <dgm:t>
        <a:bodyPr/>
        <a:lstStyle/>
        <a:p>
          <a:pPr latinLnBrk="1"/>
          <a:r>
            <a:rPr lang="ko-KR" altLang="en-US" dirty="0" smtClean="0"/>
            <a:t>숫자 </a:t>
          </a:r>
          <a:r>
            <a:rPr lang="ko-KR" altLang="en-US" dirty="0" err="1" smtClean="0"/>
            <a:t>손글씨</a:t>
          </a:r>
          <a:r>
            <a:rPr lang="ko-KR" altLang="en-US" dirty="0" smtClean="0"/>
            <a:t> 인식 프로그램</a:t>
          </a:r>
          <a:endParaRPr lang="ko-KR" altLang="en-US" dirty="0"/>
        </a:p>
      </dgm:t>
    </dgm:pt>
    <dgm:pt modelId="{1BD4091A-19B4-48F4-9E99-22F414D99B87}" type="par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738A8925-DCB4-406E-8600-2799EDDF188C}" type="sib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E5E40DB8-7C8C-44F6-A8DB-66C7D8AD6DEF}">
      <dgm:prSet phldrT="[텍스트]"/>
      <dgm:spPr/>
      <dgm:t>
        <a:bodyPr/>
        <a:lstStyle/>
        <a:p>
          <a:pPr latinLnBrk="1"/>
          <a:r>
            <a:rPr lang="ko-KR" altLang="en-US" dirty="0" smtClean="0"/>
            <a:t>모델 예측 결과</a:t>
          </a:r>
          <a:endParaRPr lang="ko-KR" altLang="en-US" dirty="0"/>
        </a:p>
      </dgm:t>
    </dgm:pt>
    <dgm:pt modelId="{1EA4C851-5B23-4E76-96F1-EF601CC916A2}" type="par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B04E5AEE-06B2-4939-A3CC-F60EF9CA9620}" type="sib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6F284B52-23EA-4B66-9461-B4ACDA8DF2A9}">
      <dgm:prSet phldrT="[텍스트]"/>
      <dgm:spPr/>
      <dgm:t>
        <a:bodyPr/>
        <a:lstStyle/>
        <a:p>
          <a:pPr latinLnBrk="1"/>
          <a:r>
            <a:rPr lang="en-US" altLang="ko-KR" dirty="0" smtClean="0"/>
            <a:t>GUI </a:t>
          </a:r>
          <a:r>
            <a:rPr lang="ko-KR" altLang="en-US" dirty="0" smtClean="0"/>
            <a:t>프로그램 작성</a:t>
          </a:r>
          <a:endParaRPr lang="ko-KR" altLang="en-US" dirty="0"/>
        </a:p>
      </dgm:t>
    </dgm:pt>
    <dgm:pt modelId="{D1699E2C-0ACE-4C29-A765-E33F5909790A}" type="parTrans" cxnId="{187CF8C1-DE27-4590-B401-24B6701589A4}">
      <dgm:prSet/>
      <dgm:spPr/>
    </dgm:pt>
    <dgm:pt modelId="{242DBF87-3AC1-4601-805D-8486F745E5D2}" type="sibTrans" cxnId="{187CF8C1-DE27-4590-B401-24B6701589A4}">
      <dgm:prSet/>
      <dgm:spPr/>
    </dgm:pt>
    <dgm:pt modelId="{627645C5-E4F6-4F98-9A8A-7F0E1786C4C4}" type="pres">
      <dgm:prSet presAssocID="{19291C41-7676-4935-9C7F-CB02D2FEEA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AB1C0B-0435-426A-B98B-9D889EB65A3C}" type="pres">
      <dgm:prSet presAssocID="{F8F0039E-4155-45EB-9C76-FA1E44D3CEE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065292-3E2F-42E7-83BF-ED642329E665}" type="pres">
      <dgm:prSet presAssocID="{F8F0039E-4155-45EB-9C76-FA1E44D3CEE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AB155C1-F794-4E55-A5AD-5EEFE2591FF6}" type="presOf" srcId="{F8F0039E-4155-45EB-9C76-FA1E44D3CEEF}" destId="{1BAB1C0B-0435-426A-B98B-9D889EB65A3C}" srcOrd="0" destOrd="0" presId="urn:microsoft.com/office/officeart/2005/8/layout/vList2"/>
    <dgm:cxn modelId="{A3CEB209-734C-4A6E-A4C3-62F8F2BBF5D4}" srcId="{F8F0039E-4155-45EB-9C76-FA1E44D3CEEF}" destId="{E5E40DB8-7C8C-44F6-A8DB-66C7D8AD6DEF}" srcOrd="0" destOrd="0" parTransId="{1EA4C851-5B23-4E76-96F1-EF601CC916A2}" sibTransId="{B04E5AEE-06B2-4939-A3CC-F60EF9CA9620}"/>
    <dgm:cxn modelId="{42C1B723-1180-4A88-A8D7-6D712FE59319}" type="presOf" srcId="{6F284B52-23EA-4B66-9461-B4ACDA8DF2A9}" destId="{2B065292-3E2F-42E7-83BF-ED642329E665}" srcOrd="0" destOrd="1" presId="urn:microsoft.com/office/officeart/2005/8/layout/vList2"/>
    <dgm:cxn modelId="{187CF8C1-DE27-4590-B401-24B6701589A4}" srcId="{F8F0039E-4155-45EB-9C76-FA1E44D3CEEF}" destId="{6F284B52-23EA-4B66-9461-B4ACDA8DF2A9}" srcOrd="1" destOrd="0" parTransId="{D1699E2C-0ACE-4C29-A765-E33F5909790A}" sibTransId="{242DBF87-3AC1-4601-805D-8486F745E5D2}"/>
    <dgm:cxn modelId="{58958B13-B94C-4D1D-8619-CAD8BD8FFF82}" type="presOf" srcId="{19291C41-7676-4935-9C7F-CB02D2FEEAC9}" destId="{627645C5-E4F6-4F98-9A8A-7F0E1786C4C4}" srcOrd="0" destOrd="0" presId="urn:microsoft.com/office/officeart/2005/8/layout/vList2"/>
    <dgm:cxn modelId="{6CFBBA4F-AEF0-4D12-AFAC-F2F74FCBFEE5}" type="presOf" srcId="{E5E40DB8-7C8C-44F6-A8DB-66C7D8AD6DEF}" destId="{2B065292-3E2F-42E7-83BF-ED642329E665}" srcOrd="0" destOrd="0" presId="urn:microsoft.com/office/officeart/2005/8/layout/vList2"/>
    <dgm:cxn modelId="{709FF1FA-FE74-4942-8A06-3E3CB0834398}" srcId="{19291C41-7676-4935-9C7F-CB02D2FEEAC9}" destId="{F8F0039E-4155-45EB-9C76-FA1E44D3CEEF}" srcOrd="0" destOrd="0" parTransId="{1BD4091A-19B4-48F4-9E99-22F414D99B87}" sibTransId="{738A8925-DCB4-406E-8600-2799EDDF188C}"/>
    <dgm:cxn modelId="{9393827E-FBD2-452E-82EF-8C52AF8C5DF7}" type="presParOf" srcId="{627645C5-E4F6-4F98-9A8A-7F0E1786C4C4}" destId="{1BAB1C0B-0435-426A-B98B-9D889EB65A3C}" srcOrd="0" destOrd="0" presId="urn:microsoft.com/office/officeart/2005/8/layout/vList2"/>
    <dgm:cxn modelId="{333594C7-4A20-4DC5-B6DF-4CE36AB10D43}" type="presParOf" srcId="{627645C5-E4F6-4F98-9A8A-7F0E1786C4C4}" destId="{2B065292-3E2F-42E7-83BF-ED642329E66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22631"/>
          <a:ext cx="91440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100" kern="1200" dirty="0" smtClean="0"/>
            <a:t>개요</a:t>
          </a:r>
          <a:endParaRPr lang="ko-KR" altLang="en-US" sz="4100" kern="1200" dirty="0"/>
        </a:p>
      </dsp:txBody>
      <dsp:txXfrm>
        <a:off x="60884" y="83515"/>
        <a:ext cx="9022232" cy="1125452"/>
      </dsp:txXfrm>
    </dsp:sp>
    <dsp:sp modelId="{15E8AA84-AC57-40CA-AE62-16742C61020F}">
      <dsp:nvSpPr>
        <dsp:cNvPr id="0" name=""/>
        <dsp:cNvSpPr/>
      </dsp:nvSpPr>
      <dsp:spPr>
        <a:xfrm>
          <a:off x="0" y="1269851"/>
          <a:ext cx="9144000" cy="152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2070" rIns="291592" bIns="52070" numCol="1" spcCol="1270" anchor="t" anchorCtr="0">
          <a:noAutofit/>
        </a:bodyPr>
        <a:lstStyle/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프로젝트 목표</a:t>
          </a:r>
          <a:endParaRPr lang="ko-KR" altLang="en-US" sz="3200" kern="1200" dirty="0"/>
        </a:p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개발 환경</a:t>
          </a:r>
          <a:endParaRPr lang="ko-KR" altLang="en-US" sz="3200" kern="1200" dirty="0"/>
        </a:p>
      </dsp:txBody>
      <dsp:txXfrm>
        <a:off x="0" y="1269851"/>
        <a:ext cx="9144000" cy="1527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17086"/>
          <a:ext cx="9144000" cy="1125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700" kern="1200" dirty="0" smtClean="0"/>
            <a:t>데이터 분석</a:t>
          </a:r>
          <a:endParaRPr lang="ko-KR" altLang="en-US" sz="3700" kern="1200" dirty="0"/>
        </a:p>
      </dsp:txBody>
      <dsp:txXfrm>
        <a:off x="54944" y="72030"/>
        <a:ext cx="9034112" cy="1015652"/>
      </dsp:txXfrm>
    </dsp:sp>
    <dsp:sp modelId="{15E8AA84-AC57-40CA-AE62-16742C61020F}">
      <dsp:nvSpPr>
        <dsp:cNvPr id="0" name=""/>
        <dsp:cNvSpPr/>
      </dsp:nvSpPr>
      <dsp:spPr>
        <a:xfrm>
          <a:off x="0" y="1142626"/>
          <a:ext cx="9144000" cy="1876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46990" rIns="263144" bIns="46990" numCol="1" spcCol="1270" anchor="t" anchorCtr="0">
          <a:noAutofit/>
        </a:bodyPr>
        <a:lstStyle/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2900" kern="1200" dirty="0"/>
        </a:p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900" kern="1200" dirty="0" smtClean="0"/>
            <a:t> 데이터</a:t>
          </a:r>
          <a:endParaRPr lang="ko-KR" altLang="en-US" sz="2900" kern="1200" dirty="0"/>
        </a:p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900" kern="1200" dirty="0" smtClean="0"/>
            <a:t> </a:t>
          </a:r>
          <a:r>
            <a:rPr lang="ko-KR" altLang="en-US" sz="2900" kern="1200" dirty="0" smtClean="0"/>
            <a:t>데이터 전처리</a:t>
          </a:r>
          <a:endParaRPr lang="ko-KR" altLang="en-US" sz="2900" kern="1200" dirty="0"/>
        </a:p>
      </dsp:txBody>
      <dsp:txXfrm>
        <a:off x="0" y="1142626"/>
        <a:ext cx="9144000" cy="1876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31288"/>
          <a:ext cx="9144000" cy="1368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kern="1200" dirty="0" smtClean="0"/>
            <a:t>딥 러닝</a:t>
          </a:r>
          <a:endParaRPr lang="ko-KR" altLang="en-US" sz="4500" kern="1200" dirty="0"/>
        </a:p>
      </dsp:txBody>
      <dsp:txXfrm>
        <a:off x="66824" y="98112"/>
        <a:ext cx="9010352" cy="1235252"/>
      </dsp:txXfrm>
    </dsp:sp>
    <dsp:sp modelId="{15E8AA84-AC57-40CA-AE62-16742C61020F}">
      <dsp:nvSpPr>
        <dsp:cNvPr id="0" name=""/>
        <dsp:cNvSpPr/>
      </dsp:nvSpPr>
      <dsp:spPr>
        <a:xfrm>
          <a:off x="0" y="1400188"/>
          <a:ext cx="9144000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7150" rIns="320040" bIns="57150" numCol="1" spcCol="1270" anchor="t" anchorCtr="0">
          <a:noAutofit/>
        </a:bodyPr>
        <a:lstStyle/>
        <a:p>
          <a:pPr marL="285750" lvl="1" indent="-285750" algn="l" defTabSz="1555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500" kern="1200" dirty="0" smtClean="0"/>
            <a:t>모델 설계 및 학습 정확도 평가</a:t>
          </a:r>
          <a:endParaRPr lang="ko-KR" altLang="en-US" sz="3500" kern="1200" dirty="0"/>
        </a:p>
        <a:p>
          <a:pPr marL="285750" lvl="1" indent="-285750" algn="l" defTabSz="1555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500" kern="1200" dirty="0" smtClean="0"/>
            <a:t>모델 구성 분석</a:t>
          </a:r>
          <a:endParaRPr lang="ko-KR" altLang="en-US" sz="3500" kern="1200" dirty="0"/>
        </a:p>
      </dsp:txBody>
      <dsp:txXfrm>
        <a:off x="0" y="1400188"/>
        <a:ext cx="9144000" cy="16766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B1C0B-0435-426A-B98B-9D889EB65A3C}">
      <dsp:nvSpPr>
        <dsp:cNvPr id="0" name=""/>
        <dsp:cNvSpPr/>
      </dsp:nvSpPr>
      <dsp:spPr>
        <a:xfrm>
          <a:off x="0" y="4707"/>
          <a:ext cx="9144000" cy="13080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kern="1200" dirty="0" smtClean="0"/>
            <a:t>숫자 </a:t>
          </a:r>
          <a:r>
            <a:rPr lang="ko-KR" altLang="en-US" sz="4300" kern="1200" dirty="0" err="1" smtClean="0"/>
            <a:t>손글씨</a:t>
          </a:r>
          <a:r>
            <a:rPr lang="ko-KR" altLang="en-US" sz="4300" kern="1200" dirty="0" smtClean="0"/>
            <a:t> 인식 프로그램</a:t>
          </a:r>
          <a:endParaRPr lang="ko-KR" altLang="en-US" sz="4300" kern="1200" dirty="0"/>
        </a:p>
      </dsp:txBody>
      <dsp:txXfrm>
        <a:off x="63854" y="68561"/>
        <a:ext cx="9016292" cy="1180351"/>
      </dsp:txXfrm>
    </dsp:sp>
    <dsp:sp modelId="{2B065292-3E2F-42E7-83BF-ED642329E665}">
      <dsp:nvSpPr>
        <dsp:cNvPr id="0" name=""/>
        <dsp:cNvSpPr/>
      </dsp:nvSpPr>
      <dsp:spPr>
        <a:xfrm>
          <a:off x="0" y="1312767"/>
          <a:ext cx="9144000" cy="164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4610" rIns="305816" bIns="54610" numCol="1" spcCol="1270" anchor="t" anchorCtr="0">
          <a:noAutofit/>
        </a:bodyPr>
        <a:lstStyle/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400" kern="1200" dirty="0" smtClean="0"/>
            <a:t>모델 예측 결과</a:t>
          </a:r>
          <a:endParaRPr lang="ko-KR" altLang="en-US" sz="3400" kern="1200" dirty="0"/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3400" kern="1200" dirty="0" smtClean="0"/>
            <a:t>GUI </a:t>
          </a:r>
          <a:r>
            <a:rPr lang="ko-KR" altLang="en-US" sz="3400" kern="1200" dirty="0" smtClean="0"/>
            <a:t>프로그램 작성</a:t>
          </a:r>
          <a:endParaRPr lang="ko-KR" altLang="en-US" sz="3400" kern="1200" dirty="0"/>
        </a:p>
      </dsp:txBody>
      <dsp:txXfrm>
        <a:off x="0" y="1312767"/>
        <a:ext cx="9144000" cy="1646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37708C-4ECB-44B8-A422-6C914CA8853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2024-03-14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603DC1-1EAB-40C2-BD43-C56BDD106B2D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105DB2-FD3E-441D-8B7E-7AE83ECE27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12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위쪽 그래픽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직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아래쪽 그래픽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직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F87D46-25E5-49AB-BA4B-46681A2FB7DE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E4AA80-5FFB-4E83-9A37-D2D4DB167DA1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C15EA2-D3B4-4642-9A27-C3B0937B11C6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A3C87F-1763-4789-91C7-4DB702EE398E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A65C81-F84C-4108-BEF5-EB67D833E3A9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6AAAE59-1BDB-4BC7-8C12-23A0CFD562CB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5158F4-73C5-45AD-B423-124C9C54F68F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D49FB9-1D28-41DA-B40D-C9547997CBDC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8204A8-394E-4932-B2B5-BF23D5A6E106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아래쪽 그래픽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3F8FFB-E840-443D-94D7-270101C73401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229CAE-447B-48A0-89A3-673B2195BCE4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FC5E80-A003-4FC9-8085-493D7FD69E39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아래쪽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위쪽 그래픽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직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FC373-2328-4228-A51A-0917F7F94F08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ong-Seongwon/mygit/tree/main/titani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ong-Seongwon/mygit/tree/main/mnis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eong-Seongwon/mygit/tree/main/mnist" TargetMode="External"/><Relationship Id="rId5" Type="http://schemas.openxmlformats.org/officeDocument/2006/relationships/hyperlink" Target="https://github.com/Jeong-Seongwon/mygit/tree/main/titanic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ong-Seongwon/mygit/tree/main/mnist" TargetMode="External"/><Relationship Id="rId2" Type="http://schemas.openxmlformats.org/officeDocument/2006/relationships/hyperlink" Target="https://github.com/Jeong-Seongwon/mygit/tree/main/titan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 latinLnBrk="1"/>
            <a:r>
              <a:rPr lang="ko-KR" altLang="en-US" dirty="0" err="1" smtClean="0"/>
              <a:t>딥러닝을</a:t>
            </a:r>
            <a:r>
              <a:rPr lang="ko-KR" altLang="en-US" dirty="0" smtClean="0"/>
              <a:t> 활용한 숫자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인식    </a:t>
            </a:r>
            <a:r>
              <a:rPr lang="en-US" altLang="ko-KR" dirty="0" smtClean="0"/>
              <a:t>|    </a:t>
            </a:r>
            <a:r>
              <a:rPr lang="ko-KR" altLang="en-US" dirty="0" smtClean="0"/>
              <a:t>정 성 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499822"/>
              </p:ext>
            </p:extLst>
          </p:nvPr>
        </p:nvGraphicFramePr>
        <p:xfrm>
          <a:off x="1522413" y="1905000"/>
          <a:ext cx="9144000" cy="310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모델 설계 및 학습 정확도 평가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74532" y="1267986"/>
            <a:ext cx="4320480" cy="4334480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인공 신경망 모델</a:t>
            </a:r>
            <a:endParaRPr lang="en-US" altLang="ko-KR" sz="2000" dirty="0" smtClean="0"/>
          </a:p>
          <a:p>
            <a:pPr rtl="0"/>
            <a:endParaRPr lang="en-US" altLang="ko-KR" sz="2000" dirty="0" smtClean="0"/>
          </a:p>
          <a:p>
            <a:pPr rtl="0"/>
            <a:r>
              <a:rPr lang="ko-KR" altLang="en-US" sz="2000" dirty="0" smtClean="0"/>
              <a:t>손실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0.0738</a:t>
            </a:r>
          </a:p>
          <a:p>
            <a:pPr rtl="0"/>
            <a:r>
              <a:rPr lang="ko-KR" altLang="en-US" sz="2000" dirty="0" smtClean="0"/>
              <a:t>정확도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0.9761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267986"/>
            <a:ext cx="6780410" cy="460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모델 설계 및 학습 정확도 평가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74532" y="1267986"/>
            <a:ext cx="4320480" cy="433448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sz="2000" dirty="0" smtClean="0"/>
              <a:t>CNN </a:t>
            </a:r>
            <a:r>
              <a:rPr lang="ko-KR" altLang="en-US" sz="2000" dirty="0" smtClean="0"/>
              <a:t>모델</a:t>
            </a:r>
            <a:endParaRPr lang="en-US" altLang="ko-KR" sz="2000" dirty="0" smtClean="0"/>
          </a:p>
          <a:p>
            <a:pPr rtl="0"/>
            <a:endParaRPr lang="en-US" altLang="ko-KR" sz="2000" dirty="0" smtClean="0"/>
          </a:p>
          <a:p>
            <a:pPr rtl="0"/>
            <a:r>
              <a:rPr lang="ko-KR" altLang="en-US" sz="2000" dirty="0" smtClean="0"/>
              <a:t>손실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0.0273</a:t>
            </a:r>
          </a:p>
          <a:p>
            <a:pPr rtl="0"/>
            <a:r>
              <a:rPr lang="ko-KR" altLang="en-US" sz="2000" dirty="0" smtClean="0"/>
              <a:t>정확도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0.9908</a:t>
            </a:r>
          </a:p>
          <a:p>
            <a:pPr rtl="0"/>
            <a:endParaRPr lang="en-US" altLang="ko-KR" sz="2000" dirty="0"/>
          </a:p>
          <a:p>
            <a:pPr rtl="0"/>
            <a:r>
              <a:rPr lang="en-US" altLang="ko-KR" sz="2000" dirty="0" smtClean="0"/>
              <a:t>CNN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모델의 정확도가 더 높음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1124744"/>
            <a:ext cx="6501442" cy="50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0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 rtlCol="0"/>
          <a:lstStyle/>
          <a:p>
            <a:pPr rtl="0"/>
            <a:r>
              <a:rPr lang="ko-KR" altLang="en-US" dirty="0" smtClean="0"/>
              <a:t>모델 구성 분석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66420" y="1412776"/>
            <a:ext cx="4680520" cy="4189689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이 모델은 </a:t>
            </a:r>
            <a:r>
              <a:rPr lang="ko-KR" altLang="en-US" sz="2000" dirty="0" err="1" smtClean="0"/>
              <a:t>입력층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합성곱층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풀링층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평탄화층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완전 </a:t>
            </a:r>
            <a:r>
              <a:rPr lang="ko-KR" altLang="en-US" sz="2000" dirty="0" err="1" smtClean="0"/>
              <a:t>연결층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드롭아웃층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출력층으로</a:t>
            </a:r>
            <a:r>
              <a:rPr lang="ko-KR" altLang="en-US" sz="2000" dirty="0" smtClean="0"/>
              <a:t> 구성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총 </a:t>
            </a:r>
            <a:r>
              <a:rPr lang="en-US" altLang="ko-KR" sz="2000" dirty="0" smtClean="0"/>
              <a:t>225,034</a:t>
            </a:r>
            <a:r>
              <a:rPr lang="ko-KR" altLang="en-US" sz="2000" dirty="0" smtClean="0"/>
              <a:t>개 </a:t>
            </a:r>
            <a:r>
              <a:rPr lang="ko-KR" altLang="en-US" sz="2000" dirty="0" err="1" smtClean="0"/>
              <a:t>파라미터</a:t>
            </a:r>
            <a:endParaRPr lang="en-US" altLang="ko-KR" sz="2000" dirty="0" smtClean="0"/>
          </a:p>
          <a:p>
            <a:pPr rtl="0"/>
            <a:r>
              <a:rPr lang="en-US" altLang="ko-KR" sz="2000" dirty="0" smtClean="0"/>
              <a:t>3x3 </a:t>
            </a:r>
            <a:r>
              <a:rPr lang="ko-KR" altLang="en-US" sz="2000" dirty="0" smtClean="0"/>
              <a:t>필터로 </a:t>
            </a:r>
            <a:r>
              <a:rPr lang="ko-KR" altLang="en-US" sz="2000" dirty="0" err="1" smtClean="0"/>
              <a:t>합성곱</a:t>
            </a:r>
            <a:r>
              <a:rPr lang="en-US" altLang="ko-KR" sz="2000" dirty="0" smtClean="0"/>
              <a:t>, 2x2 </a:t>
            </a:r>
            <a:r>
              <a:rPr lang="ko-KR" altLang="en-US" sz="2000" dirty="0" err="1" smtClean="0"/>
              <a:t>맥스풀링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드롭아웃으로 </a:t>
            </a:r>
            <a:r>
              <a:rPr lang="ko-KR" altLang="en-US" sz="2000" dirty="0" err="1" smtClean="0"/>
              <a:t>과적합</a:t>
            </a:r>
            <a:r>
              <a:rPr lang="ko-KR" altLang="en-US" sz="2000" dirty="0" smtClean="0"/>
              <a:t> 방지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1222244"/>
            <a:ext cx="4752528" cy="48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542185"/>
              </p:ext>
            </p:extLst>
          </p:nvPr>
        </p:nvGraphicFramePr>
        <p:xfrm>
          <a:off x="1522413" y="1905000"/>
          <a:ext cx="9144000" cy="296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4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ko-KR" altLang="en-US" dirty="0" smtClean="0"/>
              <a:t>모델 예측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70476" y="1905000"/>
            <a:ext cx="3995938" cy="3697465"/>
          </a:xfrm>
        </p:spPr>
        <p:txBody>
          <a:bodyPr anchor="ctr">
            <a:normAutofit/>
          </a:bodyPr>
          <a:lstStyle/>
          <a:p>
            <a:r>
              <a:rPr lang="en-US" altLang="ko-KR" sz="2000" dirty="0" smtClean="0"/>
              <a:t>3</a:t>
            </a:r>
            <a:r>
              <a:rPr lang="ko-KR" altLang="en-US" sz="2000" dirty="0" smtClean="0"/>
              <a:t>번 시험 데이터 출력</a:t>
            </a:r>
            <a:endParaRPr lang="en-US" altLang="ko-KR" sz="2000" dirty="0" smtClean="0"/>
          </a:p>
          <a:p>
            <a:r>
              <a:rPr lang="ko-KR" altLang="en-US" sz="2000" dirty="0" smtClean="0"/>
              <a:t>예측 확률 그래프 출력</a:t>
            </a:r>
            <a:endParaRPr lang="en-US" altLang="ko-KR" sz="2000" dirty="0" smtClean="0"/>
          </a:p>
          <a:p>
            <a:r>
              <a:rPr lang="en-US" altLang="ko-KR" sz="2000" dirty="0" smtClean="0"/>
              <a:t>0</a:t>
            </a:r>
            <a:r>
              <a:rPr lang="ko-KR" altLang="en-US" sz="2000" dirty="0" smtClean="0"/>
              <a:t>일 확률 </a:t>
            </a:r>
            <a:r>
              <a:rPr lang="en-US" altLang="ko-KR" sz="2000" dirty="0" smtClean="0"/>
              <a:t>100%</a:t>
            </a:r>
          </a:p>
          <a:p>
            <a:r>
              <a:rPr lang="ko-KR" altLang="en-US" sz="2000" dirty="0" smtClean="0"/>
              <a:t>가장 높은 확률의 값으로 예측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229254"/>
            <a:ext cx="4464496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프로그램 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196752"/>
            <a:ext cx="8821381" cy="3791479"/>
          </a:xfrm>
          <a:prstGeom prst="rect">
            <a:avLst/>
          </a:prstGeom>
        </p:spPr>
      </p:pic>
      <p:sp>
        <p:nvSpPr>
          <p:cNvPr id="6" name="내용 개체 틀 4"/>
          <p:cNvSpPr txBox="1">
            <a:spLocks/>
          </p:cNvSpPr>
          <p:nvPr/>
        </p:nvSpPr>
        <p:spPr>
          <a:xfrm>
            <a:off x="1526149" y="537321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3"/>
              </a:rPr>
              <a:t>전체 코드   </a:t>
            </a:r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github.com/Jeong-Seongwon/mygit/tree/main/mnist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0105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프로그램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367340"/>
            <a:ext cx="2914650" cy="3676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249" y="1385750"/>
            <a:ext cx="2914650" cy="3676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623" y="1367340"/>
            <a:ext cx="2914650" cy="36766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718148" y="2852936"/>
            <a:ext cx="504056" cy="86409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" name="오른쪽 화살표 8"/>
          <p:cNvSpPr/>
          <p:nvPr/>
        </p:nvSpPr>
        <p:spPr>
          <a:xfrm>
            <a:off x="7324924" y="2852936"/>
            <a:ext cx="504056" cy="86409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" name="내용 개체 틀 4"/>
          <p:cNvSpPr txBox="1">
            <a:spLocks/>
          </p:cNvSpPr>
          <p:nvPr/>
        </p:nvSpPr>
        <p:spPr>
          <a:xfrm>
            <a:off x="1526149" y="537321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5"/>
              </a:rPr>
              <a:t>전체 코드   </a:t>
            </a:r>
            <a:r>
              <a:rPr lang="en-US" altLang="ko-KR" sz="1600" dirty="0">
                <a:hlinkClick r:id="rId6"/>
              </a:rPr>
              <a:t>https://</a:t>
            </a:r>
            <a:r>
              <a:rPr lang="en-US" altLang="ko-KR" sz="1600" dirty="0" smtClean="0">
                <a:hlinkClick r:id="rId6"/>
              </a:rPr>
              <a:t>github.com/Jeong-Seongwon/mygit/tree/main/mnist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6223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2059144"/>
            <a:ext cx="9972136" cy="3543321"/>
          </a:xfrm>
        </p:spPr>
        <p:txBody>
          <a:bodyPr anchor="ctr">
            <a:normAutofit/>
          </a:bodyPr>
          <a:lstStyle/>
          <a:p>
            <a:r>
              <a:rPr lang="ko-KR" altLang="en-US" sz="2000" dirty="0" smtClean="0"/>
              <a:t>학습된 모델의 성능을 평가한 결과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약 </a:t>
            </a:r>
            <a:r>
              <a:rPr lang="en-US" altLang="ko-KR" sz="2000" dirty="0" smtClean="0"/>
              <a:t>99%</a:t>
            </a:r>
            <a:r>
              <a:rPr lang="ko-KR" altLang="en-US" sz="2000" dirty="0" smtClean="0"/>
              <a:t>의 정확도를 달성했습니다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이는 </a:t>
            </a:r>
            <a:r>
              <a:rPr lang="en-US" altLang="ko-KR" sz="2000" dirty="0" smtClean="0"/>
              <a:t>MNIST </a:t>
            </a:r>
            <a:r>
              <a:rPr lang="ko-KR" altLang="en-US" sz="2000" dirty="0" err="1" smtClean="0"/>
              <a:t>데이터셋에</a:t>
            </a:r>
            <a:r>
              <a:rPr lang="ko-KR" altLang="en-US" sz="2000" dirty="0" smtClean="0"/>
              <a:t> 대해 우수한 성능을 나타냅니다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그러나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새로운 </a:t>
            </a:r>
            <a:r>
              <a:rPr lang="ko-KR" altLang="en-US" sz="2000" dirty="0" smtClean="0"/>
              <a:t>글씨체의 </a:t>
            </a:r>
            <a:r>
              <a:rPr lang="ko-KR" altLang="en-US" sz="2000" dirty="0" err="1" smtClean="0"/>
              <a:t>손글씨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인식에서 다소 아쉬운 성능을 보입니다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앞으로 더 큰 </a:t>
            </a:r>
            <a:r>
              <a:rPr lang="ko-KR" altLang="en-US" sz="2000" dirty="0" err="1" smtClean="0"/>
              <a:t>데이터셋과</a:t>
            </a:r>
            <a:r>
              <a:rPr lang="ko-KR" altLang="en-US" sz="2000" dirty="0" smtClean="0"/>
              <a:t> 더 복잡한 모델을 사용하여 성능을 향상시킬 수 있습니다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269876" y="1124744"/>
            <a:ext cx="9144000" cy="1296143"/>
            <a:chOff x="0" y="288029"/>
            <a:chExt cx="9144000" cy="15960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0" y="288029"/>
              <a:ext cx="9144000" cy="159601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모서리가 둥근 직사각형 4"/>
            <p:cNvSpPr txBox="1"/>
            <p:nvPr/>
          </p:nvSpPr>
          <p:spPr>
            <a:xfrm>
              <a:off x="77911" y="365940"/>
              <a:ext cx="8988178" cy="1440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lvl="0" algn="l" defTabSz="2266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5100" dirty="0" smtClean="0"/>
                <a:t>결론</a:t>
              </a:r>
              <a:endParaRPr lang="ko-KR" altLang="en-US" sz="5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22876" y="1905001"/>
            <a:ext cx="9143538" cy="2676128"/>
          </a:xfrm>
        </p:spPr>
        <p:txBody>
          <a:bodyPr/>
          <a:lstStyle/>
          <a:p>
            <a:pPr lvl="0" latinLnBrk="1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lvl="0" latinLnBrk="1"/>
            <a:r>
              <a:rPr lang="ko-KR" altLang="en-US" dirty="0" err="1" smtClean="0"/>
              <a:t>딥</a:t>
            </a:r>
            <a:r>
              <a:rPr lang="ko-KR" altLang="en-US" dirty="0" err="1" smtClean="0"/>
              <a:t>러닝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숫자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인식</a:t>
            </a:r>
            <a:r>
              <a:rPr lang="ko-KR" altLang="en-US" dirty="0" smtClean="0"/>
              <a:t>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결론</a:t>
            </a:r>
            <a:endParaRPr lang="en-US" altLang="ko-KR" dirty="0" smtClean="0"/>
          </a:p>
          <a:p>
            <a:pPr lvl="0" latinLnBrk="1"/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1526149" y="537321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2"/>
              </a:rPr>
              <a:t>전체 코드   </a:t>
            </a: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github.com/Jeong-Seongwon/mygit/tree/main/mnist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924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1430"/>
              </p:ext>
            </p:extLst>
          </p:nvPr>
        </p:nvGraphicFramePr>
        <p:xfrm>
          <a:off x="1522413" y="1905000"/>
          <a:ext cx="9144000" cy="2820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7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2204864"/>
            <a:ext cx="9143538" cy="3397601"/>
          </a:xfrm>
        </p:spPr>
        <p:txBody>
          <a:bodyPr rtlCol="0" anchor="ctr"/>
          <a:lstStyle/>
          <a:p>
            <a:pPr rtl="0"/>
            <a:r>
              <a:rPr lang="en-US" altLang="ko-KR" dirty="0" smtClean="0"/>
              <a:t>MNIST </a:t>
            </a:r>
            <a:r>
              <a:rPr lang="ko-KR" altLang="en-US" dirty="0" smtClean="0"/>
              <a:t>데이터 셋을 활용한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모델 생성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숫자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인식 프로그램 작성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ython</a:t>
            </a:r>
          </a:p>
          <a:p>
            <a:pPr lvl="1"/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lvl="1"/>
            <a:r>
              <a:rPr lang="en-US" altLang="ko-KR" dirty="0" err="1"/>
              <a:t>t</a:t>
            </a:r>
            <a:r>
              <a:rPr lang="en-US" altLang="ko-KR" dirty="0" err="1" smtClean="0"/>
              <a:t>ensorflow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PIL</a:t>
            </a:r>
          </a:p>
          <a:p>
            <a:pPr lvl="1"/>
            <a:r>
              <a:rPr lang="en-US" altLang="ko-KR" dirty="0" err="1" smtClean="0"/>
              <a:t>tkinter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8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프로젝트에서 사용한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0" indent="0" rtl="0">
              <a:buNone/>
            </a:pPr>
            <a:r>
              <a:rPr lang="en-US" altLang="ko-KR" dirty="0" err="1" smtClean="0"/>
              <a:t>numpy</a:t>
            </a:r>
            <a:r>
              <a:rPr lang="ko-KR" altLang="en-US" dirty="0" smtClean="0"/>
              <a:t>로 이미지를 배열로 변환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 smtClean="0"/>
              <a:t>matplotlib</a:t>
            </a:r>
            <a:r>
              <a:rPr lang="ko-KR" altLang="en-US" dirty="0" smtClean="0"/>
              <a:t>으로 데이터 및 분석 결과 시각화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 다양한 모델을 활용해 학습 정확도 분석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/>
              <a:t>t</a:t>
            </a:r>
            <a:r>
              <a:rPr lang="en-US" altLang="ko-KR" dirty="0" err="1" smtClean="0"/>
              <a:t>kinter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프로그램 작성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smtClean="0"/>
              <a:t>PIL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이미지 가져오기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960952"/>
              </p:ext>
            </p:extLst>
          </p:nvPr>
        </p:nvGraphicFramePr>
        <p:xfrm>
          <a:off x="1522413" y="1905000"/>
          <a:ext cx="9144000" cy="3036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6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522876" y="4581128"/>
            <a:ext cx="9143538" cy="144016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tensorflow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mnist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데이터셋</a:t>
            </a:r>
            <a:r>
              <a:rPr lang="ko-KR" altLang="en-US" sz="2000" dirty="0" smtClean="0"/>
              <a:t> 활용</a:t>
            </a:r>
            <a:endParaRPr lang="en-US" altLang="ko-KR" sz="2000" dirty="0" smtClean="0"/>
          </a:p>
          <a:p>
            <a:r>
              <a:rPr lang="en-US" altLang="ko-KR" sz="2000" dirty="0" smtClean="0"/>
              <a:t>28 X 28 </a:t>
            </a:r>
            <a:r>
              <a:rPr lang="ko-KR" altLang="en-US" sz="2000" dirty="0" smtClean="0"/>
              <a:t>크기의 </a:t>
            </a:r>
            <a:r>
              <a:rPr lang="en-US" altLang="ko-KR" sz="2000" dirty="0" smtClean="0"/>
              <a:t>60000</a:t>
            </a:r>
            <a:r>
              <a:rPr lang="ko-KR" altLang="en-US" sz="2000" dirty="0" smtClean="0"/>
              <a:t>개의 이미지 학습 데이터 및 </a:t>
            </a:r>
            <a:r>
              <a:rPr lang="en-US" altLang="ko-KR" sz="2000" dirty="0" smtClean="0"/>
              <a:t>10000</a:t>
            </a:r>
            <a:r>
              <a:rPr lang="ko-KR" altLang="en-US" sz="2000" dirty="0" smtClean="0"/>
              <a:t>개의 시험 데이터</a:t>
            </a:r>
            <a:endParaRPr lang="en-US" altLang="ko-KR" sz="2000" dirty="0" smtClean="0"/>
          </a:p>
          <a:p>
            <a:r>
              <a:rPr lang="ko-KR" altLang="en-US" sz="2000" dirty="0" smtClean="0"/>
              <a:t>학습할 첫 번째 이미지 확인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1484784"/>
            <a:ext cx="4324036" cy="27363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074" y="936603"/>
            <a:ext cx="418205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 전처리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097196" y="2420888"/>
            <a:ext cx="3980166" cy="332559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데이터를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사이로 만들기 위해 </a:t>
            </a:r>
            <a:r>
              <a:rPr lang="en-US" altLang="ko-KR" sz="2000" dirty="0" smtClean="0"/>
              <a:t>255</a:t>
            </a:r>
            <a:r>
              <a:rPr lang="ko-KR" altLang="en-US" sz="2000" dirty="0" smtClean="0"/>
              <a:t>로 나눔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484784"/>
            <a:ext cx="5943162" cy="38884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524" y="1907382"/>
            <a:ext cx="4124182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프로젝트 계획 개요 프레젠테이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638_TF03460544" id="{14945A26-3B5E-46DB-8F1A-24559DBBC804}" vid="{927BFF15-CA9A-42F2-BAB3-12F64809CABA}"/>
    </a:ext>
  </a:extLst>
</a:theme>
</file>

<file path=ppt/theme/theme2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372</TotalTime>
  <Words>316</Words>
  <Application>Microsoft Office PowerPoint</Application>
  <PresentationFormat>사용자 지정</PresentationFormat>
  <Paragraphs>84</Paragraphs>
  <Slides>18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Wingdings</vt:lpstr>
      <vt:lpstr>프로젝트 계획 개요 프레젠테이션</vt:lpstr>
      <vt:lpstr>Portfolio</vt:lpstr>
      <vt:lpstr>목차</vt:lpstr>
      <vt:lpstr>PowerPoint 프레젠테이션</vt:lpstr>
      <vt:lpstr>프로젝트 목표</vt:lpstr>
      <vt:lpstr>개발 환경</vt:lpstr>
      <vt:lpstr>프로젝트에서 사용한 언어, 기술들</vt:lpstr>
      <vt:lpstr>PowerPoint 프레젠테이션</vt:lpstr>
      <vt:lpstr>데이터</vt:lpstr>
      <vt:lpstr>데이터 전처리</vt:lpstr>
      <vt:lpstr>PowerPoint 프레젠테이션</vt:lpstr>
      <vt:lpstr>모델 설계 및 학습 정확도 평가</vt:lpstr>
      <vt:lpstr>모델 설계 및 학습 정확도 평가</vt:lpstr>
      <vt:lpstr>모델 구성 분석</vt:lpstr>
      <vt:lpstr>PowerPoint 프레젠테이션</vt:lpstr>
      <vt:lpstr>모델 예측 결과</vt:lpstr>
      <vt:lpstr>GUI 프로그램 생성</vt:lpstr>
      <vt:lpstr>GUI 프로그램 생성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602-24</dc:creator>
  <cp:lastModifiedBy>602-24</cp:lastModifiedBy>
  <cp:revision>57</cp:revision>
  <dcterms:created xsi:type="dcterms:W3CDTF">2024-03-13T06:37:59Z</dcterms:created>
  <dcterms:modified xsi:type="dcterms:W3CDTF">2024-03-14T04:32:25Z</dcterms:modified>
</cp:coreProperties>
</file>