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58" r:id="rId17"/>
  </p:sldIdLst>
  <p:sldSz cx="12192000" cy="6858000"/>
  <p:notesSz cx="6858000" cy="9144000"/>
  <p:embeddedFontLst>
    <p:embeddedFont>
      <p:font typeface="맑은 고딕" panose="020B0503020000020004" pitchFamily="50" charset="-127"/>
      <p:regular r:id="rId18"/>
      <p:bold r:id="rId19"/>
    </p:embeddedFont>
    <p:embeddedFont>
      <p:font typeface="나눔스퀘어_ac ExtraBold" panose="020B0600000101010101" pitchFamily="50" charset="-127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A5D5E9"/>
    <a:srgbClr val="127CEA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9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BF97-65C3-4C16-810A-69B64FAA6B98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7B96-B381-4791-9A24-79B790AA40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26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BF97-65C3-4C16-810A-69B64FAA6B98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7B96-B381-4791-9A24-79B790AA40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30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BF97-65C3-4C16-810A-69B64FAA6B98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7B96-B381-4791-9A24-79B790AA40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605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BF97-65C3-4C16-810A-69B64FAA6B98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7B96-B381-4791-9A24-79B790AA40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090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BF97-65C3-4C16-810A-69B64FAA6B98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7B96-B381-4791-9A24-79B790AA40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672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BF97-65C3-4C16-810A-69B64FAA6B98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7B96-B381-4791-9A24-79B790AA40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050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BF97-65C3-4C16-810A-69B64FAA6B98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7B96-B381-4791-9A24-79B790AA40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00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BF97-65C3-4C16-810A-69B64FAA6B98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7B96-B381-4791-9A24-79B790AA40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615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BF97-65C3-4C16-810A-69B64FAA6B98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7B96-B381-4791-9A24-79B790AA40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253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BF97-65C3-4C16-810A-69B64FAA6B98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7B96-B381-4791-9A24-79B790AA40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134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BF97-65C3-4C16-810A-69B64FAA6B98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7B96-B381-4791-9A24-79B790AA40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827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5BF97-65C3-4C16-810A-69B64FAA6B98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37B96-B381-4791-9A24-79B790AA40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616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그룹 46"/>
          <p:cNvGrpSpPr/>
          <p:nvPr/>
        </p:nvGrpSpPr>
        <p:grpSpPr>
          <a:xfrm>
            <a:off x="3188794" y="2798969"/>
            <a:ext cx="5830442" cy="1260062"/>
            <a:chOff x="2264869" y="2199476"/>
            <a:chExt cx="5830442" cy="1260062"/>
          </a:xfrm>
        </p:grpSpPr>
        <p:grpSp>
          <p:nvGrpSpPr>
            <p:cNvPr id="30" name="그룹 29"/>
            <p:cNvGrpSpPr/>
            <p:nvPr/>
          </p:nvGrpSpPr>
          <p:grpSpPr>
            <a:xfrm flipV="1">
              <a:off x="7459138" y="2365194"/>
              <a:ext cx="618107" cy="968556"/>
              <a:chOff x="-81618" y="5531880"/>
              <a:chExt cx="638149" cy="1010809"/>
            </a:xfrm>
          </p:grpSpPr>
          <p:sp>
            <p:nvSpPr>
              <p:cNvPr id="28" name="원호 27"/>
              <p:cNvSpPr/>
              <p:nvPr/>
            </p:nvSpPr>
            <p:spPr>
              <a:xfrm flipV="1">
                <a:off x="-12247" y="6228191"/>
                <a:ext cx="568778" cy="314498"/>
              </a:xfrm>
              <a:prstGeom prst="arc">
                <a:avLst>
                  <a:gd name="adj1" fmla="val 16197341"/>
                  <a:gd name="adj2" fmla="val 11144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9" name="직선 연결선 28"/>
              <p:cNvCxnSpPr/>
              <p:nvPr/>
            </p:nvCxnSpPr>
            <p:spPr>
              <a:xfrm flipV="1">
                <a:off x="556531" y="5531880"/>
                <a:ext cx="0" cy="85356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원호 32"/>
              <p:cNvSpPr/>
              <p:nvPr/>
            </p:nvSpPr>
            <p:spPr>
              <a:xfrm flipV="1">
                <a:off x="-81618" y="6171269"/>
                <a:ext cx="568778" cy="314498"/>
              </a:xfrm>
              <a:prstGeom prst="arc">
                <a:avLst>
                  <a:gd name="adj1" fmla="val 18392697"/>
                  <a:gd name="adj2" fmla="val 11144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31" name="직선 연결선 30"/>
            <p:cNvCxnSpPr>
              <a:endCxn id="28" idx="0"/>
            </p:cNvCxnSpPr>
            <p:nvPr/>
          </p:nvCxnSpPr>
          <p:spPr>
            <a:xfrm>
              <a:off x="5172075" y="2365194"/>
              <a:ext cx="262959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모서리가 둥근 직사각형 39"/>
            <p:cNvSpPr/>
            <p:nvPr/>
          </p:nvSpPr>
          <p:spPr>
            <a:xfrm>
              <a:off x="2273202" y="2210102"/>
              <a:ext cx="2769004" cy="428213"/>
            </a:xfrm>
            <a:prstGeom prst="roundRect">
              <a:avLst>
                <a:gd name="adj" fmla="val 50000"/>
              </a:avLst>
            </a:prstGeom>
            <a:solidFill>
              <a:srgbClr val="127CE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i="1" dirty="0" smtClean="0">
                  <a:solidFill>
                    <a:schemeClr val="bg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AI</a:t>
              </a:r>
              <a:r>
                <a:rPr lang="ko-KR" altLang="en-US" sz="1600" b="1" i="1" dirty="0" smtClean="0">
                  <a:solidFill>
                    <a:schemeClr val="bg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플랫폼운영실무 과목</a:t>
              </a:r>
              <a:endParaRPr lang="ko-KR" altLang="en-US" sz="1600" b="1" i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2277821" y="2199476"/>
              <a:ext cx="465129" cy="428213"/>
            </a:xfrm>
            <a:prstGeom prst="roundRect">
              <a:avLst>
                <a:gd name="adj" fmla="val 50000"/>
              </a:avLst>
            </a:prstGeom>
            <a:solidFill>
              <a:srgbClr val="A5D5E9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264869" y="2708805"/>
              <a:ext cx="58304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 err="1" smtClean="0">
                  <a:solidFill>
                    <a:srgbClr val="127CEA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홍게</a:t>
              </a:r>
              <a:r>
                <a:rPr lang="en-US" altLang="ko-KR" sz="2800" b="1" dirty="0" smtClean="0">
                  <a:solidFill>
                    <a:srgbClr val="127CEA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, </a:t>
              </a:r>
              <a:r>
                <a:rPr lang="ko-KR" altLang="en-US" sz="2800" b="1" dirty="0" smtClean="0">
                  <a:solidFill>
                    <a:srgbClr val="127CEA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대게</a:t>
              </a:r>
              <a:r>
                <a:rPr lang="en-US" altLang="ko-KR" sz="2800" b="1" dirty="0" smtClean="0">
                  <a:solidFill>
                    <a:srgbClr val="127CEA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, </a:t>
              </a:r>
              <a:r>
                <a:rPr lang="ko-KR" altLang="en-US" sz="2800" b="1" dirty="0" err="1" smtClean="0">
                  <a:solidFill>
                    <a:srgbClr val="127CEA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킹크랩</a:t>
              </a:r>
              <a:r>
                <a:rPr lang="ko-KR" altLang="en-US" sz="2800" b="1" dirty="0" smtClean="0">
                  <a:solidFill>
                    <a:srgbClr val="127CEA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 분류 </a:t>
              </a:r>
              <a:r>
                <a:rPr lang="ko-KR" altLang="en-US" sz="2800" b="1" dirty="0" err="1" smtClean="0">
                  <a:solidFill>
                    <a:srgbClr val="127CEA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딥러닝</a:t>
              </a:r>
              <a:r>
                <a:rPr lang="ko-KR" altLang="en-US" sz="2800" b="1" dirty="0" smtClean="0">
                  <a:solidFill>
                    <a:srgbClr val="127CEA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 프로젝트</a:t>
              </a:r>
              <a:endParaRPr lang="ko-KR" altLang="en-US" sz="2800" b="1" dirty="0">
                <a:solidFill>
                  <a:srgbClr val="127C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83399" y="3151761"/>
              <a:ext cx="25266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 smtClean="0">
                  <a:solidFill>
                    <a:schemeClr val="bg1">
                      <a:lumMod val="65000"/>
                    </a:schemeClr>
                  </a:solidFill>
                </a:rPr>
                <a:t>이연준</a:t>
              </a:r>
              <a:r>
                <a:rPr lang="ko-KR" altLang="en-US" sz="1400" dirty="0" smtClean="0">
                  <a:solidFill>
                    <a:schemeClr val="bg1">
                      <a:lumMod val="65000"/>
                    </a:schemeClr>
                  </a:solidFill>
                </a:rPr>
                <a:t> 김성학 </a:t>
              </a:r>
              <a:r>
                <a:rPr lang="ko-KR" altLang="en-US" sz="1400" dirty="0" err="1" smtClean="0">
                  <a:solidFill>
                    <a:schemeClr val="bg1">
                      <a:lumMod val="65000"/>
                    </a:schemeClr>
                  </a:solidFill>
                </a:rPr>
                <a:t>권지혁</a:t>
              </a:r>
              <a:r>
                <a:rPr lang="ko-KR" altLang="en-US" sz="14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ko-KR" altLang="en-US" sz="1400" dirty="0" err="1" smtClean="0">
                  <a:solidFill>
                    <a:schemeClr val="bg1">
                      <a:lumMod val="65000"/>
                    </a:schemeClr>
                  </a:solidFill>
                </a:rPr>
                <a:t>정시현</a:t>
              </a:r>
              <a:endParaRPr lang="ko-KR" alt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419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679565" y="299085"/>
            <a:ext cx="465129" cy="428213"/>
          </a:xfrm>
          <a:prstGeom prst="roundRect">
            <a:avLst/>
          </a:prstGeom>
          <a:solidFill>
            <a:srgbClr val="A5D5E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ysClr val="windowText" lastClr="000000"/>
                </a:solidFill>
              </a:rPr>
              <a:t>03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336272" y="299085"/>
            <a:ext cx="2769004" cy="428213"/>
          </a:xfrm>
          <a:prstGeom prst="roundRect">
            <a:avLst/>
          </a:prstGeom>
          <a:solidFill>
            <a:srgbClr val="127CE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i="1" dirty="0" err="1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딥러닝</a:t>
            </a:r>
            <a:r>
              <a:rPr lang="ko-KR" altLang="en-US" sz="1600" b="1" i="1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학습</a:t>
            </a:r>
            <a:endParaRPr lang="ko-KR" altLang="en-US" sz="1600" b="1" i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5042206" y="513191"/>
            <a:ext cx="6587724" cy="106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원호 7"/>
          <p:cNvSpPr/>
          <p:nvPr/>
        </p:nvSpPr>
        <p:spPr>
          <a:xfrm>
            <a:off x="11296650" y="513191"/>
            <a:ext cx="568778" cy="314498"/>
          </a:xfrm>
          <a:prstGeom prst="arc">
            <a:avLst>
              <a:gd name="adj1" fmla="val 16197341"/>
              <a:gd name="adj2" fmla="val 11144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1865428" y="670440"/>
            <a:ext cx="0" cy="35075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11867019" y="4442340"/>
            <a:ext cx="0" cy="8535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원호 23"/>
          <p:cNvSpPr/>
          <p:nvPr/>
        </p:nvSpPr>
        <p:spPr>
          <a:xfrm flipV="1">
            <a:off x="11295059" y="6228191"/>
            <a:ext cx="568778" cy="314498"/>
          </a:xfrm>
          <a:prstGeom prst="arc">
            <a:avLst>
              <a:gd name="adj1" fmla="val 16197341"/>
              <a:gd name="adj2" fmla="val 11144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11863837" y="5531880"/>
            <a:ext cx="0" cy="8535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292553" y="1175265"/>
            <a:ext cx="0" cy="35075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 flipH="1">
            <a:off x="292553" y="5531880"/>
            <a:ext cx="638149" cy="1010809"/>
            <a:chOff x="-81618" y="5531880"/>
            <a:chExt cx="638149" cy="1010809"/>
          </a:xfrm>
        </p:grpSpPr>
        <p:sp>
          <p:nvSpPr>
            <p:cNvPr id="28" name="원호 27"/>
            <p:cNvSpPr/>
            <p:nvPr/>
          </p:nvSpPr>
          <p:spPr>
            <a:xfrm flipV="1">
              <a:off x="-12247" y="6228191"/>
              <a:ext cx="568778" cy="314498"/>
            </a:xfrm>
            <a:prstGeom prst="arc">
              <a:avLst>
                <a:gd name="adj1" fmla="val 16197341"/>
                <a:gd name="adj2" fmla="val 1114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/>
            <p:nvPr/>
          </p:nvCxnSpPr>
          <p:spPr>
            <a:xfrm flipV="1">
              <a:off x="556531" y="5531880"/>
              <a:ext cx="0" cy="8535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원호 32"/>
            <p:cNvSpPr/>
            <p:nvPr/>
          </p:nvSpPr>
          <p:spPr>
            <a:xfrm flipV="1">
              <a:off x="-81618" y="6171269"/>
              <a:ext cx="568778" cy="314498"/>
            </a:xfrm>
            <a:prstGeom prst="arc">
              <a:avLst>
                <a:gd name="adj1" fmla="val 18392697"/>
                <a:gd name="adj2" fmla="val 1114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1" name="직선 연결선 30"/>
          <p:cNvCxnSpPr/>
          <p:nvPr/>
        </p:nvCxnSpPr>
        <p:spPr>
          <a:xfrm flipH="1">
            <a:off x="564485" y="6542689"/>
            <a:ext cx="11604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10026725" y="419946"/>
            <a:ext cx="1902928" cy="831510"/>
            <a:chOff x="10049585" y="307197"/>
            <a:chExt cx="1902928" cy="831510"/>
          </a:xfrm>
        </p:grpSpPr>
        <p:grpSp>
          <p:nvGrpSpPr>
            <p:cNvPr id="37" name="그룹 36"/>
            <p:cNvGrpSpPr/>
            <p:nvPr/>
          </p:nvGrpSpPr>
          <p:grpSpPr>
            <a:xfrm>
              <a:off x="10049585" y="307197"/>
              <a:ext cx="1902928" cy="831510"/>
              <a:chOff x="4294366" y="-182227"/>
              <a:chExt cx="7745233" cy="4159414"/>
            </a:xfrm>
          </p:grpSpPr>
          <p:cxnSp>
            <p:nvCxnSpPr>
              <p:cNvPr id="34" name="직선 연결선 33"/>
              <p:cNvCxnSpPr/>
              <p:nvPr/>
            </p:nvCxnSpPr>
            <p:spPr>
              <a:xfrm flipV="1">
                <a:off x="4294366" y="-182227"/>
                <a:ext cx="6587722" cy="1062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 flipV="1">
                <a:off x="12039599" y="469649"/>
                <a:ext cx="0" cy="35075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원호 37"/>
            <p:cNvSpPr/>
            <p:nvPr/>
          </p:nvSpPr>
          <p:spPr>
            <a:xfrm>
              <a:off x="11383735" y="308259"/>
              <a:ext cx="568778" cy="314498"/>
            </a:xfrm>
            <a:prstGeom prst="arc">
              <a:avLst>
                <a:gd name="adj1" fmla="val 16197341"/>
                <a:gd name="adj2" fmla="val 1114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576942" y="727298"/>
            <a:ext cx="8990058" cy="558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코드 리뷰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31779" y="1582120"/>
            <a:ext cx="70679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정확도가 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50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번 반복 할 동안 증가를 하지 않으면 조기 종료 설정 </a:t>
            </a:r>
            <a:endParaRPr lang="en-US" altLang="ko-KR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03" y="2140286"/>
            <a:ext cx="10918661" cy="254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34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679565" y="299085"/>
            <a:ext cx="465129" cy="428213"/>
          </a:xfrm>
          <a:prstGeom prst="roundRect">
            <a:avLst/>
          </a:prstGeom>
          <a:solidFill>
            <a:srgbClr val="A5D5E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ysClr val="windowText" lastClr="000000"/>
                </a:solidFill>
              </a:rPr>
              <a:t>03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336272" y="299085"/>
            <a:ext cx="2769004" cy="428213"/>
          </a:xfrm>
          <a:prstGeom prst="roundRect">
            <a:avLst/>
          </a:prstGeom>
          <a:solidFill>
            <a:srgbClr val="127CE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i="1" dirty="0" err="1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딥러닝</a:t>
            </a:r>
            <a:r>
              <a:rPr lang="ko-KR" altLang="en-US" sz="1600" b="1" i="1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학습</a:t>
            </a:r>
            <a:endParaRPr lang="ko-KR" altLang="en-US" sz="1600" b="1" i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5042206" y="513191"/>
            <a:ext cx="6587724" cy="106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원호 7"/>
          <p:cNvSpPr/>
          <p:nvPr/>
        </p:nvSpPr>
        <p:spPr>
          <a:xfrm>
            <a:off x="11296650" y="513191"/>
            <a:ext cx="568778" cy="314498"/>
          </a:xfrm>
          <a:prstGeom prst="arc">
            <a:avLst>
              <a:gd name="adj1" fmla="val 16197341"/>
              <a:gd name="adj2" fmla="val 11144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1865428" y="670440"/>
            <a:ext cx="0" cy="35075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11867019" y="4442340"/>
            <a:ext cx="0" cy="8535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원호 23"/>
          <p:cNvSpPr/>
          <p:nvPr/>
        </p:nvSpPr>
        <p:spPr>
          <a:xfrm flipV="1">
            <a:off x="11295059" y="6228191"/>
            <a:ext cx="568778" cy="314498"/>
          </a:xfrm>
          <a:prstGeom prst="arc">
            <a:avLst>
              <a:gd name="adj1" fmla="val 16197341"/>
              <a:gd name="adj2" fmla="val 11144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11863837" y="5531880"/>
            <a:ext cx="0" cy="8535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292553" y="1175265"/>
            <a:ext cx="0" cy="35075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 flipH="1">
            <a:off x="292553" y="5531880"/>
            <a:ext cx="638149" cy="1010809"/>
            <a:chOff x="-81618" y="5531880"/>
            <a:chExt cx="638149" cy="1010809"/>
          </a:xfrm>
        </p:grpSpPr>
        <p:sp>
          <p:nvSpPr>
            <p:cNvPr id="28" name="원호 27"/>
            <p:cNvSpPr/>
            <p:nvPr/>
          </p:nvSpPr>
          <p:spPr>
            <a:xfrm flipV="1">
              <a:off x="-12247" y="6228191"/>
              <a:ext cx="568778" cy="314498"/>
            </a:xfrm>
            <a:prstGeom prst="arc">
              <a:avLst>
                <a:gd name="adj1" fmla="val 16197341"/>
                <a:gd name="adj2" fmla="val 1114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/>
            <p:nvPr/>
          </p:nvCxnSpPr>
          <p:spPr>
            <a:xfrm flipV="1">
              <a:off x="556531" y="5531880"/>
              <a:ext cx="0" cy="8535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원호 32"/>
            <p:cNvSpPr/>
            <p:nvPr/>
          </p:nvSpPr>
          <p:spPr>
            <a:xfrm flipV="1">
              <a:off x="-81618" y="6171269"/>
              <a:ext cx="568778" cy="314498"/>
            </a:xfrm>
            <a:prstGeom prst="arc">
              <a:avLst>
                <a:gd name="adj1" fmla="val 18392697"/>
                <a:gd name="adj2" fmla="val 1114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1" name="직선 연결선 30"/>
          <p:cNvCxnSpPr/>
          <p:nvPr/>
        </p:nvCxnSpPr>
        <p:spPr>
          <a:xfrm flipH="1">
            <a:off x="564485" y="6542689"/>
            <a:ext cx="11604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10026725" y="419946"/>
            <a:ext cx="1902928" cy="831510"/>
            <a:chOff x="10049585" y="307197"/>
            <a:chExt cx="1902928" cy="831510"/>
          </a:xfrm>
        </p:grpSpPr>
        <p:grpSp>
          <p:nvGrpSpPr>
            <p:cNvPr id="37" name="그룹 36"/>
            <p:cNvGrpSpPr/>
            <p:nvPr/>
          </p:nvGrpSpPr>
          <p:grpSpPr>
            <a:xfrm>
              <a:off x="10049585" y="307197"/>
              <a:ext cx="1902928" cy="831510"/>
              <a:chOff x="4294366" y="-182227"/>
              <a:chExt cx="7745233" cy="4159414"/>
            </a:xfrm>
          </p:grpSpPr>
          <p:cxnSp>
            <p:nvCxnSpPr>
              <p:cNvPr id="34" name="직선 연결선 33"/>
              <p:cNvCxnSpPr/>
              <p:nvPr/>
            </p:nvCxnSpPr>
            <p:spPr>
              <a:xfrm flipV="1">
                <a:off x="4294366" y="-182227"/>
                <a:ext cx="6587722" cy="1062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 flipV="1">
                <a:off x="12039599" y="469649"/>
                <a:ext cx="0" cy="35075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원호 37"/>
            <p:cNvSpPr/>
            <p:nvPr/>
          </p:nvSpPr>
          <p:spPr>
            <a:xfrm>
              <a:off x="11383735" y="308259"/>
              <a:ext cx="568778" cy="314498"/>
            </a:xfrm>
            <a:prstGeom prst="arc">
              <a:avLst>
                <a:gd name="adj1" fmla="val 16197341"/>
                <a:gd name="adj2" fmla="val 1114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576942" y="727298"/>
            <a:ext cx="8990058" cy="558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코드 리뷰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238375" y="1866043"/>
            <a:ext cx="70054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그래프 생성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구분 색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분포 설정 및  테스트 정확도 오차 값 표시</a:t>
            </a:r>
            <a:endParaRPr lang="en-US" altLang="ko-KR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2512374"/>
            <a:ext cx="77343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2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679565" y="299085"/>
            <a:ext cx="465129" cy="428213"/>
          </a:xfrm>
          <a:prstGeom prst="roundRect">
            <a:avLst/>
          </a:prstGeom>
          <a:solidFill>
            <a:srgbClr val="A5D5E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ysClr val="windowText" lastClr="000000"/>
                </a:solidFill>
              </a:rPr>
              <a:t>04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336272" y="299085"/>
            <a:ext cx="2769004" cy="428213"/>
          </a:xfrm>
          <a:prstGeom prst="roundRect">
            <a:avLst/>
          </a:prstGeom>
          <a:solidFill>
            <a:srgbClr val="127CE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i="1" dirty="0" err="1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딥러닝</a:t>
            </a:r>
            <a:r>
              <a:rPr lang="ko-KR" altLang="en-US" sz="1600" b="1" i="1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학습 결과</a:t>
            </a:r>
            <a:endParaRPr lang="ko-KR" altLang="en-US" sz="1600" b="1" i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5042206" y="513191"/>
            <a:ext cx="6587724" cy="106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원호 7"/>
          <p:cNvSpPr/>
          <p:nvPr/>
        </p:nvSpPr>
        <p:spPr>
          <a:xfrm>
            <a:off x="11296650" y="513191"/>
            <a:ext cx="568778" cy="314498"/>
          </a:xfrm>
          <a:prstGeom prst="arc">
            <a:avLst>
              <a:gd name="adj1" fmla="val 16197341"/>
              <a:gd name="adj2" fmla="val 11144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1865428" y="670440"/>
            <a:ext cx="0" cy="35075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11867019" y="4442340"/>
            <a:ext cx="0" cy="8535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원호 23"/>
          <p:cNvSpPr/>
          <p:nvPr/>
        </p:nvSpPr>
        <p:spPr>
          <a:xfrm flipV="1">
            <a:off x="11295059" y="6228191"/>
            <a:ext cx="568778" cy="314498"/>
          </a:xfrm>
          <a:prstGeom prst="arc">
            <a:avLst>
              <a:gd name="adj1" fmla="val 16197341"/>
              <a:gd name="adj2" fmla="val 11144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11863837" y="5531880"/>
            <a:ext cx="0" cy="8535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292553" y="1175265"/>
            <a:ext cx="0" cy="35075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 flipH="1">
            <a:off x="292553" y="5531880"/>
            <a:ext cx="638149" cy="1010809"/>
            <a:chOff x="-81618" y="5531880"/>
            <a:chExt cx="638149" cy="1010809"/>
          </a:xfrm>
        </p:grpSpPr>
        <p:sp>
          <p:nvSpPr>
            <p:cNvPr id="28" name="원호 27"/>
            <p:cNvSpPr/>
            <p:nvPr/>
          </p:nvSpPr>
          <p:spPr>
            <a:xfrm flipV="1">
              <a:off x="-12247" y="6228191"/>
              <a:ext cx="568778" cy="314498"/>
            </a:xfrm>
            <a:prstGeom prst="arc">
              <a:avLst>
                <a:gd name="adj1" fmla="val 16197341"/>
                <a:gd name="adj2" fmla="val 1114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/>
            <p:nvPr/>
          </p:nvCxnSpPr>
          <p:spPr>
            <a:xfrm flipV="1">
              <a:off x="556531" y="5531880"/>
              <a:ext cx="0" cy="8535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원호 32"/>
            <p:cNvSpPr/>
            <p:nvPr/>
          </p:nvSpPr>
          <p:spPr>
            <a:xfrm flipV="1">
              <a:off x="-81618" y="6171269"/>
              <a:ext cx="568778" cy="314498"/>
            </a:xfrm>
            <a:prstGeom prst="arc">
              <a:avLst>
                <a:gd name="adj1" fmla="val 18392697"/>
                <a:gd name="adj2" fmla="val 1114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1" name="직선 연결선 30"/>
          <p:cNvCxnSpPr/>
          <p:nvPr/>
        </p:nvCxnSpPr>
        <p:spPr>
          <a:xfrm flipH="1">
            <a:off x="564485" y="6542689"/>
            <a:ext cx="11604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10026725" y="419946"/>
            <a:ext cx="1902928" cy="831510"/>
            <a:chOff x="10049585" y="307197"/>
            <a:chExt cx="1902928" cy="831510"/>
          </a:xfrm>
        </p:grpSpPr>
        <p:grpSp>
          <p:nvGrpSpPr>
            <p:cNvPr id="37" name="그룹 36"/>
            <p:cNvGrpSpPr/>
            <p:nvPr/>
          </p:nvGrpSpPr>
          <p:grpSpPr>
            <a:xfrm>
              <a:off x="10049585" y="307197"/>
              <a:ext cx="1902928" cy="831510"/>
              <a:chOff x="4294366" y="-182227"/>
              <a:chExt cx="7745233" cy="4159414"/>
            </a:xfrm>
          </p:grpSpPr>
          <p:cxnSp>
            <p:nvCxnSpPr>
              <p:cNvPr id="34" name="직선 연결선 33"/>
              <p:cNvCxnSpPr/>
              <p:nvPr/>
            </p:nvCxnSpPr>
            <p:spPr>
              <a:xfrm flipV="1">
                <a:off x="4294366" y="-182227"/>
                <a:ext cx="6587722" cy="1062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 flipV="1">
                <a:off x="12039599" y="469649"/>
                <a:ext cx="0" cy="35075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원호 37"/>
            <p:cNvSpPr/>
            <p:nvPr/>
          </p:nvSpPr>
          <p:spPr>
            <a:xfrm>
              <a:off x="11383735" y="308259"/>
              <a:ext cx="568778" cy="314498"/>
            </a:xfrm>
            <a:prstGeom prst="arc">
              <a:avLst>
                <a:gd name="adj1" fmla="val 16197341"/>
                <a:gd name="adj2" fmla="val 1114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576942" y="727298"/>
            <a:ext cx="10497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그래프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pic>
        <p:nvPicPr>
          <p:cNvPr id="1026" name="Picture 2" descr="https://cdn.discordapp.com/attachments/969151416054718499/970494497752514580/Figure_2022-05-02_10155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079" y="1376251"/>
            <a:ext cx="5986111" cy="395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8183565" y="3105835"/>
            <a:ext cx="185178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그래프</a:t>
            </a:r>
            <a:endParaRPr lang="en-US" altLang="ko-KR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X -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학습 횟수</a:t>
            </a:r>
            <a:endParaRPr lang="en-US" altLang="ko-KR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Y - </a:t>
            </a:r>
            <a:r>
              <a:rPr lang="ko-KR" altLang="en-US" b="1" dirty="0" err="1" smtClean="0">
                <a:solidFill>
                  <a:schemeClr val="bg1">
                    <a:lumMod val="50000"/>
                  </a:schemeClr>
                </a:solidFill>
              </a:rPr>
              <a:t>학습률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빨간색 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오차율</a:t>
            </a:r>
            <a:endParaRPr lang="en-US" altLang="ko-KR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파란색 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b="1" dirty="0" err="1" smtClean="0">
                <a:solidFill>
                  <a:schemeClr val="bg1">
                    <a:lumMod val="50000"/>
                  </a:schemeClr>
                </a:solidFill>
              </a:rPr>
              <a:t>학습률</a:t>
            </a:r>
            <a:endParaRPr lang="en-US" altLang="ko-KR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50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679565" y="299085"/>
            <a:ext cx="465129" cy="428213"/>
          </a:xfrm>
          <a:prstGeom prst="roundRect">
            <a:avLst/>
          </a:prstGeom>
          <a:solidFill>
            <a:srgbClr val="A5D5E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ysClr val="windowText" lastClr="000000"/>
                </a:solidFill>
              </a:rPr>
              <a:t>04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336272" y="299085"/>
            <a:ext cx="2769004" cy="428213"/>
          </a:xfrm>
          <a:prstGeom prst="roundRect">
            <a:avLst/>
          </a:prstGeom>
          <a:solidFill>
            <a:srgbClr val="127CE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i="1" dirty="0" err="1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딥러닝</a:t>
            </a:r>
            <a:r>
              <a:rPr lang="ko-KR" altLang="en-US" sz="1600" b="1" i="1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학습 결과</a:t>
            </a:r>
            <a:endParaRPr lang="ko-KR" altLang="en-US" sz="1600" b="1" i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5042206" y="513191"/>
            <a:ext cx="6587724" cy="106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원호 7"/>
          <p:cNvSpPr/>
          <p:nvPr/>
        </p:nvSpPr>
        <p:spPr>
          <a:xfrm>
            <a:off x="11296650" y="513191"/>
            <a:ext cx="568778" cy="314498"/>
          </a:xfrm>
          <a:prstGeom prst="arc">
            <a:avLst>
              <a:gd name="adj1" fmla="val 16197341"/>
              <a:gd name="adj2" fmla="val 11144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1865428" y="670440"/>
            <a:ext cx="0" cy="35075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11867019" y="4442340"/>
            <a:ext cx="0" cy="8535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원호 23"/>
          <p:cNvSpPr/>
          <p:nvPr/>
        </p:nvSpPr>
        <p:spPr>
          <a:xfrm flipV="1">
            <a:off x="11295059" y="6228191"/>
            <a:ext cx="568778" cy="314498"/>
          </a:xfrm>
          <a:prstGeom prst="arc">
            <a:avLst>
              <a:gd name="adj1" fmla="val 16197341"/>
              <a:gd name="adj2" fmla="val 11144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11863837" y="5531880"/>
            <a:ext cx="0" cy="8535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292553" y="1175265"/>
            <a:ext cx="0" cy="35075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 flipH="1">
            <a:off x="292553" y="5531880"/>
            <a:ext cx="638149" cy="1010809"/>
            <a:chOff x="-81618" y="5531880"/>
            <a:chExt cx="638149" cy="1010809"/>
          </a:xfrm>
        </p:grpSpPr>
        <p:sp>
          <p:nvSpPr>
            <p:cNvPr id="28" name="원호 27"/>
            <p:cNvSpPr/>
            <p:nvPr/>
          </p:nvSpPr>
          <p:spPr>
            <a:xfrm flipV="1">
              <a:off x="-12247" y="6228191"/>
              <a:ext cx="568778" cy="314498"/>
            </a:xfrm>
            <a:prstGeom prst="arc">
              <a:avLst>
                <a:gd name="adj1" fmla="val 16197341"/>
                <a:gd name="adj2" fmla="val 1114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/>
            <p:nvPr/>
          </p:nvCxnSpPr>
          <p:spPr>
            <a:xfrm flipV="1">
              <a:off x="556531" y="5531880"/>
              <a:ext cx="0" cy="8535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원호 32"/>
            <p:cNvSpPr/>
            <p:nvPr/>
          </p:nvSpPr>
          <p:spPr>
            <a:xfrm flipV="1">
              <a:off x="-81618" y="6171269"/>
              <a:ext cx="568778" cy="314498"/>
            </a:xfrm>
            <a:prstGeom prst="arc">
              <a:avLst>
                <a:gd name="adj1" fmla="val 18392697"/>
                <a:gd name="adj2" fmla="val 1114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1" name="직선 연결선 30"/>
          <p:cNvCxnSpPr/>
          <p:nvPr/>
        </p:nvCxnSpPr>
        <p:spPr>
          <a:xfrm flipH="1">
            <a:off x="564485" y="6542689"/>
            <a:ext cx="11604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10026725" y="419946"/>
            <a:ext cx="1902928" cy="831510"/>
            <a:chOff x="10049585" y="307197"/>
            <a:chExt cx="1902928" cy="831510"/>
          </a:xfrm>
        </p:grpSpPr>
        <p:grpSp>
          <p:nvGrpSpPr>
            <p:cNvPr id="37" name="그룹 36"/>
            <p:cNvGrpSpPr/>
            <p:nvPr/>
          </p:nvGrpSpPr>
          <p:grpSpPr>
            <a:xfrm>
              <a:off x="10049585" y="307197"/>
              <a:ext cx="1902928" cy="831510"/>
              <a:chOff x="4294366" y="-182227"/>
              <a:chExt cx="7745233" cy="4159414"/>
            </a:xfrm>
          </p:grpSpPr>
          <p:cxnSp>
            <p:nvCxnSpPr>
              <p:cNvPr id="34" name="직선 연결선 33"/>
              <p:cNvCxnSpPr/>
              <p:nvPr/>
            </p:nvCxnSpPr>
            <p:spPr>
              <a:xfrm flipV="1">
                <a:off x="4294366" y="-182227"/>
                <a:ext cx="6587722" cy="1062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 flipV="1">
                <a:off x="12039599" y="469649"/>
                <a:ext cx="0" cy="35075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원호 37"/>
            <p:cNvSpPr/>
            <p:nvPr/>
          </p:nvSpPr>
          <p:spPr>
            <a:xfrm>
              <a:off x="11383735" y="308259"/>
              <a:ext cx="568778" cy="314498"/>
            </a:xfrm>
            <a:prstGeom prst="arc">
              <a:avLst>
                <a:gd name="adj1" fmla="val 16197341"/>
                <a:gd name="adj2" fmla="val 1114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576942" y="727298"/>
            <a:ext cx="1049762" cy="558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결과값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826534"/>
              </p:ext>
            </p:extLst>
          </p:nvPr>
        </p:nvGraphicFramePr>
        <p:xfrm>
          <a:off x="1979509" y="5578814"/>
          <a:ext cx="86774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2468">
                  <a:extLst>
                    <a:ext uri="{9D8B030D-6E8A-4147-A177-3AD203B41FA5}">
                      <a16:colId xmlns:a16="http://schemas.microsoft.com/office/drawing/2014/main" val="1903101770"/>
                    </a:ext>
                  </a:extLst>
                </a:gridCol>
                <a:gridCol w="2892468">
                  <a:extLst>
                    <a:ext uri="{9D8B030D-6E8A-4147-A177-3AD203B41FA5}">
                      <a16:colId xmlns:a16="http://schemas.microsoft.com/office/drawing/2014/main" val="13052357"/>
                    </a:ext>
                  </a:extLst>
                </a:gridCol>
                <a:gridCol w="2892468">
                  <a:extLst>
                    <a:ext uri="{9D8B030D-6E8A-4147-A177-3AD203B41FA5}">
                      <a16:colId xmlns:a16="http://schemas.microsoft.com/office/drawing/2014/main" val="2313178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학습 횟수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학습률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오차율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8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355 / 1000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0.9972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0.0192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436661"/>
                  </a:ext>
                </a:extLst>
              </a:tr>
            </a:tbl>
          </a:graphicData>
        </a:graphic>
      </p:graphicFrame>
      <p:pic>
        <p:nvPicPr>
          <p:cNvPr id="2050" name="Picture 2" descr="https://cdn.discordapp.com/attachments/969151416054718499/970494921805017118/eef3bb94c7a60ae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65" y="1509574"/>
            <a:ext cx="7982208" cy="378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679565" y="3797300"/>
            <a:ext cx="7982208" cy="3806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97419" y="4500820"/>
            <a:ext cx="5322381" cy="3806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697419" y="4874289"/>
            <a:ext cx="5322381" cy="3878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978900" y="379730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학습 횟수</a:t>
            </a:r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9083503" y="45055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학습률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083503" y="49453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오차율</a:t>
            </a:r>
            <a:endParaRPr lang="ko-KR" altLang="en-US" dirty="0"/>
          </a:p>
        </p:txBody>
      </p:sp>
      <p:cxnSp>
        <p:nvCxnSpPr>
          <p:cNvPr id="10" name="직선 연결선 9"/>
          <p:cNvCxnSpPr>
            <a:stCxn id="3" idx="3"/>
            <a:endCxn id="6" idx="1"/>
          </p:cNvCxnSpPr>
          <p:nvPr/>
        </p:nvCxnSpPr>
        <p:spPr>
          <a:xfrm flipV="1">
            <a:off x="8661773" y="3981966"/>
            <a:ext cx="317127" cy="56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43" idx="1"/>
          </p:cNvCxnSpPr>
          <p:nvPr/>
        </p:nvCxnSpPr>
        <p:spPr>
          <a:xfrm flipH="1">
            <a:off x="6054519" y="5129986"/>
            <a:ext cx="302898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6019800" y="4682803"/>
            <a:ext cx="302898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35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679565" y="299085"/>
            <a:ext cx="465129" cy="428213"/>
          </a:xfrm>
          <a:prstGeom prst="roundRect">
            <a:avLst/>
          </a:prstGeom>
          <a:solidFill>
            <a:srgbClr val="A5D5E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ysClr val="windowText" lastClr="000000"/>
                </a:solidFill>
              </a:rPr>
              <a:t>04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336272" y="299085"/>
            <a:ext cx="2769004" cy="428213"/>
          </a:xfrm>
          <a:prstGeom prst="roundRect">
            <a:avLst/>
          </a:prstGeom>
          <a:solidFill>
            <a:srgbClr val="127CE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i="1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질의응답</a:t>
            </a:r>
            <a:endParaRPr lang="ko-KR" altLang="en-US" sz="1600" b="1" i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5042206" y="513191"/>
            <a:ext cx="6587724" cy="106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원호 7"/>
          <p:cNvSpPr/>
          <p:nvPr/>
        </p:nvSpPr>
        <p:spPr>
          <a:xfrm>
            <a:off x="11296650" y="513191"/>
            <a:ext cx="568778" cy="314498"/>
          </a:xfrm>
          <a:prstGeom prst="arc">
            <a:avLst>
              <a:gd name="adj1" fmla="val 16197341"/>
              <a:gd name="adj2" fmla="val 11144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1865428" y="670440"/>
            <a:ext cx="0" cy="35075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11867019" y="4442340"/>
            <a:ext cx="0" cy="8535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원호 23"/>
          <p:cNvSpPr/>
          <p:nvPr/>
        </p:nvSpPr>
        <p:spPr>
          <a:xfrm flipV="1">
            <a:off x="11295059" y="6228191"/>
            <a:ext cx="568778" cy="314498"/>
          </a:xfrm>
          <a:prstGeom prst="arc">
            <a:avLst>
              <a:gd name="adj1" fmla="val 16197341"/>
              <a:gd name="adj2" fmla="val 11144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11863837" y="5531880"/>
            <a:ext cx="0" cy="8535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292553" y="1175265"/>
            <a:ext cx="0" cy="35075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 flipH="1">
            <a:off x="292553" y="5531880"/>
            <a:ext cx="638149" cy="1010809"/>
            <a:chOff x="-81618" y="5531880"/>
            <a:chExt cx="638149" cy="1010809"/>
          </a:xfrm>
        </p:grpSpPr>
        <p:sp>
          <p:nvSpPr>
            <p:cNvPr id="28" name="원호 27"/>
            <p:cNvSpPr/>
            <p:nvPr/>
          </p:nvSpPr>
          <p:spPr>
            <a:xfrm flipV="1">
              <a:off x="-12247" y="6228191"/>
              <a:ext cx="568778" cy="314498"/>
            </a:xfrm>
            <a:prstGeom prst="arc">
              <a:avLst>
                <a:gd name="adj1" fmla="val 16197341"/>
                <a:gd name="adj2" fmla="val 1114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/>
            <p:nvPr/>
          </p:nvCxnSpPr>
          <p:spPr>
            <a:xfrm flipV="1">
              <a:off x="556531" y="5531880"/>
              <a:ext cx="0" cy="8535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원호 32"/>
            <p:cNvSpPr/>
            <p:nvPr/>
          </p:nvSpPr>
          <p:spPr>
            <a:xfrm flipV="1">
              <a:off x="-81618" y="6171269"/>
              <a:ext cx="568778" cy="314498"/>
            </a:xfrm>
            <a:prstGeom prst="arc">
              <a:avLst>
                <a:gd name="adj1" fmla="val 18392697"/>
                <a:gd name="adj2" fmla="val 1114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1" name="직선 연결선 30"/>
          <p:cNvCxnSpPr/>
          <p:nvPr/>
        </p:nvCxnSpPr>
        <p:spPr>
          <a:xfrm flipH="1">
            <a:off x="564485" y="6542689"/>
            <a:ext cx="11604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10026725" y="419946"/>
            <a:ext cx="1902928" cy="831510"/>
            <a:chOff x="10049585" y="307197"/>
            <a:chExt cx="1902928" cy="831510"/>
          </a:xfrm>
        </p:grpSpPr>
        <p:grpSp>
          <p:nvGrpSpPr>
            <p:cNvPr id="37" name="그룹 36"/>
            <p:cNvGrpSpPr/>
            <p:nvPr/>
          </p:nvGrpSpPr>
          <p:grpSpPr>
            <a:xfrm>
              <a:off x="10049585" y="307197"/>
              <a:ext cx="1902928" cy="831510"/>
              <a:chOff x="4294366" y="-182227"/>
              <a:chExt cx="7745233" cy="4159414"/>
            </a:xfrm>
          </p:grpSpPr>
          <p:cxnSp>
            <p:nvCxnSpPr>
              <p:cNvPr id="34" name="직선 연결선 33"/>
              <p:cNvCxnSpPr/>
              <p:nvPr/>
            </p:nvCxnSpPr>
            <p:spPr>
              <a:xfrm flipV="1">
                <a:off x="4294366" y="-182227"/>
                <a:ext cx="6587722" cy="1062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 flipV="1">
                <a:off x="12039599" y="469649"/>
                <a:ext cx="0" cy="35075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원호 37"/>
            <p:cNvSpPr/>
            <p:nvPr/>
          </p:nvSpPr>
          <p:spPr>
            <a:xfrm>
              <a:off x="11383735" y="308259"/>
              <a:ext cx="568778" cy="314498"/>
            </a:xfrm>
            <a:prstGeom prst="arc">
              <a:avLst>
                <a:gd name="adj1" fmla="val 16197341"/>
                <a:gd name="adj2" fmla="val 1114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모서리가 둥근 직사각형 43"/>
          <p:cNvSpPr/>
          <p:nvPr/>
        </p:nvSpPr>
        <p:spPr>
          <a:xfrm>
            <a:off x="2041122" y="2907060"/>
            <a:ext cx="8257266" cy="1276946"/>
          </a:xfrm>
          <a:prstGeom prst="roundRect">
            <a:avLst/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b="1" i="1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Q &amp; A</a:t>
            </a:r>
            <a:endParaRPr lang="ko-KR" altLang="en-US" sz="7200" b="1" i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43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361924" y="513191"/>
            <a:ext cx="1126800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원호 7"/>
          <p:cNvSpPr/>
          <p:nvPr/>
        </p:nvSpPr>
        <p:spPr>
          <a:xfrm>
            <a:off x="11296650" y="513191"/>
            <a:ext cx="568778" cy="314498"/>
          </a:xfrm>
          <a:prstGeom prst="arc">
            <a:avLst>
              <a:gd name="adj1" fmla="val 16197341"/>
              <a:gd name="adj2" fmla="val 11144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1865428" y="670440"/>
            <a:ext cx="0" cy="35075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11867019" y="4442340"/>
            <a:ext cx="0" cy="8535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원호 23"/>
          <p:cNvSpPr/>
          <p:nvPr/>
        </p:nvSpPr>
        <p:spPr>
          <a:xfrm flipV="1">
            <a:off x="11295059" y="6228191"/>
            <a:ext cx="568778" cy="314498"/>
          </a:xfrm>
          <a:prstGeom prst="arc">
            <a:avLst>
              <a:gd name="adj1" fmla="val 16197341"/>
              <a:gd name="adj2" fmla="val 11144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11863837" y="5531880"/>
            <a:ext cx="0" cy="8535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292553" y="1175265"/>
            <a:ext cx="0" cy="35075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 flipH="1">
            <a:off x="292553" y="5531880"/>
            <a:ext cx="638149" cy="1010809"/>
            <a:chOff x="-81618" y="5531880"/>
            <a:chExt cx="638149" cy="1010809"/>
          </a:xfrm>
        </p:grpSpPr>
        <p:sp>
          <p:nvSpPr>
            <p:cNvPr id="28" name="원호 27"/>
            <p:cNvSpPr/>
            <p:nvPr/>
          </p:nvSpPr>
          <p:spPr>
            <a:xfrm flipV="1">
              <a:off x="-12247" y="6228191"/>
              <a:ext cx="568778" cy="314498"/>
            </a:xfrm>
            <a:prstGeom prst="arc">
              <a:avLst>
                <a:gd name="adj1" fmla="val 16197341"/>
                <a:gd name="adj2" fmla="val 1114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/>
            <p:nvPr/>
          </p:nvCxnSpPr>
          <p:spPr>
            <a:xfrm flipV="1">
              <a:off x="556531" y="5531880"/>
              <a:ext cx="0" cy="8535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원호 32"/>
            <p:cNvSpPr/>
            <p:nvPr/>
          </p:nvSpPr>
          <p:spPr>
            <a:xfrm flipV="1">
              <a:off x="-81618" y="6171269"/>
              <a:ext cx="568778" cy="314498"/>
            </a:xfrm>
            <a:prstGeom prst="arc">
              <a:avLst>
                <a:gd name="adj1" fmla="val 18392697"/>
                <a:gd name="adj2" fmla="val 1114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1" name="직선 연결선 30"/>
          <p:cNvCxnSpPr/>
          <p:nvPr/>
        </p:nvCxnSpPr>
        <p:spPr>
          <a:xfrm flipH="1">
            <a:off x="564485" y="6542689"/>
            <a:ext cx="11604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10026725" y="419946"/>
            <a:ext cx="1902928" cy="831510"/>
            <a:chOff x="10049585" y="307197"/>
            <a:chExt cx="1902928" cy="831510"/>
          </a:xfrm>
        </p:grpSpPr>
        <p:grpSp>
          <p:nvGrpSpPr>
            <p:cNvPr id="37" name="그룹 36"/>
            <p:cNvGrpSpPr/>
            <p:nvPr/>
          </p:nvGrpSpPr>
          <p:grpSpPr>
            <a:xfrm>
              <a:off x="10049585" y="307197"/>
              <a:ext cx="1902928" cy="831510"/>
              <a:chOff x="4294366" y="-182227"/>
              <a:chExt cx="7745233" cy="4159414"/>
            </a:xfrm>
          </p:grpSpPr>
          <p:cxnSp>
            <p:nvCxnSpPr>
              <p:cNvPr id="34" name="직선 연결선 33"/>
              <p:cNvCxnSpPr/>
              <p:nvPr/>
            </p:nvCxnSpPr>
            <p:spPr>
              <a:xfrm flipV="1">
                <a:off x="4294366" y="-182227"/>
                <a:ext cx="6587722" cy="1062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 flipV="1">
                <a:off x="12039599" y="469649"/>
                <a:ext cx="0" cy="35075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원호 37"/>
            <p:cNvSpPr/>
            <p:nvPr/>
          </p:nvSpPr>
          <p:spPr>
            <a:xfrm>
              <a:off x="11383735" y="308259"/>
              <a:ext cx="568778" cy="314498"/>
            </a:xfrm>
            <a:prstGeom prst="arc">
              <a:avLst>
                <a:gd name="adj1" fmla="val 16197341"/>
                <a:gd name="adj2" fmla="val 1114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모서리가 둥근 직사각형 43"/>
          <p:cNvSpPr/>
          <p:nvPr/>
        </p:nvSpPr>
        <p:spPr>
          <a:xfrm>
            <a:off x="2041122" y="2907060"/>
            <a:ext cx="8257266" cy="1276946"/>
          </a:xfrm>
          <a:prstGeom prst="roundRect">
            <a:avLst/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200" b="1" i="1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감사합니다</a:t>
            </a:r>
            <a:r>
              <a:rPr lang="en-US" altLang="ko-KR" sz="7200" b="1" i="1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!</a:t>
            </a:r>
            <a:endParaRPr lang="ko-KR" altLang="en-US" sz="7200" b="1" i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833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679565" y="299085"/>
            <a:ext cx="465129" cy="428213"/>
          </a:xfrm>
          <a:prstGeom prst="roundRect">
            <a:avLst/>
          </a:prstGeom>
          <a:solidFill>
            <a:srgbClr val="A5D5E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ysClr val="windowText" lastClr="000000"/>
                </a:solidFill>
              </a:rPr>
              <a:t>01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336272" y="299085"/>
            <a:ext cx="2769004" cy="428213"/>
          </a:xfrm>
          <a:prstGeom prst="roundRect">
            <a:avLst/>
          </a:prstGeom>
          <a:solidFill>
            <a:srgbClr val="127CE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i="1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 셋 분류 기준</a:t>
            </a:r>
            <a:endParaRPr lang="ko-KR" altLang="en-US" sz="1600" b="1" i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5042206" y="513191"/>
            <a:ext cx="6587724" cy="106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원호 7"/>
          <p:cNvSpPr/>
          <p:nvPr/>
        </p:nvSpPr>
        <p:spPr>
          <a:xfrm>
            <a:off x="11296650" y="513191"/>
            <a:ext cx="568778" cy="314498"/>
          </a:xfrm>
          <a:prstGeom prst="arc">
            <a:avLst>
              <a:gd name="adj1" fmla="val 16197341"/>
              <a:gd name="adj2" fmla="val 11144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1865428" y="670440"/>
            <a:ext cx="0" cy="35075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11867019" y="4442340"/>
            <a:ext cx="0" cy="8535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원호 23"/>
          <p:cNvSpPr/>
          <p:nvPr/>
        </p:nvSpPr>
        <p:spPr>
          <a:xfrm flipV="1">
            <a:off x="11295059" y="6228191"/>
            <a:ext cx="568778" cy="314498"/>
          </a:xfrm>
          <a:prstGeom prst="arc">
            <a:avLst>
              <a:gd name="adj1" fmla="val 16197341"/>
              <a:gd name="adj2" fmla="val 11144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11863837" y="5531880"/>
            <a:ext cx="0" cy="8535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292553" y="1175265"/>
            <a:ext cx="0" cy="35075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 flipH="1">
            <a:off x="292553" y="5531880"/>
            <a:ext cx="638149" cy="1010809"/>
            <a:chOff x="-81618" y="5531880"/>
            <a:chExt cx="638149" cy="1010809"/>
          </a:xfrm>
        </p:grpSpPr>
        <p:sp>
          <p:nvSpPr>
            <p:cNvPr id="28" name="원호 27"/>
            <p:cNvSpPr/>
            <p:nvPr/>
          </p:nvSpPr>
          <p:spPr>
            <a:xfrm flipV="1">
              <a:off x="-12247" y="6228191"/>
              <a:ext cx="568778" cy="314498"/>
            </a:xfrm>
            <a:prstGeom prst="arc">
              <a:avLst>
                <a:gd name="adj1" fmla="val 16197341"/>
                <a:gd name="adj2" fmla="val 1114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/>
            <p:nvPr/>
          </p:nvCxnSpPr>
          <p:spPr>
            <a:xfrm flipV="1">
              <a:off x="556531" y="5531880"/>
              <a:ext cx="0" cy="8535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원호 32"/>
            <p:cNvSpPr/>
            <p:nvPr/>
          </p:nvSpPr>
          <p:spPr>
            <a:xfrm flipV="1">
              <a:off x="-81618" y="6171269"/>
              <a:ext cx="568778" cy="314498"/>
            </a:xfrm>
            <a:prstGeom prst="arc">
              <a:avLst>
                <a:gd name="adj1" fmla="val 18392697"/>
                <a:gd name="adj2" fmla="val 1114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1" name="직선 연결선 30"/>
          <p:cNvCxnSpPr/>
          <p:nvPr/>
        </p:nvCxnSpPr>
        <p:spPr>
          <a:xfrm flipH="1">
            <a:off x="564485" y="6542689"/>
            <a:ext cx="11604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10026725" y="419946"/>
            <a:ext cx="1902928" cy="831510"/>
            <a:chOff x="10049585" y="307197"/>
            <a:chExt cx="1902928" cy="831510"/>
          </a:xfrm>
        </p:grpSpPr>
        <p:grpSp>
          <p:nvGrpSpPr>
            <p:cNvPr id="37" name="그룹 36"/>
            <p:cNvGrpSpPr/>
            <p:nvPr/>
          </p:nvGrpSpPr>
          <p:grpSpPr>
            <a:xfrm>
              <a:off x="10049585" y="307197"/>
              <a:ext cx="1902928" cy="831510"/>
              <a:chOff x="4294366" y="-182227"/>
              <a:chExt cx="7745233" cy="4159414"/>
            </a:xfrm>
          </p:grpSpPr>
          <p:cxnSp>
            <p:nvCxnSpPr>
              <p:cNvPr id="34" name="직선 연결선 33"/>
              <p:cNvCxnSpPr/>
              <p:nvPr/>
            </p:nvCxnSpPr>
            <p:spPr>
              <a:xfrm flipV="1">
                <a:off x="4294366" y="-182227"/>
                <a:ext cx="6587722" cy="1062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 flipV="1">
                <a:off x="12039599" y="469649"/>
                <a:ext cx="0" cy="35075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원호 37"/>
            <p:cNvSpPr/>
            <p:nvPr/>
          </p:nvSpPr>
          <p:spPr>
            <a:xfrm>
              <a:off x="11383735" y="308259"/>
              <a:ext cx="568778" cy="314498"/>
            </a:xfrm>
            <a:prstGeom prst="arc">
              <a:avLst>
                <a:gd name="adj1" fmla="val 16197341"/>
                <a:gd name="adj2" fmla="val 1114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타원 58"/>
          <p:cNvSpPr/>
          <p:nvPr/>
        </p:nvSpPr>
        <p:spPr>
          <a:xfrm>
            <a:off x="2680707" y="2728704"/>
            <a:ext cx="1530325" cy="1530325"/>
          </a:xfrm>
          <a:prstGeom prst="ellipse">
            <a:avLst/>
          </a:prstGeom>
          <a:solidFill>
            <a:srgbClr val="127CE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791779" y="2839776"/>
            <a:ext cx="1308181" cy="1308181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25%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막힌 원호 10"/>
          <p:cNvSpPr/>
          <p:nvPr/>
        </p:nvSpPr>
        <p:spPr>
          <a:xfrm>
            <a:off x="2680707" y="2728704"/>
            <a:ext cx="1530325" cy="1530000"/>
          </a:xfrm>
          <a:prstGeom prst="blockArc">
            <a:avLst>
              <a:gd name="adj1" fmla="val 21515011"/>
              <a:gd name="adj2" fmla="val 16148611"/>
              <a:gd name="adj3" fmla="val 6652"/>
            </a:avLst>
          </a:prstGeom>
          <a:solidFill>
            <a:srgbClr val="A5D5E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039731" y="3465327"/>
            <a:ext cx="231530" cy="5707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원호 17"/>
          <p:cNvSpPr/>
          <p:nvPr/>
        </p:nvSpPr>
        <p:spPr>
          <a:xfrm>
            <a:off x="2617868" y="2665866"/>
            <a:ext cx="1656000" cy="1656000"/>
          </a:xfrm>
          <a:prstGeom prst="arc">
            <a:avLst>
              <a:gd name="adj1" fmla="val 16200000"/>
              <a:gd name="adj2" fmla="val 21597386"/>
            </a:avLst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/>
          <p:cNvGrpSpPr/>
          <p:nvPr/>
        </p:nvGrpSpPr>
        <p:grpSpPr>
          <a:xfrm>
            <a:off x="4941797" y="2728704"/>
            <a:ext cx="1594549" cy="1587404"/>
            <a:chOff x="2054810" y="1828800"/>
            <a:chExt cx="1640890" cy="1633538"/>
          </a:xfrm>
        </p:grpSpPr>
        <p:sp>
          <p:nvSpPr>
            <p:cNvPr id="88" name="타원 87"/>
            <p:cNvSpPr/>
            <p:nvPr/>
          </p:nvSpPr>
          <p:spPr>
            <a:xfrm>
              <a:off x="2120900" y="1828800"/>
              <a:ext cx="1574800" cy="1574800"/>
            </a:xfrm>
            <a:prstGeom prst="ellipse">
              <a:avLst/>
            </a:prstGeom>
            <a:solidFill>
              <a:srgbClr val="127CEA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/>
            <p:cNvSpPr/>
            <p:nvPr/>
          </p:nvSpPr>
          <p:spPr>
            <a:xfrm>
              <a:off x="2235200" y="1943100"/>
              <a:ext cx="1346200" cy="13462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75%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0" name="막힌 원호 89"/>
            <p:cNvSpPr/>
            <p:nvPr/>
          </p:nvSpPr>
          <p:spPr>
            <a:xfrm>
              <a:off x="2120900" y="1828800"/>
              <a:ext cx="1574800" cy="1633538"/>
            </a:xfrm>
            <a:prstGeom prst="blockArc">
              <a:avLst>
                <a:gd name="adj1" fmla="val 10884865"/>
                <a:gd name="adj2" fmla="val 16171887"/>
                <a:gd name="adj3" fmla="val 7278"/>
              </a:avLst>
            </a:prstGeom>
            <a:solidFill>
              <a:srgbClr val="A5D5E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2054810" y="2632869"/>
              <a:ext cx="238259" cy="5873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2" name="원호 91"/>
          <p:cNvSpPr/>
          <p:nvPr/>
        </p:nvSpPr>
        <p:spPr>
          <a:xfrm>
            <a:off x="4943182" y="2665866"/>
            <a:ext cx="1656000" cy="1656000"/>
          </a:xfrm>
          <a:prstGeom prst="arc">
            <a:avLst>
              <a:gd name="adj1" fmla="val 16200000"/>
              <a:gd name="adj2" fmla="val 10502186"/>
            </a:avLst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3" name="그룹 92"/>
          <p:cNvGrpSpPr/>
          <p:nvPr/>
        </p:nvGrpSpPr>
        <p:grpSpPr>
          <a:xfrm>
            <a:off x="7316984" y="2728704"/>
            <a:ext cx="1594549" cy="1587404"/>
            <a:chOff x="2054810" y="1828800"/>
            <a:chExt cx="1640890" cy="1633538"/>
          </a:xfrm>
        </p:grpSpPr>
        <p:sp>
          <p:nvSpPr>
            <p:cNvPr id="94" name="타원 93"/>
            <p:cNvSpPr/>
            <p:nvPr/>
          </p:nvSpPr>
          <p:spPr>
            <a:xfrm>
              <a:off x="2120900" y="1828800"/>
              <a:ext cx="1574800" cy="1574800"/>
            </a:xfrm>
            <a:prstGeom prst="ellipse">
              <a:avLst/>
            </a:prstGeom>
            <a:solidFill>
              <a:srgbClr val="127CEA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/>
            <p:cNvSpPr/>
            <p:nvPr/>
          </p:nvSpPr>
          <p:spPr>
            <a:xfrm>
              <a:off x="2235200" y="1943100"/>
              <a:ext cx="1346200" cy="13462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75%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6" name="막힌 원호 95"/>
            <p:cNvSpPr/>
            <p:nvPr/>
          </p:nvSpPr>
          <p:spPr>
            <a:xfrm>
              <a:off x="2120900" y="1828800"/>
              <a:ext cx="1574800" cy="1633538"/>
            </a:xfrm>
            <a:prstGeom prst="blockArc">
              <a:avLst>
                <a:gd name="adj1" fmla="val 10884865"/>
                <a:gd name="adj2" fmla="val 16171887"/>
                <a:gd name="adj3" fmla="val 7278"/>
              </a:avLst>
            </a:prstGeom>
            <a:solidFill>
              <a:srgbClr val="A5D5E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2054810" y="2632869"/>
              <a:ext cx="238259" cy="5873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8" name="원호 97"/>
          <p:cNvSpPr/>
          <p:nvPr/>
        </p:nvSpPr>
        <p:spPr>
          <a:xfrm>
            <a:off x="7318369" y="2665866"/>
            <a:ext cx="1656000" cy="1656000"/>
          </a:xfrm>
          <a:prstGeom prst="arc">
            <a:avLst>
              <a:gd name="adj1" fmla="val 16200000"/>
              <a:gd name="adj2" fmla="val 10502186"/>
            </a:avLst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00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679565" y="299085"/>
            <a:ext cx="465129" cy="428213"/>
          </a:xfrm>
          <a:prstGeom prst="roundRect">
            <a:avLst/>
          </a:prstGeom>
          <a:solidFill>
            <a:srgbClr val="A5D5E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ysClr val="windowText" lastClr="000000"/>
                </a:solidFill>
              </a:rPr>
              <a:t>01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336272" y="299085"/>
            <a:ext cx="2769004" cy="428213"/>
          </a:xfrm>
          <a:prstGeom prst="roundRect">
            <a:avLst/>
          </a:prstGeom>
          <a:solidFill>
            <a:srgbClr val="127CE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i="1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 셋 선정 이유</a:t>
            </a:r>
            <a:endParaRPr lang="ko-KR" altLang="en-US" sz="1600" b="1" i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5042206" y="513191"/>
            <a:ext cx="6587724" cy="106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원호 7"/>
          <p:cNvSpPr/>
          <p:nvPr/>
        </p:nvSpPr>
        <p:spPr>
          <a:xfrm>
            <a:off x="11296650" y="513191"/>
            <a:ext cx="568778" cy="314498"/>
          </a:xfrm>
          <a:prstGeom prst="arc">
            <a:avLst>
              <a:gd name="adj1" fmla="val 16197341"/>
              <a:gd name="adj2" fmla="val 11144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1865428" y="670440"/>
            <a:ext cx="0" cy="35075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11867019" y="4442340"/>
            <a:ext cx="0" cy="8535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원호 23"/>
          <p:cNvSpPr/>
          <p:nvPr/>
        </p:nvSpPr>
        <p:spPr>
          <a:xfrm flipV="1">
            <a:off x="11295059" y="6228191"/>
            <a:ext cx="568778" cy="314498"/>
          </a:xfrm>
          <a:prstGeom prst="arc">
            <a:avLst>
              <a:gd name="adj1" fmla="val 16197341"/>
              <a:gd name="adj2" fmla="val 11144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11863837" y="5531880"/>
            <a:ext cx="0" cy="8535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292553" y="1175265"/>
            <a:ext cx="0" cy="35075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 flipH="1">
            <a:off x="292553" y="5531880"/>
            <a:ext cx="638149" cy="1010809"/>
            <a:chOff x="-81618" y="5531880"/>
            <a:chExt cx="638149" cy="1010809"/>
          </a:xfrm>
        </p:grpSpPr>
        <p:sp>
          <p:nvSpPr>
            <p:cNvPr id="28" name="원호 27"/>
            <p:cNvSpPr/>
            <p:nvPr/>
          </p:nvSpPr>
          <p:spPr>
            <a:xfrm flipV="1">
              <a:off x="-12247" y="6228191"/>
              <a:ext cx="568778" cy="314498"/>
            </a:xfrm>
            <a:prstGeom prst="arc">
              <a:avLst>
                <a:gd name="adj1" fmla="val 16197341"/>
                <a:gd name="adj2" fmla="val 1114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/>
            <p:nvPr/>
          </p:nvCxnSpPr>
          <p:spPr>
            <a:xfrm flipV="1">
              <a:off x="556531" y="5531880"/>
              <a:ext cx="0" cy="8535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원호 32"/>
            <p:cNvSpPr/>
            <p:nvPr/>
          </p:nvSpPr>
          <p:spPr>
            <a:xfrm flipV="1">
              <a:off x="-81618" y="6171269"/>
              <a:ext cx="568778" cy="314498"/>
            </a:xfrm>
            <a:prstGeom prst="arc">
              <a:avLst>
                <a:gd name="adj1" fmla="val 18392697"/>
                <a:gd name="adj2" fmla="val 1114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1" name="직선 연결선 30"/>
          <p:cNvCxnSpPr/>
          <p:nvPr/>
        </p:nvCxnSpPr>
        <p:spPr>
          <a:xfrm flipH="1">
            <a:off x="564485" y="6542689"/>
            <a:ext cx="11604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10026725" y="419946"/>
            <a:ext cx="1902928" cy="831510"/>
            <a:chOff x="10049585" y="307197"/>
            <a:chExt cx="1902928" cy="831510"/>
          </a:xfrm>
        </p:grpSpPr>
        <p:grpSp>
          <p:nvGrpSpPr>
            <p:cNvPr id="37" name="그룹 36"/>
            <p:cNvGrpSpPr/>
            <p:nvPr/>
          </p:nvGrpSpPr>
          <p:grpSpPr>
            <a:xfrm>
              <a:off x="10049585" y="307197"/>
              <a:ext cx="1902928" cy="831510"/>
              <a:chOff x="4294366" y="-182227"/>
              <a:chExt cx="7745233" cy="4159414"/>
            </a:xfrm>
          </p:grpSpPr>
          <p:cxnSp>
            <p:nvCxnSpPr>
              <p:cNvPr id="34" name="직선 연결선 33"/>
              <p:cNvCxnSpPr/>
              <p:nvPr/>
            </p:nvCxnSpPr>
            <p:spPr>
              <a:xfrm flipV="1">
                <a:off x="4294366" y="-182227"/>
                <a:ext cx="6587722" cy="1062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 flipV="1">
                <a:off x="12039599" y="469649"/>
                <a:ext cx="0" cy="35075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원호 37"/>
            <p:cNvSpPr/>
            <p:nvPr/>
          </p:nvSpPr>
          <p:spPr>
            <a:xfrm>
              <a:off x="11383735" y="308259"/>
              <a:ext cx="568778" cy="314498"/>
            </a:xfrm>
            <a:prstGeom prst="arc">
              <a:avLst>
                <a:gd name="adj1" fmla="val 16197341"/>
                <a:gd name="adj2" fmla="val 1114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2067803" y="2667544"/>
            <a:ext cx="89900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 err="1">
                <a:solidFill>
                  <a:schemeClr val="bg1">
                    <a:lumMod val="50000"/>
                  </a:schemeClr>
                </a:solidFill>
              </a:rPr>
              <a:t>홍게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대게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b="1" dirty="0" err="1">
                <a:solidFill>
                  <a:schemeClr val="bg1">
                    <a:lumMod val="50000"/>
                  </a:schemeClr>
                </a:solidFill>
              </a:rPr>
              <a:t>킹크랩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종류별 외형적인 특징만으로 구분을 하였는지 궁금하였고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이에 기준을 세워 외형적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환경적 복합적인 </a:t>
            </a:r>
            <a:r>
              <a:rPr lang="ko-KR" altLang="en-US" b="1" dirty="0" err="1">
                <a:solidFill>
                  <a:schemeClr val="bg1">
                    <a:lumMod val="50000"/>
                  </a:schemeClr>
                </a:solidFill>
              </a:rPr>
              <a:t>데이터셋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기준을 만들었음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분석한 내용을 바탕으로 </a:t>
            </a:r>
            <a:r>
              <a:rPr lang="ko-KR" altLang="en-US" b="1" dirty="0" err="1">
                <a:solidFill>
                  <a:schemeClr val="bg1">
                    <a:lumMod val="50000"/>
                  </a:schemeClr>
                </a:solidFill>
              </a:rPr>
              <a:t>데이터셋을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만들고 </a:t>
            </a:r>
            <a:r>
              <a:rPr lang="ko-KR" altLang="en-US" b="1" dirty="0" err="1">
                <a:solidFill>
                  <a:schemeClr val="bg1">
                    <a:lumMod val="50000"/>
                  </a:schemeClr>
                </a:solidFill>
              </a:rPr>
              <a:t>딥러닝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학습을 시켰음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702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679565" y="299085"/>
            <a:ext cx="465129" cy="428213"/>
          </a:xfrm>
          <a:prstGeom prst="roundRect">
            <a:avLst/>
          </a:prstGeom>
          <a:solidFill>
            <a:srgbClr val="A5D5E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ysClr val="windowText" lastClr="000000"/>
                </a:solidFill>
              </a:rPr>
              <a:t>02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336272" y="299085"/>
            <a:ext cx="2769004" cy="428213"/>
          </a:xfrm>
          <a:prstGeom prst="roundRect">
            <a:avLst/>
          </a:prstGeom>
          <a:solidFill>
            <a:srgbClr val="127CE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i="1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 셋 분류 기준</a:t>
            </a:r>
            <a:endParaRPr lang="ko-KR" altLang="en-US" sz="1600" b="1" i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5042206" y="513191"/>
            <a:ext cx="6587724" cy="106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원호 7"/>
          <p:cNvSpPr/>
          <p:nvPr/>
        </p:nvSpPr>
        <p:spPr>
          <a:xfrm>
            <a:off x="11296650" y="513191"/>
            <a:ext cx="568778" cy="314498"/>
          </a:xfrm>
          <a:prstGeom prst="arc">
            <a:avLst>
              <a:gd name="adj1" fmla="val 16197341"/>
              <a:gd name="adj2" fmla="val 11144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1865428" y="670440"/>
            <a:ext cx="0" cy="35075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11867019" y="4442340"/>
            <a:ext cx="0" cy="8535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원호 23"/>
          <p:cNvSpPr/>
          <p:nvPr/>
        </p:nvSpPr>
        <p:spPr>
          <a:xfrm flipV="1">
            <a:off x="11295059" y="6228191"/>
            <a:ext cx="568778" cy="314498"/>
          </a:xfrm>
          <a:prstGeom prst="arc">
            <a:avLst>
              <a:gd name="adj1" fmla="val 16197341"/>
              <a:gd name="adj2" fmla="val 11144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11863837" y="5531880"/>
            <a:ext cx="0" cy="8535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292553" y="1175265"/>
            <a:ext cx="0" cy="35075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 flipH="1">
            <a:off x="292553" y="5531880"/>
            <a:ext cx="638149" cy="1010809"/>
            <a:chOff x="-81618" y="5531880"/>
            <a:chExt cx="638149" cy="1010809"/>
          </a:xfrm>
        </p:grpSpPr>
        <p:sp>
          <p:nvSpPr>
            <p:cNvPr id="28" name="원호 27"/>
            <p:cNvSpPr/>
            <p:nvPr/>
          </p:nvSpPr>
          <p:spPr>
            <a:xfrm flipV="1">
              <a:off x="-12247" y="6228191"/>
              <a:ext cx="568778" cy="314498"/>
            </a:xfrm>
            <a:prstGeom prst="arc">
              <a:avLst>
                <a:gd name="adj1" fmla="val 16197341"/>
                <a:gd name="adj2" fmla="val 1114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/>
            <p:nvPr/>
          </p:nvCxnSpPr>
          <p:spPr>
            <a:xfrm flipV="1">
              <a:off x="556531" y="5531880"/>
              <a:ext cx="0" cy="8535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원호 32"/>
            <p:cNvSpPr/>
            <p:nvPr/>
          </p:nvSpPr>
          <p:spPr>
            <a:xfrm flipV="1">
              <a:off x="-81618" y="6171269"/>
              <a:ext cx="568778" cy="314498"/>
            </a:xfrm>
            <a:prstGeom prst="arc">
              <a:avLst>
                <a:gd name="adj1" fmla="val 18392697"/>
                <a:gd name="adj2" fmla="val 1114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1" name="직선 연결선 30"/>
          <p:cNvCxnSpPr/>
          <p:nvPr/>
        </p:nvCxnSpPr>
        <p:spPr>
          <a:xfrm flipH="1">
            <a:off x="564485" y="6542689"/>
            <a:ext cx="11604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10026725" y="419946"/>
            <a:ext cx="1902928" cy="831510"/>
            <a:chOff x="10049585" y="307197"/>
            <a:chExt cx="1902928" cy="831510"/>
          </a:xfrm>
        </p:grpSpPr>
        <p:grpSp>
          <p:nvGrpSpPr>
            <p:cNvPr id="37" name="그룹 36"/>
            <p:cNvGrpSpPr/>
            <p:nvPr/>
          </p:nvGrpSpPr>
          <p:grpSpPr>
            <a:xfrm>
              <a:off x="10049585" y="307197"/>
              <a:ext cx="1902928" cy="831510"/>
              <a:chOff x="4294366" y="-182227"/>
              <a:chExt cx="7745233" cy="4159414"/>
            </a:xfrm>
          </p:grpSpPr>
          <p:cxnSp>
            <p:nvCxnSpPr>
              <p:cNvPr id="34" name="직선 연결선 33"/>
              <p:cNvCxnSpPr/>
              <p:nvPr/>
            </p:nvCxnSpPr>
            <p:spPr>
              <a:xfrm flipV="1">
                <a:off x="4294366" y="-182227"/>
                <a:ext cx="6587722" cy="1062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 flipV="1">
                <a:off x="12039599" y="469649"/>
                <a:ext cx="0" cy="35075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원호 37"/>
            <p:cNvSpPr/>
            <p:nvPr/>
          </p:nvSpPr>
          <p:spPr>
            <a:xfrm>
              <a:off x="11383735" y="308259"/>
              <a:ext cx="568778" cy="314498"/>
            </a:xfrm>
            <a:prstGeom prst="arc">
              <a:avLst>
                <a:gd name="adj1" fmla="val 16197341"/>
                <a:gd name="adj2" fmla="val 1114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317876" y="1486848"/>
            <a:ext cx="3687318" cy="551820"/>
            <a:chOff x="1312113" y="2086495"/>
            <a:chExt cx="3687318" cy="551820"/>
          </a:xfrm>
        </p:grpSpPr>
        <p:grpSp>
          <p:nvGrpSpPr>
            <p:cNvPr id="2" name="그룹 1"/>
            <p:cNvGrpSpPr/>
            <p:nvPr/>
          </p:nvGrpSpPr>
          <p:grpSpPr>
            <a:xfrm>
              <a:off x="1312113" y="2086495"/>
              <a:ext cx="3687318" cy="551820"/>
              <a:chOff x="1312113" y="2210101"/>
              <a:chExt cx="3687318" cy="428214"/>
            </a:xfrm>
          </p:grpSpPr>
          <p:sp>
            <p:nvSpPr>
              <p:cNvPr id="23" name="모서리가 둥근 직사각형 22"/>
              <p:cNvSpPr/>
              <p:nvPr/>
            </p:nvSpPr>
            <p:spPr>
              <a:xfrm>
                <a:off x="1312113" y="2210102"/>
                <a:ext cx="3687318" cy="428213"/>
              </a:xfrm>
              <a:prstGeom prst="roundRect">
                <a:avLst/>
              </a:prstGeom>
              <a:solidFill>
                <a:srgbClr val="A5D5E9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" name="모서리가 둥근 직사각형 20"/>
              <p:cNvSpPr/>
              <p:nvPr/>
            </p:nvSpPr>
            <p:spPr>
              <a:xfrm>
                <a:off x="1312113" y="2210101"/>
                <a:ext cx="2769004" cy="428213"/>
              </a:xfrm>
              <a:prstGeom prst="roundRect">
                <a:avLst/>
              </a:prstGeom>
              <a:solidFill>
                <a:srgbClr val="127CEA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i="1" dirty="0" err="1" smtClean="0">
                    <a:solidFill>
                      <a:schemeClr val="bg1"/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홍게</a:t>
                </a:r>
                <a:endParaRPr lang="ko-KR" altLang="en-US" sz="1600" b="1" i="1" dirty="0">
                  <a:solidFill>
                    <a:schemeClr val="bg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endParaRPr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1409669" y="2169622"/>
              <a:ext cx="1543922" cy="411827"/>
              <a:chOff x="1407096" y="3385359"/>
              <a:chExt cx="1543922" cy="662940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1625149" y="4048299"/>
                <a:ext cx="1325869" cy="0"/>
                <a:chOff x="1666713" y="3092335"/>
                <a:chExt cx="1325869" cy="0"/>
              </a:xfrm>
            </p:grpSpPr>
            <p:cxnSp>
              <p:nvCxnSpPr>
                <p:cNvPr id="6" name="직선 연결선 5"/>
                <p:cNvCxnSpPr/>
                <p:nvPr/>
              </p:nvCxnSpPr>
              <p:spPr>
                <a:xfrm>
                  <a:off x="1666713" y="3092335"/>
                  <a:ext cx="111805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/>
                <p:cNvCxnSpPr/>
                <p:nvPr/>
              </p:nvCxnSpPr>
              <p:spPr>
                <a:xfrm>
                  <a:off x="2872059" y="3092335"/>
                  <a:ext cx="120523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왼쪽 대괄호 13"/>
              <p:cNvSpPr/>
              <p:nvPr/>
            </p:nvSpPr>
            <p:spPr>
              <a:xfrm>
                <a:off x="1407096" y="3385359"/>
                <a:ext cx="153829" cy="662940"/>
              </a:xfrm>
              <a:prstGeom prst="leftBracket">
                <a:avLst>
                  <a:gd name="adj" fmla="val 33117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1" name="그룹 40"/>
          <p:cNvGrpSpPr/>
          <p:nvPr/>
        </p:nvGrpSpPr>
        <p:grpSpPr>
          <a:xfrm>
            <a:off x="3317876" y="3429192"/>
            <a:ext cx="3687318" cy="551820"/>
            <a:chOff x="1312113" y="2086495"/>
            <a:chExt cx="3687318" cy="551820"/>
          </a:xfrm>
        </p:grpSpPr>
        <p:grpSp>
          <p:nvGrpSpPr>
            <p:cNvPr id="42" name="그룹 41"/>
            <p:cNvGrpSpPr/>
            <p:nvPr/>
          </p:nvGrpSpPr>
          <p:grpSpPr>
            <a:xfrm>
              <a:off x="1312113" y="2086495"/>
              <a:ext cx="3687318" cy="551820"/>
              <a:chOff x="1312113" y="2210101"/>
              <a:chExt cx="3687318" cy="428214"/>
            </a:xfrm>
          </p:grpSpPr>
          <p:sp>
            <p:nvSpPr>
              <p:cNvPr id="48" name="모서리가 둥근 직사각형 47"/>
              <p:cNvSpPr/>
              <p:nvPr/>
            </p:nvSpPr>
            <p:spPr>
              <a:xfrm>
                <a:off x="1312113" y="2210102"/>
                <a:ext cx="3687318" cy="428213"/>
              </a:xfrm>
              <a:prstGeom prst="roundRect">
                <a:avLst/>
              </a:prstGeom>
              <a:solidFill>
                <a:srgbClr val="A5D5E9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9" name="모서리가 둥근 직사각형 48"/>
              <p:cNvSpPr/>
              <p:nvPr/>
            </p:nvSpPr>
            <p:spPr>
              <a:xfrm>
                <a:off x="1312113" y="2210101"/>
                <a:ext cx="2769004" cy="428213"/>
              </a:xfrm>
              <a:prstGeom prst="roundRect">
                <a:avLst/>
              </a:prstGeom>
              <a:solidFill>
                <a:srgbClr val="127CEA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i="1" dirty="0">
                    <a:solidFill>
                      <a:schemeClr val="bg1"/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대</a:t>
                </a:r>
                <a:r>
                  <a:rPr lang="ko-KR" altLang="en-US" sz="1600" b="1" i="1" dirty="0" smtClean="0">
                    <a:solidFill>
                      <a:schemeClr val="bg1"/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게</a:t>
                </a:r>
                <a:endParaRPr lang="ko-KR" altLang="en-US" sz="1600" b="1" i="1" dirty="0">
                  <a:solidFill>
                    <a:schemeClr val="bg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1409669" y="2169622"/>
              <a:ext cx="1543922" cy="411827"/>
              <a:chOff x="1407096" y="3385359"/>
              <a:chExt cx="1543922" cy="662940"/>
            </a:xfrm>
          </p:grpSpPr>
          <p:grpSp>
            <p:nvGrpSpPr>
              <p:cNvPr id="44" name="그룹 43"/>
              <p:cNvGrpSpPr/>
              <p:nvPr/>
            </p:nvGrpSpPr>
            <p:grpSpPr>
              <a:xfrm>
                <a:off x="1625149" y="4048299"/>
                <a:ext cx="1325869" cy="0"/>
                <a:chOff x="1666713" y="3092335"/>
                <a:chExt cx="1325869" cy="0"/>
              </a:xfrm>
            </p:grpSpPr>
            <p:cxnSp>
              <p:nvCxnSpPr>
                <p:cNvPr id="46" name="직선 연결선 45"/>
                <p:cNvCxnSpPr/>
                <p:nvPr/>
              </p:nvCxnSpPr>
              <p:spPr>
                <a:xfrm>
                  <a:off x="1666713" y="3092335"/>
                  <a:ext cx="111805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/>
                <p:cNvCxnSpPr/>
                <p:nvPr/>
              </p:nvCxnSpPr>
              <p:spPr>
                <a:xfrm>
                  <a:off x="2872059" y="3092335"/>
                  <a:ext cx="120523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왼쪽 대괄호 44"/>
              <p:cNvSpPr/>
              <p:nvPr/>
            </p:nvSpPr>
            <p:spPr>
              <a:xfrm>
                <a:off x="1407096" y="3385359"/>
                <a:ext cx="153829" cy="662940"/>
              </a:xfrm>
              <a:prstGeom prst="leftBracket">
                <a:avLst>
                  <a:gd name="adj" fmla="val 33117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0" name="그룹 49"/>
          <p:cNvGrpSpPr/>
          <p:nvPr/>
        </p:nvGrpSpPr>
        <p:grpSpPr>
          <a:xfrm>
            <a:off x="3317876" y="5255970"/>
            <a:ext cx="3687318" cy="551820"/>
            <a:chOff x="1312113" y="2086495"/>
            <a:chExt cx="3687318" cy="551820"/>
          </a:xfrm>
        </p:grpSpPr>
        <p:grpSp>
          <p:nvGrpSpPr>
            <p:cNvPr id="51" name="그룹 50"/>
            <p:cNvGrpSpPr/>
            <p:nvPr/>
          </p:nvGrpSpPr>
          <p:grpSpPr>
            <a:xfrm>
              <a:off x="1312113" y="2086495"/>
              <a:ext cx="3687318" cy="551820"/>
              <a:chOff x="1312113" y="2210101"/>
              <a:chExt cx="3687318" cy="428214"/>
            </a:xfrm>
          </p:grpSpPr>
          <p:sp>
            <p:nvSpPr>
              <p:cNvPr id="57" name="모서리가 둥근 직사각형 56"/>
              <p:cNvSpPr/>
              <p:nvPr/>
            </p:nvSpPr>
            <p:spPr>
              <a:xfrm>
                <a:off x="1312113" y="2210102"/>
                <a:ext cx="3687318" cy="428213"/>
              </a:xfrm>
              <a:prstGeom prst="roundRect">
                <a:avLst/>
              </a:prstGeom>
              <a:solidFill>
                <a:srgbClr val="A5D5E9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" name="모서리가 둥근 직사각형 57"/>
              <p:cNvSpPr/>
              <p:nvPr/>
            </p:nvSpPr>
            <p:spPr>
              <a:xfrm>
                <a:off x="1312113" y="2210101"/>
                <a:ext cx="2769004" cy="428213"/>
              </a:xfrm>
              <a:prstGeom prst="roundRect">
                <a:avLst/>
              </a:prstGeom>
              <a:solidFill>
                <a:srgbClr val="127CEA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i="1" dirty="0" err="1" smtClean="0">
                    <a:solidFill>
                      <a:schemeClr val="bg1"/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킹크랩</a:t>
                </a:r>
                <a:endParaRPr lang="ko-KR" altLang="en-US" sz="1600" b="1" i="1" dirty="0">
                  <a:solidFill>
                    <a:schemeClr val="bg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endParaRPr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1409669" y="2169622"/>
              <a:ext cx="1543922" cy="411827"/>
              <a:chOff x="1407096" y="3385359"/>
              <a:chExt cx="1543922" cy="662940"/>
            </a:xfrm>
          </p:grpSpPr>
          <p:grpSp>
            <p:nvGrpSpPr>
              <p:cNvPr id="53" name="그룹 52"/>
              <p:cNvGrpSpPr/>
              <p:nvPr/>
            </p:nvGrpSpPr>
            <p:grpSpPr>
              <a:xfrm>
                <a:off x="1625149" y="4048299"/>
                <a:ext cx="1325869" cy="0"/>
                <a:chOff x="1666713" y="3092335"/>
                <a:chExt cx="1325869" cy="0"/>
              </a:xfrm>
            </p:grpSpPr>
            <p:cxnSp>
              <p:nvCxnSpPr>
                <p:cNvPr id="55" name="직선 연결선 54"/>
                <p:cNvCxnSpPr/>
                <p:nvPr/>
              </p:nvCxnSpPr>
              <p:spPr>
                <a:xfrm>
                  <a:off x="1666713" y="3092335"/>
                  <a:ext cx="111805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>
                <a:xfrm>
                  <a:off x="2872059" y="3092335"/>
                  <a:ext cx="120523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왼쪽 대괄호 53"/>
              <p:cNvSpPr/>
              <p:nvPr/>
            </p:nvSpPr>
            <p:spPr>
              <a:xfrm>
                <a:off x="1407096" y="3385359"/>
                <a:ext cx="153829" cy="662940"/>
              </a:xfrm>
              <a:prstGeom prst="leftBracket">
                <a:avLst>
                  <a:gd name="adj" fmla="val 33117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59" name="그림 5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1053" y="4623771"/>
            <a:ext cx="2374253" cy="2014223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49425" y1="61140" x2="50575" y2="67358"/>
                        <a14:backgroundMark x1="68582" y1="64767" x2="69732" y2="67358"/>
                        <a14:backgroundMark x1="71648" y1="77202" x2="75479" y2="76166"/>
                        <a14:backgroundMark x1="80843" y1="49741" x2="82375" y2="51813"/>
                        <a14:backgroundMark x1="26437" y1="24352" x2="27969" y2="25907"/>
                        <a14:backgroundMark x1="41379" y1="23316" x2="42529" y2="25389"/>
                        <a14:backgroundMark x1="49425" y1="18135" x2="51341" y2="22798"/>
                        <a14:backgroundMark x1="80843" y1="64249" x2="78927" y2="626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9573" y="2798218"/>
            <a:ext cx="2391776" cy="1768631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48574" flipH="1">
            <a:off x="892759" y="1369424"/>
            <a:ext cx="2103637" cy="1266918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7271030" y="315026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외형적 기준</a:t>
            </a:r>
            <a:endParaRPr lang="ko-KR" alt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7279530" y="380641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환경적 기준</a:t>
            </a:r>
            <a:endParaRPr lang="ko-KR" alt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9073914" y="2100911"/>
            <a:ext cx="14205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색깔</a:t>
            </a:r>
            <a:endParaRPr lang="en-US" altLang="ko-KR" dirty="0" smtClean="0"/>
          </a:p>
          <a:p>
            <a:r>
              <a:rPr lang="ko-KR" altLang="en-US" dirty="0" smtClean="0"/>
              <a:t>가시 비율</a:t>
            </a:r>
            <a:endParaRPr lang="en-US" altLang="ko-KR" dirty="0" smtClean="0"/>
          </a:p>
          <a:p>
            <a:r>
              <a:rPr lang="ko-KR" altLang="en-US" dirty="0" smtClean="0"/>
              <a:t>집게발 크기</a:t>
            </a:r>
            <a:endParaRPr lang="en-US" altLang="ko-KR" dirty="0" smtClean="0"/>
          </a:p>
          <a:p>
            <a:r>
              <a:rPr lang="ko-KR" altLang="en-US" dirty="0" smtClean="0"/>
              <a:t>무게</a:t>
            </a:r>
            <a:endParaRPr lang="en-US" altLang="ko-KR" dirty="0" smtClean="0"/>
          </a:p>
          <a:p>
            <a:r>
              <a:rPr lang="ko-KR" altLang="en-US" dirty="0" smtClean="0"/>
              <a:t>길이</a:t>
            </a:r>
            <a:r>
              <a:rPr lang="en-US" altLang="ko-KR" dirty="0" smtClean="0"/>
              <a:t>/</a:t>
            </a:r>
            <a:r>
              <a:rPr lang="ko-KR" altLang="en-US" dirty="0" smtClean="0"/>
              <a:t>너비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9186339" y="3806412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수심</a:t>
            </a:r>
            <a:endParaRPr lang="en-US" altLang="ko-KR" dirty="0" smtClean="0"/>
          </a:p>
          <a:p>
            <a:r>
              <a:rPr lang="ko-KR" altLang="en-US" dirty="0" smtClean="0"/>
              <a:t>제철</a:t>
            </a:r>
            <a:endParaRPr lang="ko-KR" altLang="en-US" dirty="0"/>
          </a:p>
        </p:txBody>
      </p:sp>
      <p:cxnSp>
        <p:nvCxnSpPr>
          <p:cNvPr id="71" name="직선 연결선 70"/>
          <p:cNvCxnSpPr/>
          <p:nvPr/>
        </p:nvCxnSpPr>
        <p:spPr>
          <a:xfrm flipV="1">
            <a:off x="8952388" y="1869190"/>
            <a:ext cx="0" cy="37038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H="1" flipV="1">
            <a:off x="7317877" y="3669903"/>
            <a:ext cx="3515191" cy="32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69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679565" y="299085"/>
            <a:ext cx="465129" cy="428213"/>
          </a:xfrm>
          <a:prstGeom prst="roundRect">
            <a:avLst/>
          </a:prstGeom>
          <a:solidFill>
            <a:srgbClr val="A5D5E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ysClr val="windowText" lastClr="000000"/>
                </a:solidFill>
              </a:rPr>
              <a:t>02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336272" y="299085"/>
            <a:ext cx="2769004" cy="428213"/>
          </a:xfrm>
          <a:prstGeom prst="roundRect">
            <a:avLst/>
          </a:prstGeom>
          <a:solidFill>
            <a:srgbClr val="127CE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i="1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 셋 분류 기준</a:t>
            </a:r>
            <a:endParaRPr lang="ko-KR" altLang="en-US" sz="1600" b="1" i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5042206" y="513191"/>
            <a:ext cx="6587724" cy="106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원호 7"/>
          <p:cNvSpPr/>
          <p:nvPr/>
        </p:nvSpPr>
        <p:spPr>
          <a:xfrm>
            <a:off x="11296650" y="513191"/>
            <a:ext cx="568778" cy="314498"/>
          </a:xfrm>
          <a:prstGeom prst="arc">
            <a:avLst>
              <a:gd name="adj1" fmla="val 16197341"/>
              <a:gd name="adj2" fmla="val 11144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1865428" y="670440"/>
            <a:ext cx="0" cy="35075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11867019" y="4442340"/>
            <a:ext cx="0" cy="8535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원호 23"/>
          <p:cNvSpPr/>
          <p:nvPr/>
        </p:nvSpPr>
        <p:spPr>
          <a:xfrm flipV="1">
            <a:off x="11295059" y="6228191"/>
            <a:ext cx="568778" cy="314498"/>
          </a:xfrm>
          <a:prstGeom prst="arc">
            <a:avLst>
              <a:gd name="adj1" fmla="val 16197341"/>
              <a:gd name="adj2" fmla="val 11144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11863837" y="5531880"/>
            <a:ext cx="0" cy="8535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292553" y="1175265"/>
            <a:ext cx="0" cy="35075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 flipH="1">
            <a:off x="292553" y="5531880"/>
            <a:ext cx="638149" cy="1010809"/>
            <a:chOff x="-81618" y="5531880"/>
            <a:chExt cx="638149" cy="1010809"/>
          </a:xfrm>
        </p:grpSpPr>
        <p:sp>
          <p:nvSpPr>
            <p:cNvPr id="28" name="원호 27"/>
            <p:cNvSpPr/>
            <p:nvPr/>
          </p:nvSpPr>
          <p:spPr>
            <a:xfrm flipV="1">
              <a:off x="-12247" y="6228191"/>
              <a:ext cx="568778" cy="314498"/>
            </a:xfrm>
            <a:prstGeom prst="arc">
              <a:avLst>
                <a:gd name="adj1" fmla="val 16197341"/>
                <a:gd name="adj2" fmla="val 1114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/>
            <p:nvPr/>
          </p:nvCxnSpPr>
          <p:spPr>
            <a:xfrm flipV="1">
              <a:off x="556531" y="5531880"/>
              <a:ext cx="0" cy="8535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원호 32"/>
            <p:cNvSpPr/>
            <p:nvPr/>
          </p:nvSpPr>
          <p:spPr>
            <a:xfrm flipV="1">
              <a:off x="-81618" y="6171269"/>
              <a:ext cx="568778" cy="314498"/>
            </a:xfrm>
            <a:prstGeom prst="arc">
              <a:avLst>
                <a:gd name="adj1" fmla="val 18392697"/>
                <a:gd name="adj2" fmla="val 1114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1" name="직선 연결선 30"/>
          <p:cNvCxnSpPr/>
          <p:nvPr/>
        </p:nvCxnSpPr>
        <p:spPr>
          <a:xfrm flipH="1">
            <a:off x="564485" y="6542689"/>
            <a:ext cx="11604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10026725" y="419946"/>
            <a:ext cx="1902928" cy="831510"/>
            <a:chOff x="10049585" y="307197"/>
            <a:chExt cx="1902928" cy="831510"/>
          </a:xfrm>
        </p:grpSpPr>
        <p:grpSp>
          <p:nvGrpSpPr>
            <p:cNvPr id="37" name="그룹 36"/>
            <p:cNvGrpSpPr/>
            <p:nvPr/>
          </p:nvGrpSpPr>
          <p:grpSpPr>
            <a:xfrm>
              <a:off x="10049585" y="307197"/>
              <a:ext cx="1902928" cy="831510"/>
              <a:chOff x="4294366" y="-182227"/>
              <a:chExt cx="7745233" cy="4159414"/>
            </a:xfrm>
          </p:grpSpPr>
          <p:cxnSp>
            <p:nvCxnSpPr>
              <p:cNvPr id="34" name="직선 연결선 33"/>
              <p:cNvCxnSpPr/>
              <p:nvPr/>
            </p:nvCxnSpPr>
            <p:spPr>
              <a:xfrm flipV="1">
                <a:off x="4294366" y="-182227"/>
                <a:ext cx="6587722" cy="1062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 flipV="1">
                <a:off x="12039599" y="469649"/>
                <a:ext cx="0" cy="35075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원호 37"/>
            <p:cNvSpPr/>
            <p:nvPr/>
          </p:nvSpPr>
          <p:spPr>
            <a:xfrm>
              <a:off x="11383735" y="308259"/>
              <a:ext cx="568778" cy="314498"/>
            </a:xfrm>
            <a:prstGeom prst="arc">
              <a:avLst>
                <a:gd name="adj1" fmla="val 16197341"/>
                <a:gd name="adj2" fmla="val 1114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308730"/>
              </p:ext>
            </p:extLst>
          </p:nvPr>
        </p:nvGraphicFramePr>
        <p:xfrm>
          <a:off x="727648" y="1456108"/>
          <a:ext cx="10859753" cy="22927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51393">
                  <a:extLst>
                    <a:ext uri="{9D8B030D-6E8A-4147-A177-3AD203B41FA5}">
                      <a16:colId xmlns:a16="http://schemas.microsoft.com/office/drawing/2014/main" val="452267925"/>
                    </a:ext>
                  </a:extLst>
                </a:gridCol>
                <a:gridCol w="1163545">
                  <a:extLst>
                    <a:ext uri="{9D8B030D-6E8A-4147-A177-3AD203B41FA5}">
                      <a16:colId xmlns:a16="http://schemas.microsoft.com/office/drawing/2014/main" val="1182180749"/>
                    </a:ext>
                  </a:extLst>
                </a:gridCol>
                <a:gridCol w="1163545">
                  <a:extLst>
                    <a:ext uri="{9D8B030D-6E8A-4147-A177-3AD203B41FA5}">
                      <a16:colId xmlns:a16="http://schemas.microsoft.com/office/drawing/2014/main" val="3910348326"/>
                    </a:ext>
                  </a:extLst>
                </a:gridCol>
                <a:gridCol w="1163545">
                  <a:extLst>
                    <a:ext uri="{9D8B030D-6E8A-4147-A177-3AD203B41FA5}">
                      <a16:colId xmlns:a16="http://schemas.microsoft.com/office/drawing/2014/main" val="3348945280"/>
                    </a:ext>
                  </a:extLst>
                </a:gridCol>
                <a:gridCol w="1163545">
                  <a:extLst>
                    <a:ext uri="{9D8B030D-6E8A-4147-A177-3AD203B41FA5}">
                      <a16:colId xmlns:a16="http://schemas.microsoft.com/office/drawing/2014/main" val="3416671200"/>
                    </a:ext>
                  </a:extLst>
                </a:gridCol>
                <a:gridCol w="1163545">
                  <a:extLst>
                    <a:ext uri="{9D8B030D-6E8A-4147-A177-3AD203B41FA5}">
                      <a16:colId xmlns:a16="http://schemas.microsoft.com/office/drawing/2014/main" val="1609568682"/>
                    </a:ext>
                  </a:extLst>
                </a:gridCol>
                <a:gridCol w="1163545">
                  <a:extLst>
                    <a:ext uri="{9D8B030D-6E8A-4147-A177-3AD203B41FA5}">
                      <a16:colId xmlns:a16="http://schemas.microsoft.com/office/drawing/2014/main" val="1973110666"/>
                    </a:ext>
                  </a:extLst>
                </a:gridCol>
                <a:gridCol w="1163545">
                  <a:extLst>
                    <a:ext uri="{9D8B030D-6E8A-4147-A177-3AD203B41FA5}">
                      <a16:colId xmlns:a16="http://schemas.microsoft.com/office/drawing/2014/main" val="570289546"/>
                    </a:ext>
                  </a:extLst>
                </a:gridCol>
                <a:gridCol w="1163545">
                  <a:extLst>
                    <a:ext uri="{9D8B030D-6E8A-4147-A177-3AD203B41FA5}">
                      <a16:colId xmlns:a16="http://schemas.microsoft.com/office/drawing/2014/main" val="3894675800"/>
                    </a:ext>
                  </a:extLst>
                </a:gridCol>
              </a:tblGrid>
              <a:tr h="274552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u="none" strike="noStrike" dirty="0" err="1" smtClean="0">
                          <a:effectLst/>
                        </a:rPr>
                        <a:t>데이터셋</a:t>
                      </a:r>
                      <a:r>
                        <a:rPr lang="ko-KR" altLang="en-US" sz="2000" b="1" u="none" strike="noStrike" dirty="0" smtClean="0">
                          <a:effectLst/>
                        </a:rPr>
                        <a:t> 기준</a:t>
                      </a:r>
                      <a:endParaRPr lang="en-US" altLang="ko-KR" sz="2000" b="1" u="none" strike="noStrike" dirty="0" smtClean="0">
                        <a:effectLst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446022"/>
                  </a:ext>
                </a:extLst>
              </a:tr>
              <a:tr h="49371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종류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A5D5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 dirty="0">
                          <a:effectLst/>
                        </a:rPr>
                        <a:t>1.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색깔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A5D5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 dirty="0">
                          <a:effectLst/>
                        </a:rPr>
                        <a:t>2</a:t>
                      </a:r>
                      <a:r>
                        <a:rPr lang="en-US" altLang="ko-KR" sz="1600" b="1" u="none" strike="noStrike" dirty="0" smtClean="0">
                          <a:effectLst/>
                        </a:rPr>
                        <a:t>.</a:t>
                      </a:r>
                      <a:r>
                        <a:rPr lang="ko-KR" altLang="en-US" sz="1600" b="1" u="none" strike="noStrike" dirty="0" smtClean="0">
                          <a:effectLst/>
                        </a:rPr>
                        <a:t>가시 비율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A5D5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 dirty="0">
                          <a:effectLst/>
                        </a:rPr>
                        <a:t>3</a:t>
                      </a:r>
                      <a:r>
                        <a:rPr lang="en-US" altLang="ko-KR" sz="1600" b="1" u="none" strike="noStrike" dirty="0" smtClean="0">
                          <a:effectLst/>
                        </a:rPr>
                        <a:t>.</a:t>
                      </a:r>
                      <a:r>
                        <a:rPr lang="ko-KR" altLang="en-US" sz="1600" b="1" u="none" strike="noStrike" dirty="0" smtClean="0">
                          <a:effectLst/>
                        </a:rPr>
                        <a:t>집게발</a:t>
                      </a:r>
                      <a:endParaRPr lang="en-US" altLang="ko-KR" sz="1600" b="1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1600" b="1" u="none" strike="noStrike" dirty="0" smtClean="0">
                          <a:effectLst/>
                        </a:rPr>
                        <a:t>크기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A5D5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 dirty="0">
                          <a:effectLst/>
                        </a:rPr>
                        <a:t>4</a:t>
                      </a:r>
                      <a:r>
                        <a:rPr lang="en-US" altLang="ko-KR" sz="1600" b="1" u="none" strike="noStrike" dirty="0" smtClean="0">
                          <a:effectLst/>
                        </a:rPr>
                        <a:t>.</a:t>
                      </a:r>
                      <a:r>
                        <a:rPr lang="ko-KR" altLang="en-US" sz="1600" b="1" u="none" strike="noStrike" dirty="0" smtClean="0">
                          <a:effectLst/>
                        </a:rPr>
                        <a:t>무게</a:t>
                      </a:r>
                      <a:r>
                        <a:rPr lang="en-US" altLang="ko-KR" sz="1600" b="1" u="none" strike="noStrike" dirty="0" smtClean="0">
                          <a:effectLst/>
                        </a:rPr>
                        <a:t>(g)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A5D5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 dirty="0" smtClean="0">
                          <a:effectLst/>
                        </a:rPr>
                        <a:t>5.</a:t>
                      </a:r>
                      <a:r>
                        <a:rPr lang="ko-KR" altLang="en-US" sz="1600" b="1" u="none" strike="noStrike" dirty="0" smtClean="0">
                          <a:effectLst/>
                        </a:rPr>
                        <a:t>수심</a:t>
                      </a:r>
                      <a:r>
                        <a:rPr lang="en-US" altLang="ko-KR" sz="1600" b="1" u="none" strike="noStrike" dirty="0" smtClean="0">
                          <a:effectLst/>
                        </a:rPr>
                        <a:t>(m)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A5D5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</a:t>
                      </a:r>
                      <a:r>
                        <a:rPr lang="ko-KR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길이</a:t>
                      </a:r>
                      <a:r>
                        <a:rPr lang="en-US" altLang="ko-K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(cm)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A5D5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</a:t>
                      </a:r>
                      <a:r>
                        <a:rPr lang="ko-KR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너비</a:t>
                      </a:r>
                      <a:r>
                        <a:rPr lang="en-US" altLang="ko-K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(cm)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A5D5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</a:t>
                      </a:r>
                      <a:r>
                        <a:rPr lang="ko-KR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제철</a:t>
                      </a:r>
                      <a:r>
                        <a:rPr lang="en-US" altLang="ko-K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A5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886831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</a:rPr>
                        <a:t>대게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 smtClean="0">
                          <a:effectLst/>
                        </a:rPr>
                        <a:t>4~9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3~4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1~5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 smtClean="0">
                          <a:effectLst/>
                        </a:rPr>
                        <a:t>300~500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30~1800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7~12</a:t>
                      </a:r>
                      <a:endParaRPr lang="ko-KR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8~13</a:t>
                      </a:r>
                      <a:endParaRPr lang="ko-KR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11 ~ 5</a:t>
                      </a:r>
                      <a:endParaRPr lang="ko-KR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4700898"/>
                  </a:ext>
                </a:extLst>
              </a:tr>
              <a:tr h="53878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 err="1">
                          <a:effectLst/>
                        </a:rPr>
                        <a:t>킹크랩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7~10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5~10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5~10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 smtClean="0">
                          <a:effectLst/>
                        </a:rPr>
                        <a:t>1400~3470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30~300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18~22</a:t>
                      </a:r>
                      <a:endParaRPr lang="ko-KR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21~25</a:t>
                      </a:r>
                      <a:endParaRPr lang="ko-KR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1~12</a:t>
                      </a:r>
                      <a:endParaRPr lang="ko-KR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0925595"/>
                  </a:ext>
                </a:extLst>
              </a:tr>
              <a:tr h="49371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 err="1">
                          <a:effectLst/>
                        </a:rPr>
                        <a:t>홍게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 smtClean="0">
                          <a:effectLst/>
                        </a:rPr>
                        <a:t>1~5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1~2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1~4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 smtClean="0">
                          <a:effectLst/>
                        </a:rPr>
                        <a:t>320~450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400~2300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7~15</a:t>
                      </a:r>
                      <a:endParaRPr lang="ko-KR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8~17</a:t>
                      </a:r>
                      <a:endParaRPr lang="ko-KR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1~6</a:t>
                      </a:r>
                      <a:endParaRPr lang="ko-KR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01752801"/>
                  </a:ext>
                </a:extLst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679565" y="3949674"/>
            <a:ext cx="3845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※ </a:t>
            </a:r>
            <a:r>
              <a:rPr lang="ko-KR" altLang="en-US" dirty="0" err="1" smtClean="0"/>
              <a:t>데이터셋은</a:t>
            </a:r>
            <a:r>
              <a:rPr lang="ko-KR" altLang="en-US" dirty="0" smtClean="0"/>
              <a:t> 종류당 </a:t>
            </a:r>
            <a:r>
              <a:rPr lang="en-US" altLang="ko-KR" dirty="0" smtClean="0"/>
              <a:t>400</a:t>
            </a:r>
            <a:r>
              <a:rPr lang="ko-KR" altLang="en-US" dirty="0" smtClean="0"/>
              <a:t>개씩 추출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79565" y="4468539"/>
            <a:ext cx="777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색깔은 밝은 붉은색일수록 </a:t>
            </a:r>
            <a:r>
              <a:rPr lang="en-US" altLang="ko-KR" dirty="0" smtClean="0"/>
              <a:t>1, </a:t>
            </a:r>
            <a:r>
              <a:rPr lang="ko-KR" altLang="en-US" dirty="0" smtClean="0"/>
              <a:t>어두운 갈색 일수록 </a:t>
            </a:r>
            <a:r>
              <a:rPr lang="en-US" altLang="ko-KR" dirty="0" smtClean="0"/>
              <a:t>10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가시 비율이 많을수록 </a:t>
            </a:r>
            <a:r>
              <a:rPr lang="en-US" altLang="ko-KR" dirty="0" smtClean="0"/>
              <a:t>10, </a:t>
            </a:r>
            <a:r>
              <a:rPr lang="ko-KR" altLang="en-US" dirty="0" smtClean="0"/>
              <a:t>집게발 크기는 클 수록 </a:t>
            </a:r>
            <a:r>
              <a:rPr lang="en-US" altLang="ko-KR" dirty="0" smtClean="0"/>
              <a:t>10</a:t>
            </a:r>
          </a:p>
          <a:p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 smtClean="0"/>
              <a:t>무게와 수심은 각 </a:t>
            </a:r>
            <a:r>
              <a:rPr lang="en-US" altLang="ko-KR" dirty="0" smtClean="0"/>
              <a:t>3470g, 2300m</a:t>
            </a:r>
            <a:r>
              <a:rPr lang="ko-KR" altLang="en-US" dirty="0"/>
              <a:t>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100%</a:t>
            </a:r>
            <a:r>
              <a:rPr lang="ko-KR" altLang="en-US" dirty="0" smtClean="0"/>
              <a:t>로 기준으로 하여 비율로 추출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360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679565" y="299085"/>
            <a:ext cx="465129" cy="428213"/>
          </a:xfrm>
          <a:prstGeom prst="roundRect">
            <a:avLst/>
          </a:prstGeom>
          <a:solidFill>
            <a:srgbClr val="A5D5E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ysClr val="windowText" lastClr="000000"/>
                </a:solidFill>
              </a:rPr>
              <a:t>02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336272" y="299085"/>
            <a:ext cx="2769004" cy="428213"/>
          </a:xfrm>
          <a:prstGeom prst="roundRect">
            <a:avLst/>
          </a:prstGeom>
          <a:solidFill>
            <a:srgbClr val="127CE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i="1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 셋 분류 기준</a:t>
            </a:r>
            <a:endParaRPr lang="ko-KR" altLang="en-US" sz="1600" b="1" i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5042206" y="513191"/>
            <a:ext cx="6587724" cy="106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원호 7"/>
          <p:cNvSpPr/>
          <p:nvPr/>
        </p:nvSpPr>
        <p:spPr>
          <a:xfrm>
            <a:off x="11296650" y="513191"/>
            <a:ext cx="568778" cy="314498"/>
          </a:xfrm>
          <a:prstGeom prst="arc">
            <a:avLst>
              <a:gd name="adj1" fmla="val 16197341"/>
              <a:gd name="adj2" fmla="val 11144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1865428" y="670440"/>
            <a:ext cx="0" cy="35075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11867019" y="4442340"/>
            <a:ext cx="0" cy="8535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원호 23"/>
          <p:cNvSpPr/>
          <p:nvPr/>
        </p:nvSpPr>
        <p:spPr>
          <a:xfrm flipV="1">
            <a:off x="11295059" y="6228191"/>
            <a:ext cx="568778" cy="314498"/>
          </a:xfrm>
          <a:prstGeom prst="arc">
            <a:avLst>
              <a:gd name="adj1" fmla="val 16197341"/>
              <a:gd name="adj2" fmla="val 11144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11863837" y="5531880"/>
            <a:ext cx="0" cy="8535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292553" y="1175265"/>
            <a:ext cx="0" cy="35075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 flipH="1">
            <a:off x="292553" y="5531880"/>
            <a:ext cx="638149" cy="1010809"/>
            <a:chOff x="-81618" y="5531880"/>
            <a:chExt cx="638149" cy="1010809"/>
          </a:xfrm>
        </p:grpSpPr>
        <p:sp>
          <p:nvSpPr>
            <p:cNvPr id="28" name="원호 27"/>
            <p:cNvSpPr/>
            <p:nvPr/>
          </p:nvSpPr>
          <p:spPr>
            <a:xfrm flipV="1">
              <a:off x="-12247" y="6228191"/>
              <a:ext cx="568778" cy="314498"/>
            </a:xfrm>
            <a:prstGeom prst="arc">
              <a:avLst>
                <a:gd name="adj1" fmla="val 16197341"/>
                <a:gd name="adj2" fmla="val 1114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/>
            <p:nvPr/>
          </p:nvCxnSpPr>
          <p:spPr>
            <a:xfrm flipV="1">
              <a:off x="556531" y="5531880"/>
              <a:ext cx="0" cy="8535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원호 32"/>
            <p:cNvSpPr/>
            <p:nvPr/>
          </p:nvSpPr>
          <p:spPr>
            <a:xfrm flipV="1">
              <a:off x="-81618" y="6171269"/>
              <a:ext cx="568778" cy="314498"/>
            </a:xfrm>
            <a:prstGeom prst="arc">
              <a:avLst>
                <a:gd name="adj1" fmla="val 18392697"/>
                <a:gd name="adj2" fmla="val 1114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1" name="직선 연결선 30"/>
          <p:cNvCxnSpPr/>
          <p:nvPr/>
        </p:nvCxnSpPr>
        <p:spPr>
          <a:xfrm flipH="1">
            <a:off x="564485" y="6542689"/>
            <a:ext cx="11604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10026725" y="419946"/>
            <a:ext cx="1902928" cy="831510"/>
            <a:chOff x="10049585" y="307197"/>
            <a:chExt cx="1902928" cy="831510"/>
          </a:xfrm>
        </p:grpSpPr>
        <p:grpSp>
          <p:nvGrpSpPr>
            <p:cNvPr id="37" name="그룹 36"/>
            <p:cNvGrpSpPr/>
            <p:nvPr/>
          </p:nvGrpSpPr>
          <p:grpSpPr>
            <a:xfrm>
              <a:off x="10049585" y="307197"/>
              <a:ext cx="1902928" cy="831510"/>
              <a:chOff x="4294366" y="-182227"/>
              <a:chExt cx="7745233" cy="4159414"/>
            </a:xfrm>
          </p:grpSpPr>
          <p:cxnSp>
            <p:nvCxnSpPr>
              <p:cNvPr id="34" name="직선 연결선 33"/>
              <p:cNvCxnSpPr/>
              <p:nvPr/>
            </p:nvCxnSpPr>
            <p:spPr>
              <a:xfrm flipV="1">
                <a:off x="4294366" y="-182227"/>
                <a:ext cx="6587722" cy="1062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 flipV="1">
                <a:off x="12039599" y="469649"/>
                <a:ext cx="0" cy="35075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원호 37"/>
            <p:cNvSpPr/>
            <p:nvPr/>
          </p:nvSpPr>
          <p:spPr>
            <a:xfrm>
              <a:off x="11383735" y="308259"/>
              <a:ext cx="568778" cy="314498"/>
            </a:xfrm>
            <a:prstGeom prst="arc">
              <a:avLst>
                <a:gd name="adj1" fmla="val 16197341"/>
                <a:gd name="adj2" fmla="val 1114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576942" y="727298"/>
            <a:ext cx="8990058" cy="558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데이터 셋 예시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694" y="1583182"/>
            <a:ext cx="7258050" cy="21050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982" y="2680616"/>
            <a:ext cx="7258050" cy="2095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3861" y="4270890"/>
            <a:ext cx="7239000" cy="211455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015155"/>
              </p:ext>
            </p:extLst>
          </p:nvPr>
        </p:nvGraphicFramePr>
        <p:xfrm>
          <a:off x="1144694" y="1339034"/>
          <a:ext cx="7258049" cy="22054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26956">
                  <a:extLst>
                    <a:ext uri="{9D8B030D-6E8A-4147-A177-3AD203B41FA5}">
                      <a16:colId xmlns:a16="http://schemas.microsoft.com/office/drawing/2014/main" val="98423332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3765408573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3322442334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4263964859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302827951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814307289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110245546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881464087"/>
                    </a:ext>
                  </a:extLst>
                </a:gridCol>
                <a:gridCol w="716068">
                  <a:extLst>
                    <a:ext uri="{9D8B030D-6E8A-4147-A177-3AD203B41FA5}">
                      <a16:colId xmlns:a16="http://schemas.microsoft.com/office/drawing/2014/main" val="3551218484"/>
                    </a:ext>
                  </a:extLst>
                </a:gridCol>
              </a:tblGrid>
              <a:tr h="220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1.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색깔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A5D5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2</a:t>
                      </a:r>
                      <a:r>
                        <a:rPr lang="en-US" altLang="ko-KR" sz="1000" b="1" u="none" strike="noStrike" dirty="0" smtClean="0">
                          <a:effectLst/>
                        </a:rPr>
                        <a:t>.</a:t>
                      </a:r>
                      <a:r>
                        <a:rPr lang="ko-KR" altLang="en-US" sz="1000" b="1" u="none" strike="noStrike" dirty="0" smtClean="0">
                          <a:effectLst/>
                        </a:rPr>
                        <a:t>가시 비율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A5D5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spc="-150" dirty="0">
                          <a:effectLst/>
                        </a:rPr>
                        <a:t>3</a:t>
                      </a:r>
                      <a:r>
                        <a:rPr lang="en-US" altLang="ko-KR" sz="1000" b="1" u="none" strike="noStrike" spc="-150" dirty="0" smtClean="0">
                          <a:effectLst/>
                        </a:rPr>
                        <a:t>.</a:t>
                      </a:r>
                      <a:r>
                        <a:rPr lang="ko-KR" altLang="en-US" sz="1000" b="1" u="none" strike="noStrike" spc="-150" dirty="0" smtClean="0">
                          <a:effectLst/>
                        </a:rPr>
                        <a:t>집게발</a:t>
                      </a:r>
                      <a:r>
                        <a:rPr lang="en-US" altLang="ko-KR" sz="1000" b="1" u="none" strike="noStrike" spc="-150" baseline="0" dirty="0" smtClean="0">
                          <a:effectLst/>
                        </a:rPr>
                        <a:t> </a:t>
                      </a:r>
                      <a:r>
                        <a:rPr lang="ko-KR" altLang="en-US" sz="1000" b="1" u="none" strike="noStrike" spc="-150" dirty="0" smtClean="0">
                          <a:effectLst/>
                        </a:rPr>
                        <a:t>크기</a:t>
                      </a:r>
                      <a:endParaRPr lang="ko-KR" altLang="en-US" sz="1000" b="1" i="0" u="none" strike="noStrike" spc="-15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A5D5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4</a:t>
                      </a:r>
                      <a:r>
                        <a:rPr lang="en-US" altLang="ko-KR" sz="1000" b="1" u="none" strike="noStrike" dirty="0" smtClean="0">
                          <a:effectLst/>
                        </a:rPr>
                        <a:t>.</a:t>
                      </a:r>
                      <a:r>
                        <a:rPr lang="ko-KR" altLang="en-US" sz="1000" b="1" u="none" strike="noStrike" dirty="0" smtClean="0">
                          <a:effectLst/>
                        </a:rPr>
                        <a:t>무게</a:t>
                      </a:r>
                      <a:r>
                        <a:rPr lang="en-US" altLang="ko-KR" sz="1000" b="1" u="none" strike="noStrike" dirty="0" smtClean="0">
                          <a:effectLst/>
                        </a:rPr>
                        <a:t>(g)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A5D5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 smtClean="0">
                          <a:effectLst/>
                        </a:rPr>
                        <a:t>5.</a:t>
                      </a:r>
                      <a:r>
                        <a:rPr lang="ko-KR" altLang="en-US" sz="1000" b="1" u="none" strike="noStrike" dirty="0" smtClean="0">
                          <a:effectLst/>
                        </a:rPr>
                        <a:t>수심</a:t>
                      </a:r>
                      <a:r>
                        <a:rPr lang="en-US" altLang="ko-KR" sz="1000" b="1" u="none" strike="noStrike" dirty="0" smtClean="0">
                          <a:effectLst/>
                        </a:rPr>
                        <a:t>(m)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A5D5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</a:t>
                      </a:r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길이</a:t>
                      </a:r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(cm)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A5D5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</a:t>
                      </a:r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너비</a:t>
                      </a:r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(cm)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A5D5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</a:t>
                      </a:r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제철</a:t>
                      </a:r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A5D5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종류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A5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979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21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679565" y="299085"/>
            <a:ext cx="465129" cy="428213"/>
          </a:xfrm>
          <a:prstGeom prst="roundRect">
            <a:avLst/>
          </a:prstGeom>
          <a:solidFill>
            <a:srgbClr val="A5D5E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ysClr val="windowText" lastClr="000000"/>
                </a:solidFill>
              </a:rPr>
              <a:t>03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336272" y="299085"/>
            <a:ext cx="2769004" cy="428213"/>
          </a:xfrm>
          <a:prstGeom prst="roundRect">
            <a:avLst/>
          </a:prstGeom>
          <a:solidFill>
            <a:srgbClr val="127CE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i="1" dirty="0" err="1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딥러닝</a:t>
            </a:r>
            <a:r>
              <a:rPr lang="ko-KR" altLang="en-US" sz="1600" b="1" i="1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학습</a:t>
            </a:r>
            <a:endParaRPr lang="ko-KR" altLang="en-US" sz="1600" b="1" i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5042206" y="513191"/>
            <a:ext cx="6587724" cy="106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원호 7"/>
          <p:cNvSpPr/>
          <p:nvPr/>
        </p:nvSpPr>
        <p:spPr>
          <a:xfrm>
            <a:off x="11296650" y="513191"/>
            <a:ext cx="568778" cy="314498"/>
          </a:xfrm>
          <a:prstGeom prst="arc">
            <a:avLst>
              <a:gd name="adj1" fmla="val 16197341"/>
              <a:gd name="adj2" fmla="val 11144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1865428" y="670440"/>
            <a:ext cx="0" cy="35075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11867019" y="4442340"/>
            <a:ext cx="0" cy="8535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원호 23"/>
          <p:cNvSpPr/>
          <p:nvPr/>
        </p:nvSpPr>
        <p:spPr>
          <a:xfrm flipV="1">
            <a:off x="11295059" y="6228191"/>
            <a:ext cx="568778" cy="314498"/>
          </a:xfrm>
          <a:prstGeom prst="arc">
            <a:avLst>
              <a:gd name="adj1" fmla="val 16197341"/>
              <a:gd name="adj2" fmla="val 11144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11863837" y="5531880"/>
            <a:ext cx="0" cy="8535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292553" y="1175265"/>
            <a:ext cx="0" cy="35075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 flipH="1">
            <a:off x="292553" y="5531880"/>
            <a:ext cx="638149" cy="1010809"/>
            <a:chOff x="-81618" y="5531880"/>
            <a:chExt cx="638149" cy="1010809"/>
          </a:xfrm>
        </p:grpSpPr>
        <p:sp>
          <p:nvSpPr>
            <p:cNvPr id="28" name="원호 27"/>
            <p:cNvSpPr/>
            <p:nvPr/>
          </p:nvSpPr>
          <p:spPr>
            <a:xfrm flipV="1">
              <a:off x="-12247" y="6228191"/>
              <a:ext cx="568778" cy="314498"/>
            </a:xfrm>
            <a:prstGeom prst="arc">
              <a:avLst>
                <a:gd name="adj1" fmla="val 16197341"/>
                <a:gd name="adj2" fmla="val 1114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/>
            <p:nvPr/>
          </p:nvCxnSpPr>
          <p:spPr>
            <a:xfrm flipV="1">
              <a:off x="556531" y="5531880"/>
              <a:ext cx="0" cy="8535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원호 32"/>
            <p:cNvSpPr/>
            <p:nvPr/>
          </p:nvSpPr>
          <p:spPr>
            <a:xfrm flipV="1">
              <a:off x="-81618" y="6171269"/>
              <a:ext cx="568778" cy="314498"/>
            </a:xfrm>
            <a:prstGeom prst="arc">
              <a:avLst>
                <a:gd name="adj1" fmla="val 18392697"/>
                <a:gd name="adj2" fmla="val 1114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1" name="직선 연결선 30"/>
          <p:cNvCxnSpPr/>
          <p:nvPr/>
        </p:nvCxnSpPr>
        <p:spPr>
          <a:xfrm flipH="1">
            <a:off x="564485" y="6542689"/>
            <a:ext cx="11604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10026725" y="419946"/>
            <a:ext cx="1902928" cy="831510"/>
            <a:chOff x="10049585" y="307197"/>
            <a:chExt cx="1902928" cy="831510"/>
          </a:xfrm>
        </p:grpSpPr>
        <p:grpSp>
          <p:nvGrpSpPr>
            <p:cNvPr id="37" name="그룹 36"/>
            <p:cNvGrpSpPr/>
            <p:nvPr/>
          </p:nvGrpSpPr>
          <p:grpSpPr>
            <a:xfrm>
              <a:off x="10049585" y="307197"/>
              <a:ext cx="1902928" cy="831510"/>
              <a:chOff x="4294366" y="-182227"/>
              <a:chExt cx="7745233" cy="4159414"/>
            </a:xfrm>
          </p:grpSpPr>
          <p:cxnSp>
            <p:nvCxnSpPr>
              <p:cNvPr id="34" name="직선 연결선 33"/>
              <p:cNvCxnSpPr/>
              <p:nvPr/>
            </p:nvCxnSpPr>
            <p:spPr>
              <a:xfrm flipV="1">
                <a:off x="4294366" y="-182227"/>
                <a:ext cx="6587722" cy="1062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 flipV="1">
                <a:off x="12039599" y="469649"/>
                <a:ext cx="0" cy="35075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원호 37"/>
            <p:cNvSpPr/>
            <p:nvPr/>
          </p:nvSpPr>
          <p:spPr>
            <a:xfrm>
              <a:off x="11383735" y="308259"/>
              <a:ext cx="568778" cy="314498"/>
            </a:xfrm>
            <a:prstGeom prst="arc">
              <a:avLst>
                <a:gd name="adj1" fmla="val 16197341"/>
                <a:gd name="adj2" fmla="val 1114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576942" y="727298"/>
            <a:ext cx="89900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전체 코드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003" y="912055"/>
            <a:ext cx="6067065" cy="557371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8430055" y="3254648"/>
            <a:ext cx="272061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공백 포함 총 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61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줄 사용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주석 포함 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79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줄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3452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679565" y="299085"/>
            <a:ext cx="465129" cy="428213"/>
          </a:xfrm>
          <a:prstGeom prst="roundRect">
            <a:avLst/>
          </a:prstGeom>
          <a:solidFill>
            <a:srgbClr val="A5D5E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ysClr val="windowText" lastClr="000000"/>
                </a:solidFill>
              </a:rPr>
              <a:t>03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336272" y="299085"/>
            <a:ext cx="2769004" cy="428213"/>
          </a:xfrm>
          <a:prstGeom prst="roundRect">
            <a:avLst/>
          </a:prstGeom>
          <a:solidFill>
            <a:srgbClr val="127CE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i="1" dirty="0" err="1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딥러닝</a:t>
            </a:r>
            <a:r>
              <a:rPr lang="ko-KR" altLang="en-US" sz="1600" b="1" i="1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학습</a:t>
            </a:r>
            <a:endParaRPr lang="ko-KR" altLang="en-US" sz="1600" b="1" i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5042206" y="513191"/>
            <a:ext cx="6587724" cy="106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원호 7"/>
          <p:cNvSpPr/>
          <p:nvPr/>
        </p:nvSpPr>
        <p:spPr>
          <a:xfrm>
            <a:off x="11296650" y="513191"/>
            <a:ext cx="568778" cy="314498"/>
          </a:xfrm>
          <a:prstGeom prst="arc">
            <a:avLst>
              <a:gd name="adj1" fmla="val 16197341"/>
              <a:gd name="adj2" fmla="val 11144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1865428" y="670440"/>
            <a:ext cx="0" cy="35075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11867019" y="4442340"/>
            <a:ext cx="0" cy="8535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원호 23"/>
          <p:cNvSpPr/>
          <p:nvPr/>
        </p:nvSpPr>
        <p:spPr>
          <a:xfrm flipV="1">
            <a:off x="11295059" y="6228191"/>
            <a:ext cx="568778" cy="314498"/>
          </a:xfrm>
          <a:prstGeom prst="arc">
            <a:avLst>
              <a:gd name="adj1" fmla="val 16197341"/>
              <a:gd name="adj2" fmla="val 11144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11863837" y="5531880"/>
            <a:ext cx="0" cy="8535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292553" y="1175265"/>
            <a:ext cx="0" cy="35075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 flipH="1">
            <a:off x="292553" y="5531880"/>
            <a:ext cx="638149" cy="1010809"/>
            <a:chOff x="-81618" y="5531880"/>
            <a:chExt cx="638149" cy="1010809"/>
          </a:xfrm>
        </p:grpSpPr>
        <p:sp>
          <p:nvSpPr>
            <p:cNvPr id="28" name="원호 27"/>
            <p:cNvSpPr/>
            <p:nvPr/>
          </p:nvSpPr>
          <p:spPr>
            <a:xfrm flipV="1">
              <a:off x="-12247" y="6228191"/>
              <a:ext cx="568778" cy="314498"/>
            </a:xfrm>
            <a:prstGeom prst="arc">
              <a:avLst>
                <a:gd name="adj1" fmla="val 16197341"/>
                <a:gd name="adj2" fmla="val 1114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/>
            <p:nvPr/>
          </p:nvCxnSpPr>
          <p:spPr>
            <a:xfrm flipV="1">
              <a:off x="556531" y="5531880"/>
              <a:ext cx="0" cy="8535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원호 32"/>
            <p:cNvSpPr/>
            <p:nvPr/>
          </p:nvSpPr>
          <p:spPr>
            <a:xfrm flipV="1">
              <a:off x="-81618" y="6171269"/>
              <a:ext cx="568778" cy="314498"/>
            </a:xfrm>
            <a:prstGeom prst="arc">
              <a:avLst>
                <a:gd name="adj1" fmla="val 18392697"/>
                <a:gd name="adj2" fmla="val 1114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1" name="직선 연결선 30"/>
          <p:cNvCxnSpPr/>
          <p:nvPr/>
        </p:nvCxnSpPr>
        <p:spPr>
          <a:xfrm flipH="1">
            <a:off x="564485" y="6542689"/>
            <a:ext cx="11604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10026725" y="419946"/>
            <a:ext cx="1902928" cy="831510"/>
            <a:chOff x="10049585" y="307197"/>
            <a:chExt cx="1902928" cy="831510"/>
          </a:xfrm>
        </p:grpSpPr>
        <p:grpSp>
          <p:nvGrpSpPr>
            <p:cNvPr id="37" name="그룹 36"/>
            <p:cNvGrpSpPr/>
            <p:nvPr/>
          </p:nvGrpSpPr>
          <p:grpSpPr>
            <a:xfrm>
              <a:off x="10049585" y="307197"/>
              <a:ext cx="1902928" cy="831510"/>
              <a:chOff x="4294366" y="-182227"/>
              <a:chExt cx="7745233" cy="4159414"/>
            </a:xfrm>
          </p:grpSpPr>
          <p:cxnSp>
            <p:nvCxnSpPr>
              <p:cNvPr id="34" name="직선 연결선 33"/>
              <p:cNvCxnSpPr/>
              <p:nvPr/>
            </p:nvCxnSpPr>
            <p:spPr>
              <a:xfrm flipV="1">
                <a:off x="4294366" y="-182227"/>
                <a:ext cx="6587722" cy="1062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 flipV="1">
                <a:off x="12039599" y="469649"/>
                <a:ext cx="0" cy="35075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원호 37"/>
            <p:cNvSpPr/>
            <p:nvPr/>
          </p:nvSpPr>
          <p:spPr>
            <a:xfrm>
              <a:off x="11383735" y="308259"/>
              <a:ext cx="568778" cy="314498"/>
            </a:xfrm>
            <a:prstGeom prst="arc">
              <a:avLst>
                <a:gd name="adj1" fmla="val 16197341"/>
                <a:gd name="adj2" fmla="val 1114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576942" y="727298"/>
            <a:ext cx="8990058" cy="558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코드 리뷰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125059" y="1488945"/>
            <a:ext cx="41520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b="1" dirty="0" err="1" smtClean="0">
                <a:solidFill>
                  <a:schemeClr val="bg1">
                    <a:lumMod val="50000"/>
                  </a:schemeClr>
                </a:solidFill>
              </a:rPr>
              <a:t>케라스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 함수 및 라이브러리 불러오기</a:t>
            </a:r>
            <a:endParaRPr lang="en-US" altLang="ko-KR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125059" y="2091193"/>
            <a:ext cx="6667500" cy="3067050"/>
            <a:chOff x="3125059" y="2091193"/>
            <a:chExt cx="6667500" cy="306705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25059" y="2091193"/>
              <a:ext cx="6667500" cy="306705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7219950" y="2257425"/>
              <a:ext cx="1533525" cy="390525"/>
            </a:xfrm>
            <a:prstGeom prst="rect">
              <a:avLst/>
            </a:prstGeom>
            <a:solidFill>
              <a:srgbClr val="1E1E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41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679565" y="299085"/>
            <a:ext cx="465129" cy="428213"/>
          </a:xfrm>
          <a:prstGeom prst="roundRect">
            <a:avLst/>
          </a:prstGeom>
          <a:solidFill>
            <a:srgbClr val="A5D5E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ysClr val="windowText" lastClr="000000"/>
                </a:solidFill>
              </a:rPr>
              <a:t>03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336272" y="299085"/>
            <a:ext cx="2769004" cy="428213"/>
          </a:xfrm>
          <a:prstGeom prst="roundRect">
            <a:avLst/>
          </a:prstGeom>
          <a:solidFill>
            <a:srgbClr val="127CE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i="1" dirty="0" err="1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딥러닝</a:t>
            </a:r>
            <a:r>
              <a:rPr lang="ko-KR" altLang="en-US" sz="1600" b="1" i="1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학습</a:t>
            </a:r>
            <a:endParaRPr lang="ko-KR" altLang="en-US" sz="1600" b="1" i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5042206" y="513191"/>
            <a:ext cx="6587724" cy="106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원호 7"/>
          <p:cNvSpPr/>
          <p:nvPr/>
        </p:nvSpPr>
        <p:spPr>
          <a:xfrm>
            <a:off x="11296650" y="513191"/>
            <a:ext cx="568778" cy="314498"/>
          </a:xfrm>
          <a:prstGeom prst="arc">
            <a:avLst>
              <a:gd name="adj1" fmla="val 16197341"/>
              <a:gd name="adj2" fmla="val 11144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1865428" y="670440"/>
            <a:ext cx="0" cy="35075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11867019" y="4442340"/>
            <a:ext cx="0" cy="8535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원호 23"/>
          <p:cNvSpPr/>
          <p:nvPr/>
        </p:nvSpPr>
        <p:spPr>
          <a:xfrm flipV="1">
            <a:off x="11295059" y="6228191"/>
            <a:ext cx="568778" cy="314498"/>
          </a:xfrm>
          <a:prstGeom prst="arc">
            <a:avLst>
              <a:gd name="adj1" fmla="val 16197341"/>
              <a:gd name="adj2" fmla="val 11144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11863837" y="5531880"/>
            <a:ext cx="0" cy="8535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292553" y="1175265"/>
            <a:ext cx="0" cy="35075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 flipH="1">
            <a:off x="292553" y="5531880"/>
            <a:ext cx="638149" cy="1010809"/>
            <a:chOff x="-81618" y="5531880"/>
            <a:chExt cx="638149" cy="1010809"/>
          </a:xfrm>
        </p:grpSpPr>
        <p:sp>
          <p:nvSpPr>
            <p:cNvPr id="28" name="원호 27"/>
            <p:cNvSpPr/>
            <p:nvPr/>
          </p:nvSpPr>
          <p:spPr>
            <a:xfrm flipV="1">
              <a:off x="-12247" y="6228191"/>
              <a:ext cx="568778" cy="314498"/>
            </a:xfrm>
            <a:prstGeom prst="arc">
              <a:avLst>
                <a:gd name="adj1" fmla="val 16197341"/>
                <a:gd name="adj2" fmla="val 1114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/>
            <p:nvPr/>
          </p:nvCxnSpPr>
          <p:spPr>
            <a:xfrm flipV="1">
              <a:off x="556531" y="5531880"/>
              <a:ext cx="0" cy="8535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원호 32"/>
            <p:cNvSpPr/>
            <p:nvPr/>
          </p:nvSpPr>
          <p:spPr>
            <a:xfrm flipV="1">
              <a:off x="-81618" y="6171269"/>
              <a:ext cx="568778" cy="314498"/>
            </a:xfrm>
            <a:prstGeom prst="arc">
              <a:avLst>
                <a:gd name="adj1" fmla="val 18392697"/>
                <a:gd name="adj2" fmla="val 1114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1" name="직선 연결선 30"/>
          <p:cNvCxnSpPr/>
          <p:nvPr/>
        </p:nvCxnSpPr>
        <p:spPr>
          <a:xfrm flipH="1">
            <a:off x="564485" y="6542689"/>
            <a:ext cx="11604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10026725" y="419946"/>
            <a:ext cx="1902928" cy="831510"/>
            <a:chOff x="10049585" y="307197"/>
            <a:chExt cx="1902928" cy="831510"/>
          </a:xfrm>
        </p:grpSpPr>
        <p:grpSp>
          <p:nvGrpSpPr>
            <p:cNvPr id="37" name="그룹 36"/>
            <p:cNvGrpSpPr/>
            <p:nvPr/>
          </p:nvGrpSpPr>
          <p:grpSpPr>
            <a:xfrm>
              <a:off x="10049585" y="307197"/>
              <a:ext cx="1902928" cy="831510"/>
              <a:chOff x="4294366" y="-182227"/>
              <a:chExt cx="7745233" cy="4159414"/>
            </a:xfrm>
          </p:grpSpPr>
          <p:cxnSp>
            <p:nvCxnSpPr>
              <p:cNvPr id="34" name="직선 연결선 33"/>
              <p:cNvCxnSpPr/>
              <p:nvPr/>
            </p:nvCxnSpPr>
            <p:spPr>
              <a:xfrm flipV="1">
                <a:off x="4294366" y="-182227"/>
                <a:ext cx="6587722" cy="1062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 flipV="1">
                <a:off x="12039599" y="469649"/>
                <a:ext cx="0" cy="35075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원호 37"/>
            <p:cNvSpPr/>
            <p:nvPr/>
          </p:nvSpPr>
          <p:spPr>
            <a:xfrm>
              <a:off x="11383735" y="308259"/>
              <a:ext cx="568778" cy="314498"/>
            </a:xfrm>
            <a:prstGeom prst="arc">
              <a:avLst>
                <a:gd name="adj1" fmla="val 16197341"/>
                <a:gd name="adj2" fmla="val 1114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576942" y="727298"/>
            <a:ext cx="8990058" cy="558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코드 리뷰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797278" y="875138"/>
            <a:ext cx="21419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기본 데이터 설정</a:t>
            </a:r>
            <a:endParaRPr lang="en-US" altLang="ko-KR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502" y="1465829"/>
            <a:ext cx="9499373" cy="489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97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679565" y="299085"/>
            <a:ext cx="465129" cy="428213"/>
          </a:xfrm>
          <a:prstGeom prst="roundRect">
            <a:avLst/>
          </a:prstGeom>
          <a:solidFill>
            <a:srgbClr val="A5D5E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ysClr val="windowText" lastClr="000000"/>
                </a:solidFill>
              </a:rPr>
              <a:t>03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336272" y="299085"/>
            <a:ext cx="2769004" cy="428213"/>
          </a:xfrm>
          <a:prstGeom prst="roundRect">
            <a:avLst/>
          </a:prstGeom>
          <a:solidFill>
            <a:srgbClr val="127CE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i="1" dirty="0" err="1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딥러닝</a:t>
            </a:r>
            <a:r>
              <a:rPr lang="ko-KR" altLang="en-US" sz="1600" b="1" i="1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학습</a:t>
            </a:r>
            <a:endParaRPr lang="ko-KR" altLang="en-US" sz="1600" b="1" i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5042206" y="513191"/>
            <a:ext cx="6587724" cy="106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원호 7"/>
          <p:cNvSpPr/>
          <p:nvPr/>
        </p:nvSpPr>
        <p:spPr>
          <a:xfrm>
            <a:off x="11296650" y="513191"/>
            <a:ext cx="568778" cy="314498"/>
          </a:xfrm>
          <a:prstGeom prst="arc">
            <a:avLst>
              <a:gd name="adj1" fmla="val 16197341"/>
              <a:gd name="adj2" fmla="val 11144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1865428" y="670440"/>
            <a:ext cx="0" cy="35075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11867019" y="4442340"/>
            <a:ext cx="0" cy="8535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원호 23"/>
          <p:cNvSpPr/>
          <p:nvPr/>
        </p:nvSpPr>
        <p:spPr>
          <a:xfrm flipV="1">
            <a:off x="11295059" y="6228191"/>
            <a:ext cx="568778" cy="314498"/>
          </a:xfrm>
          <a:prstGeom prst="arc">
            <a:avLst>
              <a:gd name="adj1" fmla="val 16197341"/>
              <a:gd name="adj2" fmla="val 11144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11863837" y="5531880"/>
            <a:ext cx="0" cy="8535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292553" y="1175265"/>
            <a:ext cx="0" cy="35075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 flipH="1">
            <a:off x="292553" y="5531880"/>
            <a:ext cx="638149" cy="1010809"/>
            <a:chOff x="-81618" y="5531880"/>
            <a:chExt cx="638149" cy="1010809"/>
          </a:xfrm>
        </p:grpSpPr>
        <p:sp>
          <p:nvSpPr>
            <p:cNvPr id="28" name="원호 27"/>
            <p:cNvSpPr/>
            <p:nvPr/>
          </p:nvSpPr>
          <p:spPr>
            <a:xfrm flipV="1">
              <a:off x="-12247" y="6228191"/>
              <a:ext cx="568778" cy="314498"/>
            </a:xfrm>
            <a:prstGeom prst="arc">
              <a:avLst>
                <a:gd name="adj1" fmla="val 16197341"/>
                <a:gd name="adj2" fmla="val 1114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/>
            <p:nvPr/>
          </p:nvCxnSpPr>
          <p:spPr>
            <a:xfrm flipV="1">
              <a:off x="556531" y="5531880"/>
              <a:ext cx="0" cy="8535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원호 32"/>
            <p:cNvSpPr/>
            <p:nvPr/>
          </p:nvSpPr>
          <p:spPr>
            <a:xfrm flipV="1">
              <a:off x="-81618" y="6171269"/>
              <a:ext cx="568778" cy="314498"/>
            </a:xfrm>
            <a:prstGeom prst="arc">
              <a:avLst>
                <a:gd name="adj1" fmla="val 18392697"/>
                <a:gd name="adj2" fmla="val 1114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1" name="직선 연결선 30"/>
          <p:cNvCxnSpPr/>
          <p:nvPr/>
        </p:nvCxnSpPr>
        <p:spPr>
          <a:xfrm flipH="1">
            <a:off x="564485" y="6542689"/>
            <a:ext cx="11604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10026725" y="419946"/>
            <a:ext cx="1902928" cy="831510"/>
            <a:chOff x="10049585" y="307197"/>
            <a:chExt cx="1902928" cy="831510"/>
          </a:xfrm>
        </p:grpSpPr>
        <p:grpSp>
          <p:nvGrpSpPr>
            <p:cNvPr id="37" name="그룹 36"/>
            <p:cNvGrpSpPr/>
            <p:nvPr/>
          </p:nvGrpSpPr>
          <p:grpSpPr>
            <a:xfrm>
              <a:off x="10049585" y="307197"/>
              <a:ext cx="1902928" cy="831510"/>
              <a:chOff x="4294366" y="-182227"/>
              <a:chExt cx="7745233" cy="4159414"/>
            </a:xfrm>
          </p:grpSpPr>
          <p:cxnSp>
            <p:nvCxnSpPr>
              <p:cNvPr id="34" name="직선 연결선 33"/>
              <p:cNvCxnSpPr/>
              <p:nvPr/>
            </p:nvCxnSpPr>
            <p:spPr>
              <a:xfrm flipV="1">
                <a:off x="4294366" y="-182227"/>
                <a:ext cx="6587722" cy="1062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 flipV="1">
                <a:off x="12039599" y="469649"/>
                <a:ext cx="0" cy="35075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원호 37"/>
            <p:cNvSpPr/>
            <p:nvPr/>
          </p:nvSpPr>
          <p:spPr>
            <a:xfrm>
              <a:off x="11383735" y="308259"/>
              <a:ext cx="568778" cy="314498"/>
            </a:xfrm>
            <a:prstGeom prst="arc">
              <a:avLst>
                <a:gd name="adj1" fmla="val 16197341"/>
                <a:gd name="adj2" fmla="val 1114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576942" y="727298"/>
            <a:ext cx="8990058" cy="558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코드 리뷰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272048" y="1101763"/>
            <a:ext cx="49407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모델 선정 및 데이터 폴더 생성 및 저장 설정</a:t>
            </a:r>
            <a:endParaRPr lang="en-US" altLang="ko-KR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272" y="1644051"/>
            <a:ext cx="10336558" cy="452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48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400</Words>
  <Application>Microsoft Office PowerPoint</Application>
  <PresentationFormat>와이드스크린</PresentationFormat>
  <Paragraphs>132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나눔스퀘어_ac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user8</dc:creator>
  <cp:lastModifiedBy>user8</cp:lastModifiedBy>
  <cp:revision>12</cp:revision>
  <dcterms:created xsi:type="dcterms:W3CDTF">2022-05-02T00:26:15Z</dcterms:created>
  <dcterms:modified xsi:type="dcterms:W3CDTF">2022-05-02T04:05:39Z</dcterms:modified>
</cp:coreProperties>
</file>