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8" r:id="rId3"/>
    <p:sldId id="281" r:id="rId4"/>
    <p:sldId id="295" r:id="rId5"/>
    <p:sldId id="294" r:id="rId6"/>
    <p:sldId id="297" r:id="rId7"/>
    <p:sldId id="296" r:id="rId8"/>
    <p:sldId id="277" r:id="rId9"/>
    <p:sldId id="293" r:id="rId10"/>
    <p:sldId id="298" r:id="rId11"/>
    <p:sldId id="292" r:id="rId12"/>
    <p:sldId id="2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8E8E8"/>
    <a:srgbClr val="96D1CF"/>
    <a:srgbClr val="AF9F96"/>
    <a:srgbClr val="FF4B4B"/>
    <a:srgbClr val="A46542"/>
    <a:srgbClr val="5E3A26"/>
    <a:srgbClr val="FF6600"/>
    <a:srgbClr val="FF517C"/>
    <a:srgbClr val="A19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5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2796" y="17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3647489" y="2481336"/>
            <a:ext cx="2497792" cy="196860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12700" dir="90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71543" y="2189402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동기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69789" y="936508"/>
            <a:ext cx="556842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금연 도우미 </a:t>
            </a:r>
            <a:r>
              <a:rPr lang="ko-KR" altLang="en-US" sz="2400" b="1" i="1" dirty="0" err="1"/>
              <a:t>챗봇</a:t>
            </a:r>
            <a:r>
              <a:rPr lang="ko-KR" altLang="en-US" sz="2400" b="1" i="1" dirty="0"/>
              <a:t> 애플리케이션 개발</a:t>
            </a:r>
            <a:endParaRPr lang="en-US" altLang="ko-KR" sz="2400" b="1" i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5277390" y="2158433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14" name="타원 13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5859849" y="2813097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목적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665696" y="279797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3" name="타원 42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자유형 43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6248155" y="3437511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내용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054002" y="3406542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8" name="타원 47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6680472" y="40786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참고 서적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486319" y="40476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7" name="타원 3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7FB4F1-FD03-4D5E-9124-AC2C5C73CA0D}"/>
              </a:ext>
            </a:extLst>
          </p:cNvPr>
          <p:cNvSpPr txBox="1"/>
          <p:nvPr/>
        </p:nvSpPr>
        <p:spPr>
          <a:xfrm>
            <a:off x="458124" y="4724647"/>
            <a:ext cx="336116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 구성</a:t>
            </a:r>
            <a:endParaRPr lang="en-US" altLang="ko-KR" sz="32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b="1" dirty="0"/>
          </a:p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정윤찬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김민혁</a:t>
            </a:r>
            <a:r>
              <a:rPr lang="en-US" altLang="ko-KR" dirty="0"/>
              <a:t>, </a:t>
            </a:r>
            <a:r>
              <a:rPr lang="ko-KR" altLang="en-US" dirty="0"/>
              <a:t>문현준</a:t>
            </a:r>
            <a:r>
              <a:rPr lang="en-US" altLang="ko-KR" dirty="0"/>
              <a:t>, </a:t>
            </a:r>
            <a:r>
              <a:rPr lang="ko-KR" altLang="en-US" dirty="0" err="1"/>
              <a:t>조규인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22B5A055-591F-4904-B35C-DA09B865C03B}"/>
              </a:ext>
            </a:extLst>
          </p:cNvPr>
          <p:cNvSpPr/>
          <p:nvPr/>
        </p:nvSpPr>
        <p:spPr>
          <a:xfrm>
            <a:off x="401176" y="1330393"/>
            <a:ext cx="999241" cy="4551264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2" name="자유형 17">
            <a:extLst>
              <a:ext uri="{FF2B5EF4-FFF2-40B4-BE49-F238E27FC236}">
                <a16:creationId xmlns:a16="http://schemas.microsoft.com/office/drawing/2014/main" id="{120A2F82-D538-41DF-8BD9-5F5F0DA6B214}"/>
              </a:ext>
            </a:extLst>
          </p:cNvPr>
          <p:cNvSpPr/>
          <p:nvPr/>
        </p:nvSpPr>
        <p:spPr>
          <a:xfrm>
            <a:off x="424546" y="3090933"/>
            <a:ext cx="931646" cy="2676973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CC649-6A53-4BA9-8473-A88CE39AA21D}"/>
              </a:ext>
            </a:extLst>
          </p:cNvPr>
          <p:cNvSpPr txBox="1"/>
          <p:nvPr/>
        </p:nvSpPr>
        <p:spPr>
          <a:xfrm>
            <a:off x="403692" y="2610482"/>
            <a:ext cx="95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참 고  서 적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13F26A-1DEB-48CB-9FCD-EE7068BAF57E}"/>
              </a:ext>
            </a:extLst>
          </p:cNvPr>
          <p:cNvGrpSpPr/>
          <p:nvPr/>
        </p:nvGrpSpPr>
        <p:grpSpPr>
          <a:xfrm>
            <a:off x="771641" y="1813993"/>
            <a:ext cx="276311" cy="362870"/>
            <a:chOff x="833549" y="1523311"/>
            <a:chExt cx="276311" cy="3128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1260DEC-5007-47AA-AD58-02417AFC5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7D8D18-EF11-4E0B-84D1-F069B217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B74C25F-E2C2-4C01-AB45-3EDA417FB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58980"/>
              </p:ext>
            </p:extLst>
          </p:nvPr>
        </p:nvGraphicFramePr>
        <p:xfrm>
          <a:off x="2772849" y="1993588"/>
          <a:ext cx="8046719" cy="323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정재곤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Do it!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안드로이드 앱 프로그래밍 지음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정재곤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출판사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이지스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퍼블리싱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천인국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그림으로 쉽게 설명하는 안드로이드 프로그래밍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생능출판사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명품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JAVA Programming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황기태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김수호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생능출판사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오렐리앙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제롱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, Hands-On Machin </a:t>
                      </a:r>
                      <a:r>
                        <a:rPr kumimoji="0" lang="en-US" altLang="ko-K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Learnig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whit Scikit-Learn, </a:t>
                      </a:r>
                      <a:r>
                        <a:rPr kumimoji="0" lang="en-US" altLang="ko-K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Keras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&amp; TensorFlow,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한빛미디어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https://dialogflow.cloud.google.com, Dataflow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문서참조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6717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1E50-5B44-41E5-A8AF-BF1D27AA4CB7}"/>
              </a:ext>
            </a:extLst>
          </p:cNvPr>
          <p:cNvSpPr/>
          <p:nvPr/>
        </p:nvSpPr>
        <p:spPr>
          <a:xfrm>
            <a:off x="401176" y="184968"/>
            <a:ext cx="534170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6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DF316-33BA-4DBB-A938-5440C406A38E}"/>
              </a:ext>
            </a:extLst>
          </p:cNvPr>
          <p:cNvSpPr txBox="1"/>
          <p:nvPr/>
        </p:nvSpPr>
        <p:spPr>
          <a:xfrm>
            <a:off x="3869471" y="2797842"/>
            <a:ext cx="5397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 </a:t>
            </a:r>
            <a:endParaRPr lang="ko-KR" altLang="en-US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EBFE-B02A-4A4E-8433-5E93C9E02C84}"/>
              </a:ext>
            </a:extLst>
          </p:cNvPr>
          <p:cNvSpPr txBox="1"/>
          <p:nvPr/>
        </p:nvSpPr>
        <p:spPr>
          <a:xfrm>
            <a:off x="3064799" y="22745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/>
              <a:t>“</a:t>
            </a:r>
            <a:endParaRPr lang="ko-KR" altLang="en-US" sz="8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35C28-8464-4F11-8284-DB22D4C8D730}"/>
              </a:ext>
            </a:extLst>
          </p:cNvPr>
          <p:cNvSpPr txBox="1"/>
          <p:nvPr/>
        </p:nvSpPr>
        <p:spPr>
          <a:xfrm>
            <a:off x="8121903" y="3429000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5" y="285889"/>
            <a:ext cx="529103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10598" y="1540770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비슷한 기능을 가진 애플리케이션이 존재함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02193" y="2887211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그러나 사용자의 궁금증에 유동적으로 답을 하지 못함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02193" y="4191769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사용자 혼자서 금연을 해야 하는 금연자를 위해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도입해 외로움을 덜어주고 금연에 대한 동기부여를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시켜줌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73699" y="5491376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이에 본 팀은 사용자의 금연 일수를 기록해 금연에 대한 도움을 주고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Dialogflow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이용해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구현하고자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9163" y="1763441"/>
            <a:ext cx="2493757" cy="816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</a:p>
        </p:txBody>
      </p:sp>
      <p:cxnSp>
        <p:nvCxnSpPr>
          <p:cNvPr id="5" name="직선 연결선 4"/>
          <p:cNvCxnSpPr>
            <a:cxnSpLocks/>
            <a:stCxn id="26" idx="2"/>
            <a:endCxn id="3" idx="3"/>
          </p:cNvCxnSpPr>
          <p:nvPr/>
        </p:nvCxnSpPr>
        <p:spPr>
          <a:xfrm flipH="1">
            <a:off x="2852920" y="1987293"/>
            <a:ext cx="1938742" cy="1842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36" idx="28"/>
          </p:cNvCxnSpPr>
          <p:nvPr/>
        </p:nvCxnSpPr>
        <p:spPr>
          <a:xfrm flipH="1" flipV="1">
            <a:off x="2864617" y="2193520"/>
            <a:ext cx="2317310" cy="1313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48" idx="28"/>
            <a:endCxn id="3" idx="3"/>
          </p:cNvCxnSpPr>
          <p:nvPr/>
        </p:nvCxnSpPr>
        <p:spPr>
          <a:xfrm flipH="1" flipV="1">
            <a:off x="2852920" y="2171566"/>
            <a:ext cx="2386716" cy="2675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cxnSpLocks/>
            <a:stCxn id="45" idx="28"/>
            <a:endCxn id="3" idx="3"/>
          </p:cNvCxnSpPr>
          <p:nvPr/>
        </p:nvCxnSpPr>
        <p:spPr>
          <a:xfrm flipH="1" flipV="1">
            <a:off x="2852920" y="2171566"/>
            <a:ext cx="2386716" cy="3887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91662" y="1589810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2A41D1-A08A-434E-939A-B6876F3F6A19}"/>
              </a:ext>
            </a:extLst>
          </p:cNvPr>
          <p:cNvGrpSpPr/>
          <p:nvPr/>
        </p:nvGrpSpPr>
        <p:grpSpPr>
          <a:xfrm>
            <a:off x="4853813" y="3009755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0241D74-4425-47B3-8583-EF64B3C846C4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자유형 26">
              <a:extLst>
                <a:ext uri="{FF2B5EF4-FFF2-40B4-BE49-F238E27FC236}">
                  <a16:creationId xmlns:a16="http://schemas.microsoft.com/office/drawing/2014/main" id="{BD37F28F-2145-4F86-A6C0-DD2829D36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E99E55-AE74-40DC-A0A5-873DFCD52978}"/>
              </a:ext>
            </a:extLst>
          </p:cNvPr>
          <p:cNvGrpSpPr/>
          <p:nvPr/>
        </p:nvGrpSpPr>
        <p:grpSpPr>
          <a:xfrm>
            <a:off x="4911522" y="5562379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010C03-7FE4-4F6C-AA7F-A0B4EE73EE61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58D9C849-7920-4DE5-991F-64704454A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FC12F46-973A-49C9-8085-4A3A997FDCE7}"/>
              </a:ext>
            </a:extLst>
          </p:cNvPr>
          <p:cNvGrpSpPr/>
          <p:nvPr/>
        </p:nvGrpSpPr>
        <p:grpSpPr>
          <a:xfrm>
            <a:off x="4911522" y="4349726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9A6BF39-0BBE-4061-9A7B-9C7F63FCAC96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자유형 26">
              <a:extLst>
                <a:ext uri="{FF2B5EF4-FFF2-40B4-BE49-F238E27FC236}">
                  <a16:creationId xmlns:a16="http://schemas.microsoft.com/office/drawing/2014/main" id="{99ACFC03-0E27-441A-97E1-13821F10C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41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22B5A055-591F-4904-B35C-DA09B865C03B}"/>
              </a:ext>
            </a:extLst>
          </p:cNvPr>
          <p:cNvSpPr/>
          <p:nvPr/>
        </p:nvSpPr>
        <p:spPr>
          <a:xfrm>
            <a:off x="401176" y="1330393"/>
            <a:ext cx="999241" cy="4551264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2" name="자유형 17">
            <a:extLst>
              <a:ext uri="{FF2B5EF4-FFF2-40B4-BE49-F238E27FC236}">
                <a16:creationId xmlns:a16="http://schemas.microsoft.com/office/drawing/2014/main" id="{120A2F82-D538-41DF-8BD9-5F5F0DA6B214}"/>
              </a:ext>
            </a:extLst>
          </p:cNvPr>
          <p:cNvSpPr/>
          <p:nvPr/>
        </p:nvSpPr>
        <p:spPr>
          <a:xfrm>
            <a:off x="424546" y="3090933"/>
            <a:ext cx="931646" cy="2676973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CC649-6A53-4BA9-8473-A88CE39AA21D}"/>
              </a:ext>
            </a:extLst>
          </p:cNvPr>
          <p:cNvSpPr txBox="1"/>
          <p:nvPr/>
        </p:nvSpPr>
        <p:spPr>
          <a:xfrm>
            <a:off x="403692" y="2610482"/>
            <a:ext cx="95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금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어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13F26A-1DEB-48CB-9FCD-EE7068BAF57E}"/>
              </a:ext>
            </a:extLst>
          </p:cNvPr>
          <p:cNvGrpSpPr/>
          <p:nvPr/>
        </p:nvGrpSpPr>
        <p:grpSpPr>
          <a:xfrm>
            <a:off x="771641" y="1813993"/>
            <a:ext cx="276311" cy="362870"/>
            <a:chOff x="833549" y="1523311"/>
            <a:chExt cx="276311" cy="3128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1260DEC-5007-47AA-AD58-02417AFC5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7D8D18-EF11-4E0B-84D1-F069B217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1E50-5B44-41E5-A8AF-BF1D27AA4CB7}"/>
              </a:ext>
            </a:extLst>
          </p:cNvPr>
          <p:cNvSpPr/>
          <p:nvPr/>
        </p:nvSpPr>
        <p:spPr>
          <a:xfrm>
            <a:off x="401175" y="184968"/>
            <a:ext cx="53863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B4EF5-7241-4730-87D2-F6FE00F71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"/>
          <a:stretch/>
        </p:blipFill>
        <p:spPr>
          <a:xfrm>
            <a:off x="2109425" y="2346684"/>
            <a:ext cx="6603923" cy="2343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5ECC22-DFB3-4B70-B219-CA2539680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58" y="1868810"/>
            <a:ext cx="1840837" cy="39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5" y="285889"/>
            <a:ext cx="510341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10598" y="1540770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비슷한 기능을 가진 애플리케이션이 존재함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02193" y="2887211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그러나 사용자의 궁금증에 유동적으로 답을 하지 못함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02193" y="4191769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혼자서 금연을 해야 하는 금연자를 위해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도입해 외로움을 덜어주고 금연에 대한 동기부여를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시켜줌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73699" y="5491376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이에 본 팀은 사용자의 금연 일수를 기록해 금연에 대한 도움을 주고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Dialogflow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이용해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구현하고자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9163" y="1763441"/>
            <a:ext cx="2493757" cy="816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</a:p>
        </p:txBody>
      </p:sp>
      <p:cxnSp>
        <p:nvCxnSpPr>
          <p:cNvPr id="5" name="직선 연결선 4"/>
          <p:cNvCxnSpPr>
            <a:cxnSpLocks/>
            <a:stCxn id="26" idx="2"/>
            <a:endCxn id="3" idx="3"/>
          </p:cNvCxnSpPr>
          <p:nvPr/>
        </p:nvCxnSpPr>
        <p:spPr>
          <a:xfrm flipH="1">
            <a:off x="2852920" y="1987293"/>
            <a:ext cx="1938742" cy="1842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36" idx="28"/>
          </p:cNvCxnSpPr>
          <p:nvPr/>
        </p:nvCxnSpPr>
        <p:spPr>
          <a:xfrm flipH="1" flipV="1">
            <a:off x="2864617" y="2193520"/>
            <a:ext cx="2317310" cy="1313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48" idx="28"/>
            <a:endCxn id="3" idx="3"/>
          </p:cNvCxnSpPr>
          <p:nvPr/>
        </p:nvCxnSpPr>
        <p:spPr>
          <a:xfrm flipH="1" flipV="1">
            <a:off x="2852920" y="2171566"/>
            <a:ext cx="2386716" cy="2675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cxnSpLocks/>
            <a:stCxn id="45" idx="28"/>
            <a:endCxn id="3" idx="3"/>
          </p:cNvCxnSpPr>
          <p:nvPr/>
        </p:nvCxnSpPr>
        <p:spPr>
          <a:xfrm flipH="1" flipV="1">
            <a:off x="2852920" y="2171566"/>
            <a:ext cx="2386716" cy="3887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91662" y="1589810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2A41D1-A08A-434E-939A-B6876F3F6A19}"/>
              </a:ext>
            </a:extLst>
          </p:cNvPr>
          <p:cNvGrpSpPr/>
          <p:nvPr/>
        </p:nvGrpSpPr>
        <p:grpSpPr>
          <a:xfrm>
            <a:off x="4853813" y="3009755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0241D74-4425-47B3-8583-EF64B3C846C4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자유형 26">
              <a:extLst>
                <a:ext uri="{FF2B5EF4-FFF2-40B4-BE49-F238E27FC236}">
                  <a16:creationId xmlns:a16="http://schemas.microsoft.com/office/drawing/2014/main" id="{BD37F28F-2145-4F86-A6C0-DD2829D36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E99E55-AE74-40DC-A0A5-873DFCD52978}"/>
              </a:ext>
            </a:extLst>
          </p:cNvPr>
          <p:cNvGrpSpPr/>
          <p:nvPr/>
        </p:nvGrpSpPr>
        <p:grpSpPr>
          <a:xfrm>
            <a:off x="4911522" y="5562379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010C03-7FE4-4F6C-AA7F-A0B4EE73EE61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58D9C849-7920-4DE5-991F-64704454A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FC12F46-973A-49C9-8085-4A3A997FDCE7}"/>
              </a:ext>
            </a:extLst>
          </p:cNvPr>
          <p:cNvGrpSpPr/>
          <p:nvPr/>
        </p:nvGrpSpPr>
        <p:grpSpPr>
          <a:xfrm>
            <a:off x="4911522" y="4349726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9A6BF39-0BBE-4061-9A7B-9C7F63FCAC96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자유형 26">
              <a:extLst>
                <a:ext uri="{FF2B5EF4-FFF2-40B4-BE49-F238E27FC236}">
                  <a16:creationId xmlns:a16="http://schemas.microsoft.com/office/drawing/2014/main" id="{99ACFC03-0E27-441A-97E1-13821F10C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192001" cy="6858000"/>
          </a:xfrm>
          <a:custGeom>
            <a:avLst/>
            <a:gdLst>
              <a:gd name="connsiteX0" fmla="*/ 2058738 w 12192001"/>
              <a:gd name="connsiteY0" fmla="*/ 1039712 h 6858000"/>
              <a:gd name="connsiteX1" fmla="*/ 1758462 w 12192001"/>
              <a:gd name="connsiteY1" fmla="*/ 1339988 h 6858000"/>
              <a:gd name="connsiteX2" fmla="*/ 1758462 w 12192001"/>
              <a:gd name="connsiteY2" fmla="*/ 6351022 h 6858000"/>
              <a:gd name="connsiteX3" fmla="*/ 2058738 w 12192001"/>
              <a:gd name="connsiteY3" fmla="*/ 6651298 h 6858000"/>
              <a:gd name="connsiteX4" fmla="*/ 12192000 w 12192001"/>
              <a:gd name="connsiteY4" fmla="*/ 6651298 h 6858000"/>
              <a:gd name="connsiteX5" fmla="*/ 12192000 w 12192001"/>
              <a:gd name="connsiteY5" fmla="*/ 1039712 h 6858000"/>
              <a:gd name="connsiteX6" fmla="*/ 0 w 12192001"/>
              <a:gd name="connsiteY6" fmla="*/ 0 h 6858000"/>
              <a:gd name="connsiteX7" fmla="*/ 12192001 w 12192001"/>
              <a:gd name="connsiteY7" fmla="*/ 0 h 6858000"/>
              <a:gd name="connsiteX8" fmla="*/ 1219200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2058738" y="1039712"/>
                </a:moveTo>
                <a:cubicBezTo>
                  <a:pt x="1892900" y="1039712"/>
                  <a:pt x="1758462" y="1174150"/>
                  <a:pt x="1758462" y="1339988"/>
                </a:cubicBezTo>
                <a:lnTo>
                  <a:pt x="1758462" y="6351022"/>
                </a:lnTo>
                <a:cubicBezTo>
                  <a:pt x="1758462" y="6516860"/>
                  <a:pt x="1892900" y="6651298"/>
                  <a:pt x="2058738" y="6651298"/>
                </a:cubicBezTo>
                <a:lnTo>
                  <a:pt x="12192000" y="6651298"/>
                </a:lnTo>
                <a:lnTo>
                  <a:pt x="12192000" y="103971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lvl="4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모서리가 둥근 직사각형 4">
            <a:extLst>
              <a:ext uri="{FF2B5EF4-FFF2-40B4-BE49-F238E27FC236}">
                <a16:creationId xmlns:a16="http://schemas.microsoft.com/office/drawing/2014/main" id="{22B5A055-591F-4904-B35C-DA09B865C03B}"/>
              </a:ext>
            </a:extLst>
          </p:cNvPr>
          <p:cNvSpPr/>
          <p:nvPr/>
        </p:nvSpPr>
        <p:spPr>
          <a:xfrm>
            <a:off x="401176" y="1330393"/>
            <a:ext cx="999241" cy="4551264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2" name="자유형 17">
            <a:extLst>
              <a:ext uri="{FF2B5EF4-FFF2-40B4-BE49-F238E27FC236}">
                <a16:creationId xmlns:a16="http://schemas.microsoft.com/office/drawing/2014/main" id="{120A2F82-D538-41DF-8BD9-5F5F0DA6B214}"/>
              </a:ext>
            </a:extLst>
          </p:cNvPr>
          <p:cNvSpPr/>
          <p:nvPr/>
        </p:nvSpPr>
        <p:spPr>
          <a:xfrm>
            <a:off x="424546" y="3090933"/>
            <a:ext cx="931646" cy="2676973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CC649-6A53-4BA9-8473-A88CE39AA21D}"/>
              </a:ext>
            </a:extLst>
          </p:cNvPr>
          <p:cNvSpPr txBox="1"/>
          <p:nvPr/>
        </p:nvSpPr>
        <p:spPr>
          <a:xfrm>
            <a:off x="403692" y="2610482"/>
            <a:ext cx="952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챗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봇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어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플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713F26A-1DEB-48CB-9FCD-EE7068BAF57E}"/>
              </a:ext>
            </a:extLst>
          </p:cNvPr>
          <p:cNvGrpSpPr/>
          <p:nvPr/>
        </p:nvGrpSpPr>
        <p:grpSpPr>
          <a:xfrm>
            <a:off x="771641" y="1813993"/>
            <a:ext cx="276311" cy="362870"/>
            <a:chOff x="833549" y="1523311"/>
            <a:chExt cx="276311" cy="3128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1260DEC-5007-47AA-AD58-02417AFC5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7D8D18-EF11-4E0B-84D1-F069B217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1E50-5B44-41E5-A8AF-BF1D27AA4CB7}"/>
              </a:ext>
            </a:extLst>
          </p:cNvPr>
          <p:cNvSpPr/>
          <p:nvPr/>
        </p:nvSpPr>
        <p:spPr>
          <a:xfrm>
            <a:off x="401175" y="184968"/>
            <a:ext cx="515770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6F74F0-2528-4A8D-A3BF-546460B58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16" y="1490193"/>
            <a:ext cx="2483681" cy="441764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2641E2-1611-4BCF-A0B5-3EB5FD847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40" y="1555594"/>
            <a:ext cx="2091142" cy="428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55AAC-2DB9-4484-8C05-F6A61EB12C04}"/>
              </a:ext>
            </a:extLst>
          </p:cNvPr>
          <p:cNvSpPr txBox="1"/>
          <p:nvPr/>
        </p:nvSpPr>
        <p:spPr>
          <a:xfrm>
            <a:off x="3426316" y="6116444"/>
            <a:ext cx="68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다이어트 어플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람희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                              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멘탈케어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어플 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티티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2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8635" y="285889"/>
            <a:ext cx="529103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10598" y="1540770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비슷한 기능을 가진 애플리케이션이 존재함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402193" y="2887211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그러나 사용자의 궁금증에 유동적으로 답을 하지 못함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02193" y="4191769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사용자 혼자서 금연을 해야 하는 금연자를 위해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도입해 외로움을 덜어주고 금연에 대한 동기부여를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시켜줌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73699" y="5491376"/>
            <a:ext cx="4927600" cy="957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이에 본 팀은 사용자의 금연 일수를 기록해 금연에 대한 도움을 주고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Dialogflow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이용해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구현하고자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9163" y="1763441"/>
            <a:ext cx="2493757" cy="816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동기</a:t>
            </a:r>
          </a:p>
        </p:txBody>
      </p:sp>
      <p:cxnSp>
        <p:nvCxnSpPr>
          <p:cNvPr id="5" name="직선 연결선 4"/>
          <p:cNvCxnSpPr>
            <a:cxnSpLocks/>
            <a:stCxn id="26" idx="2"/>
            <a:endCxn id="3" idx="3"/>
          </p:cNvCxnSpPr>
          <p:nvPr/>
        </p:nvCxnSpPr>
        <p:spPr>
          <a:xfrm flipH="1">
            <a:off x="2852920" y="1987293"/>
            <a:ext cx="1938742" cy="1842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cxnSpLocks/>
            <a:stCxn id="36" idx="28"/>
          </p:cNvCxnSpPr>
          <p:nvPr/>
        </p:nvCxnSpPr>
        <p:spPr>
          <a:xfrm flipH="1" flipV="1">
            <a:off x="2864617" y="2193520"/>
            <a:ext cx="2317310" cy="1313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48" idx="28"/>
            <a:endCxn id="3" idx="3"/>
          </p:cNvCxnSpPr>
          <p:nvPr/>
        </p:nvCxnSpPr>
        <p:spPr>
          <a:xfrm flipH="1" flipV="1">
            <a:off x="2852920" y="2171566"/>
            <a:ext cx="2386716" cy="2675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cxnSpLocks/>
            <a:stCxn id="45" idx="28"/>
            <a:endCxn id="3" idx="3"/>
          </p:cNvCxnSpPr>
          <p:nvPr/>
        </p:nvCxnSpPr>
        <p:spPr>
          <a:xfrm flipH="1" flipV="1">
            <a:off x="2852920" y="2171566"/>
            <a:ext cx="2386716" cy="3887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91662" y="1589810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2A41D1-A08A-434E-939A-B6876F3F6A19}"/>
              </a:ext>
            </a:extLst>
          </p:cNvPr>
          <p:cNvGrpSpPr/>
          <p:nvPr/>
        </p:nvGrpSpPr>
        <p:grpSpPr>
          <a:xfrm>
            <a:off x="4853813" y="3009755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0241D74-4425-47B3-8583-EF64B3C846C4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자유형 26">
              <a:extLst>
                <a:ext uri="{FF2B5EF4-FFF2-40B4-BE49-F238E27FC236}">
                  <a16:creationId xmlns:a16="http://schemas.microsoft.com/office/drawing/2014/main" id="{BD37F28F-2145-4F86-A6C0-DD2829D36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E99E55-AE74-40DC-A0A5-873DFCD52978}"/>
              </a:ext>
            </a:extLst>
          </p:cNvPr>
          <p:cNvGrpSpPr/>
          <p:nvPr/>
        </p:nvGrpSpPr>
        <p:grpSpPr>
          <a:xfrm>
            <a:off x="4911522" y="5562379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3010C03-7FE4-4F6C-AA7F-A0B4EE73EE61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자유형 26">
              <a:extLst>
                <a:ext uri="{FF2B5EF4-FFF2-40B4-BE49-F238E27FC236}">
                  <a16:creationId xmlns:a16="http://schemas.microsoft.com/office/drawing/2014/main" id="{58D9C849-7920-4DE5-991F-64704454A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FC12F46-973A-49C9-8085-4A3A997FDCE7}"/>
              </a:ext>
            </a:extLst>
          </p:cNvPr>
          <p:cNvGrpSpPr/>
          <p:nvPr/>
        </p:nvGrpSpPr>
        <p:grpSpPr>
          <a:xfrm>
            <a:off x="4911522" y="4349726"/>
            <a:ext cx="798151" cy="794965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9A6BF39-0BBE-4061-9A7B-9C7F63FCAC96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자유형 26">
              <a:extLst>
                <a:ext uri="{FF2B5EF4-FFF2-40B4-BE49-F238E27FC236}">
                  <a16:creationId xmlns:a16="http://schemas.microsoft.com/office/drawing/2014/main" id="{99ACFC03-0E27-441A-97E1-13821F10C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686300" y="1514194"/>
            <a:ext cx="2838450" cy="28384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24750" y="2685413"/>
            <a:ext cx="2039132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동기 부여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330597" y="2654444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2" name="타원 21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646741" y="3293107"/>
            <a:ext cx="3097460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챗봇을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이용하여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AI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상호작용을 통해 금연에 대한 즐거움을 높여주는 시스템을 구현하고자 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03750" y="2698135"/>
            <a:ext cx="1782550" cy="35744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편의성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486915" y="2698977"/>
            <a:ext cx="388306" cy="388413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7" name="타원 26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842618" y="3307555"/>
            <a:ext cx="2838450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금연 하는데 있어 꼭 필요하고      정확한 정보를 신속하게 얻을 수  있는 기능을 구현하고자 함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26658" y="2553692"/>
            <a:ext cx="2202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개발 목적</a:t>
            </a:r>
            <a:endParaRPr lang="ko-KR" altLang="en-US" sz="4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AF5E78-9D65-4EF3-8AA3-FD443ACEA72B}"/>
              </a:ext>
            </a:extLst>
          </p:cNvPr>
          <p:cNvSpPr/>
          <p:nvPr/>
        </p:nvSpPr>
        <p:spPr>
          <a:xfrm>
            <a:off x="418636" y="285889"/>
            <a:ext cx="52127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4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881915" y="1336292"/>
            <a:ext cx="999241" cy="4551264"/>
          </a:xfrm>
          <a:prstGeom prst="roundRect">
            <a:avLst>
              <a:gd name="adj" fmla="val 50000"/>
            </a:avLst>
          </a:prstGeom>
          <a:solidFill>
            <a:srgbClr val="232220"/>
          </a:solidFill>
          <a:ln w="60325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905285" y="3096832"/>
            <a:ext cx="931646" cy="2676973"/>
          </a:xfrm>
          <a:custGeom>
            <a:avLst/>
            <a:gdLst>
              <a:gd name="connsiteX0" fmla="*/ 931646 w 931646"/>
              <a:gd name="connsiteY0" fmla="*/ 0 h 3830412"/>
              <a:gd name="connsiteX1" fmla="*/ 931646 w 931646"/>
              <a:gd name="connsiteY1" fmla="*/ 3364589 h 3830412"/>
              <a:gd name="connsiteX2" fmla="*/ 465823 w 931646"/>
              <a:gd name="connsiteY2" fmla="*/ 3830412 h 3830412"/>
              <a:gd name="connsiteX3" fmla="*/ 0 w 931646"/>
              <a:gd name="connsiteY3" fmla="*/ 3364589 h 3830412"/>
              <a:gd name="connsiteX4" fmla="*/ 0 w 931646"/>
              <a:gd name="connsiteY4" fmla="*/ 1587657 h 383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46" h="3830412">
                <a:moveTo>
                  <a:pt x="931646" y="0"/>
                </a:moveTo>
                <a:lnTo>
                  <a:pt x="931646" y="3364589"/>
                </a:lnTo>
                <a:cubicBezTo>
                  <a:pt x="931646" y="3621856"/>
                  <a:pt x="723090" y="3830412"/>
                  <a:pt x="465823" y="3830412"/>
                </a:cubicBezTo>
                <a:cubicBezTo>
                  <a:pt x="208556" y="3830412"/>
                  <a:pt x="0" y="3621856"/>
                  <a:pt x="0" y="3364589"/>
                </a:cubicBezTo>
                <a:lnTo>
                  <a:pt x="0" y="1587657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 w="603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Kozuka Mincho Pr6N H" panose="02020900000000000000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84431" y="2616381"/>
            <a:ext cx="952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발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내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52380" y="1819892"/>
            <a:ext cx="276311" cy="362870"/>
            <a:chOff x="833549" y="1523311"/>
            <a:chExt cx="276311" cy="31289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833549" y="1523311"/>
              <a:ext cx="276311" cy="312890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868214" y="1570578"/>
              <a:ext cx="190028" cy="215184"/>
            </a:xfrm>
            <a:custGeom>
              <a:avLst/>
              <a:gdLst>
                <a:gd name="T0" fmla="*/ 949 w 982"/>
                <a:gd name="T1" fmla="*/ 495 h 1112"/>
                <a:gd name="T2" fmla="*/ 104 w 982"/>
                <a:gd name="T3" fmla="*/ 9 h 1112"/>
                <a:gd name="T4" fmla="*/ 88 w 982"/>
                <a:gd name="T5" fmla="*/ 0 h 1112"/>
                <a:gd name="T6" fmla="*/ 51 w 982"/>
                <a:gd name="T7" fmla="*/ 0 h 1112"/>
                <a:gd name="T8" fmla="*/ 35 w 982"/>
                <a:gd name="T9" fmla="*/ 9 h 1112"/>
                <a:gd name="T10" fmla="*/ 19 w 982"/>
                <a:gd name="T11" fmla="*/ 19 h 1112"/>
                <a:gd name="T12" fmla="*/ 2 w 982"/>
                <a:gd name="T13" fmla="*/ 49 h 1112"/>
                <a:gd name="T14" fmla="*/ 0 w 982"/>
                <a:gd name="T15" fmla="*/ 68 h 1112"/>
                <a:gd name="T16" fmla="*/ 0 w 982"/>
                <a:gd name="T17" fmla="*/ 1044 h 1112"/>
                <a:gd name="T18" fmla="*/ 2 w 982"/>
                <a:gd name="T19" fmla="*/ 1061 h 1112"/>
                <a:gd name="T20" fmla="*/ 19 w 982"/>
                <a:gd name="T21" fmla="*/ 1093 h 1112"/>
                <a:gd name="T22" fmla="*/ 35 w 982"/>
                <a:gd name="T23" fmla="*/ 1103 h 1112"/>
                <a:gd name="T24" fmla="*/ 51 w 982"/>
                <a:gd name="T25" fmla="*/ 1110 h 1112"/>
                <a:gd name="T26" fmla="*/ 68 w 982"/>
                <a:gd name="T27" fmla="*/ 1112 h 1112"/>
                <a:gd name="T28" fmla="*/ 88 w 982"/>
                <a:gd name="T29" fmla="*/ 1110 h 1112"/>
                <a:gd name="T30" fmla="*/ 104 w 982"/>
                <a:gd name="T31" fmla="*/ 1103 h 1112"/>
                <a:gd name="T32" fmla="*/ 949 w 982"/>
                <a:gd name="T33" fmla="*/ 616 h 1112"/>
                <a:gd name="T34" fmla="*/ 963 w 982"/>
                <a:gd name="T35" fmla="*/ 605 h 1112"/>
                <a:gd name="T36" fmla="*/ 981 w 982"/>
                <a:gd name="T37" fmla="*/ 574 h 1112"/>
                <a:gd name="T38" fmla="*/ 982 w 982"/>
                <a:gd name="T39" fmla="*/ 556 h 1112"/>
                <a:gd name="T40" fmla="*/ 981 w 982"/>
                <a:gd name="T41" fmla="*/ 537 h 1112"/>
                <a:gd name="T42" fmla="*/ 963 w 982"/>
                <a:gd name="T43" fmla="*/ 505 h 1112"/>
                <a:gd name="T44" fmla="*/ 949 w 982"/>
                <a:gd name="T45" fmla="*/ 495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2" h="1112">
                  <a:moveTo>
                    <a:pt x="949" y="495"/>
                  </a:moveTo>
                  <a:lnTo>
                    <a:pt x="104" y="9"/>
                  </a:lnTo>
                  <a:lnTo>
                    <a:pt x="88" y="0"/>
                  </a:lnTo>
                  <a:lnTo>
                    <a:pt x="51" y="0"/>
                  </a:lnTo>
                  <a:lnTo>
                    <a:pt x="35" y="9"/>
                  </a:lnTo>
                  <a:lnTo>
                    <a:pt x="19" y="19"/>
                  </a:lnTo>
                  <a:lnTo>
                    <a:pt x="2" y="49"/>
                  </a:lnTo>
                  <a:lnTo>
                    <a:pt x="0" y="68"/>
                  </a:lnTo>
                  <a:lnTo>
                    <a:pt x="0" y="1044"/>
                  </a:lnTo>
                  <a:lnTo>
                    <a:pt x="2" y="1061"/>
                  </a:lnTo>
                  <a:lnTo>
                    <a:pt x="19" y="1093"/>
                  </a:lnTo>
                  <a:lnTo>
                    <a:pt x="35" y="1103"/>
                  </a:lnTo>
                  <a:lnTo>
                    <a:pt x="51" y="1110"/>
                  </a:lnTo>
                  <a:lnTo>
                    <a:pt x="68" y="1112"/>
                  </a:lnTo>
                  <a:lnTo>
                    <a:pt x="88" y="1110"/>
                  </a:lnTo>
                  <a:lnTo>
                    <a:pt x="104" y="1103"/>
                  </a:lnTo>
                  <a:lnTo>
                    <a:pt x="949" y="616"/>
                  </a:lnTo>
                  <a:lnTo>
                    <a:pt x="963" y="605"/>
                  </a:lnTo>
                  <a:lnTo>
                    <a:pt x="981" y="574"/>
                  </a:lnTo>
                  <a:lnTo>
                    <a:pt x="982" y="556"/>
                  </a:lnTo>
                  <a:lnTo>
                    <a:pt x="981" y="537"/>
                  </a:lnTo>
                  <a:lnTo>
                    <a:pt x="963" y="505"/>
                  </a:lnTo>
                  <a:lnTo>
                    <a:pt x="949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0804"/>
              </p:ext>
            </p:extLst>
          </p:nvPr>
        </p:nvGraphicFramePr>
        <p:xfrm>
          <a:off x="4045894" y="1929088"/>
          <a:ext cx="6261675" cy="261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여러 기관의 발표자료를  </a:t>
                      </a:r>
                      <a:r>
                        <a:rPr kumimoji="0" lang="en-US" altLang="ko-KR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Dialogflow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를 이용하여 </a:t>
                      </a:r>
                      <a:r>
                        <a:rPr kumimoji="0" lang="ko-KR" alt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챗봇을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학습시켜 질문에 대한 답 도출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사용자의 금연시간을 고려하여 신체의 긍정적 변화를 알려줌 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캘린더를 이용하여 사용자의 금연 기간과 실패날짜를 보여줌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사용자가 초기에 입력한 흡연량에 따라 지금까지 절약한 돈을 보여줌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90F671-8816-4B08-B1E1-C0B40CE4FB86}"/>
              </a:ext>
            </a:extLst>
          </p:cNvPr>
          <p:cNvSpPr/>
          <p:nvPr/>
        </p:nvSpPr>
        <p:spPr>
          <a:xfrm>
            <a:off x="435175" y="245684"/>
            <a:ext cx="52407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cxnSpLocks/>
          </p:cNvCxnSpPr>
          <p:nvPr/>
        </p:nvCxnSpPr>
        <p:spPr>
          <a:xfrm flipV="1">
            <a:off x="1158030" y="1536509"/>
            <a:ext cx="7876232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37871" y="1464760"/>
            <a:ext cx="133757" cy="130879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17235" y="1472668"/>
            <a:ext cx="128358" cy="130878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58030" y="1410888"/>
            <a:ext cx="1435568" cy="30166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메인화면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963877" y="1384751"/>
            <a:ext cx="334921" cy="327806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50" name="타원 49"/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자유형 50"/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47">
            <a:extLst>
              <a:ext uri="{FF2B5EF4-FFF2-40B4-BE49-F238E27FC236}">
                <a16:creationId xmlns:a16="http://schemas.microsoft.com/office/drawing/2014/main" id="{8F3B598E-E1C4-4F3B-9C56-7A7E3988B968}"/>
              </a:ext>
            </a:extLst>
          </p:cNvPr>
          <p:cNvSpPr/>
          <p:nvPr/>
        </p:nvSpPr>
        <p:spPr>
          <a:xfrm>
            <a:off x="5093704" y="1368447"/>
            <a:ext cx="1435568" cy="30166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챗봇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847486-1083-4A2E-84DD-AE8FA3B5D9A4}"/>
              </a:ext>
            </a:extLst>
          </p:cNvPr>
          <p:cNvGrpSpPr/>
          <p:nvPr/>
        </p:nvGrpSpPr>
        <p:grpSpPr>
          <a:xfrm>
            <a:off x="4899551" y="1342310"/>
            <a:ext cx="334921" cy="327806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83FB8-EAF1-4187-B4B7-B100A2E63F3E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자유형 50">
              <a:extLst>
                <a:ext uri="{FF2B5EF4-FFF2-40B4-BE49-F238E27FC236}">
                  <a16:creationId xmlns:a16="http://schemas.microsoft.com/office/drawing/2014/main" id="{E355E9B2-E7DE-48B2-A98B-22584FEA6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077B4D33-B7AB-4244-8375-99B50C493D30}"/>
              </a:ext>
            </a:extLst>
          </p:cNvPr>
          <p:cNvSpPr/>
          <p:nvPr/>
        </p:nvSpPr>
        <p:spPr>
          <a:xfrm>
            <a:off x="9020123" y="1368447"/>
            <a:ext cx="1435568" cy="30166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304800" sx="108000" sy="10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금연 달력</a:t>
            </a:r>
            <a:endParaRPr lang="en-US" altLang="ko-KR" sz="1200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ADA23-C7F4-46A6-ADB1-845BCA5462F7}"/>
              </a:ext>
            </a:extLst>
          </p:cNvPr>
          <p:cNvGrpSpPr/>
          <p:nvPr/>
        </p:nvGrpSpPr>
        <p:grpSpPr>
          <a:xfrm>
            <a:off x="8825970" y="1342310"/>
            <a:ext cx="334921" cy="327806"/>
            <a:chOff x="6798071" y="461424"/>
            <a:chExt cx="484194" cy="484328"/>
          </a:xfrm>
          <a:solidFill>
            <a:schemeClr val="bg1"/>
          </a:solidFill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A97879-D4C1-4C5C-9E2C-6EF39BBD6DF9}"/>
                </a:ext>
              </a:extLst>
            </p:cNvPr>
            <p:cNvSpPr/>
            <p:nvPr/>
          </p:nvSpPr>
          <p:spPr>
            <a:xfrm>
              <a:off x="6798071" y="461424"/>
              <a:ext cx="484194" cy="484328"/>
            </a:xfrm>
            <a:prstGeom prst="ellipse">
              <a:avLst/>
            </a:prstGeom>
            <a:grpFill/>
            <a:ln>
              <a:noFill/>
            </a:ln>
            <a:effectLst>
              <a:outerShdw blurRad="3048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2400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자유형 50">
              <a:extLst>
                <a:ext uri="{FF2B5EF4-FFF2-40B4-BE49-F238E27FC236}">
                  <a16:creationId xmlns:a16="http://schemas.microsoft.com/office/drawing/2014/main" id="{6B8A94C1-C66E-48FD-B769-0495FE47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890" y="591320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C237BF-75A8-42C1-9987-0197B7945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039639"/>
            <a:ext cx="2398955" cy="3996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FAB104-CD6B-4881-99FA-2693035B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10" y="2039639"/>
            <a:ext cx="2398955" cy="4022759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C21484E5-8259-473C-8A60-4BBF1D1CD3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"/>
          <a:stretch/>
        </p:blipFill>
        <p:spPr>
          <a:xfrm>
            <a:off x="8325777" y="2012947"/>
            <a:ext cx="2576609" cy="424288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3992A2-E364-4661-9F69-86F94A6627CE}"/>
              </a:ext>
            </a:extLst>
          </p:cNvPr>
          <p:cNvSpPr/>
          <p:nvPr/>
        </p:nvSpPr>
        <p:spPr>
          <a:xfrm>
            <a:off x="418635" y="285889"/>
            <a:ext cx="53632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금연도우미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챗봇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애플리케이션 개발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362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Kozuka Mincho Pr6N H</vt:lpstr>
      <vt:lpstr>맑은 고딕</vt:lpstr>
      <vt:lpstr>야놀자 야체 B</vt:lpstr>
      <vt:lpstr>한컴 말랑말랑 Bold</vt:lpstr>
      <vt:lpstr>휴먼모음T</vt:lpstr>
      <vt:lpstr>Arial</vt:lpstr>
      <vt:lpstr>Segoe UI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윤찬 정</cp:lastModifiedBy>
  <cp:revision>276</cp:revision>
  <dcterms:created xsi:type="dcterms:W3CDTF">2018-05-09T06:13:43Z</dcterms:created>
  <dcterms:modified xsi:type="dcterms:W3CDTF">2022-03-20T12:18:28Z</dcterms:modified>
</cp:coreProperties>
</file>