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5" r:id="rId4"/>
    <p:sldId id="277" r:id="rId5"/>
    <p:sldId id="294" r:id="rId6"/>
    <p:sldId id="262" r:id="rId7"/>
    <p:sldId id="289" r:id="rId8"/>
    <p:sldId id="299" r:id="rId9"/>
    <p:sldId id="269" r:id="rId10"/>
    <p:sldId id="295" r:id="rId11"/>
    <p:sldId id="276" r:id="rId12"/>
    <p:sldId id="297" r:id="rId13"/>
    <p:sldId id="278" r:id="rId14"/>
    <p:sldId id="307" r:id="rId15"/>
    <p:sldId id="279" r:id="rId16"/>
    <p:sldId id="280" r:id="rId17"/>
    <p:sldId id="298" r:id="rId18"/>
    <p:sldId id="271" r:id="rId19"/>
    <p:sldId id="281" r:id="rId20"/>
    <p:sldId id="282" r:id="rId21"/>
    <p:sldId id="303" r:id="rId22"/>
    <p:sldId id="305" r:id="rId23"/>
    <p:sldId id="290" r:id="rId24"/>
    <p:sldId id="300" r:id="rId25"/>
    <p:sldId id="283" r:id="rId26"/>
    <p:sldId id="285" r:id="rId27"/>
    <p:sldId id="293" r:id="rId28"/>
    <p:sldId id="306" r:id="rId29"/>
    <p:sldId id="292" r:id="rId30"/>
    <p:sldId id="301" r:id="rId31"/>
    <p:sldId id="304" r:id="rId32"/>
  </p:sldIdLst>
  <p:sldSz cx="9144000" cy="6858000" type="screen4x3"/>
  <p:notesSz cx="6858000" cy="9144000"/>
  <p:embeddedFontLst>
    <p:embeddedFont>
      <p:font typeface="맑은 고딕" pitchFamily="50" charset="-127"/>
      <p:regular r:id="rId34"/>
      <p:bold r:id="rId35"/>
    </p:embeddedFont>
    <p:embeddedFont>
      <p:font typeface="-윤고딕340" pitchFamily="18" charset="-127"/>
      <p:regular r:id="rId36"/>
    </p:embeddedFont>
    <p:embeddedFont>
      <p:font typeface="포천 오성과 한음 Regular" pitchFamily="50" charset="-127"/>
      <p:regular r:id="rId37"/>
    </p:embeddedFont>
    <p:embeddedFont>
      <p:font typeface="210 역전다방 L" pitchFamily="18" charset="-127"/>
      <p:regular r:id="rId38"/>
    </p:embeddedFont>
    <p:embeddedFont>
      <p:font typeface="a장미다방" pitchFamily="18" charset="-127"/>
      <p:regular r:id="rId39"/>
    </p:embeddedFont>
    <p:embeddedFont>
      <p:font typeface="-윤고딕330" pitchFamily="18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7" y="1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FA0D-0E01-4933-9BEE-E95CB1D8BD1D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05506-A758-480D-A5E5-5D6916C13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05506-A758-480D-A5E5-5D6916C139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05506-A758-480D-A5E5-5D6916C139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8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6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0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8B11-7A12-4C35-85A7-7CDADDD0FA5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9A47-341A-43A2-ACEC-24254A4B7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s://www.google.co.kr/url?sa=i&amp;rct=j&amp;q=&amp;esrc=s&amp;source=images&amp;cd=&amp;cad=rja&amp;uact=8&amp;ved=0ahUKEwiQ7O7Nl4jXAhXEQpQKHWn4D44QjRwIBw&amp;url=https://ko.depositphotos.com/133152824/stock-illustration-camera-film-record-movie-tripod.html&amp;psig=AOvVaw0KR2zoaDxD5w8Z4Ip4Sm4M&amp;ust=15088974167899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0ahUKEwiQ7O7Nl4jXAhXEQpQKHWn4D44QjRwIBw&amp;url=https://ko.depositphotos.com/133152824/stock-illustration-camera-film-record-movie-tripod.html&amp;psig=AOvVaw0KR2zoaDxD5w8Z4Ip4Sm4M&amp;ust=150889741678997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hyperlink" Target="http://www.google.co.kr/url?sa=i&amp;rct=j&amp;q=&amp;esrc=s&amp;source=images&amp;cd=&amp;cad=rja&amp;uact=8&amp;ved=0ahUKEwjqxs-jqYnXAhXExLwKHXRYCPsQjRwIBw&amp;url=http://www.insight.co.kr/news/11125&amp;psig=AOvVaw24srsOO2bsmvmckgzGgszp&amp;ust=1508936651770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Q7O7Nl4jXAhXEQpQKHWn4D44QjRwIBw&amp;url=https://ko.depositphotos.com/133152824/stock-illustration-camera-film-record-movie-tripod.html&amp;psig=AOvVaw0KR2zoaDxD5w8Z4Ip4Sm4M&amp;ust=1508897416789975" TargetMode="Externa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hyperlink" Target="http://www.google.co.kr/url?sa=i&amp;rct=j&amp;q=&amp;esrc=s&amp;source=images&amp;cd=&amp;cad=rja&amp;uact=8&amp;ved=0ahUKEwjqxs-jqYnXAhXExLwKHXRYCPsQjRwIBw&amp;url=http://www.insight.co.kr/news/11125&amp;psig=AOvVaw24srsOO2bsmvmckgzGgszp&amp;ust=1508936651770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Q7O7Nl4jXAhXEQpQKHWn4D44QjRwIBw&amp;url=https://ko.depositphotos.com/133152824/stock-illustration-camera-film-record-movie-tripod.html&amp;psig=AOvVaw0KR2zoaDxD5w8Z4Ip4Sm4M&amp;ust=1508897416789975" TargetMode="Externa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1.wdp"/><Relationship Id="rId2" Type="http://schemas.openxmlformats.org/officeDocument/2006/relationships/hyperlink" Target="http://www.google.co.kr/url?sa=i&amp;rct=j&amp;q=&amp;esrc=s&amp;source=images&amp;cd=&amp;cad=rja&amp;uact=8&amp;ved=0ahUKEwjqxs-jqYnXAhXExLwKHXRYCPsQjRwIBw&amp;url=http://www.insight.co.kr/news/11125&amp;psig=AOvVaw24srsOO2bsmvmckgzGgszp&amp;ust=1508936651770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Q7O7Nl4jXAhXEQpQKHWn4D44QjRwIBw&amp;url=https://ko.depositphotos.com/133152824/stock-illustration-camera-film-record-movie-tripod.html&amp;psig=AOvVaw0KR2zoaDxD5w8Z4Ip4Sm4M&amp;ust=1508897416789975" TargetMode="External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jpeg"/><Relationship Id="rId7" Type="http://schemas.openxmlformats.org/officeDocument/2006/relationships/image" Target="../media/image8.png"/><Relationship Id="rId2" Type="http://schemas.openxmlformats.org/officeDocument/2006/relationships/hyperlink" Target="http://movie.naver.com/movie/bi/mi/photoViewPopup.nhn?movieCode=14974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://movie.naver.com/movie/bi/mi/photoViewPopup.nhn?movieCode=150637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microsoft.com/office/2007/relationships/hdphoto" Target="../media/hdphoto4.wdp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ovie.naver.com/movie/bi/mi/photoViewPopup.nhn?movieCode=150637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://movie.naver.com/movie/bi/mi/photoViewPopup.nhn?movieCode=1497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hyperlink" Target="http://www.google.co.kr/url?sa=i&amp;rct=j&amp;q=&amp;esrc=s&amp;source=images&amp;cd=&amp;cad=rja&amp;uact=8&amp;ved=0ahUKEwjqxs-jqYnXAhXExLwKHXRYCPsQjRwIBw&amp;url=http://www.insight.co.kr/news/11125&amp;psig=AOvVaw24srsOO2bsmvmckgzGgszp&amp;ust=1508936651770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Q7O7Nl4jXAhXEQpQKHWn4D44QjRwIBw&amp;url=https://ko.depositphotos.com/133152824/stock-illustration-camera-film-record-movie-tripod.html&amp;psig=AOvVaw0KR2zoaDxD5w8Z4Ip4Sm4M&amp;ust=1508897416789975" TargetMode="Externa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124744"/>
            <a:ext cx="9144000" cy="4278559"/>
            <a:chOff x="0" y="1124744"/>
            <a:chExt cx="9144000" cy="427855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4744"/>
              <a:ext cx="9144000" cy="427855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/>
            <a:stretch/>
          </p:blipFill>
          <p:spPr>
            <a:xfrm>
              <a:off x="3059832" y="1749976"/>
              <a:ext cx="3036934" cy="1679024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6221892" y="1315302"/>
              <a:ext cx="2922045" cy="2388061"/>
              <a:chOff x="1872205" y="1772816"/>
              <a:chExt cx="2922045" cy="2388061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31"/>
              <a:stretch/>
            </p:blipFill>
            <p:spPr>
              <a:xfrm>
                <a:off x="1872205" y="1772816"/>
                <a:ext cx="2922045" cy="2388061"/>
              </a:xfrm>
              <a:prstGeom prst="rect">
                <a:avLst/>
              </a:prstGeom>
            </p:spPr>
          </p:pic>
          <p:sp>
            <p:nvSpPr>
              <p:cNvPr id="19" name="직각 삼각형 18"/>
              <p:cNvSpPr/>
              <p:nvPr/>
            </p:nvSpPr>
            <p:spPr>
              <a:xfrm>
                <a:off x="1872206" y="3728829"/>
                <a:ext cx="2880320" cy="432048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rot="10800000" flipH="1">
                <a:off x="1872205" y="1779603"/>
                <a:ext cx="2880320" cy="432048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0" y="1340767"/>
              <a:ext cx="2915816" cy="2520281"/>
              <a:chOff x="3635896" y="2492896"/>
              <a:chExt cx="2952328" cy="2592289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41" r="16863"/>
              <a:stretch/>
            </p:blipFill>
            <p:spPr>
              <a:xfrm>
                <a:off x="3635896" y="2492896"/>
                <a:ext cx="2952328" cy="2592289"/>
              </a:xfrm>
              <a:prstGeom prst="rect">
                <a:avLst/>
              </a:prstGeom>
            </p:spPr>
          </p:pic>
          <p:sp>
            <p:nvSpPr>
              <p:cNvPr id="16" name="직각 삼각형 15"/>
              <p:cNvSpPr/>
              <p:nvPr/>
            </p:nvSpPr>
            <p:spPr>
              <a:xfrm flipH="1">
                <a:off x="3635896" y="4653137"/>
                <a:ext cx="2952328" cy="432048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각 삼각형 16"/>
              <p:cNvSpPr/>
              <p:nvPr/>
            </p:nvSpPr>
            <p:spPr>
              <a:xfrm rot="10800000">
                <a:off x="3635896" y="2492896"/>
                <a:ext cx="2952328" cy="432048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-36512" y="-51387"/>
            <a:ext cx="9361040" cy="698477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95936" y="4039324"/>
            <a:ext cx="51125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 smtClean="0">
                <a:solidFill>
                  <a:schemeClr val="bg1"/>
                </a:solidFill>
                <a:latin typeface="210 역전다방 L" pitchFamily="18" charset="-127"/>
                <a:ea typeface="210 역전다방 L" pitchFamily="18" charset="-127"/>
              </a:rPr>
              <a:t>영화 관객수 예측</a:t>
            </a:r>
            <a:endParaRPr lang="en-US" altLang="ko-KR" sz="4800" dirty="0" smtClean="0">
              <a:solidFill>
                <a:schemeClr val="bg1"/>
              </a:solidFill>
              <a:latin typeface="210 역전다방 L" pitchFamily="18" charset="-127"/>
              <a:ea typeface="210 역전다방 L" pitchFamily="18" charset="-127"/>
            </a:endParaRPr>
          </a:p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a장미다방" pitchFamily="18" charset="-127"/>
                <a:ea typeface="a장미다방" pitchFamily="18" charset="-127"/>
              </a:rPr>
              <a:t>&lt;</a:t>
            </a:r>
            <a:r>
              <a:rPr lang="ko-KR" altLang="en-US" sz="2800" dirty="0" smtClean="0">
                <a:solidFill>
                  <a:schemeClr val="bg1"/>
                </a:solidFill>
                <a:latin typeface="a장미다방" pitchFamily="18" charset="-127"/>
                <a:ea typeface="a장미다방" pitchFamily="18" charset="-127"/>
              </a:rPr>
              <a:t>영예인</a:t>
            </a:r>
            <a:r>
              <a:rPr lang="en-US" altLang="ko-KR" sz="2800" dirty="0" smtClean="0">
                <a:solidFill>
                  <a:schemeClr val="bg1"/>
                </a:solidFill>
                <a:latin typeface="a장미다방" pitchFamily="18" charset="-127"/>
                <a:ea typeface="a장미다방" pitchFamily="18" charset="-127"/>
              </a:rPr>
              <a:t>&gt; </a:t>
            </a:r>
            <a:endParaRPr lang="ko-KR" altLang="en-US" sz="2400" dirty="0">
              <a:solidFill>
                <a:schemeClr val="bg1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27984" y="4039324"/>
            <a:ext cx="4753262" cy="6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관련 이미지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0" b="85941" l="6813" r="100000">
                        <a14:foregroundMark x1="42750" y1="21235" x2="42750" y2="21235"/>
                        <a14:foregroundMark x1="50688" y1="34647" x2="50688" y2="34647"/>
                        <a14:foregroundMark x1="76063" y1="39235" x2="76063" y2="39235"/>
                        <a14:foregroundMark x1="78125" y1="45765" x2="78125" y2="45765"/>
                        <a14:foregroundMark x1="46563" y1="15000" x2="46563" y2="15000"/>
                        <a14:foregroundMark x1="51938" y1="17412" x2="51938" y2="17412"/>
                        <a14:foregroundMark x1="53688" y1="21588" x2="53688" y2="21588"/>
                        <a14:foregroundMark x1="65813" y1="24059" x2="65813" y2="24059"/>
                        <a14:foregroundMark x1="70563" y1="22471" x2="70563" y2="22471"/>
                        <a14:foregroundMark x1="73875" y1="24235" x2="73875" y2="24235"/>
                        <a14:foregroundMark x1="40563" y1="16353" x2="40563" y2="16353"/>
                        <a14:foregroundMark x1="37250" y1="21412" x2="37250" y2="21412"/>
                        <a14:backgroundMark x1="70250" y1="27824" x2="70250" y2="27824"/>
                        <a14:backgroundMark x1="39000" y1="28529" x2="39000" y2="28529"/>
                        <a14:backgroundMark x1="76063" y1="48176" x2="76063" y2="48176"/>
                        <a14:backgroundMark x1="76375" y1="40000" x2="763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3911388" y="3795553"/>
            <a:ext cx="575330" cy="5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64089" y="4869160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곽은주 석혜진 이용임 정재훈 </a:t>
            </a:r>
            <a:r>
              <a:rPr lang="ko-KR" altLang="en-US" sz="105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천예지</a:t>
            </a:r>
            <a:endParaRPr lang="ko-KR" altLang="en-US" sz="24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9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72816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55172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(</a:t>
            </a:r>
            <a:r>
              <a:rPr lang="ko-KR" altLang="en-US" sz="1400" dirty="0">
                <a:latin typeface="포천 오성과 한음 Regular" pitchFamily="50" charset="-127"/>
                <a:ea typeface="포천 오성과 한음 Regular" pitchFamily="50" charset="-127"/>
              </a:rPr>
              <a:t>출처</a:t>
            </a:r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:</a:t>
            </a:r>
            <a:r>
              <a:rPr lang="ko-KR" altLang="en-US" sz="1400" dirty="0">
                <a:latin typeface="포천 오성과 한음 Regular" pitchFamily="50" charset="-127"/>
                <a:ea typeface="포천 오성과 한음 Regular" pitchFamily="50" charset="-127"/>
              </a:rPr>
              <a:t>영화진흥위원회</a:t>
            </a:r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endParaRPr lang="ko-KR" altLang="en-US" sz="14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ko-KR" altLang="en-US" sz="1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20855" r="85730" b="24600"/>
          <a:stretch/>
        </p:blipFill>
        <p:spPr bwMode="auto">
          <a:xfrm>
            <a:off x="784846" y="2348880"/>
            <a:ext cx="463062" cy="258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7083" y="2636912"/>
            <a:ext cx="360040" cy="2270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46582" y="2996952"/>
            <a:ext cx="360040" cy="1937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4088" y="3884645"/>
            <a:ext cx="360040" cy="1039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2200" y="4005064"/>
            <a:ext cx="360040" cy="897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84640" y="4149080"/>
            <a:ext cx="360040" cy="75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871533"/>
            <a:ext cx="79928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상영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-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개봉 차이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상영 날짜와 개봉 날짜 간의 차이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국적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대표 국적을 한국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미국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기타 로 재범주화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67744" y="4149080"/>
            <a:ext cx="2088232" cy="1944216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미국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41.2%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11960" y="4305708"/>
            <a:ext cx="1656184" cy="163096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2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한국</a:t>
            </a:r>
            <a:r>
              <a:rPr lang="en-US" altLang="ko-KR" sz="2000" dirty="0" smtClean="0">
                <a:solidFill>
                  <a:schemeClr val="accent2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36.7%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24128" y="4557736"/>
            <a:ext cx="1174059" cy="1175520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기타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22.1%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3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68760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상영 요일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pPr algn="r"/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월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화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수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목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금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토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일 로 범주화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주말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공휴일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명절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문화의 날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pPr algn="r"/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해당여부에 따라 해당하면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=1,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해당 없을 시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=0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로 범주화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등급 </a:t>
            </a:r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일반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/15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세 이상 관람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청소년 관람 불가 로 재범주화</a:t>
            </a:r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endParaRPr lang="ko-KR" altLang="en-US" sz="2000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67744" y="4437112"/>
            <a:ext cx="2088232" cy="1944216"/>
          </a:xfrm>
          <a:prstGeom prst="ellipse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15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세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41.9%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39952" y="4581128"/>
            <a:ext cx="1728192" cy="1715580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일반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40.0%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24128" y="4989784"/>
            <a:ext cx="1174059" cy="1175520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청불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18.1%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83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9552" y="1628800"/>
            <a:ext cx="79928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감독 점수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2017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년 기준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역대 최다 관람객 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100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위 영화에 포함된 누적 횟수</a:t>
            </a:r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12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12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12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배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우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점수</a:t>
            </a:r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2017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년 기준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역대 최다 관람객 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100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위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영화를 기준으로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점수화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후 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그룹화 하여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 출연 배우들의 그룹 합을 점수로 사용</a:t>
            </a:r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57593"/>
              </p:ext>
            </p:extLst>
          </p:nvPr>
        </p:nvGraphicFramePr>
        <p:xfrm>
          <a:off x="755576" y="4149080"/>
          <a:ext cx="331236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순위</a:t>
                      </a:r>
                      <a:endParaRPr lang="ko-KR" altLang="en-US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점수</a:t>
                      </a:r>
                      <a:endParaRPr lang="ko-KR" altLang="en-US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</a:t>
                      </a:r>
                      <a:r>
                        <a:rPr lang="en-US" altLang="ko-KR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 25</a:t>
                      </a:r>
                      <a:r>
                        <a:rPr lang="ko-KR" altLang="en-US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4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26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50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51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</a:t>
                      </a:r>
                      <a:r>
                        <a:rPr lang="en-US" altLang="ko-KR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 75</a:t>
                      </a:r>
                      <a:r>
                        <a:rPr lang="ko-KR" altLang="en-US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en-US" altLang="ko-KR" baseline="0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2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76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100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87360"/>
              </p:ext>
            </p:extLst>
          </p:nvPr>
        </p:nvGraphicFramePr>
        <p:xfrm>
          <a:off x="4644008" y="4149080"/>
          <a:ext cx="3240360" cy="1512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  <a:gridCol w="1152128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누적 점수</a:t>
                      </a:r>
                      <a:endParaRPr lang="ko-KR" altLang="en-US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그룹</a:t>
                      </a:r>
                      <a:endParaRPr lang="ko-KR" altLang="en-US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7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 이상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6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 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4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2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 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1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</a:t>
                      </a:r>
                      <a:endParaRPr lang="en-US" altLang="ko-KR" baseline="0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175956" y="4797152"/>
            <a:ext cx="396044" cy="2880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6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배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우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점수</a:t>
            </a:r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ko-KR" altLang="en-US" sz="1600" u="sng" dirty="0" smtClean="0">
                <a:latin typeface="포천 오성과 한음 Regular" pitchFamily="50" charset="-127"/>
                <a:ea typeface="포천 오성과 한음 Regular" pitchFamily="50" charset="-127"/>
              </a:rPr>
              <a:t>예시</a:t>
            </a:r>
            <a:endParaRPr lang="en-US" altLang="ko-KR" sz="1600" u="sng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1600" u="sng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100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위 영화 중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3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, 27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, 53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위 영화에 배우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전지현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이 출연했다면</a:t>
            </a:r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전지현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의 점수는 </a:t>
            </a:r>
            <a:r>
              <a:rPr lang="en-US" altLang="ko-KR" u="sng" dirty="0" smtClean="0">
                <a:latin typeface="포천 오성과 한음 Regular" pitchFamily="50" charset="-127"/>
                <a:ea typeface="포천 오성과 한음 Regular" pitchFamily="50" charset="-127"/>
              </a:rPr>
              <a:t>9</a:t>
            </a: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점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(=4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점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+3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점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+2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점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이며 해당 그룹은 </a:t>
            </a:r>
            <a:r>
              <a:rPr lang="en-US" altLang="ko-KR" u="sng" dirty="0" smtClean="0">
                <a:latin typeface="포천 오성과 한음 Regular" pitchFamily="50" charset="-127"/>
                <a:ea typeface="포천 오성과 한음 Regular" pitchFamily="50" charset="-127"/>
              </a:rPr>
              <a:t>3</a:t>
            </a: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그룹</a:t>
            </a:r>
            <a:endParaRPr lang="en-US" altLang="ko-KR" u="sng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17442"/>
              </p:ext>
            </p:extLst>
          </p:nvPr>
        </p:nvGraphicFramePr>
        <p:xfrm>
          <a:off x="899592" y="4581128"/>
          <a:ext cx="3346209" cy="145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403"/>
                <a:gridCol w="1115403"/>
                <a:gridCol w="111540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배우명</a:t>
                      </a:r>
                      <a:endParaRPr lang="ko-KR" altLang="en-US" sz="16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점수</a:t>
                      </a:r>
                      <a:endParaRPr lang="ko-KR" altLang="en-US" sz="16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그룹</a:t>
                      </a:r>
                      <a:endParaRPr lang="ko-KR" altLang="en-US" sz="16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김수현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15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이연희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전지현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9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66456" y="4820546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영화</a:t>
            </a:r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&lt;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영예인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&gt;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의 출연진이 </a:t>
            </a:r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김수현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’, 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이연희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’, 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전지현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이라면</a:t>
            </a:r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&lt;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영예인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&gt;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의 </a:t>
            </a: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배우 점수는 </a:t>
            </a:r>
            <a:r>
              <a:rPr lang="en-US" altLang="ko-KR" u="sng" dirty="0" smtClean="0">
                <a:latin typeface="포천 오성과 한음 Regular" pitchFamily="50" charset="-127"/>
                <a:ea typeface="포천 오성과 한음 Regular" pitchFamily="50" charset="-127"/>
              </a:rPr>
              <a:t>7</a:t>
            </a: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점</a:t>
            </a:r>
            <a:endParaRPr lang="en-US" altLang="ko-KR" u="sng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25953"/>
              </p:ext>
            </p:extLst>
          </p:nvPr>
        </p:nvGraphicFramePr>
        <p:xfrm>
          <a:off x="1691680" y="1977008"/>
          <a:ext cx="2723503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611"/>
                <a:gridCol w="828892"/>
              </a:tblGrid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순위</a:t>
                      </a:r>
                      <a:endParaRPr lang="ko-KR" altLang="en-US" sz="14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점수</a:t>
                      </a:r>
                      <a:endParaRPr lang="ko-KR" altLang="en-US" sz="14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</a:t>
                      </a:r>
                      <a:r>
                        <a:rPr lang="en-US" altLang="ko-KR" sz="1400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 25</a:t>
                      </a:r>
                      <a:r>
                        <a:rPr lang="ko-KR" altLang="en-US" sz="1400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4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26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50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51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</a:t>
                      </a:r>
                      <a:r>
                        <a:rPr lang="en-US" altLang="ko-KR" sz="1400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 75</a:t>
                      </a:r>
                      <a:r>
                        <a:rPr lang="ko-KR" altLang="en-US" sz="1400" baseline="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en-US" altLang="ko-KR" sz="1400" baseline="0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2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76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 </a:t>
                      </a:r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100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위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83668"/>
              </p:ext>
            </p:extLst>
          </p:nvPr>
        </p:nvGraphicFramePr>
        <p:xfrm>
          <a:off x="5148064" y="1966455"/>
          <a:ext cx="266429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991"/>
                <a:gridCol w="947305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누적 점수</a:t>
                      </a:r>
                      <a:endParaRPr lang="ko-KR" altLang="en-US" sz="14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그룹</a:t>
                      </a:r>
                      <a:endParaRPr lang="ko-KR" altLang="en-US" sz="1400" b="1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7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 이상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6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4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2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~ 1</a:t>
                      </a:r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점</a:t>
                      </a:r>
                      <a:endParaRPr lang="en-US" altLang="ko-KR" sz="1400" baseline="0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4644008" y="2470511"/>
            <a:ext cx="325636" cy="2057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115616" y="2556215"/>
            <a:ext cx="6840760" cy="2961017"/>
            <a:chOff x="827584" y="3083133"/>
            <a:chExt cx="7416824" cy="324904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112453"/>
              <a:ext cx="2335733" cy="319686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042" y="3112453"/>
              <a:ext cx="2168078" cy="321972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3150555"/>
              <a:ext cx="2145216" cy="317019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827584" y="3083133"/>
              <a:ext cx="7416824" cy="316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9552" y="16288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배급사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2015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년 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~ 2017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년 배급사 순위를 기준으로 범주화 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(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순위 미 포함 배급사는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기타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로 분류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661248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CJ E&amp;M /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쇼박스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월트디즈니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 20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세기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폭스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유니버셜픽쳐스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</a:p>
          <a:p>
            <a:pPr algn="ctr"/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 NEW /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롯데엔터테인먼트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워너브라더스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메가박스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플러스엠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/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기타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256490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(</a:t>
            </a:r>
            <a:r>
              <a:rPr lang="ko-KR" altLang="en-US" sz="1400" dirty="0">
                <a:latin typeface="포천 오성과 한음 Regular" pitchFamily="50" charset="-127"/>
                <a:ea typeface="포천 오성과 한음 Regular" pitchFamily="50" charset="-127"/>
              </a:rPr>
              <a:t>출처</a:t>
            </a:r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:</a:t>
            </a:r>
            <a:r>
              <a:rPr lang="ko-KR" altLang="en-US" sz="1400" dirty="0">
                <a:latin typeface="포천 오성과 한음 Regular" pitchFamily="50" charset="-127"/>
                <a:ea typeface="포천 오성과 한음 Regular" pitchFamily="50" charset="-127"/>
              </a:rPr>
              <a:t>영화진흥위원회</a:t>
            </a:r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endParaRPr lang="ko-KR" altLang="en-US" sz="14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7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9552" y="1628800"/>
            <a:ext cx="79928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장르 점수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영화 별 대표 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2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개 장르에 대한 점수 합</a:t>
            </a:r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(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점수는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역대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최다 관람객수 </a:t>
            </a:r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120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위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영화 별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장르의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누적 횟수의 역순을 점수화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7690"/>
              </p:ext>
            </p:extLst>
          </p:nvPr>
        </p:nvGraphicFramePr>
        <p:xfrm>
          <a:off x="395536" y="3003768"/>
          <a:ext cx="432048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/>
                <a:gridCol w="1080120"/>
                <a:gridCol w="1080120"/>
                <a:gridCol w="1080120"/>
              </a:tblGrid>
              <a:tr h="303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장르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장르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액션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  <a:ea typeface="+mn-ea"/>
                        </a:rPr>
                        <a:t>멜로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드라마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  <a:ea typeface="+mn-ea"/>
                        </a:rPr>
                        <a:t>애니메이션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코미디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  <a:ea typeface="+mn-ea"/>
                        </a:rPr>
                        <a:t>판타지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SF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  <a:ea typeface="+mn-ea"/>
                        </a:rPr>
                        <a:t>미스터리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어드벤처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  <a:ea typeface="+mn-ea"/>
                        </a:rPr>
                        <a:t>가족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범죄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전쟁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스릴러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공포</a:t>
                      </a:r>
                      <a:endParaRPr lang="ko-KR" altLang="en-US" sz="1400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1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18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사극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뮤지컬</a:t>
                      </a:r>
                      <a:endParaRPr lang="ko-KR" altLang="en-US" sz="14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860032" y="4261520"/>
            <a:ext cx="396044" cy="2880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4088" y="3628762"/>
            <a:ext cx="34563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>
                <a:latin typeface="포천 오성과 한음 Regular" pitchFamily="50" charset="-127"/>
                <a:ea typeface="포천 오성과 한음 Regular" pitchFamily="50" charset="-127"/>
              </a:rPr>
              <a:t>예시</a:t>
            </a:r>
            <a:endParaRPr lang="en-US" altLang="ko-KR" sz="1200" b="1" u="sng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대표 장르</a:t>
            </a:r>
            <a:endParaRPr lang="en-US" altLang="ko-KR" sz="16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= ‘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액션</a:t>
            </a:r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스릴러</a:t>
            </a:r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미스터리</a:t>
            </a:r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어드벤처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’</a:t>
            </a: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=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액션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(12) +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스릴러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(7)</a:t>
            </a:r>
          </a:p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= 19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점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90" y="1484784"/>
            <a:ext cx="6485686" cy="49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780928"/>
            <a:ext cx="9144000" cy="18002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모든 변수들이 유의</a:t>
            </a:r>
            <a:endParaRPr lang="ko-KR" altLang="en-US" sz="3600" b="1" dirty="0">
              <a:solidFill>
                <a:srgbClr val="C00000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3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애니메이</a:t>
            </a:r>
            <a:r>
              <a:rPr lang="ko-KR" altLang="en-US" b="1" dirty="0">
                <a:latin typeface="-윤고딕340" pitchFamily="18" charset="-127"/>
                <a:ea typeface="-윤고딕340" pitchFamily="18" charset="-127"/>
              </a:rPr>
              <a:t>션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51548"/>
              </p:ext>
            </p:extLst>
          </p:nvPr>
        </p:nvGraphicFramePr>
        <p:xfrm>
          <a:off x="717687" y="2204860"/>
          <a:ext cx="7598728" cy="1512171"/>
        </p:xfrm>
        <a:graphic>
          <a:graphicData uri="http://schemas.openxmlformats.org/drawingml/2006/table">
            <a:tbl>
              <a:tblPr/>
              <a:tblGrid>
                <a:gridCol w="1266337"/>
                <a:gridCol w="1266337"/>
                <a:gridCol w="1266337"/>
                <a:gridCol w="1266337"/>
                <a:gridCol w="1266337"/>
                <a:gridCol w="1267043"/>
              </a:tblGrid>
              <a:tr h="504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순위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영화명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개봉일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매출액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매출액 점유율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누적 매출액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관객수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누적 관객수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스크린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상영횟수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대표국적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국적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제작사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배급사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장르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감독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3568" y="1833616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&lt; 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기존 변수 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&gt;</a:t>
            </a:r>
            <a:endParaRPr lang="ko-KR" altLang="en-US" sz="1600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42590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예측이 불가한 변수는 삭제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기존 변수들의 </a:t>
            </a:r>
            <a:r>
              <a:rPr lang="ko-KR" altLang="en-US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재범주화 및 추가 변수를 사용</a:t>
            </a:r>
            <a:endParaRPr lang="en-US" altLang="ko-KR" dirty="0" smtClean="0">
              <a:solidFill>
                <a:srgbClr val="C00000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863" y="2204864"/>
            <a:ext cx="2565993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99992" y="2204864"/>
            <a:ext cx="3816424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74885" y="2708920"/>
            <a:ext cx="3821251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46567" y="2708920"/>
            <a:ext cx="1269849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16321" y="3212976"/>
            <a:ext cx="1269849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86169" y="3212976"/>
            <a:ext cx="2523369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4" y="310344"/>
            <a:ext cx="8381074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애니메이</a:t>
            </a:r>
            <a:r>
              <a:rPr lang="ko-KR" altLang="en-US" b="1" dirty="0">
                <a:latin typeface="-윤고딕340" pitchFamily="18" charset="-127"/>
                <a:ea typeface="-윤고딕340" pitchFamily="18" charset="-127"/>
              </a:rPr>
              <a:t>션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865724"/>
            <a:ext cx="79928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상영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-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개봉 차이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상영 날짜와 개봉 날짜 간의 차이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등급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일반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/15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세 이상 관람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청소년 관람 불가 로 재범주화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상영 요일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pPr algn="r"/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월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화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수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목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금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토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일 로 범주화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주말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공휴일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명절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문화의 날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pPr algn="r"/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해당여부에 따라 해당하면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=1,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해당 없을 시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=0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로 범주화</a:t>
            </a:r>
            <a:endParaRPr lang="ko-KR" altLang="en-US" sz="2000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3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" y="621632"/>
            <a:ext cx="9145537" cy="56156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538" y="1991326"/>
            <a:ext cx="4501530" cy="2373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>
            <a:off x="0" y="764704"/>
            <a:ext cx="4426446" cy="122662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0" y="4295582"/>
            <a:ext cx="4426446" cy="136566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7624" y="3102328"/>
            <a:ext cx="6733778" cy="1262776"/>
            <a:chOff x="1187624" y="3158819"/>
            <a:chExt cx="6733778" cy="1262776"/>
          </a:xfrm>
        </p:grpSpPr>
        <p:sp>
          <p:nvSpPr>
            <p:cNvPr id="3" name="TextBox 2"/>
            <p:cNvSpPr txBox="1"/>
            <p:nvPr/>
          </p:nvSpPr>
          <p:spPr>
            <a:xfrm>
              <a:off x="2843808" y="3173920"/>
              <a:ext cx="15666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02</a:t>
              </a: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 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7624" y="3173920"/>
              <a:ext cx="15666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01</a:t>
              </a: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분석</a:t>
              </a:r>
              <a:r>
                <a:rPr lang="en-US" altLang="ko-KR" sz="2000" dirty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목표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4513" y="3159711"/>
              <a:ext cx="156668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03</a:t>
              </a: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모형 설정 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및 설명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54713" y="3158819"/>
              <a:ext cx="15666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04</a:t>
              </a: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최종 결론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488196" y="2601519"/>
            <a:ext cx="6684204" cy="6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관련 이미지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85941" l="6813" r="100000">
                        <a14:foregroundMark x1="42750" y1="21235" x2="42750" y2="21235"/>
                        <a14:foregroundMark x1="50688" y1="34647" x2="50688" y2="34647"/>
                        <a14:foregroundMark x1="76063" y1="39235" x2="76063" y2="39235"/>
                        <a14:foregroundMark x1="78125" y1="45765" x2="78125" y2="45765"/>
                        <a14:foregroundMark x1="46563" y1="15000" x2="46563" y2="15000"/>
                        <a14:foregroundMark x1="51938" y1="17412" x2="51938" y2="17412"/>
                        <a14:foregroundMark x1="53688" y1="21588" x2="53688" y2="21588"/>
                        <a14:foregroundMark x1="65813" y1="24059" x2="65813" y2="24059"/>
                        <a14:foregroundMark x1="70563" y1="22471" x2="70563" y2="22471"/>
                        <a14:foregroundMark x1="73875" y1="24235" x2="73875" y2="24235"/>
                        <a14:foregroundMark x1="40563" y1="16353" x2="40563" y2="16353"/>
                        <a14:foregroundMark x1="37250" y1="21412" x2="37250" y2="21412"/>
                        <a14:backgroundMark x1="70250" y1="27824" x2="70250" y2="27824"/>
                        <a14:backgroundMark x1="39000" y1="28529" x2="39000" y2="28529"/>
                        <a14:backgroundMark x1="76063" y1="48176" x2="76063" y2="48176"/>
                        <a14:backgroundMark x1="76375" y1="40000" x2="763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971600" y="2357748"/>
            <a:ext cx="575330" cy="5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71600" y="204168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목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차</a:t>
            </a:r>
            <a:endParaRPr lang="ko-KR" altLang="en-US" sz="24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애니메이</a:t>
            </a:r>
            <a:r>
              <a:rPr lang="ko-KR" altLang="en-US" b="1" dirty="0">
                <a:latin typeface="-윤고딕340" pitchFamily="18" charset="-127"/>
                <a:ea typeface="-윤고딕340" pitchFamily="18" charset="-127"/>
              </a:rPr>
              <a:t>션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5" y="1951960"/>
            <a:ext cx="817290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국적 </a:t>
            </a:r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대표 국적을 한국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미국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일본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기타 로 재범주화</a:t>
            </a:r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4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14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제작사 점수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  <a:p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2017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년 기준 애니메이션 역대 최다 관람객 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50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위에 포함된 누적 횟수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24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sz="14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400" b="1" dirty="0">
                <a:latin typeface="포천 오성과 한음 Regular" pitchFamily="50" charset="-127"/>
                <a:ea typeface="포천 오성과 한음 Regular" pitchFamily="50" charset="-127"/>
              </a:rPr>
              <a:t>[</a:t>
            </a:r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배급사 점수 </a:t>
            </a:r>
            <a:r>
              <a:rPr lang="en-US" altLang="ko-KR" sz="2400" b="1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  <a:endParaRPr lang="en-US" altLang="ko-KR" sz="2400" b="1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2017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년 기준 애니메이션 역대 최다 관람객 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50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위에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포함된 </a:t>
            </a:r>
            <a:r>
              <a:rPr lang="ko-KR" altLang="en-US" sz="2000" dirty="0">
                <a:latin typeface="포천 오성과 한음 Regular" pitchFamily="50" charset="-127"/>
                <a:ea typeface="포천 오성과 한음 Regular" pitchFamily="50" charset="-127"/>
              </a:rPr>
              <a:t>누적 횟수</a:t>
            </a:r>
            <a:endParaRPr lang="en-US" altLang="ko-KR" sz="20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21868"/>
            <a:ext cx="6120679" cy="519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애니메이션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780928"/>
            <a:ext cx="9180512" cy="1800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모든 변수들이 유의</a:t>
            </a:r>
            <a:endParaRPr lang="ko-KR" altLang="en-US" sz="3600" b="1" dirty="0">
              <a:solidFill>
                <a:srgbClr val="C00000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3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04" y="-27384"/>
            <a:ext cx="1440160" cy="1440160"/>
            <a:chOff x="107504" y="-27384"/>
            <a:chExt cx="1440160" cy="144016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0313" y1="24219" x2="20313" y2="24219"/>
                          <a14:foregroundMark x1="10938" y1="29688" x2="10938" y2="29688"/>
                          <a14:foregroundMark x1="17188" y1="33594" x2="17188" y2="33594"/>
                          <a14:foregroundMark x1="18359" y1="33984" x2="18359" y2="33984"/>
                          <a14:foregroundMark x1="21094" y1="33203" x2="21484" y2="32031"/>
                          <a14:foregroundMark x1="22656" y1="28125" x2="22656" y2="28125"/>
                          <a14:foregroundMark x1="50000" y1="25000" x2="50000" y2="25000"/>
                          <a14:foregroundMark x1="52734" y1="25000" x2="55078" y2="24219"/>
                          <a14:foregroundMark x1="62109" y1="21484" x2="62109" y2="21484"/>
                          <a14:foregroundMark x1="64844" y1="26563" x2="64844" y2="30469"/>
                          <a14:foregroundMark x1="64453" y1="33203" x2="58594" y2="363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-27384"/>
              <a:ext cx="1440160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7505" y="620688"/>
              <a:ext cx="1080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변수</a:t>
              </a:r>
              <a:endParaRPr lang="en-US" altLang="ko-KR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소개</a:t>
              </a:r>
              <a:endPara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71600" y="177281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일반 영화 </a:t>
            </a:r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14319"/>
              </p:ext>
            </p:extLst>
          </p:nvPr>
        </p:nvGraphicFramePr>
        <p:xfrm>
          <a:off x="1331640" y="2346072"/>
          <a:ext cx="712879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535"/>
                <a:gridCol w="56662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기존 변수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국적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상영요일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등급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배급사</a:t>
                      </a:r>
                      <a:endParaRPr lang="en-US" altLang="ko-KR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추가 변수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상영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-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개봉 차이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주말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공휴일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명절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문화의날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</a:p>
                    <a:p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감독 점수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배우 점수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장르점수</a:t>
                      </a:r>
                      <a:endParaRPr lang="en-US" altLang="ko-KR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1600" y="420229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[ 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애니메이션 </a:t>
            </a:r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]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95584"/>
              </p:ext>
            </p:extLst>
          </p:nvPr>
        </p:nvGraphicFramePr>
        <p:xfrm>
          <a:off x="1331640" y="4775552"/>
          <a:ext cx="712879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535"/>
                <a:gridCol w="56662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기존 변수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국적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상영요일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등급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배급사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제작사</a:t>
                      </a:r>
                      <a:endParaRPr lang="en-US" altLang="ko-KR" dirty="0" smtClean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추가 변수</a:t>
                      </a:r>
                      <a:endParaRPr lang="ko-KR" altLang="en-US" dirty="0"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상영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-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개봉 차이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주말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공휴일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명절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문화의날</a:t>
                      </a:r>
                      <a:r>
                        <a:rPr lang="en-US" altLang="ko-KR" dirty="0" smtClean="0"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,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5882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7" r="3088" b="4482"/>
          <a:stretch/>
        </p:blipFill>
        <p:spPr bwMode="auto">
          <a:xfrm>
            <a:off x="-1" y="1340769"/>
            <a:ext cx="6588225" cy="45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427250" y="1235853"/>
            <a:ext cx="4753262" cy="6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85941" l="6813" r="100000">
                        <a14:foregroundMark x1="42750" y1="21235" x2="42750" y2="21235"/>
                        <a14:foregroundMark x1="50688" y1="34647" x2="50688" y2="34647"/>
                        <a14:foregroundMark x1="76063" y1="39235" x2="76063" y2="39235"/>
                        <a14:foregroundMark x1="78125" y1="45765" x2="78125" y2="45765"/>
                        <a14:foregroundMark x1="46563" y1="15000" x2="46563" y2="15000"/>
                        <a14:foregroundMark x1="51938" y1="17412" x2="51938" y2="17412"/>
                        <a14:foregroundMark x1="53688" y1="21588" x2="53688" y2="21588"/>
                        <a14:foregroundMark x1="65813" y1="24059" x2="65813" y2="24059"/>
                        <a14:foregroundMark x1="70563" y1="22471" x2="70563" y2="22471"/>
                        <a14:foregroundMark x1="73875" y1="24235" x2="73875" y2="24235"/>
                        <a14:foregroundMark x1="40563" y1="16353" x2="40563" y2="16353"/>
                        <a14:foregroundMark x1="37250" y1="21412" x2="37250" y2="21412"/>
                        <a14:backgroundMark x1="70250" y1="27824" x2="70250" y2="27824"/>
                        <a14:backgroundMark x1="39000" y1="28529" x2="39000" y2="28529"/>
                        <a14:backgroundMark x1="76063" y1="48176" x2="76063" y2="48176"/>
                        <a14:backgroundMark x1="76375" y1="40000" x2="763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3910654" y="992082"/>
            <a:ext cx="575330" cy="5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1484784"/>
            <a:ext cx="2555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latin typeface="-윤고딕330" pitchFamily="18" charset="-127"/>
                <a:ea typeface="-윤고딕330" pitchFamily="18" charset="-127"/>
              </a:rPr>
              <a:t>03</a:t>
            </a:r>
          </a:p>
          <a:p>
            <a:pPr algn="r"/>
            <a:r>
              <a:rPr lang="ko-KR" altLang="en-US" sz="4000" b="1" dirty="0" smtClean="0">
                <a:latin typeface="-윤고딕330" pitchFamily="18" charset="-127"/>
                <a:ea typeface="-윤고딕330" pitchFamily="18" charset="-127"/>
              </a:rPr>
              <a:t>모형 설정</a:t>
            </a:r>
            <a:endParaRPr lang="en-US" altLang="ko-KR" sz="4000" b="1" dirty="0" smtClean="0">
              <a:latin typeface="-윤고딕330" pitchFamily="18" charset="-127"/>
              <a:ea typeface="-윤고딕330" pitchFamily="18" charset="-127"/>
            </a:endParaRPr>
          </a:p>
          <a:p>
            <a:pPr algn="r"/>
            <a:r>
              <a:rPr lang="ko-KR" altLang="en-US" sz="4000" b="1" dirty="0" smtClean="0">
                <a:latin typeface="-윤고딕330" pitchFamily="18" charset="-127"/>
                <a:ea typeface="-윤고딕330" pitchFamily="18" charset="-127"/>
              </a:rPr>
              <a:t>및 설명</a:t>
            </a:r>
            <a:endParaRPr lang="ko-KR" altLang="en-US" sz="4000" b="1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4" y="310344"/>
            <a:ext cx="8021033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3281" y1="14453" x2="13281" y2="14453"/>
                        <a14:foregroundMark x1="12109" y1="32813" x2="12109" y2="32813"/>
                        <a14:foregroundMark x1="87500" y1="30469" x2="87500" y2="30469"/>
                        <a14:foregroundMark x1="84375" y1="16406" x2="84375" y2="16406"/>
                        <a14:foregroundMark x1="87109" y1="51563" x2="87109" y2="51563"/>
                        <a14:foregroundMark x1="85156" y1="70313" x2="85156" y2="70313"/>
                        <a14:foregroundMark x1="86719" y1="83984" x2="86719" y2="83984"/>
                        <a14:foregroundMark x1="12500" y1="83984" x2="12500" y2="83984"/>
                        <a14:foregroundMark x1="13672" y1="70313" x2="13672" y2="70313"/>
                        <a14:foregroundMark x1="14453" y1="51953" x2="14453" y2="51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60648"/>
            <a:ext cx="1152128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6328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모형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설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정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652120" y="2848103"/>
            <a:ext cx="2592288" cy="64807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포천 오성과 한음 Regular" pitchFamily="50" charset="-127"/>
                <a:ea typeface="포천 오성과 한음 Regular" pitchFamily="50" charset="-127"/>
              </a:rPr>
              <a:t>30%</a:t>
            </a:r>
            <a:endParaRPr lang="ko-KR" altLang="en-US" sz="2400" b="1" dirty="0">
              <a:solidFill>
                <a:schemeClr val="tx1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9952" y="2850672"/>
            <a:ext cx="1512168" cy="64807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20%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2852936"/>
            <a:ext cx="3240360" cy="648072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포천 오성과 한음 Regular" pitchFamily="50" charset="-127"/>
                <a:ea typeface="포천 오성과 한음 Regular" pitchFamily="50" charset="-127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24995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test set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24836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training set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24836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validation set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312" y="4263479"/>
            <a:ext cx="327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포천 오성과 한음 Regular" pitchFamily="50" charset="-127"/>
                <a:ea typeface="포천 오성과 한음 Regular" pitchFamily="50" charset="-127"/>
              </a:rPr>
              <a:t>모형 적합</a:t>
            </a:r>
            <a:endParaRPr lang="ko-KR" altLang="en-US" sz="2800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2373659" y="3628695"/>
            <a:ext cx="288032" cy="47443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67944" y="427393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포천 오성과 한음 Regular" pitchFamily="50" charset="-127"/>
                <a:ea typeface="포천 오성과 한음 Regular" pitchFamily="50" charset="-127"/>
              </a:rPr>
              <a:t>조율모</a:t>
            </a:r>
            <a:r>
              <a:rPr lang="ko-KR" altLang="en-US" sz="2800" b="1" dirty="0" err="1">
                <a:latin typeface="포천 오성과 한음 Regular" pitchFamily="50" charset="-127"/>
                <a:ea typeface="포천 오성과 한음 Regular" pitchFamily="50" charset="-127"/>
              </a:rPr>
              <a:t>수</a:t>
            </a:r>
            <a:r>
              <a:rPr lang="ko-KR" altLang="en-US" sz="2800" b="1" dirty="0" smtClean="0">
                <a:latin typeface="포천 오성과 한음 Regular" pitchFamily="50" charset="-127"/>
                <a:ea typeface="포천 오성과 한음 Regular" pitchFamily="50" charset="-127"/>
              </a:rPr>
              <a:t> 추정</a:t>
            </a:r>
            <a:endParaRPr lang="ko-KR" altLang="en-US" sz="2800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8" name="위쪽 화살표 17"/>
          <p:cNvSpPr/>
          <p:nvPr/>
        </p:nvSpPr>
        <p:spPr>
          <a:xfrm>
            <a:off x="4744480" y="3629848"/>
            <a:ext cx="288032" cy="474439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52120" y="427007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포천 오성과 한음 Regular" pitchFamily="50" charset="-127"/>
                <a:ea typeface="포천 오성과 한음 Regular" pitchFamily="50" charset="-127"/>
              </a:rPr>
              <a:t>모형 평가</a:t>
            </a:r>
            <a:endParaRPr lang="ko-KR" altLang="en-US" sz="2800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804248" y="3639581"/>
            <a:ext cx="288032" cy="47443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018627" cy="403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87624" y="310344"/>
            <a:ext cx="8021033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3281" y1="14453" x2="13281" y2="14453"/>
                        <a14:foregroundMark x1="12109" y1="32813" x2="12109" y2="32813"/>
                        <a14:foregroundMark x1="87500" y1="30469" x2="87500" y2="30469"/>
                        <a14:foregroundMark x1="84375" y1="16406" x2="84375" y2="16406"/>
                        <a14:foregroundMark x1="87109" y1="51563" x2="87109" y2="51563"/>
                        <a14:foregroundMark x1="85156" y1="70313" x2="85156" y2="70313"/>
                        <a14:foregroundMark x1="86719" y1="83984" x2="86719" y2="83984"/>
                        <a14:foregroundMark x1="12500" y1="83984" x2="12500" y2="83984"/>
                        <a14:foregroundMark x1="13672" y1="70313" x2="13672" y2="70313"/>
                        <a14:foregroundMark x1="14453" y1="51953" x2="14453" y2="51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60648"/>
            <a:ext cx="1152128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6328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모형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설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정</a:t>
            </a:r>
          </a:p>
        </p:txBody>
      </p:sp>
      <p:sp>
        <p:nvSpPr>
          <p:cNvPr id="62" name="아래쪽 화살표 61"/>
          <p:cNvSpPr/>
          <p:nvPr/>
        </p:nvSpPr>
        <p:spPr>
          <a:xfrm>
            <a:off x="7297418" y="3573016"/>
            <a:ext cx="432048" cy="50405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0" y="587727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8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가지의 </a:t>
            </a:r>
            <a:r>
              <a:rPr lang="ko-KR" altLang="en-US" dirty="0" err="1" smtClean="0">
                <a:latin typeface="포천 오성과 한음 Regular" pitchFamily="50" charset="-127"/>
                <a:ea typeface="포천 오성과 한음 Regular" pitchFamily="50" charset="-127"/>
              </a:rPr>
              <a:t>데이터마이닝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기법 중 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MSE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가 제일 작은 </a:t>
            </a:r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Bagging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을 최종 모형으로 설정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1700808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462" y="1853208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18566" y="2132856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18813" y="2780928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096" y="3212976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00192" y="3396508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1" t="4450" r="72196" b="80761"/>
          <a:stretch/>
        </p:blipFill>
        <p:spPr bwMode="auto">
          <a:xfrm>
            <a:off x="6183391" y="3479236"/>
            <a:ext cx="890953" cy="65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7" t="15491" r="61211" b="77962"/>
          <a:stretch/>
        </p:blipFill>
        <p:spPr bwMode="auto">
          <a:xfrm>
            <a:off x="1990598" y="2149185"/>
            <a:ext cx="71510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4" t="19373" r="49594" b="70901"/>
          <a:stretch/>
        </p:blipFill>
        <p:spPr bwMode="auto">
          <a:xfrm>
            <a:off x="2771800" y="2132856"/>
            <a:ext cx="709246" cy="42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5" t="35380" r="40098" b="56093"/>
          <a:stretch/>
        </p:blipFill>
        <p:spPr bwMode="auto">
          <a:xfrm>
            <a:off x="4582886" y="3069896"/>
            <a:ext cx="504093" cy="37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0" t="45219" r="24424" b="46653"/>
          <a:stretch/>
        </p:blipFill>
        <p:spPr bwMode="auto">
          <a:xfrm>
            <a:off x="5180031" y="3557228"/>
            <a:ext cx="981745" cy="35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7" t="51824" r="13666" b="41514"/>
          <a:stretch/>
        </p:blipFill>
        <p:spPr bwMode="auto">
          <a:xfrm>
            <a:off x="3768373" y="2559860"/>
            <a:ext cx="685800" cy="29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9237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MSE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8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5" y="310344"/>
            <a:ext cx="8021032" cy="238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5" y="6328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모형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설명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9219" l="0" r="100000">
                        <a14:foregroundMark x1="20313" y1="26953" x2="20313" y2="26953"/>
                        <a14:foregroundMark x1="54297" y1="21484" x2="54297" y2="21484"/>
                        <a14:foregroundMark x1="93359" y1="53516" x2="93359" y2="5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5" y="44624"/>
            <a:ext cx="150378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9905" y="7852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모형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설명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372687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원 데이터로부터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크기가 같은 표본을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여러 번 단순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임의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복원 추출되는</a:t>
            </a:r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표본에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대해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모델을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생성한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후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 그 </a:t>
            </a:r>
            <a:r>
              <a:rPr lang="ko-KR" altLang="en-US" dirty="0">
                <a:latin typeface="포천 오성과 한음 Regular" pitchFamily="50" charset="-127"/>
                <a:ea typeface="포천 오성과 한음 Regular" pitchFamily="50" charset="-127"/>
              </a:rPr>
              <a:t>결과를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앙상블</a:t>
            </a:r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dirty="0" smtClean="0">
                <a:latin typeface="포천 오성과 한음 Regular" pitchFamily="50" charset="-127"/>
                <a:ea typeface="포천 오성과 한음 Regular" pitchFamily="50" charset="-127"/>
              </a:rPr>
              <a:t>하는 방법</a:t>
            </a:r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en-US" altLang="ko-KR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184482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smtClean="0">
                <a:latin typeface="포천 오성과 한음 Regular" pitchFamily="50" charset="-127"/>
                <a:ea typeface="포천 오성과 한음 Regular" pitchFamily="50" charset="-127"/>
              </a:rPr>
              <a:t>Bagging </a:t>
            </a:r>
            <a:r>
              <a:rPr lang="ko-KR" altLang="en-US" sz="2400" u="sng" dirty="0" smtClean="0">
                <a:latin typeface="포천 오성과 한음 Regular" pitchFamily="50" charset="-127"/>
                <a:ea typeface="포천 오성과 한음 Regular" pitchFamily="50" charset="-127"/>
              </a:rPr>
              <a:t>이란</a:t>
            </a:r>
            <a:r>
              <a:rPr lang="en-US" altLang="ko-KR" sz="2400" u="sng" dirty="0" smtClean="0">
                <a:latin typeface="포천 오성과 한음 Regular" pitchFamily="50" charset="-127"/>
                <a:ea typeface="포천 오성과 한음 Regular" pitchFamily="50" charset="-127"/>
              </a:rPr>
              <a:t>?</a:t>
            </a:r>
            <a:endParaRPr lang="ko-KR" altLang="en-US" sz="2400" u="sng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11560" y="4062754"/>
            <a:ext cx="1512168" cy="10944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10" b="1" dirty="0" err="1">
                <a:solidFill>
                  <a:schemeClr val="accent5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원데이터</a:t>
            </a:r>
            <a:endParaRPr lang="ko-KR" altLang="en-US" sz="1910" b="1" dirty="0">
              <a:solidFill>
                <a:schemeClr val="accent5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1800" y="3501008"/>
            <a:ext cx="1584176" cy="3806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재표본데이터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71800" y="4062754"/>
            <a:ext cx="1584176" cy="3806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재표본데이터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71800" y="5517232"/>
            <a:ext cx="1584176" cy="3806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재표본데이터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3501008"/>
            <a:ext cx="1584176" cy="380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모델설정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60032" y="4062754"/>
            <a:ext cx="1584176" cy="380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모델설정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032" y="5517232"/>
            <a:ext cx="1584176" cy="380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모델설정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092280" y="4062754"/>
            <a:ext cx="1512168" cy="10944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10" b="1" dirty="0" smtClean="0">
                <a:solidFill>
                  <a:schemeClr val="accent2">
                    <a:lumMod val="50000"/>
                  </a:scheme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최종모델</a:t>
            </a:r>
            <a:endParaRPr lang="ko-KR" altLang="en-US" sz="1910" b="1" dirty="0">
              <a:solidFill>
                <a:schemeClr val="accent2">
                  <a:lumMod val="50000"/>
                </a:scheme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465313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●</a:t>
            </a:r>
            <a:endParaRPr lang="en-US" altLang="ko-KR" sz="800" dirty="0" smtClean="0"/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●</a:t>
            </a:r>
            <a:endParaRPr lang="en-US" altLang="ko-KR" sz="800" dirty="0" smtClean="0"/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60032" y="465313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●</a:t>
            </a:r>
            <a:endParaRPr lang="en-US" altLang="ko-KR" sz="800" dirty="0" smtClean="0"/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●</a:t>
            </a:r>
            <a:endParaRPr lang="en-US" altLang="ko-KR" sz="800" dirty="0" smtClean="0"/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●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4396136" y="3547306"/>
            <a:ext cx="396044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396136" y="4109052"/>
            <a:ext cx="396044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411198" y="5563530"/>
            <a:ext cx="396044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갈매기형 수장 13"/>
          <p:cNvSpPr/>
          <p:nvPr/>
        </p:nvSpPr>
        <p:spPr>
          <a:xfrm>
            <a:off x="2267744" y="4484082"/>
            <a:ext cx="216024" cy="25605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6660232" y="4481946"/>
            <a:ext cx="216024" cy="25605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5" y="310344"/>
            <a:ext cx="8021032" cy="238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9219" l="0" r="100000">
                        <a14:foregroundMark x1="20313" y1="26953" x2="20313" y2="26953"/>
                        <a14:foregroundMark x1="54297" y1="21484" x2="54297" y2="21484"/>
                        <a14:foregroundMark x1="93359" y1="53516" x2="93359" y2="5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5" y="44624"/>
            <a:ext cx="150378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905" y="7852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모형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설명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5" name="Picture 2" descr="D:\2017빅콘\bagging.varplo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0" r="50000"/>
          <a:stretch/>
        </p:blipFill>
        <p:spPr bwMode="auto">
          <a:xfrm>
            <a:off x="827584" y="1774371"/>
            <a:ext cx="4149454" cy="429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34578" y="2204864"/>
            <a:ext cx="1224136" cy="1008112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2564031"/>
            <a:ext cx="347831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추가변수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인</a:t>
            </a:r>
            <a:endParaRPr lang="en-US" altLang="ko-KR" sz="16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상영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-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개봉 차이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’,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배우 점수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’,</a:t>
            </a:r>
          </a:p>
          <a:p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감독 점수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’, 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장르 점수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’ 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가 </a:t>
            </a:r>
            <a:endParaRPr lang="en-US" altLang="ko-KR" sz="16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모형 예측에 큰 기여</a:t>
            </a:r>
            <a:endParaRPr lang="en-US" altLang="ko-KR" u="sng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8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5" y="310344"/>
            <a:ext cx="8021032" cy="238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9219" l="0" r="100000">
                        <a14:foregroundMark x1="20313" y1="26953" x2="20313" y2="26953"/>
                        <a14:foregroundMark x1="54297" y1="21484" x2="54297" y2="21484"/>
                        <a14:foregroundMark x1="93359" y1="53516" x2="93359" y2="5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5" y="44624"/>
            <a:ext cx="150378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905" y="7852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모형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설명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2564031"/>
            <a:ext cx="3478315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추가변수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인</a:t>
            </a:r>
            <a:endParaRPr lang="en-US" altLang="ko-KR" sz="16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상영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-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개봉 차이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’,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endParaRPr lang="en-US" altLang="ko-KR" sz="16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제작사 점수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’, </a:t>
            </a:r>
            <a:r>
              <a:rPr lang="en-US" altLang="ko-KR" sz="2000" dirty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배급사 점수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’, 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재범주화</a:t>
            </a:r>
            <a:r>
              <a:rPr lang="ko-KR" altLang="en-US" sz="1600" dirty="0" err="1" smtClean="0">
                <a:latin typeface="포천 오성과 한음 Regular" pitchFamily="50" charset="-127"/>
                <a:ea typeface="포천 오성과 한음 Regular" pitchFamily="50" charset="-127"/>
              </a:rPr>
              <a:t>한</a:t>
            </a:r>
            <a:r>
              <a:rPr lang="en-US" altLang="ko-KR" sz="1600" dirty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‘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국적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’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이</a:t>
            </a:r>
            <a:endParaRPr lang="en-US" altLang="ko-KR" sz="16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모형 </a:t>
            </a:r>
            <a:r>
              <a:rPr lang="ko-KR" altLang="en-US" u="sng" dirty="0" smtClean="0">
                <a:latin typeface="포천 오성과 한음 Regular" pitchFamily="50" charset="-127"/>
                <a:ea typeface="포천 오성과 한음 Regular" pitchFamily="50" charset="-127"/>
              </a:rPr>
              <a:t>예측에 큰 기여</a:t>
            </a:r>
            <a:endParaRPr lang="en-US" altLang="ko-KR" u="sng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5" r="49322"/>
          <a:stretch/>
        </p:blipFill>
        <p:spPr bwMode="auto">
          <a:xfrm>
            <a:off x="1011796" y="1700808"/>
            <a:ext cx="4053374" cy="431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9251" y="2221193"/>
            <a:ext cx="1914906" cy="864096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19672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애니메이</a:t>
            </a:r>
            <a:r>
              <a:rPr lang="ko-KR" altLang="en-US" b="1" dirty="0">
                <a:latin typeface="-윤고딕340" pitchFamily="18" charset="-127"/>
                <a:ea typeface="-윤고딕340" pitchFamily="18" charset="-127"/>
              </a:rPr>
              <a:t>션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7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5882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7" r="3088" b="4482"/>
          <a:stretch/>
        </p:blipFill>
        <p:spPr bwMode="auto">
          <a:xfrm>
            <a:off x="-1" y="1340769"/>
            <a:ext cx="6588225" cy="45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427250" y="1235853"/>
            <a:ext cx="4753262" cy="6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85941" l="6813" r="100000">
                        <a14:foregroundMark x1="42750" y1="21235" x2="42750" y2="21235"/>
                        <a14:foregroundMark x1="50688" y1="34647" x2="50688" y2="34647"/>
                        <a14:foregroundMark x1="76063" y1="39235" x2="76063" y2="39235"/>
                        <a14:foregroundMark x1="78125" y1="45765" x2="78125" y2="45765"/>
                        <a14:foregroundMark x1="46563" y1="15000" x2="46563" y2="15000"/>
                        <a14:foregroundMark x1="51938" y1="17412" x2="51938" y2="17412"/>
                        <a14:foregroundMark x1="53688" y1="21588" x2="53688" y2="21588"/>
                        <a14:foregroundMark x1="65813" y1="24059" x2="65813" y2="24059"/>
                        <a14:foregroundMark x1="70563" y1="22471" x2="70563" y2="22471"/>
                        <a14:foregroundMark x1="73875" y1="24235" x2="73875" y2="24235"/>
                        <a14:foregroundMark x1="40563" y1="16353" x2="40563" y2="16353"/>
                        <a14:foregroundMark x1="37250" y1="21412" x2="37250" y2="21412"/>
                        <a14:backgroundMark x1="70250" y1="27824" x2="70250" y2="27824"/>
                        <a14:backgroundMark x1="39000" y1="28529" x2="39000" y2="28529"/>
                        <a14:backgroundMark x1="76063" y1="48176" x2="76063" y2="48176"/>
                        <a14:backgroundMark x1="76375" y1="40000" x2="763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3910654" y="992082"/>
            <a:ext cx="575330" cy="5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1484784"/>
            <a:ext cx="2555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latin typeface="-윤고딕330" pitchFamily="18" charset="-127"/>
                <a:ea typeface="-윤고딕330" pitchFamily="18" charset="-127"/>
              </a:rPr>
              <a:t>04</a:t>
            </a:r>
          </a:p>
          <a:p>
            <a:pPr algn="r"/>
            <a:r>
              <a:rPr lang="ko-KR" altLang="en-US" sz="4000" b="1" dirty="0" smtClean="0">
                <a:latin typeface="-윤고딕330" pitchFamily="18" charset="-127"/>
                <a:ea typeface="-윤고딕330" pitchFamily="18" charset="-127"/>
              </a:rPr>
              <a:t>최종 결론</a:t>
            </a:r>
            <a:endParaRPr lang="ko-KR" altLang="en-US" sz="4000" b="1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5882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7" r="3088" b="4482"/>
          <a:stretch/>
        </p:blipFill>
        <p:spPr bwMode="auto">
          <a:xfrm>
            <a:off x="-1" y="1340769"/>
            <a:ext cx="6588225" cy="45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427250" y="1235853"/>
            <a:ext cx="4753262" cy="6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85941" l="6813" r="100000">
                        <a14:foregroundMark x1="42750" y1="21235" x2="42750" y2="21235"/>
                        <a14:foregroundMark x1="50688" y1="34647" x2="50688" y2="34647"/>
                        <a14:foregroundMark x1="76063" y1="39235" x2="76063" y2="39235"/>
                        <a14:foregroundMark x1="78125" y1="45765" x2="78125" y2="45765"/>
                        <a14:foregroundMark x1="46563" y1="15000" x2="46563" y2="15000"/>
                        <a14:foregroundMark x1="51938" y1="17412" x2="51938" y2="17412"/>
                        <a14:foregroundMark x1="53688" y1="21588" x2="53688" y2="21588"/>
                        <a14:foregroundMark x1="65813" y1="24059" x2="65813" y2="24059"/>
                        <a14:foregroundMark x1="70563" y1="22471" x2="70563" y2="22471"/>
                        <a14:foregroundMark x1="73875" y1="24235" x2="73875" y2="24235"/>
                        <a14:foregroundMark x1="40563" y1="16353" x2="40563" y2="16353"/>
                        <a14:foregroundMark x1="37250" y1="21412" x2="37250" y2="21412"/>
                        <a14:backgroundMark x1="70250" y1="27824" x2="70250" y2="27824"/>
                        <a14:backgroundMark x1="39000" y1="28529" x2="39000" y2="28529"/>
                        <a14:backgroundMark x1="76063" y1="48176" x2="76063" y2="48176"/>
                        <a14:backgroundMark x1="76375" y1="40000" x2="763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3910654" y="992082"/>
            <a:ext cx="575330" cy="5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1484784"/>
            <a:ext cx="2555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latin typeface="-윤고딕330" pitchFamily="18" charset="-127"/>
                <a:ea typeface="-윤고딕330" pitchFamily="18" charset="-127"/>
              </a:rPr>
              <a:t>01</a:t>
            </a:r>
          </a:p>
          <a:p>
            <a:pPr algn="r"/>
            <a:r>
              <a:rPr lang="ko-KR" altLang="en-US" sz="4000" b="1" dirty="0" smtClean="0">
                <a:latin typeface="-윤고딕330" pitchFamily="18" charset="-127"/>
                <a:ea typeface="-윤고딕330" pitchFamily="18" charset="-127"/>
              </a:rPr>
              <a:t>분석 목표</a:t>
            </a:r>
            <a:endParaRPr lang="ko-KR" altLang="en-US" sz="4000" b="1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1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킹스맨: 골든 서클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9284"/>
            <a:ext cx="2260858" cy="3249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남한산성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79285"/>
            <a:ext cx="2268493" cy="3249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10월 첫째주 개봉예정 영화들 10월 4, 5일 개봉 (추석연휴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979287"/>
            <a:ext cx="2266869" cy="32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5517232"/>
            <a:ext cx="226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5,267,407 </a:t>
            </a:r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명</a:t>
            </a:r>
            <a:endParaRPr lang="en-US" altLang="ko-KR" b="1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(4,588,138)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5517232"/>
            <a:ext cx="226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4,077,503 </a:t>
            </a:r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명</a:t>
            </a:r>
            <a:endParaRPr lang="en-US" altLang="ko-KR" b="1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(3,310,734)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199" y="5540350"/>
            <a:ext cx="226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289,517 </a:t>
            </a:r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명</a:t>
            </a:r>
            <a:endParaRPr lang="en-US" altLang="ko-KR" b="1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(313,070)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755"/>
            <a:ext cx="1152128" cy="139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187625" y="310344"/>
            <a:ext cx="8021032" cy="238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5" y="632882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최종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결론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8224" y="1196752"/>
            <a:ext cx="226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포천 오성과 한음 Regular" pitchFamily="50" charset="-127"/>
                <a:ea typeface="포천 오성과 한음 Regular" pitchFamily="50" charset="-127"/>
              </a:rPr>
              <a:t>예측값</a:t>
            </a:r>
            <a:endParaRPr lang="en-US" altLang="ko-KR" b="1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(</a:t>
            </a:r>
            <a:r>
              <a:rPr lang="ko-KR" altLang="en-US" b="1" dirty="0" err="1" smtClean="0">
                <a:latin typeface="포천 오성과 한음 Regular" pitchFamily="50" charset="-127"/>
                <a:ea typeface="포천 오성과 한음 Regular" pitchFamily="50" charset="-127"/>
              </a:rPr>
              <a:t>실제값</a:t>
            </a:r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4288" y="1052736"/>
            <a:ext cx="10801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32656"/>
            <a:ext cx="9144000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340" y="5517232"/>
            <a:ext cx="9144000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4009" y="538076"/>
            <a:ext cx="1800200" cy="660628"/>
            <a:chOff x="254009" y="512676"/>
            <a:chExt cx="1800200" cy="6606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4009" y="512676"/>
              <a:ext cx="36004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71600" y="512676"/>
              <a:ext cx="36004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94169" y="525232"/>
              <a:ext cx="36004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404832" y="550632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17248" y="548824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34839" y="551999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7408" y="555030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98272" y="548757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5863" y="548757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38432" y="548613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49095" y="548613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61511" y="549980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79102" y="553155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07504" y="5716302"/>
            <a:ext cx="1800200" cy="660628"/>
            <a:chOff x="254009" y="512676"/>
            <a:chExt cx="1800200" cy="66062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54009" y="512676"/>
              <a:ext cx="36004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971600" y="512676"/>
              <a:ext cx="36004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694169" y="525232"/>
              <a:ext cx="36004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258327" y="5728858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70743" y="5727050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88334" y="5730225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10903" y="5733256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51767" y="5726983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69358" y="5726983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91927" y="5726839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02590" y="5726839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15006" y="5728206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732597" y="5731381"/>
            <a:ext cx="3600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1340" y="28529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-윤고딕330" pitchFamily="18" charset="-127"/>
                <a:ea typeface="-윤고딕330" pitchFamily="18" charset="-127"/>
              </a:rPr>
              <a:t>감사합니다 </a:t>
            </a:r>
            <a:r>
              <a:rPr lang="en-US" altLang="ko-KR" sz="4400" dirty="0" smtClean="0">
                <a:latin typeface="-윤고딕330" pitchFamily="18" charset="-127"/>
                <a:ea typeface="-윤고딕330" pitchFamily="18" charset="-127"/>
                <a:sym typeface="Wingdings" pitchFamily="2" charset="2"/>
              </a:rPr>
              <a:t></a:t>
            </a:r>
            <a:endParaRPr lang="ko-KR" altLang="en-US" sz="44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6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755"/>
            <a:ext cx="1152128" cy="139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310344"/>
            <a:ext cx="794902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킹스맨: 골든 서클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7276"/>
            <a:ext cx="2260858" cy="3249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남한산성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62" y="1907277"/>
            <a:ext cx="2268493" cy="3249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0월 첫째주 개봉예정 영화들 10월 4, 5일 개봉 (추석연휴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6" y="1907279"/>
            <a:ext cx="2266869" cy="32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5579948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2017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년 </a:t>
            </a:r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10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월 </a:t>
            </a:r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10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일 </a:t>
            </a:r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24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시 기준</a:t>
            </a:r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누적관객수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 예측</a:t>
            </a:r>
            <a:endParaRPr lang="ko-KR" altLang="en-US" sz="2000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분석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목표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3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5882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7" r="3088" b="4482"/>
          <a:stretch/>
        </p:blipFill>
        <p:spPr bwMode="auto">
          <a:xfrm>
            <a:off x="-1" y="1340769"/>
            <a:ext cx="6588225" cy="45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427250" y="1235853"/>
            <a:ext cx="4753262" cy="6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85941" l="6813" r="100000">
                        <a14:foregroundMark x1="42750" y1="21235" x2="42750" y2="21235"/>
                        <a14:foregroundMark x1="50688" y1="34647" x2="50688" y2="34647"/>
                        <a14:foregroundMark x1="76063" y1="39235" x2="76063" y2="39235"/>
                        <a14:foregroundMark x1="78125" y1="45765" x2="78125" y2="45765"/>
                        <a14:foregroundMark x1="46563" y1="15000" x2="46563" y2="15000"/>
                        <a14:foregroundMark x1="51938" y1="17412" x2="51938" y2="17412"/>
                        <a14:foregroundMark x1="53688" y1="21588" x2="53688" y2="21588"/>
                        <a14:foregroundMark x1="65813" y1="24059" x2="65813" y2="24059"/>
                        <a14:foregroundMark x1="70563" y1="22471" x2="70563" y2="22471"/>
                        <a14:foregroundMark x1="73875" y1="24235" x2="73875" y2="24235"/>
                        <a14:foregroundMark x1="40563" y1="16353" x2="40563" y2="16353"/>
                        <a14:foregroundMark x1="37250" y1="21412" x2="37250" y2="21412"/>
                        <a14:backgroundMark x1="70250" y1="27824" x2="70250" y2="27824"/>
                        <a14:backgroundMark x1="39000" y1="28529" x2="39000" y2="28529"/>
                        <a14:backgroundMark x1="76063" y1="48176" x2="76063" y2="48176"/>
                        <a14:backgroundMark x1="76375" y1="40000" x2="763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3910654" y="992082"/>
            <a:ext cx="575330" cy="5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1484784"/>
            <a:ext cx="2555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latin typeface="-윤고딕330" pitchFamily="18" charset="-127"/>
                <a:ea typeface="-윤고딕330" pitchFamily="18" charset="-127"/>
              </a:rPr>
              <a:t>02</a:t>
            </a:r>
          </a:p>
          <a:p>
            <a:pPr algn="r"/>
            <a:r>
              <a:rPr lang="ko-KR" altLang="en-US" sz="4000" b="1" dirty="0" smtClean="0">
                <a:latin typeface="-윤고딕330" pitchFamily="18" charset="-127"/>
                <a:ea typeface="-윤고딕330" pitchFamily="18" charset="-127"/>
              </a:rPr>
              <a:t>변수 설명</a:t>
            </a:r>
            <a:endParaRPr lang="ko-KR" altLang="en-US" sz="4000" b="1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43608" y="310344"/>
            <a:ext cx="8165050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3593"/>
            <a:ext cx="8507040" cy="2949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373216"/>
            <a:ext cx="914400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2015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년 </a:t>
            </a:r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1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월</a:t>
            </a:r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1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일 </a:t>
            </a:r>
            <a:r>
              <a:rPr lang="en-US" altLang="ko-KR" sz="2400" dirty="0" smtClean="0">
                <a:latin typeface="포천 오성과 한음 Regular" pitchFamily="50" charset="-127"/>
                <a:ea typeface="포천 오성과 한음 Regular" pitchFamily="50" charset="-127"/>
              </a:rPr>
              <a:t>~ 2017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년 </a:t>
            </a:r>
            <a:r>
              <a:rPr lang="en-US" altLang="ko-KR" sz="2400" dirty="0">
                <a:latin typeface="포천 오성과 한음 Regular" pitchFamily="50" charset="-127"/>
                <a:ea typeface="포천 오성과 한음 Regular" pitchFamily="50" charset="-127"/>
              </a:rPr>
              <a:t>7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월</a:t>
            </a:r>
            <a:r>
              <a:rPr lang="en-US" altLang="ko-KR" sz="2400" dirty="0">
                <a:latin typeface="포천 오성과 한음 Regular" pitchFamily="50" charset="-127"/>
                <a:ea typeface="포천 오성과 한음 Regular" pitchFamily="50" charset="-127"/>
              </a:rPr>
              <a:t>5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일까지의 </a:t>
            </a:r>
            <a:r>
              <a:rPr lang="ko-KR" altLang="en-US" sz="2400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일별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데이터</a:t>
            </a:r>
            <a:r>
              <a:rPr lang="ko-KR" altLang="en-US" sz="2400" dirty="0" smtClean="0">
                <a:latin typeface="포천 오성과 한음 Regular" pitchFamily="50" charset="-127"/>
                <a:ea typeface="포천 오성과 한음 Regular" pitchFamily="50" charset="-127"/>
              </a:rPr>
              <a:t>를 사용</a:t>
            </a:r>
            <a:endParaRPr lang="en-US" altLang="ko-KR" sz="2400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251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●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●</a:t>
            </a:r>
            <a:endParaRPr lang="en-US" altLang="ko-KR" sz="800" dirty="0" smtClean="0"/>
          </a:p>
          <a:p>
            <a:pPr algn="ctr"/>
            <a:r>
              <a:rPr lang="ko-KR" altLang="en-US" sz="800" dirty="0"/>
              <a:t>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304" y="465313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(</a:t>
            </a:r>
            <a:r>
              <a:rPr lang="ko-KR" altLang="en-US" sz="1400" dirty="0">
                <a:latin typeface="포천 오성과 한음 Regular" pitchFamily="50" charset="-127"/>
                <a:ea typeface="포천 오성과 한음 Regular" pitchFamily="50" charset="-127"/>
              </a:rPr>
              <a:t>출처</a:t>
            </a:r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:</a:t>
            </a:r>
            <a:r>
              <a:rPr lang="ko-KR" altLang="en-US" sz="1400" dirty="0">
                <a:latin typeface="포천 오성과 한음 Regular" pitchFamily="50" charset="-127"/>
                <a:ea typeface="포천 오성과 한음 Regular" pitchFamily="50" charset="-127"/>
              </a:rPr>
              <a:t>영화진흥위원회</a:t>
            </a:r>
            <a:r>
              <a:rPr lang="en-US" altLang="ko-KR" sz="1400" dirty="0"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endParaRPr lang="ko-KR" altLang="en-US" sz="1400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7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43608" y="310344"/>
            <a:ext cx="8165050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3593"/>
            <a:ext cx="8507040" cy="2949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1703593"/>
            <a:ext cx="8507040" cy="2949543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이상치를 제외한 전체 데이터의 약 </a:t>
            </a:r>
            <a:r>
              <a:rPr lang="en-US" altLang="ko-KR" sz="32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88%</a:t>
            </a:r>
            <a:r>
              <a:rPr lang="ko-KR" altLang="en-US" sz="3200" b="1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만 사용 </a:t>
            </a:r>
            <a:endParaRPr lang="ko-KR" altLang="en-US" sz="3200" b="1" dirty="0">
              <a:solidFill>
                <a:srgbClr val="C00000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12" y="515951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관객수가 지나치게 많거나 적은 데이터를 </a:t>
            </a:r>
            <a:r>
              <a:rPr lang="ko-KR" altLang="en-US" sz="2000" b="1" dirty="0" err="1" smtClean="0">
                <a:latin typeface="포천 오성과 한음 Regular" pitchFamily="50" charset="-127"/>
                <a:ea typeface="포천 오성과 한음 Regular" pitchFamily="50" charset="-127"/>
              </a:rPr>
              <a:t>이상치</a:t>
            </a:r>
            <a:r>
              <a:rPr lang="ko-KR" altLang="en-US" sz="2000" dirty="0" err="1" smtClean="0">
                <a:latin typeface="포천 오성과 한음 Regular" pitchFamily="50" charset="-127"/>
                <a:ea typeface="포천 오성과 한음 Regular" pitchFamily="50" charset="-127"/>
              </a:rPr>
              <a:t>로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 판단하여 삭제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상대적으로 데이터가 적은 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공연</a:t>
            </a:r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서부극</a:t>
            </a:r>
            <a:r>
              <a:rPr lang="en-US" altLang="ko-KR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/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다큐멘터리 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장르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2000" b="1" dirty="0" smtClean="0">
                <a:latin typeface="포천 오성과 한음 Regular" pitchFamily="50" charset="-127"/>
                <a:ea typeface="포천 오성과 한음 Regular" pitchFamily="50" charset="-127"/>
              </a:rPr>
              <a:t>재개봉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 영화는 삭제</a:t>
            </a:r>
            <a:endParaRPr lang="ko-KR" altLang="en-US" sz="2000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6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F39E20-0DEE-4A67-BA0D-3F876E54B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4657725" y="1825352"/>
            <a:ext cx="3196828" cy="2971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A7C7275-9D8A-4CF5-8EE0-B5568343E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85"/>
          <a:stretch/>
        </p:blipFill>
        <p:spPr>
          <a:xfrm>
            <a:off x="1459945" y="1825352"/>
            <a:ext cx="3197780" cy="29718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780D41-26D8-433B-9E8E-54FD27342A18}"/>
              </a:ext>
            </a:extLst>
          </p:cNvPr>
          <p:cNvSpPr/>
          <p:nvPr/>
        </p:nvSpPr>
        <p:spPr>
          <a:xfrm>
            <a:off x="954405" y="1825352"/>
            <a:ext cx="3207544" cy="2971800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일반 모형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39ED2F3-F310-4E47-B02E-6A0A589E4526}"/>
              </a:ext>
            </a:extLst>
          </p:cNvPr>
          <p:cNvSpPr/>
          <p:nvPr/>
        </p:nvSpPr>
        <p:spPr>
          <a:xfrm>
            <a:off x="5204937" y="1825352"/>
            <a:ext cx="3207544" cy="2971800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포천 오성과 한음 Regular" pitchFamily="50" charset="-127"/>
                <a:ea typeface="포천 오성과 한음 Regular" pitchFamily="50" charset="-127"/>
              </a:rPr>
              <a:t>애니메이션 모형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43608" y="310344"/>
            <a:ext cx="8165050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5229200"/>
            <a:ext cx="9144000" cy="5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일반 영화와 애니메이션의 모델이 상이하다고 판단하여 </a:t>
            </a:r>
            <a:r>
              <a:rPr lang="ko-KR" altLang="en-US" sz="2000" u="sng" dirty="0" smtClean="0">
                <a:latin typeface="포천 오성과 한음 Regular" pitchFamily="50" charset="-127"/>
                <a:ea typeface="포천 오성과 한음 Regular" pitchFamily="50" charset="-127"/>
              </a:rPr>
              <a:t>모형을 따로</a:t>
            </a: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 만들기로 결정 </a:t>
            </a:r>
            <a:endParaRPr lang="en-US" altLang="ko-KR" sz="2000" dirty="0" smtClean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43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05638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0612 -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2493"/>
              </p:ext>
            </p:extLst>
          </p:nvPr>
        </p:nvGraphicFramePr>
        <p:xfrm>
          <a:off x="717687" y="2193652"/>
          <a:ext cx="7598728" cy="1584180"/>
        </p:xfrm>
        <a:graphic>
          <a:graphicData uri="http://schemas.openxmlformats.org/drawingml/2006/table">
            <a:tbl>
              <a:tblPr/>
              <a:tblGrid>
                <a:gridCol w="1266337"/>
                <a:gridCol w="1266337"/>
                <a:gridCol w="1266337"/>
                <a:gridCol w="1266337"/>
                <a:gridCol w="1266337"/>
                <a:gridCol w="1267043"/>
              </a:tblGrid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순위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영화명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포천 오성과 한음 Regular" pitchFamily="50" charset="-127"/>
                        <a:ea typeface="포천 오성과 한음 Regular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개봉일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매출액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매출액 점유율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누적 매출액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관객수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누적 관객수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스크린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상영횟수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대표국적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국적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0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제작사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배급사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장르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감독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포천 오성과 한음 Regular" pitchFamily="50" charset="-127"/>
                          <a:ea typeface="포천 오성과 한음 Regular" pitchFamily="50" charset="-127"/>
                        </a:rPr>
                        <a:t>배우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1833616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&lt; </a:t>
            </a:r>
            <a:r>
              <a:rPr lang="ko-KR" altLang="en-US" sz="1600" dirty="0" smtClean="0">
                <a:latin typeface="포천 오성과 한음 Regular" pitchFamily="50" charset="-127"/>
                <a:ea typeface="포천 오성과 한음 Regular" pitchFamily="50" charset="-127"/>
              </a:rPr>
              <a:t>기존 변수 </a:t>
            </a:r>
            <a:r>
              <a:rPr lang="en-US" altLang="ko-KR" sz="1600" dirty="0" smtClean="0">
                <a:latin typeface="포천 오성과 한음 Regular" pitchFamily="50" charset="-127"/>
                <a:ea typeface="포천 오성과 한음 Regular" pitchFamily="50" charset="-127"/>
              </a:rPr>
              <a:t>&gt;</a:t>
            </a:r>
            <a:endParaRPr lang="ko-KR" altLang="en-US" sz="1600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42590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예측이 불가한 변수와 초기 모형에서 유의하지 않은 변수는 삭제</a:t>
            </a:r>
            <a:r>
              <a:rPr lang="en-US" altLang="ko-KR" sz="2000" dirty="0" smtClean="0"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itchFamily="50" charset="-127"/>
                <a:ea typeface="포천 오성과 한음 Regular" pitchFamily="50" charset="-127"/>
              </a:rPr>
              <a:t>기존 변수들의 </a:t>
            </a:r>
            <a:r>
              <a:rPr lang="ko-KR" altLang="en-US" sz="2000" dirty="0" smtClean="0">
                <a:solidFill>
                  <a:srgbClr val="C00000"/>
                </a:solidFill>
                <a:latin typeface="포천 오성과 한음 Regular" pitchFamily="50" charset="-127"/>
                <a:ea typeface="포천 오성과 한음 Regular" pitchFamily="50" charset="-127"/>
              </a:rPr>
              <a:t>재범주화 및 추가 변수를 사용</a:t>
            </a:r>
            <a:endParaRPr lang="en-US" altLang="ko-KR" sz="2000" dirty="0" smtClean="0">
              <a:solidFill>
                <a:srgbClr val="C00000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10344"/>
            <a:ext cx="8309066" cy="310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13" y1="24219" x2="20313" y2="24219"/>
                        <a14:foregroundMark x1="10938" y1="29688" x2="10938" y2="29688"/>
                        <a14:foregroundMark x1="17188" y1="33594" x2="17188" y2="33594"/>
                        <a14:foregroundMark x1="18359" y1="33984" x2="18359" y2="33984"/>
                        <a14:foregroundMark x1="21094" y1="33203" x2="21484" y2="32031"/>
                        <a14:foregroundMark x1="22656" y1="28125" x2="22656" y2="28125"/>
                        <a14:foregroundMark x1="50000" y1="25000" x2="50000" y2="25000"/>
                        <a14:foregroundMark x1="52734" y1="25000" x2="55078" y2="24219"/>
                        <a14:foregroundMark x1="62109" y1="21484" x2="62109" y2="21484"/>
                        <a14:foregroundMark x1="64844" y1="26563" x2="64844" y2="30469"/>
                        <a14:foregroundMark x1="64453" y1="33203" x2="58594" y2="3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7505" y="6206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변수</a:t>
            </a:r>
            <a:endParaRPr lang="en-US" altLang="ko-KR" sz="20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소개</a:t>
            </a:r>
            <a:endParaRPr lang="ko-KR" altLang="en-US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‘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일반 영화</a:t>
            </a:r>
            <a:r>
              <a:rPr lang="en-US" altLang="ko-KR" b="1" dirty="0" smtClean="0">
                <a:latin typeface="-윤고딕340" pitchFamily="18" charset="-127"/>
                <a:ea typeface="-윤고딕340" pitchFamily="18" charset="-127"/>
              </a:rPr>
              <a:t>’</a:t>
            </a:r>
            <a:r>
              <a:rPr lang="ko-KR" altLang="en-US" b="1" dirty="0" smtClean="0"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863" y="2204864"/>
            <a:ext cx="1269849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9712" y="2204864"/>
            <a:ext cx="1269849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21025" y="2204864"/>
            <a:ext cx="3795391" cy="5040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79712" y="2708920"/>
            <a:ext cx="3795391" cy="53347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46567" y="2708920"/>
            <a:ext cx="1269849" cy="53347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2131" y="3242392"/>
            <a:ext cx="1269849" cy="546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7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1096</Words>
  <Application>Microsoft Office PowerPoint</Application>
  <PresentationFormat>화면 슬라이드 쇼(4:3)</PresentationFormat>
  <Paragraphs>367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굴림</vt:lpstr>
      <vt:lpstr>Arial</vt:lpstr>
      <vt:lpstr>맑은 고딕</vt:lpstr>
      <vt:lpstr>-윤고딕340</vt:lpstr>
      <vt:lpstr>Wingdings</vt:lpstr>
      <vt:lpstr>포천 오성과 한음 Regular</vt:lpstr>
      <vt:lpstr>210 역전다방 L</vt:lpstr>
      <vt:lpstr>a장미다방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Hyejin Seok</dc:creator>
  <cp:lastModifiedBy>Hyejin Seok</cp:lastModifiedBy>
  <cp:revision>89</cp:revision>
  <dcterms:created xsi:type="dcterms:W3CDTF">2017-10-24T09:33:57Z</dcterms:created>
  <dcterms:modified xsi:type="dcterms:W3CDTF">2017-10-30T10:16:28Z</dcterms:modified>
</cp:coreProperties>
</file>