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9" r:id="rId5"/>
    <p:sldId id="270" r:id="rId6"/>
    <p:sldId id="265" r:id="rId7"/>
    <p:sldId id="266" r:id="rId8"/>
    <p:sldId id="271" r:id="rId9"/>
    <p:sldId id="280" r:id="rId10"/>
    <p:sldId id="282" r:id="rId11"/>
    <p:sldId id="281" r:id="rId12"/>
    <p:sldId id="277" r:id="rId13"/>
    <p:sldId id="278" r:id="rId14"/>
    <p:sldId id="268" r:id="rId15"/>
    <p:sldId id="272" r:id="rId16"/>
    <p:sldId id="273" r:id="rId17"/>
    <p:sldId id="276" r:id="rId18"/>
    <p:sldId id="283" r:id="rId19"/>
    <p:sldId id="28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5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53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1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43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8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6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93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18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0" y="-5680"/>
            <a:ext cx="9148464" cy="6863680"/>
            <a:chOff x="0" y="-5680"/>
            <a:chExt cx="9148464" cy="686368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5680"/>
              <a:ext cx="9148464" cy="686368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0" y="-5680"/>
              <a:ext cx="9148464" cy="6863680"/>
            </a:xfrm>
            <a:prstGeom prst="rect">
              <a:avLst/>
            </a:prstGeom>
            <a:solidFill>
              <a:schemeClr val="tx2">
                <a:lumMod val="75000"/>
                <a:alpha val="8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36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99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48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12ED-2399-429A-AF54-DEB0230C12FB}" type="datetimeFigureOut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70BB-DC3D-45C8-BE64-D58008549E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7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wimmingpoolstories.blogspot.com/2012/02/in-deep-end-at-almost-80-year-old.html" TargetMode="External"/><Relationship Id="rId7" Type="http://schemas.openxmlformats.org/officeDocument/2006/relationships/hyperlink" Target="http://www.relaxnswim.com/schools/deep.htm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hyperlink" Target="http://shibleyrahman.com/politics-2/owen-smith-mp-is-swimming-in-the-deep-end-with-armbands-we-cant-go-like-this-tu-p/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9876" y="1779555"/>
            <a:ext cx="64087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자료분석 </a:t>
            </a:r>
            <a:r>
              <a:rPr lang="en-US" altLang="ko-KR" sz="36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sz="36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차 발표</a:t>
            </a:r>
            <a:endParaRPr lang="en-US" altLang="ko-KR" sz="3600" b="1" dirty="0" smtClean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sz="3600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Time to Swim 25m</a:t>
            </a:r>
          </a:p>
          <a:p>
            <a:pPr algn="ctr"/>
            <a:endParaRPr lang="en-US" altLang="ko-KR" sz="5400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2013024003 </a:t>
            </a:r>
            <a:r>
              <a:rPr lang="ko-KR" altLang="en-US" sz="28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권순홍</a:t>
            </a:r>
            <a:endParaRPr lang="en-US" altLang="ko-KR" sz="2800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4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908720"/>
            <a:ext cx="62838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ANOVA Table - Full Model</a:t>
            </a:r>
            <a:endParaRPr lang="ko-KR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702171"/>
                  </p:ext>
                </p:extLst>
              </p:nvPr>
            </p:nvGraphicFramePr>
            <p:xfrm>
              <a:off x="395536" y="1530747"/>
              <a:ext cx="8332744" cy="49945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8152"/>
                    <a:gridCol w="1080120"/>
                    <a:gridCol w="1224136"/>
                    <a:gridCol w="1089160"/>
                    <a:gridCol w="1190392"/>
                    <a:gridCol w="1190392"/>
                    <a:gridCol w="1190392"/>
                  </a:tblGrid>
                  <a:tr h="359327">
                    <a:tc>
                      <a:txBody>
                        <a:bodyPr/>
                        <a:lstStyle/>
                        <a:p>
                          <a:pPr marL="0" indent="0" algn="ctr" latinLnBrk="1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16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b="1" i="1" kern="1200" dirty="0">
                            <a:solidFill>
                              <a:schemeClr val="lt1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 smtClean="0"/>
                            <a:t>Sum </a:t>
                          </a:r>
                          <a:r>
                            <a:rPr lang="en-US" altLang="ko-KR" sz="1600" dirty="0" err="1" smtClean="0"/>
                            <a:t>Sq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 err="1" smtClean="0"/>
                            <a:t>Df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Mean</a:t>
                          </a:r>
                          <a:r>
                            <a:rPr lang="en-US" altLang="ko-KR" sz="1600" baseline="0" dirty="0" smtClean="0"/>
                            <a:t> </a:t>
                          </a:r>
                          <a:r>
                            <a:rPr lang="en-US" altLang="ko-KR" sz="1600" baseline="0" dirty="0" err="1" smtClean="0"/>
                            <a:t>Sq</a:t>
                          </a:r>
                          <a:endParaRPr lang="ko-KR" altLang="en-US" sz="16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 smtClean="0"/>
                            <a:t>F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 smtClean="0"/>
                            <a:t>P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Shirt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11.30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11.30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43.205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6.29e-05</a:t>
                          </a:r>
                          <a:r>
                            <a:rPr lang="en-US" altLang="ko-KR" sz="1100" baseline="0" dirty="0" smtClean="0">
                              <a:solidFill>
                                <a:schemeClr val="tx1"/>
                              </a:solidFill>
                            </a:rPr>
                            <a:t> ***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Goggles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0.0803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14.90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14.90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56.955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1.95e-05 ***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Flippers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0.855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158.67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158.67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606.540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1.95e-05  ***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End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2.76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2.76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10.543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0.00877 **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Shirt*Goggles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0.06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0.06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0.218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0.65055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Shirt*Flippers</a:t>
                          </a:r>
                          <a:endParaRPr lang="ko-KR" altLang="en-US" sz="11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1.12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1.12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4.293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0.06507 .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Goggles*Flippers</a:t>
                          </a:r>
                          <a:endParaRPr lang="ko-KR" altLang="en-US" sz="11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0.024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4.59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1.59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6.080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0.03334 *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Shirt*End</a:t>
                          </a:r>
                          <a:endParaRPr lang="ko-KR" altLang="en-US" sz="11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0.05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0.174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0.68511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Goggles*End</a:t>
                          </a:r>
                          <a:endParaRPr lang="ko-KR" altLang="en-US" sz="11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0.34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1.291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0.28231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Flippers*End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0.031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0.86448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Shirt*goggle*</a:t>
                          </a:r>
                          <a:r>
                            <a:rPr lang="en-US" altLang="ko-KR" sz="1050" dirty="0" err="1" smtClean="0">
                              <a:solidFill>
                                <a:schemeClr val="tx1"/>
                              </a:solidFill>
                            </a:rPr>
                            <a:t>fliper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0.113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0.74320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Shirt*goggles*end 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0.147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0.70964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Shirt*flippers*end 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0.0015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0.28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0.28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1.077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0.32388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Residuals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2.62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185.56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702171"/>
                  </p:ext>
                </p:extLst>
              </p:nvPr>
            </p:nvGraphicFramePr>
            <p:xfrm>
              <a:off x="395536" y="1530747"/>
              <a:ext cx="8332744" cy="49945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8152"/>
                    <a:gridCol w="1080120"/>
                    <a:gridCol w="1224136"/>
                    <a:gridCol w="1089160"/>
                    <a:gridCol w="1190392"/>
                    <a:gridCol w="1190392"/>
                    <a:gridCol w="1190392"/>
                  </a:tblGrid>
                  <a:tr h="359327">
                    <a:tc>
                      <a:txBody>
                        <a:bodyPr/>
                        <a:lstStyle/>
                        <a:p>
                          <a:pPr marL="0" indent="0" algn="ctr" latinLnBrk="1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26404" t="-5085" r="-542135" b="-1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 smtClean="0"/>
                            <a:t>Sum </a:t>
                          </a:r>
                          <a:r>
                            <a:rPr lang="en-US" altLang="ko-KR" sz="1600" dirty="0" err="1" smtClean="0"/>
                            <a:t>Sq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 err="1" smtClean="0"/>
                            <a:t>Df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Mean</a:t>
                          </a:r>
                          <a:r>
                            <a:rPr lang="en-US" altLang="ko-KR" sz="1600" baseline="0" dirty="0" smtClean="0"/>
                            <a:t> </a:t>
                          </a:r>
                          <a:r>
                            <a:rPr lang="en-US" altLang="ko-KR" sz="1600" baseline="0" dirty="0" err="1" smtClean="0"/>
                            <a:t>Sq</a:t>
                          </a:r>
                          <a:endParaRPr lang="ko-KR" altLang="en-US" sz="16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 smtClean="0"/>
                            <a:t>F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 smtClean="0"/>
                            <a:t>P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Shirt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11.30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11.30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43.205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6.29e-05</a:t>
                          </a:r>
                          <a:r>
                            <a:rPr lang="en-US" altLang="ko-KR" sz="1100" baseline="0" dirty="0" smtClean="0">
                              <a:solidFill>
                                <a:schemeClr val="tx1"/>
                              </a:solidFill>
                            </a:rPr>
                            <a:t> ***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Goggles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0.0803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14.90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14.90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56.955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1.95e-05 ***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Flippers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0.855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158.67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158.67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606.540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1.95e-05  ***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End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2.76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2.76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10.543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0.00877 **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Shirt*Goggles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0.06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0.06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0.218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0.65055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Shirt*Flippers</a:t>
                          </a:r>
                          <a:endParaRPr lang="ko-KR" altLang="en-US" sz="11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1.12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1.12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4.293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0.06507 .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Goggles*Flippers</a:t>
                          </a:r>
                          <a:endParaRPr lang="ko-KR" altLang="en-US" sz="11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0.024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4.59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1.59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6.080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0.03334 *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Shirt*End</a:t>
                          </a:r>
                          <a:endParaRPr lang="ko-KR" altLang="en-US" sz="11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0.05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0.174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0.68511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Goggles*End</a:t>
                          </a:r>
                          <a:endParaRPr lang="ko-KR" altLang="en-US" sz="11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0.34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1.291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0.28231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Flippers*End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0.031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0.86448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Shirt*goggle*</a:t>
                          </a:r>
                          <a:r>
                            <a:rPr lang="en-US" altLang="ko-KR" sz="1050" dirty="0" err="1" smtClean="0">
                              <a:solidFill>
                                <a:schemeClr val="tx1"/>
                              </a:solidFill>
                            </a:rPr>
                            <a:t>fliper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0.113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0.74320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Shirt*goggles*end 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0.0002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0.147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0.70964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Shirt*flippers*end 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0.0015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0.28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0.28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1.077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0.32388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Residuals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2.62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90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185.56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2" name="그룹 11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911952" y="908720"/>
            <a:ext cx="5400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ANOVA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초기모형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Plot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1484784"/>
            <a:ext cx="820891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059833" y="980728"/>
            <a:ext cx="30963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가정진단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(ANOVA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잔차의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정규성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77" y="2636912"/>
            <a:ext cx="7056784" cy="187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2123728" y="4725144"/>
                <a:ext cx="489408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잔차가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정규성을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따른다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잔차가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정규성을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따르지 않는다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채택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정규성을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따른다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ko-KR" altLang="en-US" sz="2000" b="1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725144"/>
                <a:ext cx="4894082" cy="1446550"/>
              </a:xfrm>
              <a:prstGeom prst="rect">
                <a:avLst/>
              </a:prstGeom>
              <a:blipFill rotWithShape="1">
                <a:blip r:embed="rId3"/>
                <a:stretch>
                  <a:fillRect t="-2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9552" y="1988840"/>
                <a:ext cx="8064896" cy="540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pc="-15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pc="-15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𝑖𝑗𝑘𝑙𝑛</m:t>
                        </m:r>
                      </m:sub>
                    </m:sSub>
                  </m:oMath>
                </a14:m>
                <a:r>
                  <a:rPr lang="en-US" altLang="ko-KR" sz="1400" spc="-150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ko-KR" altLang="en-US" sz="140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𝜇</m:t>
                    </m:r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𝛼𝛾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𝛽𝛾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𝑗𝑘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𝑗𝑙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𝛾𝛿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𝑘𝑙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𝛽𝛾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𝑗𝑘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𝛽𝛾𝛿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𝑗𝑘𝑙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𝛾𝛿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𝑘𝑙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𝛽𝛿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𝑗𝑙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𝛼𝛽𝛾𝛿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𝑖𝑗𝑘𝑙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400" spc="-15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spc="-15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ko-KR" sz="1400" i="1" dirty="0" err="1" smtClean="0">
                    <a:solidFill>
                      <a:schemeClr val="bg1"/>
                    </a:solidFill>
                    <a:latin typeface="Minion Pro" pitchFamily="18" charset="0"/>
                  </a:rPr>
                  <a:t>ijkln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=1,2)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8064896" cy="540533"/>
              </a:xfrm>
              <a:prstGeom prst="rect">
                <a:avLst/>
              </a:prstGeom>
              <a:blipFill rotWithShape="1">
                <a:blip r:embed="rId4"/>
                <a:stretch>
                  <a:fillRect t="-2247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0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71801" y="980728"/>
            <a:ext cx="3672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가정진단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(ANOVA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잔차의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등분산성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07" y="2708920"/>
            <a:ext cx="707478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39552" y="1988840"/>
                <a:ext cx="8064896" cy="540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pc="-15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pc="-15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𝑖𝑗𝑘𝑙𝑛</m:t>
                        </m:r>
                      </m:sub>
                    </m:sSub>
                  </m:oMath>
                </a14:m>
                <a:r>
                  <a:rPr lang="en-US" altLang="ko-KR" sz="1400" spc="-150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ko-KR" altLang="en-US" sz="140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𝜇</m:t>
                    </m:r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𝛼𝛾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𝛽𝛾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𝑗𝑘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𝑗𝑙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𝛾𝛿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𝑘𝑙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𝛽𝛾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𝑗𝑘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400" spc="-1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𝛽𝛾𝛿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𝑗𝑘𝑙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𝛾𝛿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𝑘𝑙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𝛽𝛿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𝑗𝑙</m:t>
                        </m:r>
                      </m:sub>
                    </m:sSub>
                    <m:r>
                      <a:rPr lang="en-US" altLang="ko-KR" sz="1400" b="0" i="0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𝛼𝛽𝛾𝛿</m:t>
                        </m:r>
                      </m:e>
                      <m:sub>
                        <m:r>
                          <a:rPr lang="en-US" altLang="ko-KR" sz="1400" b="0" i="1" spc="-150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𝑖𝑗𝑘𝑙</m:t>
                        </m:r>
                      </m:sub>
                    </m:sSub>
                    <m:r>
                      <a:rPr lang="en-US" altLang="ko-KR" sz="1400" b="0" i="1" spc="-15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 spc="-15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400" spc="-15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spc="-15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ko-KR" sz="1400" i="1" dirty="0" err="1" smtClean="0">
                    <a:solidFill>
                      <a:schemeClr val="bg1"/>
                    </a:solidFill>
                    <a:latin typeface="Minion Pro" pitchFamily="18" charset="0"/>
                  </a:rPr>
                  <a:t>ijkln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=1,2)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8064896" cy="540533"/>
              </a:xfrm>
              <a:prstGeom prst="rect">
                <a:avLst/>
              </a:prstGeom>
              <a:blipFill rotWithShape="1">
                <a:blip r:embed="rId3"/>
                <a:stretch>
                  <a:fillRect t="-2247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/>
              <p:cNvSpPr/>
              <p:nvPr/>
            </p:nvSpPr>
            <p:spPr>
              <a:xfrm>
                <a:off x="2123728" y="4725144"/>
                <a:ext cx="489408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잔차가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등분산성을 따른다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잔차가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등분산성을 따르지 않는다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채택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등분산성을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따른다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ko-KR" altLang="en-US" sz="2000" b="1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725144"/>
                <a:ext cx="4894082" cy="1446550"/>
              </a:xfrm>
              <a:prstGeom prst="rect">
                <a:avLst/>
              </a:prstGeom>
              <a:blipFill rotWithShape="1">
                <a:blip r:embed="rId4"/>
                <a:stretch>
                  <a:fillRect t="-2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1105580"/>
            <a:ext cx="629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ANOVA Table – Reduce Model</a:t>
            </a:r>
            <a:endParaRPr lang="ko-KR" altLang="en-US" sz="28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710387"/>
                  </p:ext>
                </p:extLst>
              </p:nvPr>
            </p:nvGraphicFramePr>
            <p:xfrm>
              <a:off x="529431" y="1763989"/>
              <a:ext cx="8075018" cy="4545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1031"/>
                    <a:gridCol w="977756"/>
                    <a:gridCol w="1149393"/>
                    <a:gridCol w="954431"/>
                    <a:gridCol w="1152127"/>
                    <a:gridCol w="936104"/>
                    <a:gridCol w="1584176"/>
                  </a:tblGrid>
                  <a:tr h="504053">
                    <a:tc>
                      <a:txBody>
                        <a:bodyPr/>
                        <a:lstStyle/>
                        <a:p>
                          <a:pPr marL="0" indent="0" algn="ctr" latinLnBrk="1">
                            <a:lnSpc>
                              <a:spcPct val="150000"/>
                            </a:lnSpc>
                            <a:buFont typeface="+mj-lt"/>
                            <a:buNone/>
                          </a:pP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b="1" i="1" kern="1200" dirty="0">
                            <a:solidFill>
                              <a:schemeClr val="lt1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 </a:t>
                          </a:r>
                          <a:r>
                            <a:rPr lang="en-US" altLang="ko-KR" dirty="0" err="1" smtClean="0"/>
                            <a:t>Sq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Mean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baseline="0" dirty="0" err="1" smtClean="0"/>
                            <a:t>Sq</a:t>
                          </a:r>
                          <a:endParaRPr lang="ko-KR" alt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Shirt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0.058323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11.30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11.30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56.277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8.66e-07 ***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Goggles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0.076903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14.90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14.90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74.187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1.32e-07 ***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Flippers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0.818942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158.67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158.67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790.051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1.08e-15 ***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End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0.014245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2.76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2.76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13.733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0.00176 **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174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Shirt*</a:t>
                          </a:r>
                          <a:r>
                            <a:rPr lang="en-US" altLang="ko-KR" sz="1400" dirty="0" err="1" smtClean="0">
                              <a:solidFill>
                                <a:schemeClr val="tx1"/>
                              </a:solidFill>
                            </a:rPr>
                            <a:t>Filppers</a:t>
                          </a:r>
                          <a:endParaRPr lang="ko-KR" alt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0.005781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1.12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1.12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5.592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0.03020 *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err="1" smtClean="0">
                              <a:solidFill>
                                <a:schemeClr val="tx1"/>
                              </a:solidFill>
                            </a:rPr>
                            <a:t>Gogle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  <a:r>
                            <a:rPr lang="en-US" altLang="ko-KR" sz="1400" dirty="0" err="1" smtClean="0">
                              <a:solidFill>
                                <a:schemeClr val="tx1"/>
                              </a:solidFill>
                            </a:rPr>
                            <a:t>Flipers</a:t>
                          </a:r>
                          <a:endParaRPr lang="ko-KR" alt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0.008206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1.59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1.59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7.920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0.01194 *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Residuals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3.41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0.20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193.75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710387"/>
                  </p:ext>
                </p:extLst>
              </p:nvPr>
            </p:nvGraphicFramePr>
            <p:xfrm>
              <a:off x="529431" y="1763989"/>
              <a:ext cx="8075018" cy="4545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1031"/>
                    <a:gridCol w="977756"/>
                    <a:gridCol w="1149393"/>
                    <a:gridCol w="954431"/>
                    <a:gridCol w="1152127"/>
                    <a:gridCol w="936104"/>
                    <a:gridCol w="1584176"/>
                  </a:tblGrid>
                  <a:tr h="504053">
                    <a:tc>
                      <a:txBody>
                        <a:bodyPr/>
                        <a:lstStyle/>
                        <a:p>
                          <a:pPr marL="0" indent="0" algn="ctr" latinLnBrk="1">
                            <a:lnSpc>
                              <a:spcPct val="150000"/>
                            </a:lnSpc>
                            <a:buFont typeface="+mj-lt"/>
                            <a:buNone/>
                          </a:pP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6250" t="-6024" r="-592500" b="-7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 </a:t>
                          </a:r>
                          <a:r>
                            <a:rPr lang="en-US" altLang="ko-KR" dirty="0" err="1" smtClean="0"/>
                            <a:t>Sq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Mean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baseline="0" dirty="0" err="1" smtClean="0"/>
                            <a:t>Sq</a:t>
                          </a:r>
                          <a:endParaRPr lang="ko-KR" alt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Shirt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0.058323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11.30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11.30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56.277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8.66e-07 ***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Goggles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0.076903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14.90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14.90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74.187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1.32e-07 ***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Flippers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0.818942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158.67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158.67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790.051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1.08e-15 ***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End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0.014245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2.76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2.76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13.733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0.00176 **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174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Shirt*</a:t>
                          </a:r>
                          <a:r>
                            <a:rPr lang="en-US" altLang="ko-KR" sz="1400" dirty="0" err="1" smtClean="0">
                              <a:solidFill>
                                <a:schemeClr val="tx1"/>
                              </a:solidFill>
                            </a:rPr>
                            <a:t>Filppers</a:t>
                          </a:r>
                          <a:endParaRPr lang="ko-KR" alt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0.005781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1.12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1.12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5.592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0.03020 *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err="1" smtClean="0">
                              <a:solidFill>
                                <a:schemeClr val="tx1"/>
                              </a:solidFill>
                            </a:rPr>
                            <a:t>Gogle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  <a:r>
                            <a:rPr lang="en-US" altLang="ko-KR" sz="1400" dirty="0" err="1" smtClean="0">
                              <a:solidFill>
                                <a:schemeClr val="tx1"/>
                              </a:solidFill>
                            </a:rPr>
                            <a:t>Flipers</a:t>
                          </a:r>
                          <a:endParaRPr lang="ko-KR" alt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0.008206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1.59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1.59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7.920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0.01194 *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Residuals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3.41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0.20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40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193.75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8" name="그룹 17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1022802"/>
            <a:ext cx="60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</a:rPr>
              <a:t>Fippers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변수를 제외한 변수들</a:t>
            </a:r>
            <a:endParaRPr lang="ko-KR" altLang="en-US" sz="2800" b="1" dirty="0" smtClean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1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47664" y="908720"/>
            <a:ext cx="595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</a:rPr>
              <a:t>Fippers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변수포함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 factor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분석</a:t>
            </a:r>
            <a:endParaRPr lang="ko-KR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08912" cy="495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3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85572" y="188640"/>
            <a:ext cx="2818972" cy="540007"/>
            <a:chOff x="501596" y="1588730"/>
            <a:chExt cx="2818972" cy="54000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596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04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dirty="0" smtClean="0">
                  <a:solidFill>
                    <a:schemeClr val="bg1"/>
                  </a:solidFill>
                </a:rPr>
                <a:t>최종 모형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27785" y="1249596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최종 모형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96989" y="2060848"/>
                <a:ext cx="8064896" cy="9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𝒊𝒋𝒌𝒍𝒏</m:t>
                        </m:r>
                      </m:sub>
                    </m:sSub>
                  </m:oMath>
                </a14:m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ko-KR" altLang="en-US" sz="28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𝝁</m:t>
                    </m:r>
                    <m:r>
                      <a:rPr lang="en-US" altLang="ko-KR" sz="28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28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sz="28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altLang="ko-KR" sz="28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ko-KR" sz="28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</m:t>
                        </m:r>
                      </m:e>
                      <m:sub>
                        <m:r>
                          <a:rPr lang="en-US" altLang="ko-KR" sz="28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</m:t>
                        </m:r>
                      </m:sub>
                    </m:sSub>
                    <m:r>
                      <a:rPr lang="en-US" altLang="ko-KR" sz="28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28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</m:t>
                        </m:r>
                        <m:r>
                          <a:rPr lang="en-US" altLang="ko-KR" sz="28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800" b="1" dirty="0" smtClean="0">
                    <a:solidFill>
                      <a:schemeClr val="bg1"/>
                    </a:solidFill>
                  </a:rPr>
                  <a:t> </a:t>
                </a:r>
                <a:endParaRPr lang="en-US" altLang="ko-KR" sz="28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ko-KR" sz="2800" b="1" i="1" dirty="0" err="1" smtClean="0">
                    <a:solidFill>
                      <a:schemeClr val="bg1"/>
                    </a:solidFill>
                    <a:latin typeface="Minion Pro" pitchFamily="18" charset="0"/>
                  </a:rPr>
                  <a:t>ijkln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=1,2)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89" y="2060848"/>
                <a:ext cx="8064896" cy="994888"/>
              </a:xfrm>
              <a:prstGeom prst="rect">
                <a:avLst/>
              </a:prstGeom>
              <a:blipFill rotWithShape="1">
                <a:blip r:embed="rId2"/>
                <a:stretch>
                  <a:fillRect t="-6748" b="-17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32136" y="375303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547664" y="4005064"/>
                <a:ext cx="2592288" cy="127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4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184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𝒊𝒋𝒌𝒍𝒏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관찰단위</a:t>
                </a:r>
                <a:endParaRPr lang="en-US" altLang="ko-KR" sz="1840" b="1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84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𝝁</m:t>
                      </m:r>
                      <m:r>
                        <a:rPr lang="en-US" altLang="ko-KR" sz="184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:</m:t>
                      </m:r>
                      <m:r>
                        <a:rPr lang="ko-KR" altLang="en-US" sz="184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총평균</m:t>
                      </m:r>
                    </m:oMath>
                  </m:oMathPara>
                </a14:m>
                <a:endParaRPr lang="en-US" altLang="ko-KR" sz="184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: Goggles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효과</a:t>
                </a:r>
                <a:endParaRPr lang="en-US" altLang="ko-KR" sz="1840" b="1" dirty="0" smtClean="0">
                  <a:solidFill>
                    <a:schemeClr val="bg1"/>
                  </a:solidFill>
                </a:endParaRPr>
              </a:p>
              <a:p>
                <a:endParaRPr lang="en-US" altLang="ko-KR" sz="1840" b="1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05064"/>
                <a:ext cx="2592288" cy="1278555"/>
              </a:xfrm>
              <a:prstGeom prst="rect">
                <a:avLst/>
              </a:prstGeom>
              <a:blipFill rotWithShape="1">
                <a:blip r:embed="rId3"/>
                <a:stretch>
                  <a:fillRect l="-706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431693" y="3937702"/>
                <a:ext cx="4313064" cy="127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: Flippers </a:t>
                </a:r>
                <a:r>
                  <a:rPr lang="ko-KR" altLang="en-US" sz="1840" b="1" dirty="0">
                    <a:solidFill>
                      <a:schemeClr val="bg1"/>
                    </a:solidFill>
                  </a:rPr>
                  <a:t>효과</a:t>
                </a:r>
                <a:endParaRPr lang="en-US" altLang="ko-KR" sz="184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US" altLang="ko-KR" sz="1840" b="1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Goggles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Flippers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의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840" b="1" dirty="0">
                    <a:solidFill>
                      <a:schemeClr val="bg1"/>
                    </a:solidFill>
                  </a:rPr>
                  <a:t>상호작용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840" b="1" i="1" dirty="0" smtClean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</m:t>
                        </m:r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1840" b="1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실험오차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  <a:endParaRPr lang="en-US" altLang="ko-KR" sz="1840" b="1" i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3" y="3937702"/>
                <a:ext cx="4313064" cy="1272400"/>
              </a:xfrm>
              <a:prstGeom prst="rect">
                <a:avLst/>
              </a:prstGeom>
              <a:blipFill rotWithShape="1">
                <a:blip r:embed="rId4"/>
                <a:stretch>
                  <a:fillRect l="-424" t="-2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4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71801" y="980728"/>
            <a:ext cx="3672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최종모형의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가정진단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(ANOVA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잔차의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정규성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/>
              <p:cNvSpPr/>
              <p:nvPr/>
            </p:nvSpPr>
            <p:spPr>
              <a:xfrm>
                <a:off x="2123728" y="4725144"/>
                <a:ext cx="489408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잔차가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정규성을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따른다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잔차가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정규성을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따르지 않는다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채택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정규성을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따른다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ko-KR" altLang="en-US" sz="2000" b="1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725144"/>
                <a:ext cx="4894082" cy="1446550"/>
              </a:xfrm>
              <a:prstGeom prst="rect">
                <a:avLst/>
              </a:prstGeom>
              <a:blipFill rotWithShape="1">
                <a:blip r:embed="rId2"/>
                <a:stretch>
                  <a:fillRect t="-2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6989" y="1844824"/>
                <a:ext cx="8064896" cy="73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ko-KR" altLang="en-US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𝝁</m:t>
                    </m:r>
                    <m:r>
                      <a:rPr lang="en-US" altLang="ko-KR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</m:t>
                        </m:r>
                        <m:r>
                          <a:rPr lang="en-US" altLang="ko-KR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</a:t>
                </a:r>
                <a:endParaRPr lang="en-US" altLang="ko-KR" sz="20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ko-KR" sz="2000" b="1" i="1" dirty="0" err="1" smtClean="0">
                    <a:solidFill>
                      <a:schemeClr val="bg1"/>
                    </a:solidFill>
                    <a:latin typeface="Minion Pro" pitchFamily="18" charset="0"/>
                  </a:rPr>
                  <a:t>ijkln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=1,2)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89" y="1844824"/>
                <a:ext cx="8064896" cy="736997"/>
              </a:xfrm>
              <a:prstGeom prst="rect">
                <a:avLst/>
              </a:prstGeom>
              <a:blipFill rotWithShape="1">
                <a:blip r:embed="rId3"/>
                <a:stretch>
                  <a:fillRect t="-4959" b="-14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336704" cy="17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71801" y="980728"/>
            <a:ext cx="3672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최종모형의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가정진단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(ANOVA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잔차의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등분산성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/>
              <p:cNvSpPr/>
              <p:nvPr/>
            </p:nvSpPr>
            <p:spPr>
              <a:xfrm>
                <a:off x="2123728" y="4725144"/>
                <a:ext cx="489408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잔차가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등분산성을 따른다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</a:rPr>
                  <a:t>잔차가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등분산성을 따르지 않는다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채택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등분산성을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따른다</m:t>
                      </m:r>
                      <m:r>
                        <a:rPr lang="en-US" altLang="ko-KR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ko-KR" altLang="en-US" sz="2000" b="1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725144"/>
                <a:ext cx="4894082" cy="1446550"/>
              </a:xfrm>
              <a:prstGeom prst="rect">
                <a:avLst/>
              </a:prstGeom>
              <a:blipFill rotWithShape="1">
                <a:blip r:embed="rId2"/>
                <a:stretch>
                  <a:fillRect t="-2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6989" y="1844824"/>
                <a:ext cx="8064896" cy="73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ko-KR" altLang="en-US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𝝁</m:t>
                    </m:r>
                    <m:r>
                      <a:rPr lang="en-US" altLang="ko-KR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</m:t>
                        </m:r>
                        <m:r>
                          <a:rPr lang="en-US" altLang="ko-KR" sz="20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 </a:t>
                </a:r>
                <a:endParaRPr lang="en-US" altLang="ko-KR" sz="20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ko-KR" sz="2000" b="1" i="1" dirty="0" err="1" smtClean="0">
                    <a:solidFill>
                      <a:schemeClr val="bg1"/>
                    </a:solidFill>
                    <a:latin typeface="Minion Pro" pitchFamily="18" charset="0"/>
                  </a:rPr>
                  <a:t>ijkln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=1,2)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89" y="1844824"/>
                <a:ext cx="8064896" cy="736997"/>
              </a:xfrm>
              <a:prstGeom prst="rect">
                <a:avLst/>
              </a:prstGeom>
              <a:blipFill rotWithShape="1">
                <a:blip r:embed="rId3"/>
                <a:stretch>
                  <a:fillRect t="-4959" b="-14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691276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9138" y="1484784"/>
            <a:ext cx="7203262" cy="45365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69876" y="1779555"/>
            <a:ext cx="64087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 및 실험소개</a:t>
            </a:r>
            <a:endParaRPr lang="en-US" altLang="ko-KR" sz="3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실험설계 및 모형 구축</a:t>
            </a:r>
            <a:endParaRPr lang="en-US" altLang="ko-KR" sz="3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과정</a:t>
            </a:r>
            <a:endParaRPr lang="en-US" altLang="ko-KR" sz="3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모형 진단</a:t>
            </a:r>
            <a:endParaRPr lang="en-US" altLang="ko-KR" sz="3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결과해석 및 최종모형</a:t>
            </a:r>
            <a:endParaRPr lang="en-US" altLang="ko-KR" sz="3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7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81646"/>
              </p:ext>
            </p:extLst>
          </p:nvPr>
        </p:nvGraphicFramePr>
        <p:xfrm>
          <a:off x="395536" y="980728"/>
          <a:ext cx="4104456" cy="5530329"/>
        </p:xfrm>
        <a:graphic>
          <a:graphicData uri="http://schemas.openxmlformats.org/drawingml/2006/table">
            <a:tbl>
              <a:tblPr/>
              <a:tblGrid>
                <a:gridCol w="684076"/>
                <a:gridCol w="684076"/>
                <a:gridCol w="684076"/>
                <a:gridCol w="684076"/>
                <a:gridCol w="684076"/>
                <a:gridCol w="684076"/>
              </a:tblGrid>
              <a:tr h="388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   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  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Shirt  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Goggles  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Flippers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16.55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17.22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17.7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21.53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22.49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22.5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17.77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17.43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18.7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23.78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24.29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24.89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16.14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16.39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16.4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19.97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19.95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20.32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16.85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17.8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16.81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22.63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22.81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22.31</a:t>
                      </a:r>
                    </a:p>
                  </a:txBody>
                  <a:tcPr marL="7912" marR="7912" marT="791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912" marR="7912" marT="7912" marB="0" anchor="ctr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572000" y="1016144"/>
            <a:ext cx="4283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Order(numeric) 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실험이 진행된 순서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>Shirt(factor) 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셔츠 착용유무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(Yes/No 1/0) 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response variable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>Goggles(factor) 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물안경 착용유무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(Yes/No 1/0)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response variable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>Flippers(factor) 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오리발 착용유무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(Yes/No 1/0)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response variable</a:t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>End(factor) :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수영시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깊은곳에서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시작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Start from deep end (Yes/No 1/0)</a:t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>Time(numeric) 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한 랩을 완주하는 시간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(sec)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time to swim one lap as the response</a:t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기초통계량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(time)</a:t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>-Min. : 16.14 	 -Max. : 24.89 	</a:t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>-1st Qu. : 17.13 	 -3rd Qu. : 22.49 </a:t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en-US" altLang="ko-KR" sz="1600" b="1" dirty="0" smtClean="0">
                <a:solidFill>
                  <a:schemeClr val="bg1"/>
                </a:solidFill>
              </a:rPr>
              <a:t>-Median : 19.32	 -Mean : 19.72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endParaRPr lang="ko-KR" altLang="en-US" sz="16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13" name="직선 연결선 12"/>
            <p:cNvCxnSpPr/>
            <p:nvPr/>
          </p:nvCxnSpPr>
          <p:spPr>
            <a:xfrm flipV="1">
              <a:off x="844198" y="2059930"/>
              <a:ext cx="1567562" cy="9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01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데이터 소개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3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68352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Shirt</a:t>
            </a:r>
            <a:r>
              <a:rPr lang="en-US" altLang="ko-KR" b="1" dirty="0" smtClean="0">
                <a:solidFill>
                  <a:schemeClr val="bg1"/>
                </a:solidFill>
              </a:rPr>
              <a:t> :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Wearing </a:t>
            </a:r>
            <a:r>
              <a:rPr lang="en-US" altLang="ko-KR" b="1" dirty="0" smtClean="0">
                <a:solidFill>
                  <a:schemeClr val="bg1"/>
                </a:solidFill>
              </a:rPr>
              <a:t>Shirt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3"/>
          <a:stretch/>
        </p:blipFill>
        <p:spPr bwMode="auto">
          <a:xfrm>
            <a:off x="1153572" y="4437112"/>
            <a:ext cx="1773478" cy="18159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5" t="8839" r="3935"/>
          <a:stretch/>
        </p:blipFill>
        <p:spPr bwMode="auto">
          <a:xfrm>
            <a:off x="1153572" y="1268760"/>
            <a:ext cx="1773478" cy="173089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5"/>
          <a:stretch/>
        </p:blipFill>
        <p:spPr bwMode="auto">
          <a:xfrm>
            <a:off x="6516216" y="2852936"/>
            <a:ext cx="1710650" cy="173089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844198" y="2059930"/>
              <a:ext cx="1567562" cy="9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01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데이터 소개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096344" y="3563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Goggles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Wearing </a:t>
            </a:r>
            <a:r>
              <a:rPr lang="en-US" altLang="ko-KR" b="1" dirty="0" smtClean="0">
                <a:solidFill>
                  <a:schemeClr val="bg1"/>
                </a:solidFill>
              </a:rPr>
              <a:t>Goggles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096344" y="51571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Flippers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Wearing </a:t>
            </a:r>
            <a:r>
              <a:rPr lang="en-US" altLang="ko-KR" b="1" dirty="0" smtClean="0">
                <a:solidFill>
                  <a:schemeClr val="bg1"/>
                </a:solidFill>
              </a:rPr>
              <a:t>Flippers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11874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End</a:t>
            </a:r>
            <a:r>
              <a:rPr lang="en-US" altLang="ko-KR" b="1" dirty="0" smtClean="0">
                <a:solidFill>
                  <a:schemeClr val="bg1"/>
                </a:solidFill>
              </a:rPr>
              <a:t> : Start from deep end </a:t>
            </a:r>
            <a:endParaRPr lang="ko-KR" altLang="en-US" dirty="0"/>
          </a:p>
        </p:txBody>
      </p:sp>
      <p:pic>
        <p:nvPicPr>
          <p:cNvPr id="5122" name="Picture 2" descr="http://www.relaxnswim.com/gifs/pooldownsh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75" y="1772817"/>
            <a:ext cx="3456384" cy="431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ep end pool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6"/>
            <a:ext cx="3744416" cy="287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5365104" y="18448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3"/>
              </a:rPr>
              <a:t>http://swimmingpoolstories.blogspot.com/2012/02/in-deep-end-at-almost-80-year-old.html</a:t>
            </a:r>
            <a:endParaRPr lang="ko-KR" altLang="en-US" dirty="0"/>
          </a:p>
        </p:txBody>
      </p:sp>
      <p:pic>
        <p:nvPicPr>
          <p:cNvPr id="5126" name="Picture 6" descr="deep end pool에 대한 이미지 검색결과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91"/>
          <a:stretch/>
        </p:blipFill>
        <p:spPr bwMode="auto">
          <a:xfrm>
            <a:off x="4860032" y="1772817"/>
            <a:ext cx="3744416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-5357092" y="29249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7"/>
              </a:rPr>
              <a:t>http://www.relaxnswim.com/schools/deep.htm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17" name="직선 연결선 16"/>
            <p:cNvCxnSpPr/>
            <p:nvPr/>
          </p:nvCxnSpPr>
          <p:spPr>
            <a:xfrm flipV="1">
              <a:off x="844198" y="2059930"/>
              <a:ext cx="1567562" cy="9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01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데이터 소개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3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80452"/>
              </p:ext>
            </p:extLst>
          </p:nvPr>
        </p:nvGraphicFramePr>
        <p:xfrm>
          <a:off x="395536" y="1001460"/>
          <a:ext cx="8352928" cy="549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70"/>
                <a:gridCol w="1591170"/>
                <a:gridCol w="1591170"/>
                <a:gridCol w="1591170"/>
                <a:gridCol w="1988248"/>
              </a:tblGrid>
              <a:tr h="35874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Shirt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Goggles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Flippers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5116"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22.31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22.81 22.63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17.8 16.81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16.85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19.97 19.95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20.32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16.14 16.39 16.4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24.29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24.89 23.78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17.77 17.43 18.7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21.53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22.49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16.55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17.22 17.7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21" name="직선 연결선 20"/>
            <p:cNvCxnSpPr/>
            <p:nvPr/>
          </p:nvCxnSpPr>
          <p:spPr>
            <a:xfrm flipV="1">
              <a:off x="844198" y="2059930"/>
              <a:ext cx="1567562" cy="9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01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데이터 소개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7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9" y="1139391"/>
            <a:ext cx="8067360" cy="522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20" name="직선 연결선 19"/>
            <p:cNvCxnSpPr/>
            <p:nvPr/>
          </p:nvCxnSpPr>
          <p:spPr>
            <a:xfrm flipV="1">
              <a:off x="844198" y="2059930"/>
              <a:ext cx="1567562" cy="9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01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데이터 소개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4897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Crd</a:t>
            </a:r>
            <a:r>
              <a:rPr lang="en-US" altLang="ko-KR" b="1" dirty="0" smtClean="0">
                <a:solidFill>
                  <a:schemeClr val="bg1"/>
                </a:solidFill>
              </a:rPr>
              <a:t> design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4factor experiment  </a:t>
            </a:r>
            <a:r>
              <a:rPr lang="ko-KR" altLang="en-US" b="1" dirty="0" smtClean="0">
                <a:solidFill>
                  <a:schemeClr val="bg1"/>
                </a:solidFill>
              </a:rPr>
              <a:t>설명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 smtClean="0"/>
          </a:p>
          <a:p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844198" y="2059930"/>
              <a:ext cx="1567562" cy="9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01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데이터 소개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7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1066" y="908720"/>
            <a:ext cx="8499406" cy="5688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3528" y="188640"/>
            <a:ext cx="2781016" cy="540007"/>
            <a:chOff x="539552" y="1588730"/>
            <a:chExt cx="2781016" cy="540007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844198" y="2060848"/>
              <a:ext cx="12837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700561" y="1991124"/>
              <a:ext cx="153390" cy="137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646333" y="1926743"/>
              <a:ext cx="292822" cy="133187"/>
            </a:xfrm>
            <a:custGeom>
              <a:avLst/>
              <a:gdLst>
                <a:gd name="connsiteX0" fmla="*/ 325237 w 325237"/>
                <a:gd name="connsiteY0" fmla="*/ 158995 h 158995"/>
                <a:gd name="connsiteX1" fmla="*/ 258562 w 325237"/>
                <a:gd name="connsiteY1" fmla="*/ 20883 h 158995"/>
                <a:gd name="connsiteX2" fmla="*/ 15675 w 325237"/>
                <a:gd name="connsiteY2" fmla="*/ 1833 h 158995"/>
                <a:gd name="connsiteX3" fmla="*/ 44250 w 325237"/>
                <a:gd name="connsiteY3" fmla="*/ 1833 h 1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37" h="158995">
                  <a:moveTo>
                    <a:pt x="325237" y="158995"/>
                  </a:moveTo>
                  <a:cubicBezTo>
                    <a:pt x="317696" y="103036"/>
                    <a:pt x="310156" y="47077"/>
                    <a:pt x="258562" y="20883"/>
                  </a:cubicBezTo>
                  <a:cubicBezTo>
                    <a:pt x="206968" y="-5311"/>
                    <a:pt x="51394" y="5008"/>
                    <a:pt x="15675" y="1833"/>
                  </a:cubicBezTo>
                  <a:cubicBezTo>
                    <a:pt x="-20044" y="-1342"/>
                    <a:pt x="12103" y="245"/>
                    <a:pt x="44250" y="18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1588730"/>
              <a:ext cx="83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03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35385" y="1642790"/>
              <a:ext cx="238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bg1"/>
                  </a:solidFill>
                </a:rPr>
                <a:t>분석과</a:t>
              </a:r>
              <a:r>
                <a:rPr lang="ko-KR" altLang="en-US" dirty="0">
                  <a:solidFill>
                    <a:schemeClr val="bg1"/>
                  </a:solidFill>
                </a:rPr>
                <a:t>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627785" y="1052736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ANOVA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초기모형설정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96989" y="1772816"/>
                <a:ext cx="8064896" cy="98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4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184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𝒊𝒋𝒌𝒍𝒏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ko-KR" altLang="en-US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𝝁</m:t>
                    </m:r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𝒍</m:t>
                        </m:r>
                      </m:sub>
                    </m:sSub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sz="1840" b="1" i="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𝜶𝜸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sz="1840" b="1" i="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</m:t>
                        </m:r>
                      </m:sub>
                    </m:sSub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𝒋𝒍</m:t>
                        </m:r>
                      </m:sub>
                    </m:sSub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𝜸𝜹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𝒌𝒍</m:t>
                        </m:r>
                      </m:sub>
                    </m:sSub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endParaRPr lang="en-US" altLang="ko-KR" sz="184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</m:t>
                        </m:r>
                      </m:sub>
                    </m:sSub>
                    <m:r>
                      <a:rPr lang="en-US" altLang="ko-KR" sz="1840" b="1" i="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𝒋𝒌𝒍</m:t>
                        </m:r>
                      </m:sub>
                    </m:sSub>
                    <m:r>
                      <a:rPr lang="en-US" altLang="ko-KR" sz="1840" b="1" i="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𝜸𝜹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𝒌𝒍</m:t>
                        </m:r>
                      </m:sub>
                    </m:sSub>
                    <m:r>
                      <a:rPr lang="en-US" altLang="ko-KR" sz="1840" b="1" i="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𝜷𝜹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𝒋𝒍</m:t>
                        </m:r>
                      </m:sub>
                    </m:sSub>
                    <m:r>
                      <a:rPr lang="en-US" altLang="ko-KR" sz="1840" b="1" i="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𝜶𝜷𝜸𝜹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</m:t>
                        </m:r>
                      </m:sub>
                    </m:sSub>
                    <m:r>
                      <a:rPr lang="en-US" altLang="ko-KR" sz="184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</m:t>
                        </m:r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 </a:t>
                </a:r>
                <a:endParaRPr lang="en-US" altLang="ko-KR" sz="184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ko-KR" b="1" i="1" dirty="0" err="1" smtClean="0">
                    <a:solidFill>
                      <a:schemeClr val="bg1"/>
                    </a:solidFill>
                    <a:latin typeface="Minion Pro" pitchFamily="18" charset="0"/>
                  </a:rPr>
                  <a:t>ijkln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=1,2)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89" y="1772816"/>
                <a:ext cx="8064896" cy="989245"/>
              </a:xfrm>
              <a:prstGeom prst="rect">
                <a:avLst/>
              </a:prstGeom>
              <a:blipFill rotWithShape="1">
                <a:blip r:embed="rId2"/>
                <a:stretch>
                  <a:fillRect t="-3086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2136" y="375303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39552" y="3444174"/>
                <a:ext cx="4032448" cy="272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4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184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𝒊𝒋𝒌𝒍𝒏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관찰단위</a:t>
                </a:r>
                <a:endParaRPr lang="en-US" altLang="ko-KR" sz="1840" b="1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84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𝝁</m:t>
                      </m:r>
                      <m:r>
                        <a:rPr lang="en-US" altLang="ko-KR" sz="184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:</m:t>
                      </m:r>
                      <m:r>
                        <a:rPr lang="ko-KR" altLang="en-US" sz="184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총평균</m:t>
                      </m:r>
                    </m:oMath>
                  </m:oMathPara>
                </a14:m>
                <a:endParaRPr lang="en-US" altLang="ko-KR" sz="184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  <a:latin typeface="Cambria Math"/>
                  </a:rPr>
                  <a:t>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: Shirt </a:t>
                </a:r>
                <a:r>
                  <a:rPr lang="ko-KR" altLang="en-US" sz="1840" b="1" dirty="0">
                    <a:solidFill>
                      <a:schemeClr val="bg1"/>
                    </a:solidFill>
                  </a:rPr>
                  <a:t>효과</a:t>
                </a:r>
                <a:endParaRPr lang="en-US" altLang="ko-KR" sz="1840" b="1" dirty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: Goggles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효과</a:t>
                </a:r>
                <a:endParaRPr lang="en-US" altLang="ko-KR" sz="1840" b="1" dirty="0" smtClean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: Flippers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효과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 : End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효과</a:t>
                </a:r>
                <a:endParaRPr lang="en-US" altLang="ko-KR" sz="1840" b="1" dirty="0" smtClean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: Shirt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Goggles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의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상호작용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𝜶𝜸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: Shirt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Flippers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의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상호작용</a:t>
                </a:r>
                <a:endParaRPr lang="en-US" altLang="ko-KR" sz="1840" b="1" dirty="0" smtClean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: Shirt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End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의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상호작용</a:t>
                </a:r>
                <a:endParaRPr lang="en-US" altLang="ko-KR" sz="1840" b="1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44174"/>
                <a:ext cx="4032448" cy="2721130"/>
              </a:xfrm>
              <a:prstGeom prst="rect">
                <a:avLst/>
              </a:prstGeom>
              <a:blipFill rotWithShape="1">
                <a:blip r:embed="rId3"/>
                <a:stretch>
                  <a:fillRect l="-454" t="-1121" b="-2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435400" y="3428999"/>
                <a:ext cx="4313064" cy="3078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US" altLang="ko-KR" sz="1840" b="1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Goggles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Flippers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의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840" b="1" dirty="0">
                    <a:solidFill>
                      <a:schemeClr val="bg1"/>
                    </a:solidFill>
                  </a:rPr>
                  <a:t>상호작용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840" b="1" i="1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𝒋𝒍</m:t>
                        </m:r>
                      </m:sub>
                    </m:sSub>
                  </m:oMath>
                </a14:m>
                <a:r>
                  <a:rPr lang="en-US" altLang="ko-KR" sz="1840" b="1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Goggles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End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의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840" b="1" dirty="0">
                    <a:solidFill>
                      <a:schemeClr val="bg1"/>
                    </a:solidFill>
                  </a:rPr>
                  <a:t>상호작용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840" b="1" i="1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𝜸𝜹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𝒌𝒍</m:t>
                        </m:r>
                      </m:sub>
                    </m:sSub>
                  </m:oMath>
                </a14:m>
                <a:r>
                  <a:rPr lang="en-US" altLang="ko-KR" sz="1840" b="1" i="1" dirty="0" smtClean="0">
                    <a:solidFill>
                      <a:schemeClr val="bg1"/>
                    </a:solidFill>
                    <a:latin typeface="Cambria Math"/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Flippers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End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의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840" b="1" dirty="0">
                    <a:solidFill>
                      <a:schemeClr val="bg1"/>
                    </a:solidFill>
                  </a:rPr>
                  <a:t>상호작용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84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US" altLang="ko-KR" sz="1840" b="1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Shirt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Goggles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Flippers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의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상호작용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840" b="1" i="1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𝜷𝜸𝜹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𝒋𝒌𝒍</m:t>
                        </m:r>
                      </m:sub>
                    </m:sSub>
                  </m:oMath>
                </a14:m>
                <a:r>
                  <a:rPr lang="en-US" altLang="ko-KR" sz="1840" b="1" i="1" dirty="0" smtClean="0">
                    <a:solidFill>
                      <a:schemeClr val="bg1"/>
                    </a:solidFill>
                    <a:latin typeface="Cambria Math"/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Goggles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Flippers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와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 End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의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상호작용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84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𝜸𝜹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𝒌𝒍</m:t>
                        </m:r>
                      </m:sub>
                    </m:sSub>
                  </m:oMath>
                </a14:m>
                <a:r>
                  <a:rPr lang="en-US" altLang="ko-KR" sz="1840" b="1" i="1" dirty="0" smtClean="0">
                    <a:solidFill>
                      <a:schemeClr val="bg1"/>
                    </a:solidFill>
                    <a:latin typeface="Cambria Math"/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Shirt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flippers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End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의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상호작용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20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𝜷𝜹</m:t>
                        </m:r>
                      </m:e>
                      <m:sub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𝒋𝒍</m:t>
                        </m:r>
                      </m:sub>
                    </m:sSub>
                  </m:oMath>
                </a14:m>
                <a:r>
                  <a:rPr lang="en-US" altLang="ko-KR" sz="1840" b="1" i="1" dirty="0" smtClean="0">
                    <a:solidFill>
                      <a:schemeClr val="bg1"/>
                    </a:solidFill>
                    <a:latin typeface="Cambria Math"/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Shirt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Goggles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End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의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상호작용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20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𝜶𝜷𝜸𝜹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</m:t>
                        </m:r>
                      </m:sub>
                    </m:sSub>
                  </m:oMath>
                </a14:m>
                <a:r>
                  <a:rPr lang="en-US" altLang="ko-KR" sz="1840" b="1" i="1" dirty="0" smtClean="0">
                    <a:solidFill>
                      <a:schemeClr val="bg1"/>
                    </a:solidFill>
                    <a:latin typeface="Cambria Math"/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모든 처리의 상호작용</a:t>
                </a:r>
                <a:endParaRPr lang="en-US" altLang="ko-KR" sz="184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4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𝒊𝒋𝒌𝒍</m:t>
                        </m:r>
                        <m:r>
                          <a:rPr lang="en-US" altLang="ko-KR" sz="184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1840" b="1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840" b="1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840" b="1" dirty="0" smtClean="0">
                    <a:solidFill>
                      <a:schemeClr val="bg1"/>
                    </a:solidFill>
                  </a:rPr>
                  <a:t>실험오차</a:t>
                </a:r>
                <a:r>
                  <a:rPr lang="en-US" altLang="ko-KR" sz="1840" b="1" dirty="0" smtClean="0">
                    <a:solidFill>
                      <a:schemeClr val="bg1"/>
                    </a:solidFill>
                  </a:rPr>
                  <a:t> </a:t>
                </a:r>
                <a:endParaRPr lang="en-US" altLang="ko-KR" sz="1840" b="1" i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00" y="3428999"/>
                <a:ext cx="4313064" cy="3078535"/>
              </a:xfrm>
              <a:prstGeom prst="rect">
                <a:avLst/>
              </a:prstGeom>
              <a:blipFill rotWithShape="1">
                <a:blip r:embed="rId4"/>
                <a:stretch>
                  <a:fillRect l="-424" t="-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1266</Words>
  <Application>Microsoft Office PowerPoint</Application>
  <PresentationFormat>화면 슬라이드 쇼(4:3)</PresentationFormat>
  <Paragraphs>508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 PC</dc:creator>
  <cp:lastModifiedBy>My PC</cp:lastModifiedBy>
  <cp:revision>45</cp:revision>
  <dcterms:created xsi:type="dcterms:W3CDTF">2019-04-05T13:39:37Z</dcterms:created>
  <dcterms:modified xsi:type="dcterms:W3CDTF">2019-04-07T05:50:10Z</dcterms:modified>
</cp:coreProperties>
</file>