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7" r:id="rId4"/>
    <p:sldId id="259" r:id="rId5"/>
    <p:sldId id="344" r:id="rId6"/>
    <p:sldId id="264" r:id="rId7"/>
    <p:sldId id="265" r:id="rId8"/>
    <p:sldId id="272" r:id="rId9"/>
    <p:sldId id="279" r:id="rId10"/>
    <p:sldId id="268" r:id="rId11"/>
    <p:sldId id="275" r:id="rId12"/>
    <p:sldId id="269" r:id="rId13"/>
    <p:sldId id="276" r:id="rId14"/>
    <p:sldId id="280" r:id="rId15"/>
    <p:sldId id="277" r:id="rId16"/>
    <p:sldId id="287" r:id="rId17"/>
    <p:sldId id="281" r:id="rId18"/>
    <p:sldId id="282" r:id="rId19"/>
    <p:sldId id="288" r:id="rId20"/>
    <p:sldId id="289" r:id="rId21"/>
    <p:sldId id="309" r:id="rId22"/>
    <p:sldId id="310" r:id="rId23"/>
    <p:sldId id="270" r:id="rId24"/>
    <p:sldId id="312" r:id="rId25"/>
    <p:sldId id="313" r:id="rId26"/>
    <p:sldId id="326" r:id="rId27"/>
    <p:sldId id="329" r:id="rId28"/>
    <p:sldId id="336" r:id="rId29"/>
    <p:sldId id="330" r:id="rId30"/>
    <p:sldId id="331" r:id="rId31"/>
    <p:sldId id="332" r:id="rId32"/>
    <p:sldId id="334" r:id="rId33"/>
    <p:sldId id="337" r:id="rId34"/>
    <p:sldId id="340" r:id="rId35"/>
    <p:sldId id="339" r:id="rId36"/>
    <p:sldId id="338" r:id="rId37"/>
    <p:sldId id="341" r:id="rId38"/>
    <p:sldId id="342" r:id="rId39"/>
    <p:sldId id="296" r:id="rId40"/>
    <p:sldId id="291" r:id="rId41"/>
    <p:sldId id="300" r:id="rId42"/>
    <p:sldId id="302" r:id="rId43"/>
    <p:sldId id="293" r:id="rId44"/>
    <p:sldId id="297" r:id="rId45"/>
    <p:sldId id="298" r:id="rId46"/>
    <p:sldId id="299" r:id="rId47"/>
    <p:sldId id="303" r:id="rId48"/>
    <p:sldId id="343" r:id="rId49"/>
    <p:sldId id="318" r:id="rId50"/>
    <p:sldId id="271" r:id="rId51"/>
    <p:sldId id="317" r:id="rId52"/>
    <p:sldId id="320" r:id="rId53"/>
    <p:sldId id="319" r:id="rId54"/>
    <p:sldId id="305" r:id="rId55"/>
    <p:sldId id="260" r:id="rId56"/>
    <p:sldId id="306" r:id="rId57"/>
    <p:sldId id="321" r:id="rId58"/>
    <p:sldId id="322" r:id="rId59"/>
    <p:sldId id="263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9"/>
    <a:srgbClr val="969696"/>
    <a:srgbClr val="A8815A"/>
    <a:srgbClr val="7F7F7F"/>
    <a:srgbClr val="77933C"/>
    <a:srgbClr val="EEA569"/>
    <a:srgbClr val="788C78"/>
    <a:srgbClr val="D5C4B0"/>
    <a:srgbClr val="B9C3B9"/>
    <a:srgbClr val="E7D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4081" autoAdjust="0"/>
  </p:normalViewPr>
  <p:slideViewPr>
    <p:cSldViewPr>
      <p:cViewPr varScale="1">
        <p:scale>
          <a:sx n="85" d="100"/>
          <a:sy n="85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7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4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55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4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6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35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27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34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6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29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2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57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927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18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2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90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60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6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2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00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33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3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15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46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47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78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87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555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7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179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630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5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70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25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3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2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2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5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6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fmwww.bc.edu/RePEc/bocode/s/supsmooth_doc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dfs.semanticscholar.org/e776/5d002073de2e769157dc67525d12aa9a4bee.pdf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1668" y="1529408"/>
            <a:ext cx="9144000" cy="18722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7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Rhythms in the Long-Tail Pocket Mouse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CE60A-E950-45A0-9644-D22766C644AB}"/>
              </a:ext>
            </a:extLst>
          </p:cNvPr>
          <p:cNvSpPr txBox="1"/>
          <p:nvPr/>
        </p:nvSpPr>
        <p:spPr>
          <a:xfrm>
            <a:off x="6804248" y="5328592"/>
            <a:ext cx="233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20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조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통계학과 정재훈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통계학과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권순홍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AF09-4973-46A4-9501-2CB5DF70E11B}"/>
              </a:ext>
            </a:extLst>
          </p:cNvPr>
          <p:cNvSpPr txBox="1"/>
          <p:nvPr/>
        </p:nvSpPr>
        <p:spPr>
          <a:xfrm>
            <a:off x="658600" y="1498135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656A1D-8005-48BE-B4C5-E1D11630B73C}"/>
              </a:ext>
            </a:extLst>
          </p:cNvPr>
          <p:cNvCxnSpPr>
            <a:cxnSpLocks/>
          </p:cNvCxnSpPr>
          <p:nvPr/>
        </p:nvCxnSpPr>
        <p:spPr>
          <a:xfrm>
            <a:off x="683568" y="2420889"/>
            <a:ext cx="3240360" cy="576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EB6EB-E3E2-42F2-AD63-94B3021486E2}"/>
              </a:ext>
            </a:extLst>
          </p:cNvPr>
          <p:cNvSpPr txBox="1"/>
          <p:nvPr/>
        </p:nvSpPr>
        <p:spPr>
          <a:xfrm>
            <a:off x="611560" y="24928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연구 관심사</a:t>
            </a:r>
          </a:p>
        </p:txBody>
      </p:sp>
    </p:spTree>
    <p:extLst>
      <p:ext uri="{BB962C8B-B14F-4D97-AF65-F5344CB8AC3E}">
        <p14:creationId xmlns:p14="http://schemas.microsoft.com/office/powerpoint/2010/main" val="86958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6"/>
            <a:ext cx="165618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연구 관심사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C928C-5C60-4703-ACA4-D2632053D922}"/>
              </a:ext>
            </a:extLst>
          </p:cNvPr>
          <p:cNvSpPr txBox="1"/>
          <p:nvPr/>
        </p:nvSpPr>
        <p:spPr>
          <a:xfrm>
            <a:off x="2597340" y="6824767"/>
            <a:ext cx="1010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Temp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1E5102-1B31-465B-9DBC-18359BCC0E9F}"/>
              </a:ext>
            </a:extLst>
          </p:cNvPr>
          <p:cNvSpPr txBox="1"/>
          <p:nvPr/>
        </p:nvSpPr>
        <p:spPr>
          <a:xfrm>
            <a:off x="3793356" y="6864475"/>
            <a:ext cx="1498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온도측정치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7957B-CB2D-4872-BFA7-545702847915}"/>
              </a:ext>
            </a:extLst>
          </p:cNvPr>
          <p:cNvSpPr txBox="1"/>
          <p:nvPr/>
        </p:nvSpPr>
        <p:spPr>
          <a:xfrm>
            <a:off x="0" y="2459504"/>
            <a:ext cx="91440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시계열 자료에서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이상치의 효과적인 대체 방법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동물의 행동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온도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주기성을 관찰하는 것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AF09-4973-46A4-9501-2CB5DF70E11B}"/>
              </a:ext>
            </a:extLst>
          </p:cNvPr>
          <p:cNvSpPr txBox="1"/>
          <p:nvPr/>
        </p:nvSpPr>
        <p:spPr>
          <a:xfrm>
            <a:off x="658600" y="1498135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656A1D-8005-48BE-B4C5-E1D11630B73C}"/>
              </a:ext>
            </a:extLst>
          </p:cNvPr>
          <p:cNvCxnSpPr>
            <a:cxnSpLocks/>
          </p:cNvCxnSpPr>
          <p:nvPr/>
        </p:nvCxnSpPr>
        <p:spPr>
          <a:xfrm>
            <a:off x="683568" y="2420889"/>
            <a:ext cx="3240360" cy="576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EB6EB-E3E2-42F2-AD63-94B3021486E2}"/>
              </a:ext>
            </a:extLst>
          </p:cNvPr>
          <p:cNvSpPr txBox="1"/>
          <p:nvPr/>
        </p:nvSpPr>
        <p:spPr>
          <a:xfrm>
            <a:off x="611560" y="2492896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데이터 </a:t>
            </a:r>
            <a:r>
              <a:rPr lang="ko-KR" altLang="en-US" sz="48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en-US" altLang="ko-KR" sz="4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결측값</a:t>
            </a:r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이상치</a:t>
            </a:r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처리</a:t>
            </a:r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52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FF04D8-69AB-473A-9BB7-1AC043F68F6F}"/>
              </a:ext>
            </a:extLst>
          </p:cNvPr>
          <p:cNvSpPr txBox="1"/>
          <p:nvPr/>
        </p:nvSpPr>
        <p:spPr>
          <a:xfrm>
            <a:off x="459552" y="2626858"/>
            <a:ext cx="55290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1960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년대 수집된 자료로 키펀치로 입력한 데이터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입력이 수동이라 오류가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CFE61-C59B-4C92-B6BE-5AC9893FB8B5}"/>
              </a:ext>
            </a:extLst>
          </p:cNvPr>
          <p:cNvSpPr txBox="1"/>
          <p:nvPr/>
        </p:nvSpPr>
        <p:spPr>
          <a:xfrm>
            <a:off x="296851" y="1700808"/>
            <a:ext cx="33025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이상치의 원인 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3667D-8E56-477C-8D4C-F9DB359E9BD0}"/>
              </a:ext>
            </a:extLst>
          </p:cNvPr>
          <p:cNvSpPr txBox="1"/>
          <p:nvPr/>
        </p:nvSpPr>
        <p:spPr>
          <a:xfrm>
            <a:off x="510340" y="3927792"/>
            <a:ext cx="33025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장비의 영구적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일시적 고장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B2DD-1C79-4C2D-9F71-A092522ABC08}"/>
              </a:ext>
            </a:extLst>
          </p:cNvPr>
          <p:cNvSpPr txBox="1"/>
          <p:nvPr/>
        </p:nvSpPr>
        <p:spPr>
          <a:xfrm>
            <a:off x="520904" y="4951727"/>
            <a:ext cx="1496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쥐의 죽음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15DC9-02DE-43B0-8A48-CE207DF7F684}"/>
              </a:ext>
            </a:extLst>
          </p:cNvPr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B5309-342C-4465-86BD-5DCBED488E39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8534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0C6FF07-56D0-44C7-A4BF-9C9983048EF4}"/>
              </a:ext>
            </a:extLst>
          </p:cNvPr>
          <p:cNvSpPr txBox="1"/>
          <p:nvPr/>
        </p:nvSpPr>
        <p:spPr>
          <a:xfrm>
            <a:off x="372808" y="1732165"/>
            <a:ext cx="83983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결측값을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처리 하기에 앞서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세번의 실험에서 주기가 다르다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E1294-5FB4-4915-919B-9541A7D00B03}"/>
              </a:ext>
            </a:extLst>
          </p:cNvPr>
          <p:cNvSpPr txBox="1"/>
          <p:nvPr/>
        </p:nvSpPr>
        <p:spPr>
          <a:xfrm>
            <a:off x="11614" y="327203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승법계절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SIN COS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결합한 회귀식으로 주기성을 모형화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하기에는 주기가 달라서 앞뒤가 맞지 않음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68C0A-13A7-4D54-855D-0DCCE6386F93}"/>
              </a:ext>
            </a:extLst>
          </p:cNvPr>
          <p:cNvSpPr txBox="1"/>
          <p:nvPr/>
        </p:nvSpPr>
        <p:spPr>
          <a:xfrm>
            <a:off x="11614" y="5088907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셋을 세 부분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 실험부분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으로 나누기로 결정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F7DF2-9D71-4E5E-9EDA-95423C0D38F1}"/>
              </a:ext>
            </a:extLst>
          </p:cNvPr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05CCB-7E31-4A83-BE21-544DF2A73B57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7C209-36D1-48A6-BCA8-90D8D97DF402}"/>
              </a:ext>
            </a:extLst>
          </p:cNvPr>
          <p:cNvSpPr txBox="1"/>
          <p:nvPr/>
        </p:nvSpPr>
        <p:spPr>
          <a:xfrm>
            <a:off x="384422" y="2186401"/>
            <a:ext cx="83983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(24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시간의 주기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24.5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시간의 주기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22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CC9FEA-8AAB-43C8-ACF7-88AD2C8FFD3D}"/>
              </a:ext>
            </a:extLst>
          </p:cNvPr>
          <p:cNvSpPr txBox="1"/>
          <p:nvPr/>
        </p:nvSpPr>
        <p:spPr>
          <a:xfrm>
            <a:off x="422088" y="1539707"/>
            <a:ext cx="21962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제거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E94B2-BEDB-4C41-848F-DDA062E05849}"/>
              </a:ext>
            </a:extLst>
          </p:cNvPr>
          <p:cNvSpPr txBox="1"/>
          <p:nvPr/>
        </p:nvSpPr>
        <p:spPr>
          <a:xfrm>
            <a:off x="0" y="3105834"/>
            <a:ext cx="31024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 발생 이전의 자료로 모델링 한 후 예측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0CFEC-5D0C-4C32-A394-7C528AA5E96B}"/>
              </a:ext>
            </a:extLst>
          </p:cNvPr>
          <p:cNvSpPr txBox="1"/>
          <p:nvPr/>
        </p:nvSpPr>
        <p:spPr>
          <a:xfrm>
            <a:off x="0" y="5218732"/>
            <a:ext cx="32038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앞뒤 주기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(288)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평균으로 대체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062CA-F91D-4221-BDD3-9B71472B1497}"/>
              </a:ext>
            </a:extLst>
          </p:cNvPr>
          <p:cNvSpPr txBox="1"/>
          <p:nvPr/>
        </p:nvSpPr>
        <p:spPr>
          <a:xfrm>
            <a:off x="3995936" y="1401207"/>
            <a:ext cx="50139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시계열 자료이므로 데이터 간에 강한 상관관계가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존재함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결측치의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무분별한 제거는 심각한 오류를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나타낼 수 있음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6BD0802-A835-46E3-BAA9-63691059CB5D}"/>
              </a:ext>
            </a:extLst>
          </p:cNvPr>
          <p:cNvSpPr/>
          <p:nvPr/>
        </p:nvSpPr>
        <p:spPr>
          <a:xfrm>
            <a:off x="3342135" y="1632039"/>
            <a:ext cx="432048" cy="184667"/>
          </a:xfrm>
          <a:prstGeom prst="right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E143B0-16BA-4D2B-BC5C-0DFBEE8F0BFF}"/>
              </a:ext>
            </a:extLst>
          </p:cNvPr>
          <p:cNvSpPr/>
          <p:nvPr/>
        </p:nvSpPr>
        <p:spPr>
          <a:xfrm>
            <a:off x="3342135" y="3336664"/>
            <a:ext cx="432048" cy="184667"/>
          </a:xfrm>
          <a:prstGeom prst="right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B65651E-1B22-48C8-9B95-C8A6A72FB6CD}"/>
              </a:ext>
            </a:extLst>
          </p:cNvPr>
          <p:cNvSpPr/>
          <p:nvPr/>
        </p:nvSpPr>
        <p:spPr>
          <a:xfrm>
            <a:off x="3342135" y="5333524"/>
            <a:ext cx="432048" cy="184667"/>
          </a:xfrm>
          <a:prstGeom prst="right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536BF6-D732-4A99-8463-C657DFFE2065}"/>
                  </a:ext>
                </a:extLst>
              </p:cNvPr>
              <p:cNvSpPr txBox="1"/>
              <p:nvPr/>
            </p:nvSpPr>
            <p:spPr>
              <a:xfrm>
                <a:off x="4001076" y="5052355"/>
                <a:ext cx="4747387" cy="789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Y </a:t>
                </a:r>
                <a:r>
                  <a:rPr lang="en-US" altLang="ko-KR" sz="36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t</a:t>
                </a:r>
                <a:r>
                  <a:rPr lang="en-US" altLang="ko-KR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𝑌</m:t>
                        </m:r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 </m:t>
                        </m:r>
                        <m:r>
                          <a:rPr lang="en-US" altLang="ko-KR" sz="3200" b="0" i="1" baseline="-2500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𝑡</m:t>
                        </m:r>
                        <m:r>
                          <a:rPr lang="en-US" altLang="ko-KR" sz="3200" b="0" i="1" baseline="-2500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   288+</m:t>
                        </m:r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𝑌</m:t>
                        </m:r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 </m:t>
                        </m:r>
                        <m:r>
                          <a:rPr lang="en-US" altLang="ko-KR" sz="3200" b="0" i="1" baseline="-2500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𝑡</m:t>
                        </m:r>
                        <m:r>
                          <a:rPr lang="en-US" altLang="ko-KR" sz="3200" b="0" i="1" baseline="-2500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  288</m:t>
                        </m:r>
                      </m:num>
                      <m:den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536BF6-D732-4A99-8463-C657DFFE2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76" y="5052355"/>
                <a:ext cx="4747387" cy="789062"/>
              </a:xfrm>
              <a:prstGeom prst="rect">
                <a:avLst/>
              </a:prstGeom>
              <a:blipFill>
                <a:blip r:embed="rId3"/>
                <a:stretch>
                  <a:fillRect t="-10078" b="-131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7131825-5815-4750-A256-B1CC72D4CD8A}"/>
              </a:ext>
            </a:extLst>
          </p:cNvPr>
          <p:cNvSpPr txBox="1"/>
          <p:nvPr/>
        </p:nvSpPr>
        <p:spPr>
          <a:xfrm>
            <a:off x="4445932" y="3136611"/>
            <a:ext cx="41139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연속된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값으로 이루어진 관측치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(Sequence of 0)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있어 불가능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949A4698-D092-4197-96BB-E77A8305CEA2}"/>
              </a:ext>
            </a:extLst>
          </p:cNvPr>
          <p:cNvSpPr/>
          <p:nvPr/>
        </p:nvSpPr>
        <p:spPr>
          <a:xfrm>
            <a:off x="7414695" y="5302314"/>
            <a:ext cx="132264" cy="178021"/>
          </a:xfrm>
          <a:prstGeom prst="mathPlus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빼기 기호 23">
            <a:extLst>
              <a:ext uri="{FF2B5EF4-FFF2-40B4-BE49-F238E27FC236}">
                <a16:creationId xmlns:a16="http://schemas.microsoft.com/office/drawing/2014/main" id="{4B67628B-539D-408C-88DD-D0FC34615FE4}"/>
              </a:ext>
            </a:extLst>
          </p:cNvPr>
          <p:cNvSpPr/>
          <p:nvPr/>
        </p:nvSpPr>
        <p:spPr>
          <a:xfrm>
            <a:off x="6374770" y="5333524"/>
            <a:ext cx="144016" cy="119916"/>
          </a:xfrm>
          <a:prstGeom prst="mathMinus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6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10F8F8-6F15-46EC-8BFC-3B56AA35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4" y="2234604"/>
            <a:ext cx="7740352" cy="403546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FA36AFD-2B35-4724-9E42-B17784946094}"/>
              </a:ext>
            </a:extLst>
          </p:cNvPr>
          <p:cNvGrpSpPr/>
          <p:nvPr/>
        </p:nvGrpSpPr>
        <p:grpSpPr>
          <a:xfrm>
            <a:off x="4515090" y="1556792"/>
            <a:ext cx="4747387" cy="789062"/>
            <a:chOff x="4067944" y="1556792"/>
            <a:chExt cx="4747387" cy="789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64F33F0-E9F6-444B-B638-442764677336}"/>
                    </a:ext>
                  </a:extLst>
                </p:cNvPr>
                <p:cNvSpPr txBox="1"/>
                <p:nvPr/>
              </p:nvSpPr>
              <p:spPr>
                <a:xfrm>
                  <a:off x="4067944" y="1556792"/>
                  <a:ext cx="4747387" cy="7890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Y </a:t>
                  </a:r>
                  <a:r>
                    <a:rPr lang="en-US" altLang="ko-KR" sz="3600" baseline="-25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t</a:t>
                  </a:r>
                  <a:r>
                    <a:rPr lang="en-US" altLang="ko-KR" sz="3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 </m:t>
                          </m:r>
                          <m:r>
                            <a:rPr lang="en-US" altLang="ko-KR" sz="3200" b="0" i="1" baseline="-25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𝑡</m:t>
                          </m:r>
                          <m:r>
                            <a:rPr lang="en-US" altLang="ko-KR" sz="3200" b="0" i="1" baseline="-25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   288+</m:t>
                          </m:r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 </m:t>
                          </m:r>
                          <m:r>
                            <a:rPr lang="en-US" altLang="ko-KR" sz="3200" b="0" i="1" baseline="-25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𝑡</m:t>
                          </m:r>
                          <m:r>
                            <a:rPr lang="en-US" altLang="ko-KR" sz="3200" b="0" i="1" baseline="-25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  288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바른고딕" pitchFamily="50" charset="-127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altLang="ko-KR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64F33F0-E9F6-444B-B638-442764677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556792"/>
                  <a:ext cx="4747387" cy="789062"/>
                </a:xfrm>
                <a:prstGeom prst="rect">
                  <a:avLst/>
                </a:prstGeom>
                <a:blipFill>
                  <a:blip r:embed="rId4"/>
                  <a:stretch>
                    <a:fillRect t="-9231" b="-123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더하기 기호 6">
              <a:extLst>
                <a:ext uri="{FF2B5EF4-FFF2-40B4-BE49-F238E27FC236}">
                  <a16:creationId xmlns:a16="http://schemas.microsoft.com/office/drawing/2014/main" id="{929781D4-AAD3-4260-B215-050D1FF63F82}"/>
                </a:ext>
              </a:extLst>
            </p:cNvPr>
            <p:cNvSpPr/>
            <p:nvPr/>
          </p:nvSpPr>
          <p:spPr>
            <a:xfrm>
              <a:off x="7481563" y="1806751"/>
              <a:ext cx="132264" cy="178021"/>
            </a:xfrm>
            <a:prstGeom prst="mathPlus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빼기 기호 7">
              <a:extLst>
                <a:ext uri="{FF2B5EF4-FFF2-40B4-BE49-F238E27FC236}">
                  <a16:creationId xmlns:a16="http://schemas.microsoft.com/office/drawing/2014/main" id="{95C3C47E-A31E-48EF-AEFD-51EE6AF45E41}"/>
                </a:ext>
              </a:extLst>
            </p:cNvPr>
            <p:cNvSpPr/>
            <p:nvPr/>
          </p:nvSpPr>
          <p:spPr>
            <a:xfrm>
              <a:off x="6441638" y="1837961"/>
              <a:ext cx="144016" cy="119916"/>
            </a:xfrm>
            <a:prstGeom prst="mathMinus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306A1F-5D66-4517-9E23-BC7325CC4CE4}"/>
              </a:ext>
            </a:extLst>
          </p:cNvPr>
          <p:cNvSpPr txBox="1"/>
          <p:nvPr/>
        </p:nvSpPr>
        <p:spPr>
          <a:xfrm>
            <a:off x="291752" y="1773211"/>
            <a:ext cx="46085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앞뒤 주기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(288)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평균으로 대체하는 방법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4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8573B-BFB4-4321-B571-F350521249D5}"/>
              </a:ext>
            </a:extLst>
          </p:cNvPr>
          <p:cNvSpPr txBox="1"/>
          <p:nvPr/>
        </p:nvSpPr>
        <p:spPr>
          <a:xfrm>
            <a:off x="2065040" y="2503095"/>
            <a:ext cx="50139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선형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보간법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(linear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interpolation)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29142-4B7D-4EA0-AF45-1D4AD5E4ABA5}"/>
              </a:ext>
            </a:extLst>
          </p:cNvPr>
          <p:cNvSpPr txBox="1"/>
          <p:nvPr/>
        </p:nvSpPr>
        <p:spPr>
          <a:xfrm>
            <a:off x="2065040" y="1544742"/>
            <a:ext cx="50139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시계열에서의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 처리법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8" name="Picture 4" descr="ì í ë³´ê°ë²ì ëí ì´ë¯¸ì§ ê²ìê²°ê³¼">
            <a:extLst>
              <a:ext uri="{FF2B5EF4-FFF2-40B4-BE49-F238E27FC236}">
                <a16:creationId xmlns:a16="http://schemas.microsoft.com/office/drawing/2014/main" id="{15244F3B-2B78-43F9-A2D8-B21A5999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41" y="3356992"/>
            <a:ext cx="416951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88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11B402-0763-448E-AD60-9CDF8340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78051"/>
            <a:ext cx="7200800" cy="22559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3B85B3-762B-4D4D-B25F-E119038FF07D}"/>
              </a:ext>
            </a:extLst>
          </p:cNvPr>
          <p:cNvSpPr txBox="1"/>
          <p:nvPr/>
        </p:nvSpPr>
        <p:spPr>
          <a:xfrm>
            <a:off x="1671464" y="1769957"/>
            <a:ext cx="5801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선형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보간법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(linear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interpolation)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적용한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data1</a:t>
            </a:r>
          </a:p>
        </p:txBody>
      </p:sp>
    </p:spTree>
    <p:extLst>
      <p:ext uri="{BB962C8B-B14F-4D97-AF65-F5344CB8AC3E}">
        <p14:creationId xmlns:p14="http://schemas.microsoft.com/office/powerpoint/2010/main" val="112027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1AA702-45E5-463F-8FA0-FCBE15AE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7884368" cy="2681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65F2D-F3A9-40B0-8D5E-C43F537ABEAD}"/>
              </a:ext>
            </a:extLst>
          </p:cNvPr>
          <p:cNvSpPr txBox="1"/>
          <p:nvPr/>
        </p:nvSpPr>
        <p:spPr>
          <a:xfrm>
            <a:off x="1671464" y="2063606"/>
            <a:ext cx="58010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선형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보간법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(linear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interpolation)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적용한 이후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앞 뒤 주기의 평균 으로 대체한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40374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331640" y="0"/>
            <a:ext cx="781236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7115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목차</a:t>
            </a:r>
            <a:endParaRPr lang="en-US" altLang="ko-KR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26998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1691680" y="916316"/>
            <a:ext cx="2268252" cy="1741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9672" y="99006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데이터 설명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59653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668" y="231661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연구 관심사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3668" y="282693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83668" y="3547019"/>
            <a:ext cx="284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데이터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전처리</a:t>
            </a:r>
            <a:endParaRPr lang="ko-KR" altLang="en-US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655676" y="2242869"/>
            <a:ext cx="2196244" cy="1741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1653500" y="3473270"/>
            <a:ext cx="2630468" cy="15374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3D1600-76E4-4D3C-9F8C-A5B98C56B7A2}"/>
              </a:ext>
            </a:extLst>
          </p:cNvPr>
          <p:cNvSpPr txBox="1"/>
          <p:nvPr/>
        </p:nvSpPr>
        <p:spPr>
          <a:xfrm>
            <a:off x="1653500" y="424116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6FB49-A238-456A-814F-794CAEAD40EF}"/>
              </a:ext>
            </a:extLst>
          </p:cNvPr>
          <p:cNvSpPr txBox="1"/>
          <p:nvPr/>
        </p:nvSpPr>
        <p:spPr>
          <a:xfrm>
            <a:off x="1653500" y="4961246"/>
            <a:ext cx="349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모형설정 및 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E424F-A031-443F-8E8F-F2D3EF3EC5BA}"/>
              </a:ext>
            </a:extLst>
          </p:cNvPr>
          <p:cNvCxnSpPr>
            <a:cxnSpLocks/>
          </p:cNvCxnSpPr>
          <p:nvPr/>
        </p:nvCxnSpPr>
        <p:spPr>
          <a:xfrm flipV="1">
            <a:off x="1725508" y="4887497"/>
            <a:ext cx="3134524" cy="1741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55F5A-29CE-43A7-A042-FAD5C4803DEE}"/>
              </a:ext>
            </a:extLst>
          </p:cNvPr>
          <p:cNvSpPr txBox="1"/>
          <p:nvPr/>
        </p:nvSpPr>
        <p:spPr>
          <a:xfrm>
            <a:off x="1623954" y="551591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47BBF-6C1A-4141-8E9E-6F45B22F4D4C}"/>
              </a:ext>
            </a:extLst>
          </p:cNvPr>
          <p:cNvSpPr txBox="1"/>
          <p:nvPr/>
        </p:nvSpPr>
        <p:spPr>
          <a:xfrm>
            <a:off x="1623954" y="6235998"/>
            <a:ext cx="3092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요약 및 결론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422C33-FAFA-4822-BB5B-2F95D93A2BC7}"/>
              </a:ext>
            </a:extLst>
          </p:cNvPr>
          <p:cNvCxnSpPr>
            <a:cxnSpLocks/>
          </p:cNvCxnSpPr>
          <p:nvPr/>
        </p:nvCxnSpPr>
        <p:spPr>
          <a:xfrm>
            <a:off x="1695962" y="6163990"/>
            <a:ext cx="229997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7D5DC0-E3BC-4A3F-874E-1C0392FC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9144000" cy="375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4DE9E-1562-48FA-B590-1E3274172793}"/>
              </a:ext>
            </a:extLst>
          </p:cNvPr>
          <p:cNvSpPr txBox="1"/>
          <p:nvPr/>
        </p:nvSpPr>
        <p:spPr>
          <a:xfrm>
            <a:off x="1671464" y="1569566"/>
            <a:ext cx="580107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대해서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검정색 그래프는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 처리 이전의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붉은 그래프는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 처리가 완료된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68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4DE9E-1562-48FA-B590-1E3274172793}"/>
              </a:ext>
            </a:extLst>
          </p:cNvPr>
          <p:cNvSpPr txBox="1"/>
          <p:nvPr/>
        </p:nvSpPr>
        <p:spPr>
          <a:xfrm>
            <a:off x="1671464" y="1569566"/>
            <a:ext cx="580107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DATA2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대해서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검정색 그래프는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 처리 이전의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붉은 그래프는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 처리가 완료된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8A7B9D-C8CB-44CE-B806-B698B85E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08920"/>
            <a:ext cx="8964488" cy="35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4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87220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4DE9E-1562-48FA-B590-1E3274172793}"/>
              </a:ext>
            </a:extLst>
          </p:cNvPr>
          <p:cNvSpPr txBox="1"/>
          <p:nvPr/>
        </p:nvSpPr>
        <p:spPr>
          <a:xfrm>
            <a:off x="1671464" y="1569566"/>
            <a:ext cx="580107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DATA3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대해서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검정색 그래프는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 처리 이전의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붉은 그래프는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이상치 처리가 완료된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685383-95A0-4AEE-8965-5ABA3C48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9144000" cy="37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AF09-4973-46A4-9501-2CB5DF70E11B}"/>
              </a:ext>
            </a:extLst>
          </p:cNvPr>
          <p:cNvSpPr txBox="1"/>
          <p:nvPr/>
        </p:nvSpPr>
        <p:spPr>
          <a:xfrm>
            <a:off x="658600" y="1498135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656A1D-8005-48BE-B4C5-E1D11630B73C}"/>
              </a:ext>
            </a:extLst>
          </p:cNvPr>
          <p:cNvCxnSpPr>
            <a:cxnSpLocks/>
          </p:cNvCxnSpPr>
          <p:nvPr/>
        </p:nvCxnSpPr>
        <p:spPr>
          <a:xfrm>
            <a:off x="683568" y="2420889"/>
            <a:ext cx="3240360" cy="576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EB6EB-E3E2-42F2-AD63-94B3021486E2}"/>
              </a:ext>
            </a:extLst>
          </p:cNvPr>
          <p:cNvSpPr txBox="1"/>
          <p:nvPr/>
        </p:nvSpPr>
        <p:spPr>
          <a:xfrm>
            <a:off x="611560" y="2492896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모형설정 및 진단</a:t>
            </a:r>
            <a:endParaRPr lang="ko-KR" altLang="en-US" sz="4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38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B5AF-1783-4E50-8F1F-BBBBCA7B146E}"/>
              </a:ext>
            </a:extLst>
          </p:cNvPr>
          <p:cNvSpPr txBox="1"/>
          <p:nvPr/>
        </p:nvSpPr>
        <p:spPr>
          <a:xfrm>
            <a:off x="32464" y="1778626"/>
            <a:ext cx="89320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DATA1(37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일간의 관측치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DATA3(12.75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일간의 관측치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24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시간을 한 주기로 수행한 실험의 데이터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0E4FB-FC3D-4210-BD42-4F226687BF82}"/>
              </a:ext>
            </a:extLst>
          </p:cNvPr>
          <p:cNvSpPr txBox="1"/>
          <p:nvPr/>
        </p:nvSpPr>
        <p:spPr>
          <a:xfrm>
            <a:off x="51393" y="3418499"/>
            <a:ext cx="20682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분마다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 측정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4239923-4854-4F65-90A1-B8AC8A146583}"/>
              </a:ext>
            </a:extLst>
          </p:cNvPr>
          <p:cNvSpPr/>
          <p:nvPr/>
        </p:nvSpPr>
        <p:spPr>
          <a:xfrm rot="16200000">
            <a:off x="2610813" y="3360460"/>
            <a:ext cx="288032" cy="573059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A778-DD8E-4A6D-BC76-240888B5C829}"/>
              </a:ext>
            </a:extLst>
          </p:cNvPr>
          <p:cNvSpPr txBox="1"/>
          <p:nvPr/>
        </p:nvSpPr>
        <p:spPr>
          <a:xfrm>
            <a:off x="3419872" y="3453631"/>
            <a:ext cx="23186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 측정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7187E-7992-42A3-A54E-397B59CC6EB9}"/>
              </a:ext>
            </a:extLst>
          </p:cNvPr>
          <p:cNvSpPr txBox="1"/>
          <p:nvPr/>
        </p:nvSpPr>
        <p:spPr>
          <a:xfrm>
            <a:off x="6660232" y="3453631"/>
            <a:ext cx="2068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 x 24 = 288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5AAE681-7436-49BC-A5D7-D74E8B92D843}"/>
              </a:ext>
            </a:extLst>
          </p:cNvPr>
          <p:cNvSpPr/>
          <p:nvPr/>
        </p:nvSpPr>
        <p:spPr>
          <a:xfrm rot="16200000">
            <a:off x="6082666" y="3392418"/>
            <a:ext cx="288032" cy="573059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C8184-4EFF-4658-8FA1-46C7831D6BCB}"/>
              </a:ext>
            </a:extLst>
          </p:cNvPr>
          <p:cNvSpPr txBox="1"/>
          <p:nvPr/>
        </p:nvSpPr>
        <p:spPr>
          <a:xfrm>
            <a:off x="-50667" y="4869022"/>
            <a:ext cx="60177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즉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288(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하루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주기성을 가지는 데이터 임이 합당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395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B5AF-1783-4E50-8F1F-BBBBCA7B146E}"/>
              </a:ext>
            </a:extLst>
          </p:cNvPr>
          <p:cNvSpPr txBox="1"/>
          <p:nvPr/>
        </p:nvSpPr>
        <p:spPr>
          <a:xfrm>
            <a:off x="32464" y="1778626"/>
            <a:ext cx="91115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DATA2(48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일간의 관측치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24.5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시간을 한 주기로 잡고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수행한 실험 데이터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0E4FB-FC3D-4210-BD42-4F226687BF82}"/>
              </a:ext>
            </a:extLst>
          </p:cNvPr>
          <p:cNvSpPr txBox="1"/>
          <p:nvPr/>
        </p:nvSpPr>
        <p:spPr>
          <a:xfrm>
            <a:off x="51393" y="3418499"/>
            <a:ext cx="20682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분마다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 측정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4239923-4854-4F65-90A1-B8AC8A146583}"/>
              </a:ext>
            </a:extLst>
          </p:cNvPr>
          <p:cNvSpPr/>
          <p:nvPr/>
        </p:nvSpPr>
        <p:spPr>
          <a:xfrm rot="16200000">
            <a:off x="2610813" y="3360460"/>
            <a:ext cx="288032" cy="573059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A778-DD8E-4A6D-BC76-240888B5C829}"/>
              </a:ext>
            </a:extLst>
          </p:cNvPr>
          <p:cNvSpPr txBox="1"/>
          <p:nvPr/>
        </p:nvSpPr>
        <p:spPr>
          <a:xfrm>
            <a:off x="3419872" y="3453631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 측정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7187E-7992-42A3-A54E-397B59CC6EB9}"/>
              </a:ext>
            </a:extLst>
          </p:cNvPr>
          <p:cNvSpPr txBox="1"/>
          <p:nvPr/>
        </p:nvSpPr>
        <p:spPr>
          <a:xfrm>
            <a:off x="6660232" y="3453631"/>
            <a:ext cx="2068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 x 24.5 = 294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5AAE681-7436-49BC-A5D7-D74E8B92D843}"/>
              </a:ext>
            </a:extLst>
          </p:cNvPr>
          <p:cNvSpPr/>
          <p:nvPr/>
        </p:nvSpPr>
        <p:spPr>
          <a:xfrm rot="16200000">
            <a:off x="6082666" y="3392418"/>
            <a:ext cx="288032" cy="573059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C8184-4EFF-4658-8FA1-46C7831D6BCB}"/>
              </a:ext>
            </a:extLst>
          </p:cNvPr>
          <p:cNvSpPr txBox="1"/>
          <p:nvPr/>
        </p:nvSpPr>
        <p:spPr>
          <a:xfrm>
            <a:off x="-108520" y="4869022"/>
            <a:ext cx="64807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즉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294(24.5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주기성을 가지는 데이터 임이 합당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75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B5AF-1783-4E50-8F1F-BBBBCA7B146E}"/>
              </a:ext>
            </a:extLst>
          </p:cNvPr>
          <p:cNvSpPr txBox="1"/>
          <p:nvPr/>
        </p:nvSpPr>
        <p:spPr>
          <a:xfrm>
            <a:off x="179512" y="1483913"/>
            <a:ext cx="6192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DATA1(37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일간의 관측치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원자료에 대한 시계열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1AB598-7A54-47A5-9527-21BC78835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75593"/>
            <a:ext cx="7308304" cy="30908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EFE773-C76F-41F0-84AC-2BA19A6D2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04864"/>
            <a:ext cx="7308304" cy="30908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E52497-2DC3-4B34-A24B-B140403AF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4863"/>
            <a:ext cx="9144000" cy="46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B5AF-1783-4E50-8F1F-BBBBCA7B146E}"/>
              </a:ext>
            </a:extLst>
          </p:cNvPr>
          <p:cNvSpPr txBox="1"/>
          <p:nvPr/>
        </p:nvSpPr>
        <p:spPr>
          <a:xfrm>
            <a:off x="145694" y="1299247"/>
            <a:ext cx="6226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DATA1(37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일간의 관측치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원자료에 대한 시계열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D734F6-1F72-4783-8061-3D031D00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46" y="1894330"/>
            <a:ext cx="4823520" cy="2473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EF6547-CC2B-4304-B336-797FA2397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48" y="4331781"/>
            <a:ext cx="4856984" cy="2490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1ED13-75A4-4927-85A0-20A5ACC760FD}"/>
              </a:ext>
            </a:extLst>
          </p:cNvPr>
          <p:cNvSpPr txBox="1"/>
          <p:nvPr/>
        </p:nvSpPr>
        <p:spPr>
          <a:xfrm>
            <a:off x="1126786" y="2699014"/>
            <a:ext cx="2027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EC0A0-6065-466A-917A-BD3109B20ED3}"/>
              </a:ext>
            </a:extLst>
          </p:cNvPr>
          <p:cNvSpPr txBox="1"/>
          <p:nvPr/>
        </p:nvSpPr>
        <p:spPr>
          <a:xfrm>
            <a:off x="1157409" y="5392495"/>
            <a:ext cx="195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E759B-DF77-49DB-9975-51CEFD080D89}"/>
              </a:ext>
            </a:extLst>
          </p:cNvPr>
          <p:cNvSpPr txBox="1"/>
          <p:nvPr/>
        </p:nvSpPr>
        <p:spPr>
          <a:xfrm>
            <a:off x="1126786" y="3116679"/>
            <a:ext cx="20278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차분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계절 차분의 필요성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15F41DC-E958-46BA-B661-77532B47DF0A}"/>
              </a:ext>
            </a:extLst>
          </p:cNvPr>
          <p:cNvSpPr/>
          <p:nvPr/>
        </p:nvSpPr>
        <p:spPr>
          <a:xfrm rot="16200000">
            <a:off x="810554" y="3063199"/>
            <a:ext cx="242875" cy="450835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C269D76-DDA4-4A3D-8C0B-70DC0790B2E5}"/>
              </a:ext>
            </a:extLst>
          </p:cNvPr>
          <p:cNvSpPr/>
          <p:nvPr/>
        </p:nvSpPr>
        <p:spPr>
          <a:xfrm rot="16200000">
            <a:off x="3607730" y="2712513"/>
            <a:ext cx="242875" cy="450835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01DE3DA-A5B6-4450-8A57-5AA1FEADBD1A}"/>
              </a:ext>
            </a:extLst>
          </p:cNvPr>
          <p:cNvSpPr/>
          <p:nvPr/>
        </p:nvSpPr>
        <p:spPr>
          <a:xfrm rot="16200000">
            <a:off x="3585690" y="5414972"/>
            <a:ext cx="242875" cy="450835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417A83B5-82AE-4BAA-B3FC-96C80B2578E3}"/>
              </a:ext>
            </a:extLst>
          </p:cNvPr>
          <p:cNvSpPr/>
          <p:nvPr/>
        </p:nvSpPr>
        <p:spPr>
          <a:xfrm>
            <a:off x="4572000" y="1668579"/>
            <a:ext cx="2664296" cy="922511"/>
          </a:xfrm>
          <a:prstGeom prst="wedgeRoundRectCallout">
            <a:avLst>
              <a:gd name="adj1" fmla="val -35087"/>
              <a:gd name="adj2" fmla="val 65038"/>
              <a:gd name="adj3" fmla="val 16667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A88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1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4EA4D-3FF0-462C-8A73-C3E845D06247}"/>
              </a:ext>
            </a:extLst>
          </p:cNvPr>
          <p:cNvSpPr txBox="1"/>
          <p:nvPr/>
        </p:nvSpPr>
        <p:spPr>
          <a:xfrm>
            <a:off x="427332" y="1858252"/>
            <a:ext cx="28227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한번 차분한 데이터의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시계열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F7480-E5BE-4A72-A5D0-02DE997BB057}"/>
              </a:ext>
            </a:extLst>
          </p:cNvPr>
          <p:cNvSpPr txBox="1"/>
          <p:nvPr/>
        </p:nvSpPr>
        <p:spPr>
          <a:xfrm>
            <a:off x="-89678" y="3268000"/>
            <a:ext cx="385390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일차적으로 한번 차분한 데이터가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정상성을 띄고있다고 판단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모형화 하기에 적합하다고 결정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6F616-E987-4988-ACB0-E45234977694}"/>
              </a:ext>
            </a:extLst>
          </p:cNvPr>
          <p:cNvSpPr txBox="1"/>
          <p:nvPr/>
        </p:nvSpPr>
        <p:spPr>
          <a:xfrm>
            <a:off x="150834" y="5009620"/>
            <a:ext cx="3372881" cy="3832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승법 계절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모형을 적합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A41F2DB-15ED-4BE8-8D2F-094FE099D841}"/>
              </a:ext>
            </a:extLst>
          </p:cNvPr>
          <p:cNvSpPr/>
          <p:nvPr/>
        </p:nvSpPr>
        <p:spPr>
          <a:xfrm>
            <a:off x="1693259" y="2629261"/>
            <a:ext cx="288032" cy="573059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F84A0B8-7BA1-4E9A-BC9C-F0E448D6ADC3}"/>
              </a:ext>
            </a:extLst>
          </p:cNvPr>
          <p:cNvSpPr/>
          <p:nvPr/>
        </p:nvSpPr>
        <p:spPr>
          <a:xfrm>
            <a:off x="1693259" y="4240580"/>
            <a:ext cx="288032" cy="573059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D68CC1-05CA-4B62-BFC2-780CEBEF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27" y="1385049"/>
            <a:ext cx="5379773" cy="4689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333A-A9B5-4B4A-A64B-6CD615174D68}"/>
              </a:ext>
            </a:extLst>
          </p:cNvPr>
          <p:cNvSpPr txBox="1"/>
          <p:nvPr/>
        </p:nvSpPr>
        <p:spPr>
          <a:xfrm>
            <a:off x="4716016" y="1200383"/>
            <a:ext cx="2822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변동성 집중 의심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65A0C58-5C77-4610-8504-2943867E9470}"/>
              </a:ext>
            </a:extLst>
          </p:cNvPr>
          <p:cNvSpPr/>
          <p:nvPr/>
        </p:nvSpPr>
        <p:spPr>
          <a:xfrm rot="9020770">
            <a:off x="7219427" y="1603963"/>
            <a:ext cx="321770" cy="931487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81109FD-7F26-4C32-B1EC-70B122725A53}"/>
              </a:ext>
            </a:extLst>
          </p:cNvPr>
          <p:cNvSpPr/>
          <p:nvPr/>
        </p:nvSpPr>
        <p:spPr>
          <a:xfrm>
            <a:off x="7380312" y="2924944"/>
            <a:ext cx="633841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6654F-211B-48EC-BA93-8A8EB4C6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35" y="2820026"/>
            <a:ext cx="3788593" cy="181927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19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D7AB9-2AF4-41FF-98B1-002D0E4B2244}"/>
              </a:ext>
            </a:extLst>
          </p:cNvPr>
          <p:cNvSpPr txBox="1"/>
          <p:nvPr/>
        </p:nvSpPr>
        <p:spPr>
          <a:xfrm>
            <a:off x="431540" y="1593960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시계열 수업에 배운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get.AIC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함수를 통해 각 모델들의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AIC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값을 비교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최적의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p,q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P, Q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값을 찾음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A65DF34-CE79-428B-B68A-0D9499B015A6}"/>
              </a:ext>
            </a:extLst>
          </p:cNvPr>
          <p:cNvSpPr/>
          <p:nvPr/>
        </p:nvSpPr>
        <p:spPr>
          <a:xfrm rot="16200000">
            <a:off x="4210223" y="3406211"/>
            <a:ext cx="281508" cy="874096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A5234-EBF6-42CC-B9A8-7F585F5D4D24}"/>
              </a:ext>
            </a:extLst>
          </p:cNvPr>
          <p:cNvSpPr txBox="1"/>
          <p:nvPr/>
        </p:nvSpPr>
        <p:spPr>
          <a:xfrm>
            <a:off x="2843808" y="3658593"/>
            <a:ext cx="82809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Diff(data_1) ~ ARIMA(0,0,1)(2,0,0)288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C2FD2-DDFB-4D28-BEC2-AA9C6B66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2" y="3155495"/>
            <a:ext cx="3305175" cy="153352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B2AD47-644E-4477-B81C-76698E3E6B96}"/>
              </a:ext>
            </a:extLst>
          </p:cNvPr>
          <p:cNvSpPr/>
          <p:nvPr/>
        </p:nvSpPr>
        <p:spPr>
          <a:xfrm>
            <a:off x="632599" y="4420518"/>
            <a:ext cx="3352800" cy="221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AF09-4973-46A4-9501-2CB5DF70E11B}"/>
              </a:ext>
            </a:extLst>
          </p:cNvPr>
          <p:cNvSpPr txBox="1"/>
          <p:nvPr/>
        </p:nvSpPr>
        <p:spPr>
          <a:xfrm>
            <a:off x="658600" y="1498135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656A1D-8005-48BE-B4C5-E1D11630B73C}"/>
              </a:ext>
            </a:extLst>
          </p:cNvPr>
          <p:cNvCxnSpPr>
            <a:cxnSpLocks/>
          </p:cNvCxnSpPr>
          <p:nvPr/>
        </p:nvCxnSpPr>
        <p:spPr>
          <a:xfrm>
            <a:off x="683568" y="2420889"/>
            <a:ext cx="3240360" cy="576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EB6EB-E3E2-42F2-AD63-94B3021486E2}"/>
              </a:ext>
            </a:extLst>
          </p:cNvPr>
          <p:cNvSpPr txBox="1"/>
          <p:nvPr/>
        </p:nvSpPr>
        <p:spPr>
          <a:xfrm>
            <a:off x="611560" y="24928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283984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708FB-2DA5-4983-85E9-AC78C06AE218}"/>
              </a:ext>
            </a:extLst>
          </p:cNvPr>
          <p:cNvSpPr txBox="1"/>
          <p:nvPr/>
        </p:nvSpPr>
        <p:spPr>
          <a:xfrm>
            <a:off x="-1097467" y="2420888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Diff(data_1) ~ ARIMA(0,0,1)(2,0,0)288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23617-1CF3-45FD-BA8F-4D616704CFCF}"/>
              </a:ext>
            </a:extLst>
          </p:cNvPr>
          <p:cNvSpPr txBox="1"/>
          <p:nvPr/>
        </p:nvSpPr>
        <p:spPr>
          <a:xfrm>
            <a:off x="-972616" y="4149080"/>
            <a:ext cx="65175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계절성을 보이고 있기때문에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계절 차분을 해보기로 결정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ADD01BF-2AC1-416C-A59C-4B815AF2B4F3}"/>
              </a:ext>
            </a:extLst>
          </p:cNvPr>
          <p:cNvSpPr/>
          <p:nvPr/>
        </p:nvSpPr>
        <p:spPr>
          <a:xfrm>
            <a:off x="2173914" y="3284984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44105-5848-41F7-A63F-9CA95FFE4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2776"/>
            <a:ext cx="4445331" cy="22796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9190C9-0D48-4412-8C16-3C6CB88C1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32966"/>
            <a:ext cx="4445331" cy="22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7B9F9-2809-401D-AFFC-55B5A554241B}"/>
              </a:ext>
            </a:extLst>
          </p:cNvPr>
          <p:cNvSpPr txBox="1"/>
          <p:nvPr/>
        </p:nvSpPr>
        <p:spPr>
          <a:xfrm>
            <a:off x="-972616" y="2060424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Diff(data_1) ~ ARIMA(0,0,1)(2,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,0)288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FB35B-C122-4F9D-8B0F-0392A8FC4DCA}"/>
              </a:ext>
            </a:extLst>
          </p:cNvPr>
          <p:cNvSpPr txBox="1"/>
          <p:nvPr/>
        </p:nvSpPr>
        <p:spPr>
          <a:xfrm>
            <a:off x="-1120054" y="3707726"/>
            <a:ext cx="67653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계절성이 확연하게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줄어듬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B716887-2178-4660-B46B-8A210AF90D8C}"/>
              </a:ext>
            </a:extLst>
          </p:cNvPr>
          <p:cNvSpPr/>
          <p:nvPr/>
        </p:nvSpPr>
        <p:spPr>
          <a:xfrm>
            <a:off x="2336330" y="2884075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AD9F14-4205-49F3-BE16-0827A171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1281"/>
            <a:ext cx="4572000" cy="23446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335023-8247-4920-BB60-37952222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418" y="3429000"/>
            <a:ext cx="4572001" cy="2344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F8A77B-204A-45D2-B4D4-AC772747A019}"/>
              </a:ext>
            </a:extLst>
          </p:cNvPr>
          <p:cNvSpPr txBox="1"/>
          <p:nvPr/>
        </p:nvSpPr>
        <p:spPr>
          <a:xfrm>
            <a:off x="-1046335" y="5123967"/>
            <a:ext cx="67653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회이상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계절 차분을 실행해도 비슷한 결과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모형이 복잡해지기만 하므로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더 이상 차분을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하지않음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80650AA-2880-4003-894C-51AEC02CC8E6}"/>
              </a:ext>
            </a:extLst>
          </p:cNvPr>
          <p:cNvSpPr/>
          <p:nvPr/>
        </p:nvSpPr>
        <p:spPr>
          <a:xfrm>
            <a:off x="2336330" y="4278142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81F44-8111-4E47-9C00-65DCE9B6A19F}"/>
              </a:ext>
            </a:extLst>
          </p:cNvPr>
          <p:cNvSpPr txBox="1"/>
          <p:nvPr/>
        </p:nvSpPr>
        <p:spPr>
          <a:xfrm>
            <a:off x="-897187" y="1716251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 ~ ARIMA(0,0,1)(2,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,0)288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F660F-D0EB-4DDE-B632-D7C3C21ED936}"/>
              </a:ext>
            </a:extLst>
          </p:cNvPr>
          <p:cNvSpPr txBox="1"/>
          <p:nvPr/>
        </p:nvSpPr>
        <p:spPr>
          <a:xfrm>
            <a:off x="-1116632" y="4233809"/>
            <a:ext cx="66178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각각 여러 시차에서 유의하므로 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잔차를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모형으로 재 모형화가 필요하다고 판단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6F4AD3A-5B70-4B49-8DAB-E03375904988}"/>
              </a:ext>
            </a:extLst>
          </p:cNvPr>
          <p:cNvSpPr/>
          <p:nvPr/>
        </p:nvSpPr>
        <p:spPr>
          <a:xfrm>
            <a:off x="2299531" y="2782669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F1A021-56C9-4576-9BDA-289A55DA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768" y="1208738"/>
            <a:ext cx="4499992" cy="23076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F1BEBF-0284-44B6-B404-0E6DFD6A6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768" y="3516426"/>
            <a:ext cx="4464168" cy="2289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C574B5-EDBE-458C-B867-425C6B6B5AE9}"/>
              </a:ext>
            </a:extLst>
          </p:cNvPr>
          <p:cNvSpPr txBox="1"/>
          <p:nvPr/>
        </p:nvSpPr>
        <p:spPr>
          <a:xfrm>
            <a:off x="1254312" y="701750"/>
            <a:ext cx="50374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모형화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-ARIMA</a:t>
            </a:r>
          </a:p>
        </p:txBody>
      </p:sp>
    </p:spTree>
    <p:extLst>
      <p:ext uri="{BB962C8B-B14F-4D97-AF65-F5344CB8AC3E}">
        <p14:creationId xmlns:p14="http://schemas.microsoft.com/office/powerpoint/2010/main" val="595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81F44-8111-4E47-9C00-65DCE9B6A19F}"/>
              </a:ext>
            </a:extLst>
          </p:cNvPr>
          <p:cNvSpPr txBox="1"/>
          <p:nvPr/>
        </p:nvSpPr>
        <p:spPr>
          <a:xfrm>
            <a:off x="-897186" y="3511608"/>
            <a:ext cx="66178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잔차를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모형화 한 후의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ACF, PACF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마찬가지로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95%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신뢰구간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밖으로 나가는 양상을 보임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6F4AD3A-5B70-4B49-8DAB-E03375904988}"/>
              </a:ext>
            </a:extLst>
          </p:cNvPr>
          <p:cNvSpPr/>
          <p:nvPr/>
        </p:nvSpPr>
        <p:spPr>
          <a:xfrm>
            <a:off x="2299532" y="2572301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A58A28-570C-4BD8-B549-46891E1E4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54162"/>
            <a:ext cx="4211960" cy="2159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5C740B-2CC5-4515-A431-ACA3CD7A4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717032"/>
            <a:ext cx="4211960" cy="2159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DBFC8F-6236-4B97-90D0-9340CEB0EC3B}"/>
              </a:ext>
            </a:extLst>
          </p:cNvPr>
          <p:cNvSpPr txBox="1"/>
          <p:nvPr/>
        </p:nvSpPr>
        <p:spPr>
          <a:xfrm>
            <a:off x="-897186" y="1477453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ARIMA(0,0,1)(2,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,0)288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잔차를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ARIMA(0,0,4)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적합했을 때의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3895E2D-4E94-4F68-9D30-9A6E1BF0CD2D}"/>
              </a:ext>
            </a:extLst>
          </p:cNvPr>
          <p:cNvSpPr/>
          <p:nvPr/>
        </p:nvSpPr>
        <p:spPr>
          <a:xfrm>
            <a:off x="2299532" y="4636645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1979D-8F2B-4149-B516-123D35C57CEA}"/>
              </a:ext>
            </a:extLst>
          </p:cNvPr>
          <p:cNvSpPr txBox="1"/>
          <p:nvPr/>
        </p:nvSpPr>
        <p:spPr>
          <a:xfrm>
            <a:off x="-897186" y="5484683"/>
            <a:ext cx="6617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더 이상의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모형화는 불필요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04E1B-7120-43B9-AA7A-7B4B17831205}"/>
              </a:ext>
            </a:extLst>
          </p:cNvPr>
          <p:cNvSpPr txBox="1"/>
          <p:nvPr/>
        </p:nvSpPr>
        <p:spPr>
          <a:xfrm>
            <a:off x="1254312" y="701750"/>
            <a:ext cx="50374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모형화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-ARIMA</a:t>
            </a:r>
          </a:p>
        </p:txBody>
      </p:sp>
    </p:spTree>
    <p:extLst>
      <p:ext uri="{BB962C8B-B14F-4D97-AF65-F5344CB8AC3E}">
        <p14:creationId xmlns:p14="http://schemas.microsoft.com/office/powerpoint/2010/main" val="3875127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7198F-642D-4A9B-838E-9E93272B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0E3F4-FA32-40ED-9819-553A6FB4E693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810A2-A590-4CC2-B320-68AF9CE1332F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44FF3-AAA6-4FE4-8DC2-A1A34A3C11C1}"/>
              </a:ext>
            </a:extLst>
          </p:cNvPr>
          <p:cNvSpPr txBox="1"/>
          <p:nvPr/>
        </p:nvSpPr>
        <p:spPr>
          <a:xfrm>
            <a:off x="32864" y="1746638"/>
            <a:ext cx="50374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제곱의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A95D4-6C3B-4355-B614-8EBAF9B6BBCF}"/>
              </a:ext>
            </a:extLst>
          </p:cNvPr>
          <p:cNvSpPr txBox="1"/>
          <p:nvPr/>
        </p:nvSpPr>
        <p:spPr>
          <a:xfrm>
            <a:off x="-6080" y="4048789"/>
            <a:ext cx="50374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제곱의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6C509-83F5-4032-B33D-7B2995BBDA71}"/>
              </a:ext>
            </a:extLst>
          </p:cNvPr>
          <p:cNvSpPr txBox="1"/>
          <p:nvPr/>
        </p:nvSpPr>
        <p:spPr>
          <a:xfrm>
            <a:off x="1040835" y="5889275"/>
            <a:ext cx="503749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거의 모든 시차에서 상관관계가 있는 것으로 나온다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잔차에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대해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Garch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 적합이 타당해 보임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2A6ED7F-C2AD-43A5-B48D-6754381BC0B1}"/>
              </a:ext>
            </a:extLst>
          </p:cNvPr>
          <p:cNvSpPr/>
          <p:nvPr/>
        </p:nvSpPr>
        <p:spPr>
          <a:xfrm rot="16200000">
            <a:off x="566497" y="5771871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A5B4A4-DE3E-4B08-8DB6-343A7942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62" y="607424"/>
            <a:ext cx="4073638" cy="26161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474EB1-2915-458D-9DBB-51A903BE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2" y="3274687"/>
            <a:ext cx="4073638" cy="2626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E8F7C3-043C-4C1A-A1DE-3A8220EE23FE}"/>
              </a:ext>
            </a:extLst>
          </p:cNvPr>
          <p:cNvSpPr txBox="1"/>
          <p:nvPr/>
        </p:nvSpPr>
        <p:spPr>
          <a:xfrm>
            <a:off x="1254312" y="701750"/>
            <a:ext cx="50374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모형화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-GARCH</a:t>
            </a:r>
          </a:p>
        </p:txBody>
      </p:sp>
    </p:spTree>
    <p:extLst>
      <p:ext uri="{BB962C8B-B14F-4D97-AF65-F5344CB8AC3E}">
        <p14:creationId xmlns:p14="http://schemas.microsoft.com/office/powerpoint/2010/main" val="8720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6F4AD3A-5B70-4B49-8DAB-E03375904988}"/>
              </a:ext>
            </a:extLst>
          </p:cNvPr>
          <p:cNvSpPr/>
          <p:nvPr/>
        </p:nvSpPr>
        <p:spPr>
          <a:xfrm>
            <a:off x="4384341" y="3004283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BFC8F-6236-4B97-90D0-9340CEB0EC3B}"/>
              </a:ext>
            </a:extLst>
          </p:cNvPr>
          <p:cNvSpPr txBox="1"/>
          <p:nvPr/>
        </p:nvSpPr>
        <p:spPr>
          <a:xfrm>
            <a:off x="1187624" y="2420888"/>
            <a:ext cx="6617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앞서 차분한 시계열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plot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변동성 집중 의심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54B68-797D-4D7E-9ADD-B180186A1CA3}"/>
              </a:ext>
            </a:extLst>
          </p:cNvPr>
          <p:cNvSpPr txBox="1"/>
          <p:nvPr/>
        </p:nvSpPr>
        <p:spPr>
          <a:xfrm>
            <a:off x="1977820" y="3932602"/>
            <a:ext cx="5037498" cy="9398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ARIMA(0,0,1)(2,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,0)288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garch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aic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 후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Garch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(1,1)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적합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430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4212EA-25C3-4369-9AE8-C2CD6BBB04BC}"/>
              </a:ext>
            </a:extLst>
          </p:cNvPr>
          <p:cNvSpPr txBox="1"/>
          <p:nvPr/>
        </p:nvSpPr>
        <p:spPr>
          <a:xfrm>
            <a:off x="-106989" y="4293096"/>
            <a:ext cx="50374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GRACH(1,1)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잔차가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White noise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양상을 띄고 있음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54B68-797D-4D7E-9ADD-B180186A1CA3}"/>
              </a:ext>
            </a:extLst>
          </p:cNvPr>
          <p:cNvSpPr txBox="1"/>
          <p:nvPr/>
        </p:nvSpPr>
        <p:spPr>
          <a:xfrm>
            <a:off x="-106989" y="2278188"/>
            <a:ext cx="5037498" cy="9398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ARIMA(0,0,1)(2,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,0)288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garch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aic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 후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Garch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(1,1)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적합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2425084C-F89F-47C8-9FD1-B9417F1F2EA3}"/>
              </a:ext>
            </a:extLst>
          </p:cNvPr>
          <p:cNvSpPr/>
          <p:nvPr/>
        </p:nvSpPr>
        <p:spPr>
          <a:xfrm>
            <a:off x="2299532" y="3404305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62A045-A57E-4FD5-ACC5-7CC19AE6F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32" y="1638313"/>
            <a:ext cx="4602898" cy="3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6715C3-68AC-4381-98CC-8BC1276C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62" y="3261617"/>
            <a:ext cx="4076318" cy="26058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D7803C-88B6-4D5E-81FC-1280446D4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02" y="476672"/>
            <a:ext cx="4076318" cy="2605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0E3F4-FA32-40ED-9819-553A6FB4E693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810A2-A590-4CC2-B320-68AF9CE1332F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44FF3-AAA6-4FE4-8DC2-A1A34A3C11C1}"/>
              </a:ext>
            </a:extLst>
          </p:cNvPr>
          <p:cNvSpPr txBox="1"/>
          <p:nvPr/>
        </p:nvSpPr>
        <p:spPr>
          <a:xfrm>
            <a:off x="-104309" y="1594934"/>
            <a:ext cx="50374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잔차에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garch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 적합 이전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A95D4-6C3B-4355-B614-8EBAF9B6BBCF}"/>
              </a:ext>
            </a:extLst>
          </p:cNvPr>
          <p:cNvSpPr txBox="1"/>
          <p:nvPr/>
        </p:nvSpPr>
        <p:spPr>
          <a:xfrm>
            <a:off x="-104309" y="4379879"/>
            <a:ext cx="50374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잔차에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garch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 적합 이후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6C509-83F5-4032-B33D-7B2995BBDA71}"/>
              </a:ext>
            </a:extLst>
          </p:cNvPr>
          <p:cNvSpPr txBox="1"/>
          <p:nvPr/>
        </p:nvSpPr>
        <p:spPr>
          <a:xfrm>
            <a:off x="899592" y="5910370"/>
            <a:ext cx="50374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변동성 집중의 해결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그래프가 더욱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White noise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가깝다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2A6ED7F-C2AD-43A5-B48D-6754381BC0B1}"/>
              </a:ext>
            </a:extLst>
          </p:cNvPr>
          <p:cNvSpPr/>
          <p:nvPr/>
        </p:nvSpPr>
        <p:spPr>
          <a:xfrm rot="16200000">
            <a:off x="566497" y="5771871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A5BBCB-3773-4269-99AD-134527261DF3}"/>
              </a:ext>
            </a:extLst>
          </p:cNvPr>
          <p:cNvSpPr/>
          <p:nvPr/>
        </p:nvSpPr>
        <p:spPr>
          <a:xfrm>
            <a:off x="7808948" y="4005064"/>
            <a:ext cx="50405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882B80-36E0-458C-86FF-51B2BE75E6C5}"/>
              </a:ext>
            </a:extLst>
          </p:cNvPr>
          <p:cNvSpPr/>
          <p:nvPr/>
        </p:nvSpPr>
        <p:spPr>
          <a:xfrm>
            <a:off x="7808948" y="1196752"/>
            <a:ext cx="50405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9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70E3F4-FA32-40ED-9819-553A6FB4E693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810A2-A590-4CC2-B320-68AF9CE1332F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498E0-79E5-42ED-9CDE-9F74CFBB4790}"/>
              </a:ext>
            </a:extLst>
          </p:cNvPr>
          <p:cNvSpPr txBox="1"/>
          <p:nvPr/>
        </p:nvSpPr>
        <p:spPr>
          <a:xfrm>
            <a:off x="0" y="2060848"/>
            <a:ext cx="9144000" cy="35086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Diff(data_1) ~ ARIMA(0,0,1)(2,</a:t>
            </a:r>
            <a:r>
              <a:rPr lang="en-US" altLang="ko-KR" sz="2800" b="1" dirty="0">
                <a:solidFill>
                  <a:srgbClr val="969696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,0)288 – GARCH(1,1)</a:t>
            </a:r>
          </a:p>
          <a:p>
            <a:endParaRPr lang="it-IT" altLang="ko-KR" dirty="0"/>
          </a:p>
          <a:p>
            <a:endParaRPr lang="it-IT" altLang="ko-KR" sz="2800" dirty="0"/>
          </a:p>
          <a:p>
            <a:r>
              <a:rPr lang="ko-KR" altLang="en-US" sz="2000" dirty="0"/>
              <a:t>조건부 평균에 대한 모형</a:t>
            </a:r>
            <a:r>
              <a:rPr lang="it-IT" altLang="ko-KR" sz="2000" dirty="0"/>
              <a:t> </a:t>
            </a:r>
            <a:r>
              <a:rPr lang="it-IT" altLang="ko-KR" sz="2800" dirty="0"/>
              <a:t>~ </a:t>
            </a:r>
            <a:r>
              <a:rPr lang="it-IT" altLang="ko-KR" dirty="0"/>
              <a:t>E(X</a:t>
            </a:r>
            <a:r>
              <a:rPr lang="it-IT" altLang="ko-KR" baseline="-25000" dirty="0"/>
              <a:t>t</a:t>
            </a:r>
            <a:r>
              <a:rPr lang="it-IT" altLang="ko-KR" dirty="0"/>
              <a:t>|F</a:t>
            </a:r>
            <a:r>
              <a:rPr lang="it-IT" altLang="ko-KR" baseline="-25000" dirty="0"/>
              <a:t>t−1</a:t>
            </a:r>
            <a:r>
              <a:rPr lang="it-IT" altLang="ko-KR" dirty="0"/>
              <a:t>):ARIMA(0,0,1)(2,1,0)288</a:t>
            </a:r>
          </a:p>
          <a:p>
            <a:endParaRPr lang="it-IT" altLang="ko-KR" dirty="0"/>
          </a:p>
          <a:p>
            <a:endParaRPr lang="it-IT" altLang="ko-KR" dirty="0"/>
          </a:p>
          <a:p>
            <a:r>
              <a:rPr lang="ko-KR" altLang="en-US" sz="2000" dirty="0"/>
              <a:t>조건부 분산에 대한 모형</a:t>
            </a:r>
            <a:r>
              <a:rPr lang="it-IT" altLang="ko-KR" sz="2000" dirty="0"/>
              <a:t> ~ </a:t>
            </a:r>
            <a:r>
              <a:rPr lang="en-US" altLang="ko-KR" dirty="0"/>
              <a:t>Var(X</a:t>
            </a:r>
            <a:r>
              <a:rPr lang="en-US" altLang="ko-KR" baseline="-25000" dirty="0"/>
              <a:t>t</a:t>
            </a:r>
            <a:r>
              <a:rPr lang="en-US" altLang="ko-KR" dirty="0"/>
              <a:t>|F</a:t>
            </a:r>
            <a:r>
              <a:rPr lang="en-US" altLang="ko-KR" baseline="-25000" dirty="0"/>
              <a:t>t−1</a:t>
            </a:r>
            <a:r>
              <a:rPr lang="en-US" altLang="ko-KR" dirty="0"/>
              <a:t>):GARCH(1,1)</a:t>
            </a:r>
            <a:br>
              <a:rPr lang="en-US" altLang="ko-KR" sz="2800" dirty="0"/>
            </a:b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00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B5AF-1783-4E50-8F1F-BBBBCA7B146E}"/>
              </a:ext>
            </a:extLst>
          </p:cNvPr>
          <p:cNvSpPr txBox="1"/>
          <p:nvPr/>
        </p:nvSpPr>
        <p:spPr>
          <a:xfrm>
            <a:off x="-5626" y="1419278"/>
            <a:ext cx="58737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DATA2(48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일간의 관측치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결측치와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이상치를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처리한 후의 그래프 변화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1AB598-7A54-47A5-9527-21BC78835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75593"/>
            <a:ext cx="7308304" cy="30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65618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DCDDB0-DB97-48CB-88A9-ECA9EC6C8CBD}"/>
              </a:ext>
            </a:extLst>
          </p:cNvPr>
          <p:cNvSpPr/>
          <p:nvPr/>
        </p:nvSpPr>
        <p:spPr>
          <a:xfrm>
            <a:off x="2982678" y="377802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2CFA98-0CA0-489B-BEDB-F9BD3B9A80A7}"/>
              </a:ext>
            </a:extLst>
          </p:cNvPr>
          <p:cNvCxnSpPr/>
          <p:nvPr/>
        </p:nvCxnSpPr>
        <p:spPr>
          <a:xfrm>
            <a:off x="2110067" y="1340768"/>
            <a:ext cx="0" cy="4896544"/>
          </a:xfrm>
          <a:prstGeom prst="straightConnector1">
            <a:avLst/>
          </a:prstGeom>
          <a:ln w="28575">
            <a:solidFill>
              <a:srgbClr val="A8815A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106995-921C-4A4A-8409-CBE000490020}"/>
              </a:ext>
            </a:extLst>
          </p:cNvPr>
          <p:cNvSpPr txBox="1"/>
          <p:nvPr/>
        </p:nvSpPr>
        <p:spPr>
          <a:xfrm>
            <a:off x="377537" y="3429000"/>
            <a:ext cx="21962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28,440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관측치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1D5E367-C755-4614-93AF-E1EBA416D700}"/>
              </a:ext>
            </a:extLst>
          </p:cNvPr>
          <p:cNvSpPr/>
          <p:nvPr/>
        </p:nvSpPr>
        <p:spPr>
          <a:xfrm>
            <a:off x="2982678" y="406144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4889EF-40A3-4544-8A14-DA9665CA060A}"/>
              </a:ext>
            </a:extLst>
          </p:cNvPr>
          <p:cNvSpPr/>
          <p:nvPr/>
        </p:nvSpPr>
        <p:spPr>
          <a:xfrm>
            <a:off x="2982678" y="4344870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85FF14-F22E-4B23-8DA2-9BFD736E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190" y="1443140"/>
            <a:ext cx="805287" cy="20401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5624E9-7BD5-4490-9AA3-E5C8BA8A0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804" y="4458254"/>
            <a:ext cx="805287" cy="17790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23EA903-A97A-4814-81CC-1B0A62CC4C9C}"/>
              </a:ext>
            </a:extLst>
          </p:cNvPr>
          <p:cNvSpPr txBox="1"/>
          <p:nvPr/>
        </p:nvSpPr>
        <p:spPr>
          <a:xfrm>
            <a:off x="4508353" y="2840991"/>
            <a:ext cx="805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Light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CC9FEA-8AAB-43C8-ACF7-88AD2C8FFD3D}"/>
              </a:ext>
            </a:extLst>
          </p:cNvPr>
          <p:cNvSpPr txBox="1"/>
          <p:nvPr/>
        </p:nvSpPr>
        <p:spPr>
          <a:xfrm>
            <a:off x="5432826" y="1782814"/>
            <a:ext cx="21962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 변수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C928C-5C60-4703-ACA4-D2632053D922}"/>
              </a:ext>
            </a:extLst>
          </p:cNvPr>
          <p:cNvSpPr txBox="1"/>
          <p:nvPr/>
        </p:nvSpPr>
        <p:spPr>
          <a:xfrm>
            <a:off x="4448149" y="4262392"/>
            <a:ext cx="1010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Temp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6F40E1-05CF-49CF-B424-087DB6DBA83D}"/>
              </a:ext>
            </a:extLst>
          </p:cNvPr>
          <p:cNvSpPr txBox="1"/>
          <p:nvPr/>
        </p:nvSpPr>
        <p:spPr>
          <a:xfrm>
            <a:off x="5432826" y="2782669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7933C"/>
                </a:solidFill>
                <a:latin typeface="나눔바른고딕" pitchFamily="50" charset="-127"/>
                <a:ea typeface="나눔바른고딕" pitchFamily="50" charset="-127"/>
              </a:rPr>
              <a:t>쥐에게 빛을 주었는지 여부</a:t>
            </a:r>
            <a:r>
              <a:rPr lang="en-US" altLang="ko-KR" dirty="0">
                <a:solidFill>
                  <a:srgbClr val="77933C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>
                <a:solidFill>
                  <a:srgbClr val="77933C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rgbClr val="77933C"/>
                </a:solidFill>
                <a:latin typeface="나눔바른고딕" pitchFamily="50" charset="-127"/>
                <a:ea typeface="나눔바른고딕" pitchFamily="50" charset="-127"/>
              </a:rPr>
              <a:t>‘1’</a:t>
            </a:r>
            <a:r>
              <a:rPr lang="ko-KR" altLang="en-US" dirty="0">
                <a:solidFill>
                  <a:srgbClr val="77933C"/>
                </a:solidFill>
                <a:latin typeface="나눔바른고딕" pitchFamily="50" charset="-127"/>
                <a:ea typeface="나눔바른고딕" pitchFamily="50" charset="-127"/>
              </a:rPr>
              <a:t>이면 빛 </a:t>
            </a:r>
            <a:r>
              <a:rPr lang="en-US" altLang="ko-KR" dirty="0">
                <a:solidFill>
                  <a:srgbClr val="77933C"/>
                </a:solidFill>
                <a:latin typeface="나눔바른고딕" pitchFamily="50" charset="-127"/>
                <a:ea typeface="나눔바른고딕" pitchFamily="50" charset="-127"/>
              </a:rPr>
              <a:t>‘0’</a:t>
            </a:r>
            <a:r>
              <a:rPr lang="ko-KR" altLang="en-US" dirty="0">
                <a:solidFill>
                  <a:srgbClr val="77933C"/>
                </a:solidFill>
                <a:latin typeface="나눔바른고딕" pitchFamily="50" charset="-127"/>
                <a:ea typeface="나눔바른고딕" pitchFamily="50" charset="-127"/>
              </a:rPr>
              <a:t>이면 어둠</a:t>
            </a:r>
            <a:endParaRPr lang="en-US" altLang="ko-KR" dirty="0">
              <a:solidFill>
                <a:srgbClr val="77933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1E5102-1B31-465B-9DBC-18359BCC0E9F}"/>
              </a:ext>
            </a:extLst>
          </p:cNvPr>
          <p:cNvSpPr txBox="1"/>
          <p:nvPr/>
        </p:nvSpPr>
        <p:spPr>
          <a:xfrm>
            <a:off x="5474260" y="4123892"/>
            <a:ext cx="320891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EA569"/>
                </a:solidFill>
                <a:latin typeface="나눔바른고딕" pitchFamily="50" charset="-127"/>
                <a:ea typeface="나눔바른고딕" pitchFamily="50" charset="-127"/>
              </a:rPr>
              <a:t>온도측정치 </a:t>
            </a:r>
            <a:r>
              <a:rPr lang="en-US" altLang="ko-KR" dirty="0">
                <a:solidFill>
                  <a:srgbClr val="EEA569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>
                <a:solidFill>
                  <a:srgbClr val="EEA569"/>
                </a:solidFill>
                <a:latin typeface="나눔바른고딕" pitchFamily="50" charset="-127"/>
                <a:ea typeface="나눔바른고딕" pitchFamily="50" charset="-127"/>
              </a:rPr>
              <a:t>도씨 혹은 </a:t>
            </a:r>
            <a:endParaRPr lang="en-US" altLang="ko-KR" dirty="0">
              <a:solidFill>
                <a:srgbClr val="EEA56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>
                <a:solidFill>
                  <a:srgbClr val="EEA569"/>
                </a:solidFill>
                <a:latin typeface="나눔바른고딕" pitchFamily="50" charset="-127"/>
                <a:ea typeface="나눔바른고딕" pitchFamily="50" charset="-127"/>
              </a:rPr>
              <a:t>화씨로 변경할 수 없는 </a:t>
            </a:r>
            <a:endParaRPr lang="en-US" altLang="ko-KR" dirty="0">
              <a:solidFill>
                <a:srgbClr val="EEA569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rgbClr val="EEA569"/>
                </a:solidFill>
                <a:latin typeface="나눔바른고딕" pitchFamily="50" charset="-127"/>
                <a:ea typeface="나눔바른고딕" pitchFamily="50" charset="-127"/>
              </a:rPr>
              <a:t>주파수데이터</a:t>
            </a:r>
            <a:endParaRPr lang="en-US" altLang="ko-KR" b="1" dirty="0">
              <a:solidFill>
                <a:srgbClr val="EEA56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DDB0A4-C509-4378-838D-853FB902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45" y="794130"/>
            <a:ext cx="6153874" cy="26025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9FF73D-0B19-47A2-8BD1-E7DA4ED97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990" y="3429000"/>
            <a:ext cx="6153874" cy="260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97E0-4789-4C35-AE6E-45B53D39F4F6}"/>
              </a:ext>
            </a:extLst>
          </p:cNvPr>
          <p:cNvSpPr txBox="1"/>
          <p:nvPr/>
        </p:nvSpPr>
        <p:spPr>
          <a:xfrm>
            <a:off x="323528" y="1940855"/>
            <a:ext cx="2822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DATA2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ADBBE-0DA4-4E53-A050-724B17F8AAE3}"/>
              </a:ext>
            </a:extLst>
          </p:cNvPr>
          <p:cNvSpPr txBox="1"/>
          <p:nvPr/>
        </p:nvSpPr>
        <p:spPr>
          <a:xfrm>
            <a:off x="251520" y="4613288"/>
            <a:ext cx="2822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DATA2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A973C-1FB0-4610-8E91-8D146CC0B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365" y="3393885"/>
            <a:ext cx="6153874" cy="260257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4EAF020-1D5F-43EA-8C25-4688B705B333}"/>
              </a:ext>
            </a:extLst>
          </p:cNvPr>
          <p:cNvGrpSpPr/>
          <p:nvPr/>
        </p:nvGrpSpPr>
        <p:grpSpPr>
          <a:xfrm>
            <a:off x="467544" y="2508431"/>
            <a:ext cx="2848242" cy="307777"/>
            <a:chOff x="251520" y="2539599"/>
            <a:chExt cx="2848242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4967AF-EF1F-4E18-9D57-ED8C5A9B72A5}"/>
                </a:ext>
              </a:extLst>
            </p:cNvPr>
            <p:cNvSpPr txBox="1"/>
            <p:nvPr/>
          </p:nvSpPr>
          <p:spPr>
            <a:xfrm>
              <a:off x="277044" y="2539599"/>
              <a:ext cx="2822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차분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계절차분의 필요성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A8E9D97E-AD21-4EB0-A371-2DFDA2B5B09D}"/>
                </a:ext>
              </a:extLst>
            </p:cNvPr>
            <p:cNvSpPr/>
            <p:nvPr/>
          </p:nvSpPr>
          <p:spPr>
            <a:xfrm>
              <a:off x="251520" y="2601083"/>
              <a:ext cx="432048" cy="144016"/>
            </a:xfrm>
            <a:prstGeom prst="rightArrow">
              <a:avLst/>
            </a:prstGeom>
            <a:solidFill>
              <a:srgbClr val="A881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639A6683-86EB-4A14-9B88-6AEB0329A4AC}"/>
              </a:ext>
            </a:extLst>
          </p:cNvPr>
          <p:cNvSpPr/>
          <p:nvPr/>
        </p:nvSpPr>
        <p:spPr>
          <a:xfrm>
            <a:off x="3146246" y="272782"/>
            <a:ext cx="2664296" cy="1413017"/>
          </a:xfrm>
          <a:prstGeom prst="wedgeRoundRectCallout">
            <a:avLst>
              <a:gd name="adj1" fmla="val -34698"/>
              <a:gd name="adj2" fmla="val 65038"/>
              <a:gd name="adj3" fmla="val 16667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A88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4EA4D-3FF0-462C-8A73-C3E845D06247}"/>
              </a:ext>
            </a:extLst>
          </p:cNvPr>
          <p:cNvSpPr txBox="1"/>
          <p:nvPr/>
        </p:nvSpPr>
        <p:spPr>
          <a:xfrm>
            <a:off x="427332" y="1858252"/>
            <a:ext cx="28227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한번 차분한 데이터의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시계열 그래프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61A967-9A34-4A69-9120-95D5B207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27" y="1628800"/>
            <a:ext cx="5379773" cy="410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F7480-E5BE-4A72-A5D0-02DE997BB057}"/>
              </a:ext>
            </a:extLst>
          </p:cNvPr>
          <p:cNvSpPr txBox="1"/>
          <p:nvPr/>
        </p:nvSpPr>
        <p:spPr>
          <a:xfrm>
            <a:off x="-89678" y="3268000"/>
            <a:ext cx="385390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일차적으로 한번 차분한 데이터가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정상성을 띄고있다고 판단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모형화 하기에 적합하다고 결정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6F616-E987-4988-ACB0-E45234977694}"/>
              </a:ext>
            </a:extLst>
          </p:cNvPr>
          <p:cNvSpPr txBox="1"/>
          <p:nvPr/>
        </p:nvSpPr>
        <p:spPr>
          <a:xfrm>
            <a:off x="391346" y="4954747"/>
            <a:ext cx="31798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승법 계절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모형을 적합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A41F2DB-15ED-4BE8-8D2F-094FE099D841}"/>
              </a:ext>
            </a:extLst>
          </p:cNvPr>
          <p:cNvSpPr/>
          <p:nvPr/>
        </p:nvSpPr>
        <p:spPr>
          <a:xfrm>
            <a:off x="1693259" y="2629261"/>
            <a:ext cx="288032" cy="573059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F84A0B8-7BA1-4E9A-BC9C-F0E448D6ADC3}"/>
              </a:ext>
            </a:extLst>
          </p:cNvPr>
          <p:cNvSpPr/>
          <p:nvPr/>
        </p:nvSpPr>
        <p:spPr>
          <a:xfrm>
            <a:off x="1693259" y="4240580"/>
            <a:ext cx="288032" cy="573059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D7AB9-2AF4-41FF-98B1-002D0E4B2244}"/>
              </a:ext>
            </a:extLst>
          </p:cNvPr>
          <p:cNvSpPr txBox="1"/>
          <p:nvPr/>
        </p:nvSpPr>
        <p:spPr>
          <a:xfrm>
            <a:off x="431540" y="1593960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시계열 수업에 배운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get.AIC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함수를 통해 각 모델들의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AIC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값을 비교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최적의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p,q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P, Q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값을 찾음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156C12-E542-40C4-997E-69759C54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96546"/>
            <a:ext cx="3352800" cy="238125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B2AD47-644E-4477-B81C-76698E3E6B96}"/>
              </a:ext>
            </a:extLst>
          </p:cNvPr>
          <p:cNvSpPr/>
          <p:nvPr/>
        </p:nvSpPr>
        <p:spPr>
          <a:xfrm>
            <a:off x="578767" y="4809599"/>
            <a:ext cx="3352800" cy="221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A65DF34-CE79-428B-B68A-0D9499B015A6}"/>
              </a:ext>
            </a:extLst>
          </p:cNvPr>
          <p:cNvSpPr/>
          <p:nvPr/>
        </p:nvSpPr>
        <p:spPr>
          <a:xfrm rot="16200000">
            <a:off x="4210223" y="3406211"/>
            <a:ext cx="281508" cy="874096"/>
          </a:xfrm>
          <a:prstGeom prst="down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A5234-EBF6-42CC-B9A8-7F585F5D4D24}"/>
              </a:ext>
            </a:extLst>
          </p:cNvPr>
          <p:cNvSpPr txBox="1"/>
          <p:nvPr/>
        </p:nvSpPr>
        <p:spPr>
          <a:xfrm>
            <a:off x="2843808" y="3658593"/>
            <a:ext cx="82809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 ~ ARIMA(2,0,2)(1,0,2)294</a:t>
            </a:r>
          </a:p>
        </p:txBody>
      </p:sp>
    </p:spTree>
    <p:extLst>
      <p:ext uri="{BB962C8B-B14F-4D97-AF65-F5344CB8AC3E}">
        <p14:creationId xmlns:p14="http://schemas.microsoft.com/office/powerpoint/2010/main" val="3127871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203A2-90E4-4B94-AC1B-F1721264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55" y="1111831"/>
            <a:ext cx="4430261" cy="458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708FB-2DA5-4983-85E9-AC78C06AE218}"/>
              </a:ext>
            </a:extLst>
          </p:cNvPr>
          <p:cNvSpPr txBox="1"/>
          <p:nvPr/>
        </p:nvSpPr>
        <p:spPr>
          <a:xfrm>
            <a:off x="-1097467" y="2420888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 ~ ARIMA(2,0,2)(1,0,2)294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23617-1CF3-45FD-BA8F-4D616704CFCF}"/>
              </a:ext>
            </a:extLst>
          </p:cNvPr>
          <p:cNvSpPr txBox="1"/>
          <p:nvPr/>
        </p:nvSpPr>
        <p:spPr>
          <a:xfrm>
            <a:off x="-972616" y="4149080"/>
            <a:ext cx="65175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계절성을 보이고 있기때문에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계절 차분을 해보기로 결정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ADD01BF-2AC1-416C-A59C-4B815AF2B4F3}"/>
              </a:ext>
            </a:extLst>
          </p:cNvPr>
          <p:cNvSpPr/>
          <p:nvPr/>
        </p:nvSpPr>
        <p:spPr>
          <a:xfrm>
            <a:off x="2173914" y="3284984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7B9F9-2809-401D-AFFC-55B5A554241B}"/>
              </a:ext>
            </a:extLst>
          </p:cNvPr>
          <p:cNvSpPr txBox="1"/>
          <p:nvPr/>
        </p:nvSpPr>
        <p:spPr>
          <a:xfrm>
            <a:off x="-972616" y="2060424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 ~ ARIMA(2,0,2)(1,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,2)294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A34237-E7C3-4EC8-BC27-2CA589707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097471"/>
            <a:ext cx="4428578" cy="4581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BFB35B-C122-4F9D-8B0F-0392A8FC4DCA}"/>
              </a:ext>
            </a:extLst>
          </p:cNvPr>
          <p:cNvSpPr txBox="1"/>
          <p:nvPr/>
        </p:nvSpPr>
        <p:spPr>
          <a:xfrm>
            <a:off x="-1088550" y="4151246"/>
            <a:ext cx="67653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계절 차분을 하지 않았던 앞선 모형의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큰 차이가 없어 보임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B716887-2178-4660-B46B-8A210AF90D8C}"/>
              </a:ext>
            </a:extLst>
          </p:cNvPr>
          <p:cNvSpPr/>
          <p:nvPr/>
        </p:nvSpPr>
        <p:spPr>
          <a:xfrm>
            <a:off x="2336330" y="3105835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B1BB2B-45DA-4818-A517-45414C7B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40" y="740352"/>
            <a:ext cx="4318032" cy="5097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2CEE2-9090-4C23-9380-7D5543DDB769}"/>
              </a:ext>
            </a:extLst>
          </p:cNvPr>
          <p:cNvSpPr txBox="1"/>
          <p:nvPr/>
        </p:nvSpPr>
        <p:spPr>
          <a:xfrm>
            <a:off x="-1116632" y="1626133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 ~ ARIMA(2,0,2)(1,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,2)294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98588-A2D5-4958-B2A6-3CC6BBAF704D}"/>
              </a:ext>
            </a:extLst>
          </p:cNvPr>
          <p:cNvSpPr txBox="1"/>
          <p:nvPr/>
        </p:nvSpPr>
        <p:spPr>
          <a:xfrm>
            <a:off x="-1009415" y="3939205"/>
            <a:ext cx="66178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에 나타나던 계절성이 뚜렷하게 없어짐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FA9CEB7-144A-4988-860F-63FD05263501}"/>
              </a:ext>
            </a:extLst>
          </p:cNvPr>
          <p:cNvSpPr/>
          <p:nvPr/>
        </p:nvSpPr>
        <p:spPr>
          <a:xfrm>
            <a:off x="2299531" y="2782669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EBF06-926A-4DB9-92A1-C033973A8960}"/>
              </a:ext>
            </a:extLst>
          </p:cNvPr>
          <p:cNvSpPr txBox="1"/>
          <p:nvPr/>
        </p:nvSpPr>
        <p:spPr>
          <a:xfrm>
            <a:off x="-1009415" y="5617985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잠정적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모형을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ARIMA(2,0,2)(1,2,2)294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결정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99E1CCE-A8CE-4867-BF0A-AD9C3669B223}"/>
              </a:ext>
            </a:extLst>
          </p:cNvPr>
          <p:cNvSpPr/>
          <p:nvPr/>
        </p:nvSpPr>
        <p:spPr>
          <a:xfrm>
            <a:off x="2299531" y="4676355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26D43-01FB-4026-9B5A-0389D005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53" y="947629"/>
            <a:ext cx="4378140" cy="4528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081F44-8111-4E47-9C00-65DCE9B6A19F}"/>
              </a:ext>
            </a:extLst>
          </p:cNvPr>
          <p:cNvSpPr txBox="1"/>
          <p:nvPr/>
        </p:nvSpPr>
        <p:spPr>
          <a:xfrm>
            <a:off x="-897187" y="1716251"/>
            <a:ext cx="6617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 ~ ARIMA(2,0,2)(1,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,2)294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F660F-D0EB-4DDE-B632-D7C3C21ED936}"/>
              </a:ext>
            </a:extLst>
          </p:cNvPr>
          <p:cNvSpPr txBox="1"/>
          <p:nvPr/>
        </p:nvSpPr>
        <p:spPr>
          <a:xfrm>
            <a:off x="-897187" y="3864530"/>
            <a:ext cx="661789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시차에서 유의하고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서서히 감소하는 양상을 보이고 있으므로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추가적으로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잔차를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모형화 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하여야 한다고 판단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6F4AD3A-5B70-4B49-8DAB-E03375904988}"/>
              </a:ext>
            </a:extLst>
          </p:cNvPr>
          <p:cNvSpPr/>
          <p:nvPr/>
        </p:nvSpPr>
        <p:spPr>
          <a:xfrm>
            <a:off x="2299531" y="2782669"/>
            <a:ext cx="224457" cy="646331"/>
          </a:xfrm>
          <a:prstGeom prst="downArrow">
            <a:avLst>
              <a:gd name="adj1" fmla="val 50000"/>
              <a:gd name="adj2" fmla="val 77890"/>
            </a:avLst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972614-1A07-46BB-9FEF-6BAB3121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4864"/>
            <a:ext cx="5057775" cy="1543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DEF3E37-00E4-4582-A199-C35F0518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823422"/>
            <a:ext cx="3409950" cy="56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AAD00A-A720-4C37-B042-4BB3FE25F97C}"/>
              </a:ext>
            </a:extLst>
          </p:cNvPr>
          <p:cNvSpPr txBox="1"/>
          <p:nvPr/>
        </p:nvSpPr>
        <p:spPr>
          <a:xfrm>
            <a:off x="481208" y="1474478"/>
            <a:ext cx="70431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pacf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판단했을 때는 모형화가 더 가능하다고 생각했으나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6C8FCD35-DE6B-41AA-84CA-2FDF0A92B9F3}"/>
              </a:ext>
            </a:extLst>
          </p:cNvPr>
          <p:cNvSpPr/>
          <p:nvPr/>
        </p:nvSpPr>
        <p:spPr>
          <a:xfrm>
            <a:off x="5793848" y="2533008"/>
            <a:ext cx="391035" cy="1543050"/>
          </a:xfrm>
          <a:prstGeom prst="rightBracket">
            <a:avLst/>
          </a:prstGeom>
          <a:ln w="381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73047-4787-4E6C-96ED-98937D226A49}"/>
              </a:ext>
            </a:extLst>
          </p:cNvPr>
          <p:cNvSpPr txBox="1"/>
          <p:nvPr/>
        </p:nvSpPr>
        <p:spPr>
          <a:xfrm>
            <a:off x="6248326" y="3844235"/>
            <a:ext cx="25687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White noise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판단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CAB99B59-5A8F-4726-8C04-3060B708ADE2}"/>
              </a:ext>
            </a:extLst>
          </p:cNvPr>
          <p:cNvSpPr/>
          <p:nvPr/>
        </p:nvSpPr>
        <p:spPr>
          <a:xfrm>
            <a:off x="5824844" y="4076058"/>
            <a:ext cx="360040" cy="1820763"/>
          </a:xfrm>
          <a:prstGeom prst="rightBracket">
            <a:avLst/>
          </a:prstGeom>
          <a:ln w="381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24D35-B93F-45B6-BCA8-34F009D7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91" y="4569134"/>
            <a:ext cx="4143375" cy="1628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A36636-A869-4F42-BCC1-8E95C4D2D42E}"/>
              </a:ext>
            </a:extLst>
          </p:cNvPr>
          <p:cNvSpPr txBox="1"/>
          <p:nvPr/>
        </p:nvSpPr>
        <p:spPr>
          <a:xfrm>
            <a:off x="3080307" y="4569134"/>
            <a:ext cx="25687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H0 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자기상관이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이다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25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70E3F4-FA32-40ED-9819-553A6FB4E693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810A2-A590-4CC2-B320-68AF9CE1332F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498E0-79E5-42ED-9CDE-9F74CFBB4790}"/>
              </a:ext>
            </a:extLst>
          </p:cNvPr>
          <p:cNvSpPr txBox="1"/>
          <p:nvPr/>
        </p:nvSpPr>
        <p:spPr>
          <a:xfrm>
            <a:off x="0" y="3212976"/>
            <a:ext cx="9144000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 ~ ARIMA(2,0,2)(1,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,2)294</a:t>
            </a:r>
          </a:p>
          <a:p>
            <a:endParaRPr lang="it-IT" altLang="ko-KR" dirty="0"/>
          </a:p>
        </p:txBody>
      </p:sp>
    </p:spTree>
    <p:extLst>
      <p:ext uri="{BB962C8B-B14F-4D97-AF65-F5344CB8AC3E}">
        <p14:creationId xmlns:p14="http://schemas.microsoft.com/office/powerpoint/2010/main" val="605087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AD00A-A720-4C37-B042-4BB3FE25F97C}"/>
              </a:ext>
            </a:extLst>
          </p:cNvPr>
          <p:cNvSpPr txBox="1"/>
          <p:nvPr/>
        </p:nvSpPr>
        <p:spPr>
          <a:xfrm>
            <a:off x="323528" y="1778626"/>
            <a:ext cx="88204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같은 과정에서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DATA3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잔차의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추가적인 모형화가 가능했음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6FC545-E6D1-42F9-A09B-D31259B1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29087"/>
            <a:ext cx="3352800" cy="15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B6FD17-C96E-4D8A-94B2-6BB7834D1EA8}"/>
              </a:ext>
            </a:extLst>
          </p:cNvPr>
          <p:cNvSpPr txBox="1"/>
          <p:nvPr/>
        </p:nvSpPr>
        <p:spPr>
          <a:xfrm>
            <a:off x="323528" y="1270794"/>
            <a:ext cx="88204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DATA3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에서도 마찬가지로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승법계절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모형을 적합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89E9E9-E258-4F37-93E0-78603DEE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106" y="2708920"/>
            <a:ext cx="4133102" cy="2154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39B3BB-F1AE-4716-AE0E-BB3CDAF74469}"/>
              </a:ext>
            </a:extLst>
          </p:cNvPr>
          <p:cNvSpPr txBox="1"/>
          <p:nvPr/>
        </p:nvSpPr>
        <p:spPr>
          <a:xfrm>
            <a:off x="539552" y="2252092"/>
            <a:ext cx="88204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Get.AIC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함수의 결과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ARIMA(0,0,1)(2,0,0)288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적합이 적절함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28F61A5-1218-4152-9967-5B0B3F5243CB}"/>
                  </a:ext>
                </a:extLst>
              </p:cNvPr>
              <p:cNvSpPr/>
              <p:nvPr/>
            </p:nvSpPr>
            <p:spPr>
              <a:xfrm>
                <a:off x="30106" y="5325067"/>
                <a:ext cx="91440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R</a:t>
                </a:r>
                <a:r>
                  <a:rPr lang="en-US" altLang="ko-KR" baseline="-25000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t</a:t>
                </a:r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= Residual of DATA3	</a:t>
                </a:r>
              </a:p>
              <a:p>
                <a:pPr algn="ctr"/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pPr algn="ctr"/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(1-0.7997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288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0.1827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288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baseline="30000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(1</m:t>
                    </m:r>
                    <m:r>
                      <m:rPr>
                        <m:nor/>
                      </m:rPr>
                      <a:rPr lang="en-US" altLang="ko-KR" b="0" i="0" dirty="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+0.9968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)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sub>
                    </m:sSub>
                    <m:r>
                      <a:rPr lang="en-US" altLang="ko-KR" b="0" i="1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−0.0017</m:t>
                    </m:r>
                  </m:oMath>
                </a14:m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pPr algn="ctr"/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pPr algn="ctr"/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  				</a:t>
                </a:r>
                <a:endParaRPr lang="ko-KR" altLang="en-US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28F61A5-1218-4152-9967-5B0B3F524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" y="5325067"/>
                <a:ext cx="914400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D7B8130-7FD1-4986-A371-B48335A8C1E3}"/>
              </a:ext>
            </a:extLst>
          </p:cNvPr>
          <p:cNvSpPr/>
          <p:nvPr/>
        </p:nvSpPr>
        <p:spPr>
          <a:xfrm>
            <a:off x="2286000" y="47712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Diff(data_3) ~ ARIMA(1,0,1)(2,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,1)288</a:t>
            </a:r>
          </a:p>
        </p:txBody>
      </p:sp>
    </p:spTree>
    <p:extLst>
      <p:ext uri="{BB962C8B-B14F-4D97-AF65-F5344CB8AC3E}">
        <p14:creationId xmlns:p14="http://schemas.microsoft.com/office/powerpoint/2010/main" val="18744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D9C928C-5C60-4703-ACA4-D2632053D922}"/>
              </a:ext>
            </a:extLst>
          </p:cNvPr>
          <p:cNvSpPr txBox="1"/>
          <p:nvPr/>
        </p:nvSpPr>
        <p:spPr>
          <a:xfrm>
            <a:off x="2597340" y="6824767"/>
            <a:ext cx="1010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Temp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1E5102-1B31-465B-9DBC-18359BCC0E9F}"/>
              </a:ext>
            </a:extLst>
          </p:cNvPr>
          <p:cNvSpPr txBox="1"/>
          <p:nvPr/>
        </p:nvSpPr>
        <p:spPr>
          <a:xfrm>
            <a:off x="3793356" y="6864475"/>
            <a:ext cx="1498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온도측정치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7957B-CB2D-4872-BFA7-545702847915}"/>
              </a:ext>
            </a:extLst>
          </p:cNvPr>
          <p:cNvSpPr txBox="1"/>
          <p:nvPr/>
        </p:nvSpPr>
        <p:spPr>
          <a:xfrm>
            <a:off x="21885" y="2090172"/>
            <a:ext cx="91440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1960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년대 후반 프린스턴 대학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Dr.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Pittendrich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의해 수집 된 자료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데이터는 한 동물에 대한 텔레미터 주파수 온도 기록이며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실제 온도와는 무관한 수치이지만 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수치가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높을 수록 높은 온도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  “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낮을수록 낮은 온도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의미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49530-2C6E-49FD-B613-F7EA9217656F}"/>
              </a:ext>
            </a:extLst>
          </p:cNvPr>
          <p:cNvSpPr txBox="1"/>
          <p:nvPr/>
        </p:nvSpPr>
        <p:spPr>
          <a:xfrm>
            <a:off x="323528" y="831196"/>
            <a:ext cx="165618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C0F4F-573C-41DD-82E2-39FB9ED93427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87874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AF09-4973-46A4-9501-2CB5DF70E11B}"/>
              </a:ext>
            </a:extLst>
          </p:cNvPr>
          <p:cNvSpPr txBox="1"/>
          <p:nvPr/>
        </p:nvSpPr>
        <p:spPr>
          <a:xfrm>
            <a:off x="658600" y="1498135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656A1D-8005-48BE-B4C5-E1D11630B73C}"/>
              </a:ext>
            </a:extLst>
          </p:cNvPr>
          <p:cNvCxnSpPr>
            <a:cxnSpLocks/>
          </p:cNvCxnSpPr>
          <p:nvPr/>
        </p:nvCxnSpPr>
        <p:spPr>
          <a:xfrm>
            <a:off x="683568" y="2420889"/>
            <a:ext cx="3240360" cy="576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EB6EB-E3E2-42F2-AD63-94B3021486E2}"/>
              </a:ext>
            </a:extLst>
          </p:cNvPr>
          <p:cNvSpPr txBox="1"/>
          <p:nvPr/>
        </p:nvSpPr>
        <p:spPr>
          <a:xfrm>
            <a:off x="611560" y="2492896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요약 및 결론</a:t>
            </a:r>
          </a:p>
        </p:txBody>
      </p:sp>
    </p:spTree>
    <p:extLst>
      <p:ext uri="{BB962C8B-B14F-4D97-AF65-F5344CB8AC3E}">
        <p14:creationId xmlns:p14="http://schemas.microsoft.com/office/powerpoint/2010/main" val="306780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71204-E1D4-4F98-92AE-510545325A14}"/>
              </a:ext>
            </a:extLst>
          </p:cNvPr>
          <p:cNvSpPr txBox="1"/>
          <p:nvPr/>
        </p:nvSpPr>
        <p:spPr>
          <a:xfrm>
            <a:off x="481209" y="1474478"/>
            <a:ext cx="6803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DATA1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적합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plot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979DD1-24C5-4A22-90BC-CA5D495A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" y="2090738"/>
            <a:ext cx="9144000" cy="4767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C63A5-E6F9-4CFF-9BB8-5C0F43DE296F}"/>
              </a:ext>
            </a:extLst>
          </p:cNvPr>
          <p:cNvSpPr txBox="1"/>
          <p:nvPr/>
        </p:nvSpPr>
        <p:spPr>
          <a:xfrm>
            <a:off x="481209" y="1906072"/>
            <a:ext cx="6803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오렌지 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원데이터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파란색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적합값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02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C5A9BB-CD9B-4877-9133-37C0EE86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810"/>
            <a:ext cx="9144000" cy="4767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60414-935B-49EC-AF01-2D492712AB89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97105-A855-4EA9-9B8F-337370A9356A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F7064-2DE6-4704-90AF-55342BC6DBDF}"/>
              </a:ext>
            </a:extLst>
          </p:cNvPr>
          <p:cNvSpPr txBox="1"/>
          <p:nvPr/>
        </p:nvSpPr>
        <p:spPr>
          <a:xfrm>
            <a:off x="481209" y="1474478"/>
            <a:ext cx="6803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DATA2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적합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7BC7B-5908-4CB3-AF04-EF5D7AB82215}"/>
              </a:ext>
            </a:extLst>
          </p:cNvPr>
          <p:cNvSpPr txBox="1"/>
          <p:nvPr/>
        </p:nvSpPr>
        <p:spPr>
          <a:xfrm>
            <a:off x="481209" y="1843810"/>
            <a:ext cx="6803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오렌지 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원데이터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파란색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적합값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65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32D98-5904-4333-A1D3-FE9875EC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497161-AB5B-4291-BD68-5C211DBD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213"/>
            <a:ext cx="9144000" cy="4767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84C9F-C729-4104-8D8B-C1E5F3521D9B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 설정 및 진단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8E985-2A6B-44F0-B431-74A8DC8CBC85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39B7B-54CC-4AF0-B31C-4664B482E4A3}"/>
              </a:ext>
            </a:extLst>
          </p:cNvPr>
          <p:cNvSpPr txBox="1"/>
          <p:nvPr/>
        </p:nvSpPr>
        <p:spPr>
          <a:xfrm>
            <a:off x="481209" y="1474478"/>
            <a:ext cx="6803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DATA3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적합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87838-056E-4CDC-8FE8-3043BF6E4ABE}"/>
              </a:ext>
            </a:extLst>
          </p:cNvPr>
          <p:cNvSpPr txBox="1"/>
          <p:nvPr/>
        </p:nvSpPr>
        <p:spPr>
          <a:xfrm>
            <a:off x="481209" y="1906072"/>
            <a:ext cx="6803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오렌지 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원데이터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파란색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적합값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406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E9CB0B7-EBBD-4D0F-9E94-62C077DFB08A}"/>
              </a:ext>
            </a:extLst>
          </p:cNvPr>
          <p:cNvSpPr txBox="1"/>
          <p:nvPr/>
        </p:nvSpPr>
        <p:spPr>
          <a:xfrm>
            <a:off x="1074103" y="1823229"/>
            <a:ext cx="68035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바른고딕" pitchFamily="50" charset="-127"/>
              </a:rPr>
              <a:t>DATA1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바른고딕" pitchFamily="50" charset="-127"/>
              </a:rPr>
              <a:t>최종모형 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ea typeface="나눔바른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78D9C-06D3-4944-980C-5677A60B5AE8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요약 및 결론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9832D-402E-4963-B789-094F4B10C536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60F9A71-9D1C-4DAA-ADEE-A0BFAB2939FF}"/>
                  </a:ext>
                </a:extLst>
              </p:cNvPr>
              <p:cNvSpPr/>
              <p:nvPr/>
            </p:nvSpPr>
            <p:spPr>
              <a:xfrm>
                <a:off x="0" y="3429000"/>
                <a:ext cx="9144000" cy="926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	(1-0.1555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288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+ 0.1051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288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b="0" i="1" smtClean="0">
                                <a:ln>
                                  <a:solidFill>
                                    <a:srgbClr val="404040">
                                      <a:alpha val="25000"/>
                                    </a:srgbClr>
                                  </a:solidFill>
                                </a:ln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>
                                  <a:solidFill>
                                    <a:srgbClr val="404040">
                                      <a:alpha val="25000"/>
                                    </a:srgbClr>
                                  </a:solidFill>
                                </a:ln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n>
                                  <a:solidFill>
                                    <a:srgbClr val="404040">
                                      <a:alpha val="25000"/>
                                    </a:srgbClr>
                                  </a:solidFill>
                                </a:ln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baseline="30000" smtClean="0">
                                <a:ln>
                                  <a:solidFill>
                                    <a:srgbClr val="404040">
                                      <a:alpha val="25000"/>
                                    </a:srgbClr>
                                  </a:solidFill>
                                </a:ln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</a:rPr>
                              <m:t>288</m:t>
                            </m:r>
                          </m:e>
                        </m:d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baseline="30000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baseline="-2500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baseline="-25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(1</m:t>
                    </m:r>
                    <m:r>
                      <m:rPr>
                        <m:nor/>
                      </m:rPr>
                      <a:rPr lang="en-US" altLang="ko-KR" b="0" i="0" dirty="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)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  				</a:t>
                </a:r>
                <a:endParaRPr lang="ko-KR" altLang="en-US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60F9A71-9D1C-4DAA-ADEE-A0BFAB293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9144000" cy="926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ED5C25-EAD4-4ACC-88B9-A9FF42896201}"/>
              </a:ext>
            </a:extLst>
          </p:cNvPr>
          <p:cNvSpPr txBox="1"/>
          <p:nvPr/>
        </p:nvSpPr>
        <p:spPr>
          <a:xfrm>
            <a:off x="1151102" y="2423394"/>
            <a:ext cx="6617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바른고딕" pitchFamily="50" charset="-127"/>
              </a:rPr>
              <a:t>Diff(data_1) ~ ARIMA(0,0,1)(2,</a:t>
            </a:r>
            <a:r>
              <a:rPr lang="en-US" altLang="ko-KR" b="1" dirty="0">
                <a:solidFill>
                  <a:srgbClr val="FF0000"/>
                </a:solidFill>
                <a:ea typeface="나눔바른고딕" pitchFamily="50" charset="-127"/>
              </a:rPr>
              <a:t>1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바른고딕" pitchFamily="50" charset="-127"/>
              </a:rPr>
              <a:t>,0)288 –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바른고딕" pitchFamily="50" charset="-127"/>
              </a:rPr>
              <a:t>Garch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바른고딕" pitchFamily="50" charset="-127"/>
              </a:rPr>
              <a:t>(1,1)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CBC97-F312-4ED9-877D-7F473FFBC41A}"/>
                  </a:ext>
                </a:extLst>
              </p:cNvPr>
              <p:cNvSpPr txBox="1"/>
              <p:nvPr/>
            </p:nvSpPr>
            <p:spPr>
              <a:xfrm>
                <a:off x="1263054" y="4110017"/>
                <a:ext cx="6617892" cy="824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ko-KR" b="1" i="1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altLang="ko-KR" b="1" i="1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b="1" i="0" baseline="-2500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ko-KR" b="1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altLang="ko-KR" b="1" i="0" baseline="-2500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altLang="ko-KR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나눔바른고딕" pitchFamily="50" charset="-127"/>
                </a:endParaRPr>
              </a:p>
              <a:p>
                <a:pPr algn="ctr"/>
                <a:endParaRPr lang="en-US" altLang="ko-KR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나눔바른고딕" pitchFamily="50" charset="-127"/>
                </a:endParaRPr>
              </a:p>
              <a:p>
                <a:pPr algn="ctr"/>
                <a:r>
                  <a:rPr lang="en-US" altLang="ko-KR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b="1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baseline="-2500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ko-KR" b="1" i="0" baseline="-25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 = </a:t>
                </a:r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3.969X10</a:t>
                </a:r>
                <a:r>
                  <a:rPr lang="en-US" altLang="ko-KR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+1</a:t>
                </a:r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 + 1.322X10</a:t>
                </a:r>
                <a:r>
                  <a:rPr lang="en-US" altLang="ko-KR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-1</a:t>
                </a:r>
                <a14:m>
                  <m:oMath xmlns:m="http://schemas.openxmlformats.org/officeDocument/2006/math">
                    <m:r>
                      <a:rPr lang="en-US" altLang="ko-KR" b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altLang="ko-KR" b="1" baseline="-2500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altLang="ko-KR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2</a:t>
                </a:r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 +</a:t>
                </a:r>
                <a:r>
                  <a:rPr lang="el-GR" altLang="ko-KR" b="1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</a:t>
                </a:r>
                <a:r>
                  <a:rPr lang="en-US" altLang="ko-KR" b="1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5.670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𝐗𝟏𝟎</m:t>
                    </m:r>
                    <m:r>
                      <a:rPr lang="en-US" altLang="ko-KR" b="1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l-GR" altLang="ko-KR" b="1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baseline="-2500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ko-KR" b="1" i="0" baseline="-25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0" baseline="-25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baseline="-2500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baseline="3000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바른고딕" pitchFamily="50" charset="-127"/>
                  </a:rPr>
                  <a:t>  </a:t>
                </a:r>
                <a:endParaRPr lang="en-US" altLang="ko-KR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나눔바른고딕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CBC97-F312-4ED9-877D-7F473FFBC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54" y="4110017"/>
                <a:ext cx="6617892" cy="82464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06DF7BC-5347-4AD6-97B2-0EBB6145806C}"/>
                  </a:ext>
                </a:extLst>
              </p:cNvPr>
              <p:cNvSpPr/>
              <p:nvPr/>
            </p:nvSpPr>
            <p:spPr>
              <a:xfrm>
                <a:off x="3851920" y="4979244"/>
                <a:ext cx="1563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altLang="ko-KR" b="1" baseline="-2500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ko-KR" b="1" i="0" baseline="-2500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1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b="1" i="0" baseline="-2500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𝐢𝐢𝐝</m:t>
                      </m:r>
                      <m:r>
                        <a:rPr lang="en-US" altLang="ko-KR" b="1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06DF7BC-5347-4AD6-97B2-0EBB61458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979244"/>
                <a:ext cx="15632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695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E9CB0B7-EBBD-4D0F-9E94-62C077DFB08A}"/>
              </a:ext>
            </a:extLst>
          </p:cNvPr>
          <p:cNvSpPr txBox="1"/>
          <p:nvPr/>
        </p:nvSpPr>
        <p:spPr>
          <a:xfrm>
            <a:off x="1192460" y="2118521"/>
            <a:ext cx="68035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DATA2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최종모형 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A2C3C79-5059-4ACC-8B54-EE58148A5D7E}"/>
                  </a:ext>
                </a:extLst>
              </p:cNvPr>
              <p:cNvSpPr/>
              <p:nvPr/>
            </p:nvSpPr>
            <p:spPr>
              <a:xfrm>
                <a:off x="179512" y="3500612"/>
                <a:ext cx="9135534" cy="946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(1 – 0.4334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+ 0.1156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baseline="30000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2</a:t>
                </a:r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)(1-0.1315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294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-0.5432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294</m:t>
                    </m:r>
                    <m:r>
                      <m:rPr>
                        <m:sty m:val="p"/>
                      </m:rPr>
                      <a:rPr lang="en-US" altLang="ko-KR" b="0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baseline="3000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  <m:r>
                          <a:rPr lang="en-US" altLang="ko-KR" b="0" i="1" baseline="30000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 baseline="3000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baseline="-2500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baseline="-25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   (1 – 0.5532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-0.4477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baseline="30000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2</a:t>
                </a:r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)(1 - 0.5432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94</m:t>
                        </m:r>
                      </m:sup>
                    </m:sSup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- 0.4568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294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294</m:t>
                        </m:r>
                      </m:sup>
                    </m:sSup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A2C3C79-5059-4ACC-8B54-EE58148A5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0612"/>
                <a:ext cx="9135534" cy="946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DA78D9C-06D3-4944-980C-5677A60B5AE8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요약 및 결론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9832D-402E-4963-B789-094F4B10C536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7F3F96-D96A-4B77-98C4-F84E4914DD92}"/>
              </a:ext>
            </a:extLst>
          </p:cNvPr>
          <p:cNvSpPr txBox="1"/>
          <p:nvPr/>
        </p:nvSpPr>
        <p:spPr>
          <a:xfrm>
            <a:off x="1181336" y="2761948"/>
            <a:ext cx="6617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Diff(data_2) ~ ARIMA(2,0,2)(1,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,2)294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AA66A7-FB1E-4A1A-9385-D4BEF9051916}"/>
                  </a:ext>
                </a:extLst>
              </p:cNvPr>
              <p:cNvSpPr/>
              <p:nvPr/>
            </p:nvSpPr>
            <p:spPr>
              <a:xfrm>
                <a:off x="3880400" y="4906162"/>
                <a:ext cx="1383199" cy="429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i="1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US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(0,  </m:t>
                          </m:r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ko-KR" sz="2000" b="0" i="1" baseline="30000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AA66A7-FB1E-4A1A-9385-D4BEF9051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400" y="4906162"/>
                <a:ext cx="1383199" cy="429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DA78D9C-06D3-4944-980C-5677A60B5AE8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요약 및 결론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9832D-402E-4963-B789-094F4B10C536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AA1C2-59EE-4893-916D-0C5AE2556F2F}"/>
              </a:ext>
            </a:extLst>
          </p:cNvPr>
          <p:cNvSpPr txBox="1"/>
          <p:nvPr/>
        </p:nvSpPr>
        <p:spPr>
          <a:xfrm>
            <a:off x="1178603" y="1336729"/>
            <a:ext cx="68035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DATA3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최종모형 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52A6-7D18-42CF-918D-2333C9303C5C}"/>
              </a:ext>
            </a:extLst>
          </p:cNvPr>
          <p:cNvSpPr txBox="1"/>
          <p:nvPr/>
        </p:nvSpPr>
        <p:spPr>
          <a:xfrm>
            <a:off x="1317739" y="2015498"/>
            <a:ext cx="6617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Diff(data_3) ~ ARIMA(1,0,1)(2,</a:t>
            </a:r>
            <a:r>
              <a:rPr lang="en-US" alt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,1)288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C9643E5-71C9-49F4-909E-35F91BFB773F}"/>
                  </a:ext>
                </a:extLst>
              </p:cNvPr>
              <p:cNvSpPr/>
              <p:nvPr/>
            </p:nvSpPr>
            <p:spPr>
              <a:xfrm>
                <a:off x="-1" y="3460701"/>
                <a:ext cx="9144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	(1+0.0301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288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+ 0.219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288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(1+0.4554 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ko-KR" b="0" i="1" smtClean="0">
                                <a:ln>
                                  <a:solidFill>
                                    <a:srgbClr val="404040">
                                      <a:alpha val="25000"/>
                                    </a:srgbClr>
                                  </a:solidFill>
                                </a:ln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>
                                  <a:solidFill>
                                    <a:srgbClr val="404040">
                                      <a:alpha val="25000"/>
                                    </a:srgbClr>
                                  </a:solidFill>
                                </a:ln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n>
                                  <a:solidFill>
                                    <a:srgbClr val="404040">
                                      <a:alpha val="25000"/>
                                    </a:srgbClr>
                                  </a:solidFill>
                                </a:ln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baseline="30000" smtClean="0">
                                <a:ln>
                                  <a:solidFill>
                                    <a:srgbClr val="404040">
                                      <a:alpha val="25000"/>
                                    </a:srgbClr>
                                  </a:solidFill>
                                </a:ln>
                                <a:solidFill>
                                  <a:srgbClr val="7F7F7F"/>
                                </a:solidFill>
                                <a:latin typeface="Cambria Math" panose="02040503050406030204" pitchFamily="18" charset="0"/>
                              </a:rPr>
                              <m:t>288</m:t>
                            </m:r>
                          </m:e>
                        </m:d>
                        <m:r>
                          <a:rPr lang="en-US" altLang="ko-KR" b="0" i="1" baseline="30000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baseline="30000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baseline="-2500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baseline="-25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endParaRPr lang="en-US" altLang="ko-KR" i="1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(1+0.9971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ko-KR" b="0" i="0" baseline="3000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288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</a:rPr>
                        <m:t>)(</m:t>
                      </m:r>
                      <m:r>
                        <m:rPr>
                          <m:nor/>
                        </m:rPr>
                        <a:rPr lang="en-US" altLang="ko-KR" dirty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</a:rPr>
                        <m:t>+0.9971</m:t>
                      </m:r>
                      <m:r>
                        <m:rPr>
                          <m:nor/>
                        </m:rPr>
                        <a:rPr lang="en-US" altLang="ko-KR" dirty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ko-KR" dirty="0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</a:rPr>
                        <m:t>)</m:t>
                      </m:r>
                      <m:r>
                        <a:rPr lang="en-US" altLang="ko-KR" i="1">
                          <a:ln>
                            <a:solidFill>
                              <a:srgbClr val="404040">
                                <a:alpha val="25000"/>
                              </a:srgbClr>
                            </a:solidFill>
                          </a:ln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C9643E5-71C9-49F4-909E-35F91BFB7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60701"/>
                <a:ext cx="914400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2B17AC-BDCE-4985-A7A1-43C78D01678A}"/>
                  </a:ext>
                </a:extLst>
              </p:cNvPr>
              <p:cNvSpPr/>
              <p:nvPr/>
            </p:nvSpPr>
            <p:spPr>
              <a:xfrm>
                <a:off x="0" y="4613457"/>
                <a:ext cx="91440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R</a:t>
                </a:r>
                <a:r>
                  <a:rPr lang="en-US" altLang="ko-KR" baseline="-25000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t</a:t>
                </a:r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= Residual of DATA3	</a:t>
                </a:r>
              </a:p>
              <a:p>
                <a:pPr algn="ctr"/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pPr algn="ctr"/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(1-0.7997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0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288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0.1827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288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baseline="3000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baseline="30000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(1</m:t>
                    </m:r>
                    <m:r>
                      <m:rPr>
                        <m:nor/>
                      </m:rPr>
                      <a:rPr lang="en-US" altLang="ko-KR" b="0" i="0" dirty="0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+0.9968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</a:rPr>
                      <m:t>)</m:t>
                    </m:r>
                    <m:r>
                      <a:rPr lang="en-US" altLang="ko-KR" i="1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>
                              <a:solidFill>
                                <a:srgbClr val="404040">
                                  <a:alpha val="25000"/>
                                </a:srgbClr>
                              </a:solidFill>
                            </a:ln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sub>
                    </m:sSub>
                    <m:r>
                      <a:rPr lang="en-US" altLang="ko-KR" b="0" i="1" smtClean="0">
                        <a:ln>
                          <a:solidFill>
                            <a:srgbClr val="404040">
                              <a:alpha val="25000"/>
                            </a:srgbClr>
                          </a:solidFill>
                        </a:ln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−0.0017</m:t>
                    </m:r>
                  </m:oMath>
                </a14:m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pPr algn="ctr"/>
                <a:endParaRPr lang="en-US" altLang="ko-KR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  <a:p>
                <a:pPr algn="ctr"/>
                <a:r>
                  <a:rPr lang="en-US" altLang="ko-KR" dirty="0">
                    <a:ln>
                      <a:solidFill>
                        <a:srgbClr val="404040">
                          <a:alpha val="25000"/>
                        </a:srgbClr>
                      </a:solidFill>
                    </a:ln>
                    <a:solidFill>
                      <a:srgbClr val="7F7F7F"/>
                    </a:solidFill>
                  </a:rPr>
                  <a:t>   				</a:t>
                </a:r>
                <a:endParaRPr lang="ko-KR" altLang="en-US" dirty="0">
                  <a:ln>
                    <a:solidFill>
                      <a:srgbClr val="404040">
                        <a:alpha val="25000"/>
                      </a:srgbClr>
                    </a:solidFill>
                  </a:ln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2B17AC-BDCE-4985-A7A1-43C78D016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3457"/>
                <a:ext cx="9144000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EE4DE57-79DA-4554-AB14-9C9ED06CBB99}"/>
                  </a:ext>
                </a:extLst>
              </p:cNvPr>
              <p:cNvSpPr/>
              <p:nvPr/>
            </p:nvSpPr>
            <p:spPr>
              <a:xfrm>
                <a:off x="3880399" y="5782937"/>
                <a:ext cx="1383199" cy="429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i="1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US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(0,  </m:t>
                          </m:r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ko-KR" sz="2000" b="0" i="1" baseline="30000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ln>
                                <a:solidFill>
                                  <a:srgbClr val="404040">
                                    <a:alpha val="25000"/>
                                  </a:srgbClr>
                                </a:solidFill>
                              </a:ln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EE4DE57-79DA-4554-AB14-9C9ED06CB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99" y="5782937"/>
                <a:ext cx="1383199" cy="429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27B3ED-9246-4D6B-8687-580D1EDB10C2}"/>
              </a:ext>
            </a:extLst>
          </p:cNvPr>
          <p:cNvSpPr txBox="1"/>
          <p:nvPr/>
        </p:nvSpPr>
        <p:spPr>
          <a:xfrm>
            <a:off x="1331640" y="2492896"/>
            <a:ext cx="6617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Residual of model ~ ARIMA(0,0,1)(2,0,0)288</a:t>
            </a:r>
          </a:p>
        </p:txBody>
      </p:sp>
    </p:spTree>
    <p:extLst>
      <p:ext uri="{BB962C8B-B14F-4D97-AF65-F5344CB8AC3E}">
        <p14:creationId xmlns:p14="http://schemas.microsoft.com/office/powerpoint/2010/main" val="185917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B26CC7-26F6-4A67-8F84-BE9C4F3780A6}"/>
              </a:ext>
            </a:extLst>
          </p:cNvPr>
          <p:cNvSpPr txBox="1"/>
          <p:nvPr/>
        </p:nvSpPr>
        <p:spPr>
          <a:xfrm>
            <a:off x="0" y="1775850"/>
            <a:ext cx="9036496" cy="378565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78D9C-06D3-4944-980C-5677A60B5AE8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요약 및 결론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9832D-402E-4963-B789-094F4B10C536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52A6-7D18-42CF-918D-2333C9303C5C}"/>
              </a:ext>
            </a:extLst>
          </p:cNvPr>
          <p:cNvSpPr txBox="1"/>
          <p:nvPr/>
        </p:nvSpPr>
        <p:spPr>
          <a:xfrm>
            <a:off x="19163" y="1806137"/>
            <a:ext cx="91440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결측치</a:t>
            </a:r>
            <a:r>
              <a:rPr lang="ko-KR" altLang="en-US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 및 이상치를</a:t>
            </a:r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b="1" dirty="0" err="1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선형보간법의</a:t>
            </a:r>
            <a:r>
              <a:rPr lang="ko-KR" altLang="en-US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응용과</a:t>
            </a:r>
            <a:endParaRPr lang="en-US" altLang="ko-KR" sz="2400" b="1" dirty="0">
              <a:solidFill>
                <a:srgbClr val="EBF4F9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  </a:t>
            </a:r>
            <a:r>
              <a:rPr lang="ko-KR" altLang="en-US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앞</a:t>
            </a:r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뒤 주기의 평균으로 효과적으로 대체하였고 </a:t>
            </a:r>
            <a:endParaRPr lang="en-US" altLang="ko-KR" sz="2400" b="1" dirty="0">
              <a:solidFill>
                <a:srgbClr val="EBF4F9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   </a:t>
            </a:r>
            <a:r>
              <a:rPr lang="ko-KR" altLang="en-US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모형이 잘 적합 되었다</a:t>
            </a:r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EBF4F9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그 결과 각 데이터 마다 주기성을 확인 할 수 있었고</a:t>
            </a:r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   </a:t>
            </a:r>
            <a:r>
              <a:rPr lang="ko-KR" altLang="en-US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시간에 따른 주파수변화를 확인할 수 있었다</a:t>
            </a:r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EBF4F9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각 실험마다 주기가 달랐기 때문에 하나의 시계열모형에 통합하지 못한 한계점이 있다</a:t>
            </a:r>
            <a:r>
              <a:rPr lang="en-US" altLang="ko-KR" sz="2400" b="1" dirty="0">
                <a:solidFill>
                  <a:srgbClr val="EBF4F9"/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EBF4F9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667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DA78D9C-06D3-4944-980C-5677A60B5AE8}"/>
              </a:ext>
            </a:extLst>
          </p:cNvPr>
          <p:cNvSpPr txBox="1"/>
          <p:nvPr/>
        </p:nvSpPr>
        <p:spPr>
          <a:xfrm>
            <a:off x="323528" y="762963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요약 및 결론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9832D-402E-4963-B789-094F4B10C536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52A6-7D18-42CF-918D-2333C9303C5C}"/>
              </a:ext>
            </a:extLst>
          </p:cNvPr>
          <p:cNvSpPr txBox="1"/>
          <p:nvPr/>
        </p:nvSpPr>
        <p:spPr>
          <a:xfrm>
            <a:off x="107504" y="1409294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참고문헌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6D19C-EF5F-47BC-BF4C-0620CDEE3F80}"/>
              </a:ext>
            </a:extLst>
          </p:cNvPr>
          <p:cNvSpPr txBox="1"/>
          <p:nvPr/>
        </p:nvSpPr>
        <p:spPr>
          <a:xfrm>
            <a:off x="0" y="224535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Friedman’s Super Smoother Joerg </a:t>
            </a:r>
            <a:r>
              <a:rPr lang="en-US" altLang="ko-KR" sz="2000" dirty="0" err="1"/>
              <a:t>Luedicke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StataCorp</a:t>
            </a:r>
            <a:r>
              <a:rPr lang="en-US" altLang="ko-KR" sz="2000" dirty="0"/>
              <a:t> College Station, TX </a:t>
            </a:r>
            <a:r>
              <a:rPr lang="en-US" altLang="ko-KR" sz="2000" dirty="0">
                <a:hlinkClick r:id="rId3"/>
              </a:rPr>
              <a:t>http://fmwww.bc.edu/RePEc/bocode/s/supsmooth_doc.pdf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8C29A-5B40-4DFB-AFFA-245A5DCC39D6}"/>
              </a:ext>
            </a:extLst>
          </p:cNvPr>
          <p:cNvSpPr txBox="1"/>
          <p:nvPr/>
        </p:nvSpPr>
        <p:spPr>
          <a:xfrm>
            <a:off x="29743" y="3429000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Detection of Outliers in Time Series Data Samson </a:t>
            </a:r>
            <a:r>
              <a:rPr lang="en-US" altLang="ko-KR" sz="2000" dirty="0" err="1"/>
              <a:t>Sifael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Kiware</a:t>
            </a:r>
            <a:r>
              <a:rPr lang="en-US" altLang="ko-KR" sz="2000" dirty="0"/>
              <a:t> Marquette University</a:t>
            </a:r>
            <a:endParaRPr lang="en-US" altLang="ko-KR" sz="2000" dirty="0">
              <a:hlinkClick r:id="rId4"/>
            </a:endParaRPr>
          </a:p>
          <a:p>
            <a:r>
              <a:rPr lang="en-US" altLang="ko-KR" sz="2000" dirty="0">
                <a:hlinkClick r:id="rId4"/>
              </a:rPr>
              <a:t>https://pdfs.semanticscholar.org/e776/5d002073de2e769157dc67525d12aa9a4bee.pdf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07C2D-56BF-4DF7-B36D-6F0B49CDD541}"/>
              </a:ext>
            </a:extLst>
          </p:cNvPr>
          <p:cNvSpPr txBox="1"/>
          <p:nvPr/>
        </p:nvSpPr>
        <p:spPr>
          <a:xfrm>
            <a:off x="107504" y="512554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Jonathan D. Cryer and Kung-</a:t>
            </a:r>
            <a:r>
              <a:rPr lang="en-US" altLang="ko-KR" dirty="0" err="1"/>
              <a:t>Sik</a:t>
            </a:r>
            <a:r>
              <a:rPr lang="en-US" altLang="ko-KR" dirty="0"/>
              <a:t> Chan (2010), Time Series Analysis: With Applications in R, Springer.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0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3240360" cy="720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65618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CC9FEA-8AAB-43C8-ACF7-88AD2C8FFD3D}"/>
              </a:ext>
            </a:extLst>
          </p:cNvPr>
          <p:cNvSpPr txBox="1"/>
          <p:nvPr/>
        </p:nvSpPr>
        <p:spPr>
          <a:xfrm>
            <a:off x="886871" y="3238158"/>
            <a:ext cx="21962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시간의 빛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시간의 어둠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C928C-5C60-4703-ACA4-D2632053D922}"/>
              </a:ext>
            </a:extLst>
          </p:cNvPr>
          <p:cNvSpPr txBox="1"/>
          <p:nvPr/>
        </p:nvSpPr>
        <p:spPr>
          <a:xfrm>
            <a:off x="2597340" y="6824767"/>
            <a:ext cx="1010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Temp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6F40E1-05CF-49CF-B424-087DB6DBA83D}"/>
              </a:ext>
            </a:extLst>
          </p:cNvPr>
          <p:cNvSpPr txBox="1"/>
          <p:nvPr/>
        </p:nvSpPr>
        <p:spPr>
          <a:xfrm>
            <a:off x="2015715" y="4826942"/>
            <a:ext cx="4896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B0F0"/>
                </a:solidFill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ko-KR" altLang="en-US" sz="3600" dirty="0">
                <a:solidFill>
                  <a:srgbClr val="00B0F0"/>
                </a:solidFill>
                <a:latin typeface="나눔바른고딕" pitchFamily="50" charset="-127"/>
                <a:ea typeface="나눔바른고딕" pitchFamily="50" charset="-127"/>
              </a:rPr>
              <a:t>시계열 자료</a:t>
            </a:r>
            <a:r>
              <a:rPr lang="en-US" altLang="ko-KR" sz="3600" dirty="0">
                <a:solidFill>
                  <a:srgbClr val="00B0F0"/>
                </a:solidFill>
                <a:latin typeface="나눔바른고딕" pitchFamily="50" charset="-127"/>
                <a:ea typeface="나눔바른고딕" pitchFamily="50" charset="-127"/>
              </a:rPr>
              <a:t>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1E5102-1B31-465B-9DBC-18359BCC0E9F}"/>
              </a:ext>
            </a:extLst>
          </p:cNvPr>
          <p:cNvSpPr txBox="1"/>
          <p:nvPr/>
        </p:nvSpPr>
        <p:spPr>
          <a:xfrm>
            <a:off x="3793356" y="6864475"/>
            <a:ext cx="1498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온도측정치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2C68BDC-1D42-4BDB-BB20-F609137E5DB4}"/>
              </a:ext>
            </a:extLst>
          </p:cNvPr>
          <p:cNvCxnSpPr/>
          <p:nvPr/>
        </p:nvCxnSpPr>
        <p:spPr>
          <a:xfrm>
            <a:off x="791580" y="3068960"/>
            <a:ext cx="2376264" cy="0"/>
          </a:xfrm>
          <a:prstGeom prst="straightConnector1">
            <a:avLst/>
          </a:prstGeom>
          <a:ln w="28575">
            <a:solidFill>
              <a:srgbClr val="A881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5832C5E-579F-4836-8617-A2907BE40870}"/>
              </a:ext>
            </a:extLst>
          </p:cNvPr>
          <p:cNvCxnSpPr/>
          <p:nvPr/>
        </p:nvCxnSpPr>
        <p:spPr>
          <a:xfrm>
            <a:off x="3275856" y="3068960"/>
            <a:ext cx="2376264" cy="0"/>
          </a:xfrm>
          <a:prstGeom prst="straightConnector1">
            <a:avLst/>
          </a:prstGeom>
          <a:ln w="28575">
            <a:solidFill>
              <a:srgbClr val="A881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38EC01-A847-4B3A-99BA-7D16C93D34DA}"/>
              </a:ext>
            </a:extLst>
          </p:cNvPr>
          <p:cNvCxnSpPr/>
          <p:nvPr/>
        </p:nvCxnSpPr>
        <p:spPr>
          <a:xfrm>
            <a:off x="5796136" y="3068960"/>
            <a:ext cx="2376264" cy="0"/>
          </a:xfrm>
          <a:prstGeom prst="straightConnector1">
            <a:avLst/>
          </a:prstGeom>
          <a:ln w="28575">
            <a:solidFill>
              <a:srgbClr val="A881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5F61A3-6D9E-4693-B7CA-A86D95DEAEDE}"/>
              </a:ext>
            </a:extLst>
          </p:cNvPr>
          <p:cNvSpPr txBox="1"/>
          <p:nvPr/>
        </p:nvSpPr>
        <p:spPr>
          <a:xfrm>
            <a:off x="3365869" y="3238158"/>
            <a:ext cx="21962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12.5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시간의 빛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시간의 어둠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30E76B-AC32-437E-9E43-81580D90A554}"/>
              </a:ext>
            </a:extLst>
          </p:cNvPr>
          <p:cNvSpPr txBox="1"/>
          <p:nvPr/>
        </p:nvSpPr>
        <p:spPr>
          <a:xfrm>
            <a:off x="5873439" y="3238158"/>
            <a:ext cx="21962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12.75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일간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빛이 없는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시간의 어둠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10FDE5-5C5D-4F36-9568-700963CEFD6D}"/>
              </a:ext>
            </a:extLst>
          </p:cNvPr>
          <p:cNvCxnSpPr>
            <a:cxnSpLocks/>
          </p:cNvCxnSpPr>
          <p:nvPr/>
        </p:nvCxnSpPr>
        <p:spPr>
          <a:xfrm>
            <a:off x="773577" y="2348880"/>
            <a:ext cx="7380820" cy="0"/>
          </a:xfrm>
          <a:prstGeom prst="straightConnector1">
            <a:avLst/>
          </a:prstGeom>
          <a:ln w="28575">
            <a:solidFill>
              <a:srgbClr val="A881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467B93-EA60-4E60-8C32-561F0702A891}"/>
              </a:ext>
            </a:extLst>
          </p:cNvPr>
          <p:cNvSpPr txBox="1"/>
          <p:nvPr/>
        </p:nvSpPr>
        <p:spPr>
          <a:xfrm>
            <a:off x="2879811" y="2422629"/>
            <a:ext cx="3168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실험기간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98.75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16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65618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C928C-5C60-4703-ACA4-D2632053D922}"/>
              </a:ext>
            </a:extLst>
          </p:cNvPr>
          <p:cNvSpPr txBox="1"/>
          <p:nvPr/>
        </p:nvSpPr>
        <p:spPr>
          <a:xfrm>
            <a:off x="2597340" y="6824767"/>
            <a:ext cx="1010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Temp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1E5102-1B31-465B-9DBC-18359BCC0E9F}"/>
              </a:ext>
            </a:extLst>
          </p:cNvPr>
          <p:cNvSpPr txBox="1"/>
          <p:nvPr/>
        </p:nvSpPr>
        <p:spPr>
          <a:xfrm>
            <a:off x="3793356" y="6864475"/>
            <a:ext cx="1498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온도측정치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827C57-AAAB-484C-A3D3-494346D6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5" y="1676828"/>
            <a:ext cx="5524500" cy="1209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064C04-2FD9-4649-A5D6-D6575256CA4B}"/>
              </a:ext>
            </a:extLst>
          </p:cNvPr>
          <p:cNvSpPr txBox="1"/>
          <p:nvPr/>
        </p:nvSpPr>
        <p:spPr>
          <a:xfrm>
            <a:off x="340185" y="4002040"/>
            <a:ext cx="47684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시계열 모형을 적합하기에 앞서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Outlier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NA(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결측값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어떻게 처리할 것 이냐의 문제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3DD812-0475-451A-AF4A-E94F45F35A17}"/>
              </a:ext>
            </a:extLst>
          </p:cNvPr>
          <p:cNvSpPr/>
          <p:nvPr/>
        </p:nvSpPr>
        <p:spPr>
          <a:xfrm>
            <a:off x="3120552" y="2564904"/>
            <a:ext cx="672804" cy="34557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9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3528" y="831196"/>
            <a:ext cx="165618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E18D3-1B89-4DA3-BC4A-2CAB4DBC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0" y="3411848"/>
            <a:ext cx="5529002" cy="2073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8F8C4-F665-4844-ABA6-31CA9D7E0294}"/>
              </a:ext>
            </a:extLst>
          </p:cNvPr>
          <p:cNvSpPr txBox="1"/>
          <p:nvPr/>
        </p:nvSpPr>
        <p:spPr>
          <a:xfrm>
            <a:off x="323528" y="1720070"/>
            <a:ext cx="770485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There are apparent outliers in the data, including sequences of zeros. Here is a sequence of 4 days of data from the 12000th observation. This was during a period of 12.5 hours light and 12 hours dark. Several outliers and a daily pattern are obvious.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DE40BD-12AE-46C9-92FE-908C389768BE}"/>
              </a:ext>
            </a:extLst>
          </p:cNvPr>
          <p:cNvSpPr/>
          <p:nvPr/>
        </p:nvSpPr>
        <p:spPr>
          <a:xfrm>
            <a:off x="362820" y="1340231"/>
            <a:ext cx="1256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9933"/>
                </a:solidFill>
                <a:latin typeface="arial" panose="020B0604020202020204" pitchFamily="34" charset="0"/>
              </a:rPr>
              <a:t>Analysis</a:t>
            </a:r>
            <a:endParaRPr lang="en-US" altLang="ko-KR" b="1" i="0" dirty="0">
              <a:solidFill>
                <a:srgbClr val="0099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23EA74-F844-48F9-9810-731064A3E411}"/>
              </a:ext>
            </a:extLst>
          </p:cNvPr>
          <p:cNvSpPr/>
          <p:nvPr/>
        </p:nvSpPr>
        <p:spPr>
          <a:xfrm>
            <a:off x="1179901" y="4897441"/>
            <a:ext cx="18002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AE1935-B047-4418-8215-9BB6EC39941E}"/>
              </a:ext>
            </a:extLst>
          </p:cNvPr>
          <p:cNvSpPr/>
          <p:nvPr/>
        </p:nvSpPr>
        <p:spPr>
          <a:xfrm>
            <a:off x="2627784" y="4688007"/>
            <a:ext cx="18002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7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908B4-30BA-455B-85B3-B0E720CC133D}"/>
              </a:ext>
            </a:extLst>
          </p:cNvPr>
          <p:cNvSpPr txBox="1"/>
          <p:nvPr/>
        </p:nvSpPr>
        <p:spPr>
          <a:xfrm>
            <a:off x="323528" y="831196"/>
            <a:ext cx="165618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데이터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CC088-4B63-45A0-B7CF-68627D31D50E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BB648B-44F6-4536-887A-5762BD1B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" y="1340768"/>
            <a:ext cx="9144000" cy="4767262"/>
          </a:xfrm>
          <a:prstGeom prst="rect">
            <a:avLst/>
          </a:prstGeom>
        </p:spPr>
      </p:pic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2F4EF754-F723-4098-A334-31EBCB453516}"/>
              </a:ext>
            </a:extLst>
          </p:cNvPr>
          <p:cNvSpPr/>
          <p:nvPr/>
        </p:nvSpPr>
        <p:spPr>
          <a:xfrm>
            <a:off x="660485" y="5121188"/>
            <a:ext cx="2880320" cy="144016"/>
          </a:xfrm>
          <a:prstGeom prst="leftRight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F8DD8850-639D-443C-A277-A259ACE6F2D1}"/>
              </a:ext>
            </a:extLst>
          </p:cNvPr>
          <p:cNvSpPr/>
          <p:nvPr/>
        </p:nvSpPr>
        <p:spPr>
          <a:xfrm>
            <a:off x="3562473" y="5121188"/>
            <a:ext cx="3794756" cy="144016"/>
          </a:xfrm>
          <a:prstGeom prst="leftRight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2332AA6-F34F-4883-87B5-64F6B1582B41}"/>
              </a:ext>
            </a:extLst>
          </p:cNvPr>
          <p:cNvSpPr/>
          <p:nvPr/>
        </p:nvSpPr>
        <p:spPr>
          <a:xfrm>
            <a:off x="7378897" y="5121188"/>
            <a:ext cx="1346484" cy="144016"/>
          </a:xfrm>
          <a:prstGeom prst="leftRightArrow">
            <a:avLst/>
          </a:prstGeom>
          <a:solidFill>
            <a:srgbClr val="A88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6CD7F-17BA-4A01-B96E-C0FE31FC5575}"/>
              </a:ext>
            </a:extLst>
          </p:cNvPr>
          <p:cNvSpPr txBox="1"/>
          <p:nvPr/>
        </p:nvSpPr>
        <p:spPr>
          <a:xfrm>
            <a:off x="1305368" y="5289032"/>
            <a:ext cx="159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37</a:t>
            </a:r>
            <a:r>
              <a:rPr lang="ko-KR" altLang="en-US" sz="1400" b="1" dirty="0">
                <a:solidFill>
                  <a:srgbClr val="FF0000"/>
                </a:solidFill>
              </a:rPr>
              <a:t>일간의 실험</a:t>
            </a:r>
            <a:r>
              <a:rPr lang="en-US" altLang="ko-KR" sz="1400" b="1" dirty="0">
                <a:solidFill>
                  <a:srgbClr val="FF0000"/>
                </a:solidFill>
              </a:rPr>
              <a:t>(1)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44C21-603C-4B9C-8B72-DC826608F6E7}"/>
              </a:ext>
            </a:extLst>
          </p:cNvPr>
          <p:cNvSpPr txBox="1"/>
          <p:nvPr/>
        </p:nvSpPr>
        <p:spPr>
          <a:xfrm>
            <a:off x="4572000" y="5289032"/>
            <a:ext cx="159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48</a:t>
            </a:r>
            <a:r>
              <a:rPr lang="ko-KR" altLang="en-US" sz="1400" b="1" dirty="0">
                <a:solidFill>
                  <a:srgbClr val="FF0000"/>
                </a:solidFill>
              </a:rPr>
              <a:t>일간의 실험</a:t>
            </a:r>
            <a:r>
              <a:rPr lang="en-US" altLang="ko-KR" sz="1400" b="1" dirty="0">
                <a:solidFill>
                  <a:srgbClr val="FF0000"/>
                </a:solidFill>
              </a:rPr>
              <a:t>(2)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93525-124F-4F7D-84DC-4C5C64969B05}"/>
              </a:ext>
            </a:extLst>
          </p:cNvPr>
          <p:cNvSpPr txBox="1"/>
          <p:nvPr/>
        </p:nvSpPr>
        <p:spPr>
          <a:xfrm>
            <a:off x="7193747" y="5289032"/>
            <a:ext cx="178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12.75</a:t>
            </a:r>
            <a:r>
              <a:rPr lang="ko-KR" altLang="en-US" sz="1400" b="1" dirty="0">
                <a:solidFill>
                  <a:srgbClr val="FF0000"/>
                </a:solidFill>
              </a:rPr>
              <a:t>일간의 실험</a:t>
            </a:r>
            <a:r>
              <a:rPr lang="en-US" altLang="ko-KR" sz="1400" b="1" dirty="0">
                <a:solidFill>
                  <a:srgbClr val="FF0000"/>
                </a:solidFill>
              </a:rPr>
              <a:t>(3)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3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2363</Words>
  <Application>Microsoft Office PowerPoint</Application>
  <PresentationFormat>화면 슬라이드 쇼(4:3)</PresentationFormat>
  <Paragraphs>506</Paragraphs>
  <Slides>59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10X10</vt:lpstr>
      <vt:lpstr>10X10 Bold</vt:lpstr>
      <vt:lpstr>나눔명조 ExtraBold</vt:lpstr>
      <vt:lpstr>나눔바른고딕</vt:lpstr>
      <vt:lpstr>맑은 고딕</vt:lpstr>
      <vt:lpstr>arial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정재훈</dc:creator>
  <cp:lastModifiedBy>정재훈</cp:lastModifiedBy>
  <cp:revision>28</cp:revision>
  <dcterms:created xsi:type="dcterms:W3CDTF">2019-05-19T11:44:15Z</dcterms:created>
  <dcterms:modified xsi:type="dcterms:W3CDTF">2019-05-21T06:03:51Z</dcterms:modified>
</cp:coreProperties>
</file>