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4" r:id="rId10"/>
    <p:sldId id="286" r:id="rId11"/>
    <p:sldId id="291" r:id="rId12"/>
    <p:sldId id="290" r:id="rId13"/>
    <p:sldId id="292" r:id="rId14"/>
    <p:sldId id="30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  <p14:sldId id="285"/>
            <p14:sldId id="260"/>
            <p14:sldId id="261"/>
            <p14:sldId id="262"/>
            <p14:sldId id="264"/>
            <p14:sldId id="286"/>
            <p14:sldId id="291"/>
            <p14:sldId id="290"/>
            <p14:sldId id="292"/>
            <p14:sldId id="30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Appendix" id="{0547C302-21AA-4BA0-BE75-302C4956491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5AE4A-EE05-4067-AD01-15555BA68C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718" y="2796003"/>
            <a:ext cx="9072563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 comparative study of different features extracted from EIS in SoH for LIB-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2024.11.12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96473-E9EF-827D-66E6-0CA8B476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F54F-3686-1FAE-B452-CB4A3B0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EIS Model application </a:t>
                </a:r>
              </a:p>
              <a:p>
                <a:pPr lvl="1"/>
                <a:r>
                  <a:rPr lang="en-US" altLang="ko-KR" dirty="0"/>
                  <a:t>model identification : </a:t>
                </a:r>
                <a:r>
                  <a:rPr lang="en-US" altLang="ko-KR" dirty="0" err="1"/>
                  <a:t>RelaxIS</a:t>
                </a:r>
                <a:r>
                  <a:rPr lang="en-US" altLang="ko-KR" dirty="0"/>
                  <a:t> software(Impedance analysis)</a:t>
                </a:r>
              </a:p>
              <a:p>
                <a:pPr lvl="2"/>
                <a:r>
                  <a:rPr lang="ko-KR" altLang="en-US" dirty="0"/>
                  <a:t>초고주파 영역 제외 시 전반적으로 적합한 결과</a:t>
                </a:r>
                <a:r>
                  <a:rPr lang="en-US" altLang="ko-KR" dirty="0"/>
                  <a:t>(???)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Parameter identification</a:t>
                </a:r>
              </a:p>
              <a:p>
                <a:pPr lvl="2"/>
                <a:r>
                  <a:rPr lang="en-US" altLang="ko-KR" dirty="0"/>
                  <a:t>3 Resistance : high correlation with Capacity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: maximum increasing rate</a:t>
                </a:r>
              </a:p>
              <a:p>
                <a:pPr lvl="3"/>
                <a:r>
                  <a:rPr lang="en-US" altLang="ko-KR" dirty="0"/>
                  <a:t>LAM(NE), LLI</a:t>
                </a:r>
                <a:r>
                  <a:rPr lang="ko-KR" altLang="en-US" dirty="0"/>
                  <a:t>가 주 열화 원인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LLI : </a:t>
                </a:r>
                <a:r>
                  <a:rPr lang="ko-KR" altLang="en-US" dirty="0"/>
                  <a:t>리튬 이온 농도 감소</a:t>
                </a:r>
                <a:r>
                  <a:rPr lang="en-US" altLang="ko-KR" dirty="0"/>
                  <a:t> -&gt; </a:t>
                </a:r>
                <a:r>
                  <a:rPr lang="ko-KR" altLang="en-US" dirty="0"/>
                  <a:t>화학 반응 속도 감소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전하 전달 과정 어렵게 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0FBA4-3E05-D799-2573-D2CA6662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DA5235-F15F-A04A-3152-BB02CA4815E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00" y="4069838"/>
            <a:ext cx="3600000" cy="21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377371-98D9-B5A1-2253-4D4C83A7AD1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0" y="3834511"/>
            <a:ext cx="567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D500EC-813B-E38E-5CDA-8AFA2CC3B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012" y="6193812"/>
            <a:ext cx="1386025" cy="1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C1BE-E361-C90D-AA89-A3207754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4AAE-9BA4-7675-CB92-E7DC478B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/>
                <a:r>
                  <a:rPr lang="en-US" altLang="ko-KR" dirty="0"/>
                  <a:t>Assumption of GPR</a:t>
                </a:r>
              </a:p>
              <a:p>
                <a:pPr lvl="2"/>
                <a:r>
                  <a:rPr lang="en-US" altLang="ko-KR" dirty="0"/>
                  <a:t>Gaussian distribution</a:t>
                </a:r>
                <a:r>
                  <a:rPr lang="ko-KR" altLang="en-US" dirty="0"/>
                  <a:t>을 따르는</a:t>
                </a:r>
                <a:r>
                  <a:rPr lang="en-US" altLang="ko-KR" dirty="0"/>
                  <a:t> Random variables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Assumption : Real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system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대해 확률 분포가 </a:t>
                </a:r>
                <a:r>
                  <a:rPr lang="en-US" altLang="ko-KR" dirty="0"/>
                  <a:t>Gaussian distribution </a:t>
                </a:r>
                <a:r>
                  <a:rPr lang="ko-KR" altLang="en-US" dirty="0"/>
                  <a:t>를 따름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kernel function</a:t>
                </a:r>
              </a:p>
              <a:p>
                <a:pPr lvl="2"/>
                <a:r>
                  <a:rPr lang="ko-KR" altLang="en-US" dirty="0"/>
                  <a:t>일반적으로 </a:t>
                </a:r>
                <a:r>
                  <a:rPr lang="en-US" altLang="ko-KR" dirty="0"/>
                  <a:t>zero mean function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covariance function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parameterized kernel function</a:t>
                </a:r>
                <a:r>
                  <a:rPr lang="ko-KR" altLang="en-US" dirty="0"/>
                  <a:t>으로 하여 두 </a:t>
                </a:r>
                <a:r>
                  <a:rPr lang="en-US" altLang="ko-KR" dirty="0"/>
                  <a:t>point </a:t>
                </a:r>
                <a:r>
                  <a:rPr lang="ko-KR" altLang="en-US" dirty="0"/>
                  <a:t>간 유사성을 설명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GPR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 성능 향상을 위해 </a:t>
                </a:r>
                <a:r>
                  <a:rPr lang="en-US" altLang="ko-KR" dirty="0"/>
                  <a:t>Matern 3/2 kernel function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(physical process</a:t>
                </a:r>
                <a:r>
                  <a:rPr lang="ko-KR" altLang="en-US" dirty="0"/>
                  <a:t>에 더 적합한 함수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𝑐h𝑎𝑟𝑎𝑐𝑡𝑒𝑟𝑖𝑠𝑡𝑖𝑐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𝑠𝑐𝑎𝑙𝑒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𝐸𝑢𝑐𝑙𝑖𝑑𝑒𝑎𝑛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BD898-94E4-6477-BA4E-86D81A10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56C1-49E7-436D-9FD2-2AC0D112F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EDDAC-56F5-7073-DF4D-30590C8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Prior distribution of observed output 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𝑇𝑟𝑎𝑖𝑛𝑖𝑛𝑔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𝑟𝑒𝑔𝑟𝑒𝑠𝑠𝑖𝑜𝑛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𝐺𝑎𝑢𝑠𝑠𝑖𝑎𝑛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𝑑𝑖𝑚𝑒𝑛𝑠𝑖𝑜𝑛𝑎𝑙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𝑑𝑒𝑓𝑖𝑛𝑖𝑡𝑒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Hyper-parameter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유도과정을 통해 </a:t>
                </a:r>
                <a:r>
                  <a:rPr lang="en-US" altLang="ko-KR" dirty="0"/>
                  <a:t>GPR Hyper-parameter</a:t>
                </a:r>
                <a:r>
                  <a:rPr lang="ko-KR" altLang="en-US" dirty="0"/>
                  <a:t>인 미지의 </a:t>
                </a:r>
                <a:r>
                  <a:rPr lang="en-US" altLang="ko-KR" dirty="0"/>
                  <a:t>parameter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𝑚𝑖𝑛𝑖𝑚𝑖𝑧𝑖𝑛𝑔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𝑚𝑎𝑟𝑔𝑖𝑛𝑎𝑙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𝑙𝑖𝑘𝑒𝑙𝑖h𝑜𝑜𝑑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최적화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D6121-09AF-3B5B-28FB-365D71A0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5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5EE0-B179-600E-3B35-48CDF856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09FF-2BD5-9DAA-5C35-FDA0F1E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>
                  <a:buFont typeface="+mj-lt"/>
                  <a:buAutoNum type="arabicParenR" startAt="5"/>
                </a:pPr>
                <a:r>
                  <a:rPr lang="en-US" altLang="ko-KR" dirty="0"/>
                  <a:t>observed output(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 and predicted output(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Training set X</a:t>
                </a:r>
                <a:r>
                  <a:rPr lang="ko-KR" altLang="en-US" dirty="0"/>
                  <a:t>와 동일한 </a:t>
                </a:r>
                <a:r>
                  <a:rPr lang="en-US" altLang="ko-KR" dirty="0"/>
                  <a:t>Gaussian distribution</a:t>
                </a:r>
                <a:r>
                  <a:rPr lang="ko-KR" altLang="en-US" dirty="0"/>
                  <a:t>을 공유하는 새로운 </a:t>
                </a:r>
                <a:r>
                  <a:rPr lang="en-US" altLang="ko-KR" dirty="0"/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주어지는 경우 </a:t>
                </a:r>
                <a:r>
                  <a:rPr lang="en-US" altLang="ko-KR" dirty="0"/>
                  <a:t>output </a:t>
                </a:r>
                <a:r>
                  <a:rPr lang="ko-KR" altLang="en-US" dirty="0"/>
                  <a:t>간 </a:t>
                </a:r>
                <a:r>
                  <a:rPr lang="en-US" altLang="ko-KR" dirty="0"/>
                  <a:t>joint prior distribution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식 기반으로 예측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posteriori distribution</a:t>
                </a:r>
                <a:r>
                  <a:rPr lang="ko-KR" altLang="en-US" dirty="0"/>
                  <a:t>를 계산하여 도출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𝑒𝑠𝑡𝑖𝑚𝑎𝑡𝑒𝑑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±1.96×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𝐶𝑜𝑛𝑓𝑖𝑑𝑒𝑛𝑐𝑒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𝑖𝑛𝑡𝑒𝑟𝑣𝑎𝑙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: 95%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𝑑𝑒𝑠𝑐𝑟𝑖𝑏𝑒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𝑢𝑛𝑐𝑒𝑟𝑡𝑎𝑖𝑛𝑡𝑦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𝐺𝑃𝑅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47931-C252-8D61-B973-0AE0FF91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1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C8FA-5647-6402-134C-1FEC82BB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859A3-2F63-EE03-D97A-A6199C43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D970F-426A-48EC-2162-9876B25C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Comparison between aging cycle</a:t>
            </a:r>
          </a:p>
          <a:p>
            <a:pPr lvl="2"/>
            <a:r>
              <a:rPr lang="en-US" altLang="ko-KR" dirty="0"/>
              <a:t>Cell1, 3(CC Discharge)</a:t>
            </a:r>
            <a:r>
              <a:rPr lang="ko-KR" altLang="en-US" dirty="0"/>
              <a:t>과 </a:t>
            </a:r>
            <a:r>
              <a:rPr lang="en-US" altLang="ko-KR" dirty="0"/>
              <a:t>Cell2, 4(NEDC)</a:t>
            </a:r>
            <a:r>
              <a:rPr lang="ko-KR" altLang="en-US" dirty="0"/>
              <a:t>가 다른 열화 속도를 보임</a:t>
            </a:r>
            <a:endParaRPr lang="en-US" altLang="ko-KR" dirty="0"/>
          </a:p>
          <a:p>
            <a:pPr lvl="2"/>
            <a:r>
              <a:rPr lang="en-US" altLang="ko-KR" dirty="0"/>
              <a:t>Dynamic discharge condition</a:t>
            </a:r>
            <a:r>
              <a:rPr lang="ko-KR" altLang="en-US" dirty="0"/>
              <a:t>이 열화에 더 많은 영향 존재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Comparison between Temperature</a:t>
            </a:r>
          </a:p>
          <a:p>
            <a:pPr lvl="2"/>
            <a:r>
              <a:rPr lang="en-US" altLang="ko-KR" dirty="0"/>
              <a:t>35</a:t>
            </a:r>
            <a:r>
              <a:rPr lang="ko-KR" altLang="en-US" dirty="0"/>
              <a:t>℃</a:t>
            </a:r>
            <a:r>
              <a:rPr lang="en-US" altLang="ko-KR" dirty="0"/>
              <a:t>(Cell3, 4)</a:t>
            </a:r>
            <a:r>
              <a:rPr lang="ko-KR" altLang="en-US" dirty="0"/>
              <a:t>이 </a:t>
            </a:r>
            <a:r>
              <a:rPr lang="en-US" altLang="ko-KR" dirty="0"/>
              <a:t>25</a:t>
            </a:r>
            <a:r>
              <a:rPr lang="ko-KR" altLang="en-US" dirty="0"/>
              <a:t>℃</a:t>
            </a:r>
            <a:r>
              <a:rPr lang="en-US" altLang="ko-KR" dirty="0"/>
              <a:t>(Cell1, 2)</a:t>
            </a:r>
            <a:r>
              <a:rPr lang="ko-KR" altLang="en-US" dirty="0"/>
              <a:t>보다 근소하게 더 빠른 열화 속도를 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EIS</a:t>
            </a:r>
          </a:p>
          <a:p>
            <a:pPr lvl="2"/>
            <a:r>
              <a:rPr lang="en-US" altLang="ko-KR" dirty="0"/>
              <a:t>Real impedance : </a:t>
            </a:r>
            <a:r>
              <a:rPr lang="ko-KR" altLang="en-US" dirty="0"/>
              <a:t>오른쪽으로 이동 </a:t>
            </a:r>
            <a:r>
              <a:rPr lang="en-US" altLang="ko-KR" dirty="0"/>
              <a:t>-&gt;  ohmic</a:t>
            </a:r>
            <a:r>
              <a:rPr lang="ko-KR" altLang="en-US" dirty="0"/>
              <a:t> </a:t>
            </a:r>
            <a:r>
              <a:rPr lang="en-US" altLang="ko-KR" dirty="0"/>
              <a:t>resistance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/>
            <a:r>
              <a:rPr lang="en-US" altLang="ko-KR" dirty="0"/>
              <a:t>Mid-high frequency range</a:t>
            </a:r>
          </a:p>
          <a:p>
            <a:pPr lvl="3"/>
            <a:r>
              <a:rPr lang="ko-KR" altLang="en-US" dirty="0"/>
              <a:t>열화됨에 따라 반원의 크기 증가</a:t>
            </a:r>
            <a:endParaRPr lang="en-US" altLang="ko-KR" dirty="0"/>
          </a:p>
          <a:p>
            <a:pPr lvl="3"/>
            <a:r>
              <a:rPr lang="ko-KR" altLang="en-US" dirty="0"/>
              <a:t>특히 </a:t>
            </a:r>
            <a:r>
              <a:rPr lang="en-US" altLang="ko-KR" dirty="0"/>
              <a:t>2</a:t>
            </a:r>
            <a:r>
              <a:rPr lang="ko-KR" altLang="en-US" dirty="0"/>
              <a:t>번 째 반원이 더 커지는 경향을 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BD269-FC20-2821-2F0E-A73E286F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55E8B7-3F95-E909-A19B-33F99430C8A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78" y="954511"/>
            <a:ext cx="50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8CCC-203F-5BF2-C817-5758C76E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D8B9D-394D-73F7-E5A3-128DCCD0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955AA5-00B8-F6F2-8605-DDDA44DFC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EIS feature determination</a:t>
                </a:r>
              </a:p>
              <a:p>
                <a:pPr lvl="1"/>
                <a:r>
                  <a:rPr lang="en-US" altLang="ko-KR" dirty="0"/>
                  <a:t>Feature extracted from broadband EIS</a:t>
                </a:r>
              </a:p>
              <a:p>
                <a:pPr lvl="2"/>
                <a:r>
                  <a:rPr lang="en-US" altLang="ko-KR" dirty="0"/>
                  <a:t>Input : whole impedance spectrum</a:t>
                </a:r>
              </a:p>
              <a:p>
                <a:pPr lvl="2"/>
                <a:r>
                  <a:rPr lang="en-US" altLang="ko-KR" dirty="0"/>
                  <a:t>Frequency : 10kHz~10mHz 61points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𝐵𝑟𝑜𝑎𝑑𝑏𝑎𝑛𝑑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demention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broadband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:122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Feature extracted from model parameters </a:t>
                </a:r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model parameter(10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학습에 포함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가 용량 감소와 관련 있는 것 </a:t>
                </a:r>
                <a:r>
                  <a:rPr lang="en-US" altLang="ko-KR" dirty="0"/>
                  <a:t>X -&gt; </a:t>
                </a:r>
                <a:r>
                  <a:rPr lang="ko-KR" altLang="en-US" dirty="0"/>
                  <a:t>저항과 </a:t>
                </a:r>
                <a:r>
                  <a:rPr lang="en-US" altLang="ko-KR" dirty="0"/>
                  <a:t>CPE</a:t>
                </a:r>
                <a:r>
                  <a:rPr lang="ko-KR" altLang="en-US" dirty="0"/>
                  <a:t>의 계수가 용량 감소와 높은 상관 관계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저항만을 기반으로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정의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955AA5-00B8-F6F2-8605-DDDA44DFC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2BE33-2F25-518A-0B88-1863DAB5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9438-701B-0FD3-D012-F082B664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B2B9C-E6AA-D9FE-6A6B-41724291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7CAFA-C51A-1314-30EE-4AE5FB953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EIS feature determination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Feature extracted from fixed-frequency impedance</a:t>
                </a:r>
              </a:p>
              <a:p>
                <a:pPr lvl="2"/>
                <a:r>
                  <a:rPr lang="en-US" altLang="ko-KR" dirty="0"/>
                  <a:t>broadband EIS : </a:t>
                </a:r>
                <a:r>
                  <a:rPr lang="ko-KR" altLang="en-US" dirty="0"/>
                  <a:t>측정 시간 소요 및 사용 어려움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고정 주파수 사용 시 더 실용적 접근 용이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측정 주파수 결정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일반적인 방법 </a:t>
                </a:r>
                <a:r>
                  <a:rPr lang="en-US" altLang="ko-KR" dirty="0"/>
                  <a:t>: automatic relevance determination(</a:t>
                </a:r>
                <a:r>
                  <a:rPr lang="ko-KR" altLang="en-US" dirty="0"/>
                  <a:t>자동 관련성 결정 방법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/>
                  <a:t>문제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매우 높은 또는 낮은 주파수를 얻을 수 있다는 점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본 연구에서는 열화 중 </a:t>
                </a:r>
                <a:r>
                  <a:rPr lang="en-US" altLang="ko-KR" dirty="0"/>
                  <a:t>EIS trends </a:t>
                </a:r>
                <a:r>
                  <a:rPr lang="ko-KR" altLang="en-US" dirty="0"/>
                  <a:t>조사를 통해 주파수 결정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열화 중 가장 두드러진 변화를 보임 </a:t>
                </a:r>
                <a:r>
                  <a:rPr lang="en-US" altLang="ko-KR" dirty="0"/>
                  <a:t>-&gt; 1, 5, 10 Hz(middle frequency)</a:t>
                </a:r>
              </a:p>
              <a:p>
                <a:pPr lvl="3"/>
                <a:r>
                  <a:rPr lang="en-US" altLang="ko-KR" dirty="0"/>
                  <a:t>3 frequency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impedance</a:t>
                </a:r>
                <a:r>
                  <a:rPr lang="ko-KR" altLang="en-US" dirty="0"/>
                  <a:t>와 용량 감소와의 </a:t>
                </a:r>
                <a:r>
                  <a:rPr lang="en-US" altLang="ko-KR" dirty="0"/>
                  <a:t>Pearson correlation coefficient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4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5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6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7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7CAFA-C51A-1314-30EE-4AE5FB953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37D3A-C3CF-A906-665C-A9381FC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A6C9BA-2A2B-0AA1-9975-7A92F4DE4024}"/>
              </a:ext>
            </a:extLst>
          </p:cNvPr>
          <p:cNvGrpSpPr/>
          <p:nvPr/>
        </p:nvGrpSpPr>
        <p:grpSpPr>
          <a:xfrm>
            <a:off x="7075800" y="3368421"/>
            <a:ext cx="5040000" cy="2520000"/>
            <a:chOff x="3261000" y="3599942"/>
            <a:chExt cx="5670000" cy="252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4D180D-56A7-AD53-7346-56168C28132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1000" y="3599942"/>
              <a:ext cx="5670000" cy="252000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B7DABA3-FEA9-7D77-E652-09CF6AC18B08}"/>
                </a:ext>
              </a:extLst>
            </p:cNvPr>
            <p:cNvSpPr/>
            <p:nvPr/>
          </p:nvSpPr>
          <p:spPr>
            <a:xfrm rot="20583042">
              <a:off x="3692978" y="4816953"/>
              <a:ext cx="2293528" cy="2952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8C75BE6-14D1-8708-CA7B-2114F5898964}"/>
                </a:ext>
              </a:extLst>
            </p:cNvPr>
            <p:cNvSpPr/>
            <p:nvPr/>
          </p:nvSpPr>
          <p:spPr>
            <a:xfrm rot="20928640">
              <a:off x="6630622" y="4889218"/>
              <a:ext cx="2293528" cy="2952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52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D1CD-E110-4E1B-5B76-3F309721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80C3-14C9-F51A-A25C-571A5E10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EAB3C-88D7-A94A-6ED1-70E7696F7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Performance metrics</a:t>
                </a:r>
              </a:p>
              <a:p>
                <a:pPr lvl="1"/>
                <a:r>
                  <a:rPr lang="en-US" altLang="ko-KR" dirty="0"/>
                  <a:t>Accuracy metrics</a:t>
                </a:r>
              </a:p>
              <a:p>
                <a:pPr lvl="2"/>
                <a:r>
                  <a:rPr lang="en-US" altLang="ko-KR" dirty="0"/>
                  <a:t>Maximum Absolute Error(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최대 절대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𝑀𝑎𝑥𝐴𝐸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, Outlier</a:t>
                </a:r>
                <a:r>
                  <a:rPr lang="ko-KR" altLang="en-US" dirty="0"/>
                  <a:t>에 민감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Mean Absolute Error(MAE-</a:t>
                </a:r>
                <a:r>
                  <a:rPr lang="ko-KR" altLang="en-US" dirty="0"/>
                  <a:t>평균 절대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평균적인 오류를 나타냄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Root Mean Square Error(RMSE-</a:t>
                </a:r>
                <a:r>
                  <a:rPr lang="ko-KR" altLang="en-US" dirty="0"/>
                  <a:t>제곱근 평균 제곱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𝑅𝑀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평균적인 오류를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Confidence metrics</a:t>
                </a:r>
              </a:p>
              <a:p>
                <a:pPr lvl="2"/>
                <a:r>
                  <a:rPr lang="en-US" altLang="ko-KR" dirty="0"/>
                  <a:t>Coverage Probability(CP-</a:t>
                </a:r>
                <a:r>
                  <a:rPr lang="ko-KR" altLang="en-US" dirty="0"/>
                  <a:t>포함 확률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C]</a:t>
                </a:r>
                <a:r>
                  <a:rPr lang="ko-KR" altLang="en-US" dirty="0"/>
                  <a:t>추정된 </a:t>
                </a:r>
                <a:r>
                  <a:rPr lang="en-US" altLang="ko-KR" dirty="0"/>
                  <a:t>95% </a:t>
                </a:r>
                <a:r>
                  <a:rPr lang="ko-KR" altLang="en-US" dirty="0"/>
                  <a:t>신뢰 구간 내 실제 </a:t>
                </a:r>
                <a:r>
                  <a:rPr lang="en-US" altLang="ko-KR" dirty="0"/>
                  <a:t>SoH</a:t>
                </a:r>
                <a:r>
                  <a:rPr lang="ko-KR" altLang="en-US" dirty="0"/>
                  <a:t>의 개수를 의미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Mean Standard Deviation(MSD-</a:t>
                </a:r>
                <a:r>
                  <a:rPr lang="ko-KR" altLang="en-US" dirty="0"/>
                  <a:t>평균 표준 편차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추정 분산이 큰 경우에 대비하여 불확실성이 작음을 나타내는 척도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EAB3C-88D7-A94A-6ED1-70E7696F7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19AFA-76A1-333F-54A7-FCD6B5F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6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9F12-EA62-6D7D-34A6-1E04583A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5DA6-4969-E9F8-E429-24FEF20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9F052-C62C-641B-D162-299ADA18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Performance metrics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Computational burden</a:t>
            </a:r>
          </a:p>
          <a:p>
            <a:pPr lvl="2"/>
            <a:r>
              <a:rPr lang="en-US" altLang="ko-KR" dirty="0"/>
              <a:t>Training and Test time</a:t>
            </a:r>
            <a:r>
              <a:rPr lang="ko-KR" altLang="en-US" dirty="0"/>
              <a:t> 포함하여 계산 </a:t>
            </a:r>
            <a:endParaRPr lang="en-US" altLang="ko-KR" dirty="0"/>
          </a:p>
          <a:p>
            <a:pPr lvl="2"/>
            <a:r>
              <a:rPr lang="ko-KR" altLang="en-US" dirty="0"/>
              <a:t>최종 계산 </a:t>
            </a:r>
            <a:r>
              <a:rPr lang="en-US" altLang="ko-KR" dirty="0"/>
              <a:t>: 10</a:t>
            </a:r>
            <a:r>
              <a:rPr lang="ko-KR" altLang="en-US" dirty="0"/>
              <a:t>회 실행의 평균 시간으로 설정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en-US" altLang="ko-KR" dirty="0"/>
              <a:t>EIS feature</a:t>
            </a:r>
            <a:r>
              <a:rPr lang="ko-KR" altLang="en-US" dirty="0"/>
              <a:t>에 대해 </a:t>
            </a:r>
            <a:r>
              <a:rPr lang="en-US" altLang="ko-KR" dirty="0"/>
              <a:t>4</a:t>
            </a:r>
            <a:r>
              <a:rPr lang="ko-KR" altLang="en-US" dirty="0"/>
              <a:t>번 추정 실행</a:t>
            </a:r>
            <a:r>
              <a:rPr lang="en-US" altLang="ko-KR" dirty="0"/>
              <a:t>(</a:t>
            </a:r>
            <a:r>
              <a:rPr lang="ko-KR" altLang="en-US" dirty="0"/>
              <a:t>매번 다른 셀로 간주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나머지 셀 </a:t>
            </a:r>
            <a:r>
              <a:rPr lang="en-US" altLang="ko-KR" dirty="0"/>
              <a:t>: training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Input : EIS features / output : SoH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44AA9-08E9-59B4-5B73-9A51272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58F5F-A352-02C4-6C0E-7A8FD02132E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39" y="2879942"/>
            <a:ext cx="50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6E0A-1215-12BA-9389-B221B433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94DA-6D39-C75C-E70A-3748E564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31129-3F9A-4F07-5F6D-91146B68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extracted from broadband EIS</a:t>
            </a:r>
          </a:p>
          <a:p>
            <a:pPr lvl="1"/>
            <a:r>
              <a:rPr lang="en-US" altLang="ko-KR" dirty="0"/>
              <a:t>Multiple-test</a:t>
            </a:r>
          </a:p>
          <a:p>
            <a:pPr lvl="2"/>
            <a:r>
              <a:rPr lang="en-US" altLang="ko-KR" dirty="0"/>
              <a:t>Training : 4 cases / Test : 1 cases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셀 모두 다른 노화 패턴임에도 전체 주기 동안 </a:t>
            </a:r>
            <a:r>
              <a:rPr lang="en-US" altLang="ko-KR" dirty="0"/>
              <a:t>SoH </a:t>
            </a:r>
            <a:r>
              <a:rPr lang="ko-KR" altLang="en-US" dirty="0"/>
              <a:t>추정 결과가 </a:t>
            </a:r>
            <a:r>
              <a:rPr lang="ko-KR" altLang="en-US" dirty="0" err="1"/>
              <a:t>기준값과</a:t>
            </a:r>
            <a:r>
              <a:rPr lang="ko-KR" altLang="en-US" dirty="0"/>
              <a:t> 거의 일치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Cell 4(Figure. d)</a:t>
            </a:r>
            <a:r>
              <a:rPr lang="ko-KR" altLang="en-US" dirty="0"/>
              <a:t>의 경우 약 </a:t>
            </a:r>
            <a:r>
              <a:rPr lang="en-US" altLang="ko-KR" dirty="0"/>
              <a:t>1750~2250Cycle </a:t>
            </a:r>
            <a:r>
              <a:rPr lang="ko-KR" altLang="en-US" dirty="0"/>
              <a:t>동안 </a:t>
            </a:r>
            <a:r>
              <a:rPr lang="ko-KR" altLang="en-US" dirty="0" err="1"/>
              <a:t>추정값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2"/>
            <a:r>
              <a:rPr lang="en-US" altLang="ko-KR" dirty="0" err="1"/>
              <a:t>MaxAE</a:t>
            </a:r>
            <a:r>
              <a:rPr lang="ko-KR" altLang="en-US" dirty="0"/>
              <a:t> 기준 </a:t>
            </a:r>
            <a:r>
              <a:rPr lang="en-US" altLang="ko-KR" dirty="0"/>
              <a:t>3%</a:t>
            </a:r>
            <a:r>
              <a:rPr lang="ko-KR" altLang="en-US" dirty="0"/>
              <a:t>이내이므로 우수한 수준</a:t>
            </a:r>
            <a:r>
              <a:rPr lang="en-US" altLang="ko-KR" dirty="0"/>
              <a:t>(</a:t>
            </a:r>
            <a:r>
              <a:rPr lang="ko-KR" altLang="en-US" dirty="0"/>
              <a:t>일반적으로 허용 오차 </a:t>
            </a:r>
            <a:r>
              <a:rPr lang="en-US" altLang="ko-KR" dirty="0"/>
              <a:t>5% </a:t>
            </a:r>
            <a:r>
              <a:rPr lang="ko-KR" altLang="en-US" dirty="0"/>
              <a:t>이내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신뢰구간</a:t>
            </a:r>
            <a:r>
              <a:rPr lang="en-US" altLang="ko-KR" dirty="0"/>
              <a:t>(confidence interval)</a:t>
            </a:r>
          </a:p>
          <a:p>
            <a:pPr lvl="2"/>
            <a:r>
              <a:rPr lang="en-US" altLang="ko-KR" dirty="0"/>
              <a:t>Cell1, 3</a:t>
            </a:r>
            <a:r>
              <a:rPr lang="ko-KR" altLang="en-US" dirty="0"/>
              <a:t>의 경우 안정적으로 신뢰구간</a:t>
            </a:r>
            <a:r>
              <a:rPr lang="en-US" altLang="ko-KR" dirty="0"/>
              <a:t> </a:t>
            </a:r>
            <a:r>
              <a:rPr lang="ko-KR" altLang="en-US" dirty="0"/>
              <a:t>유지</a:t>
            </a:r>
            <a:endParaRPr lang="en-US" altLang="ko-KR" dirty="0"/>
          </a:p>
          <a:p>
            <a:pPr lvl="2"/>
            <a:r>
              <a:rPr lang="en-US" altLang="ko-KR" dirty="0"/>
              <a:t>Cell2, 4</a:t>
            </a:r>
            <a:r>
              <a:rPr lang="ko-KR" altLang="en-US" dirty="0"/>
              <a:t>의 경우 점차 </a:t>
            </a:r>
            <a:r>
              <a:rPr lang="en-US" altLang="ko-KR" dirty="0"/>
              <a:t>CI </a:t>
            </a:r>
            <a:r>
              <a:rPr lang="ko-KR" altLang="en-US" dirty="0"/>
              <a:t>점차 증가 </a:t>
            </a:r>
            <a:r>
              <a:rPr lang="en-US" altLang="ko-KR" dirty="0"/>
              <a:t>-&gt; SoH </a:t>
            </a:r>
            <a:r>
              <a:rPr lang="ko-KR" altLang="en-US" dirty="0"/>
              <a:t>추정 불확실성 증가를 의미</a:t>
            </a:r>
            <a:endParaRPr lang="en-US" altLang="ko-KR" dirty="0"/>
          </a:p>
          <a:p>
            <a:pPr lvl="2"/>
            <a:r>
              <a:rPr lang="ko-KR" altLang="en-US" dirty="0"/>
              <a:t>특히 </a:t>
            </a:r>
            <a:r>
              <a:rPr lang="en-US" altLang="ko-KR" dirty="0"/>
              <a:t>Cell 4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CI</a:t>
            </a:r>
            <a:r>
              <a:rPr lang="ko-KR" altLang="en-US" dirty="0"/>
              <a:t>가 큰 경우에도 </a:t>
            </a:r>
            <a:r>
              <a:rPr lang="en-US" altLang="ko-KR" dirty="0"/>
              <a:t>ref SoH</a:t>
            </a:r>
            <a:r>
              <a:rPr lang="ko-KR" altLang="en-US" dirty="0"/>
              <a:t>가 추정 범위에 포함되지 않는 경우 많음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BE8FF-9FE0-FB66-6837-C81B3FA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4C5122-B259-01EE-4B26-9C92A243DB3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00" y="2034511"/>
            <a:ext cx="41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Methodologies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Machine learning application</a:t>
            </a:r>
          </a:p>
          <a:p>
            <a:r>
              <a:rPr lang="en-US" altLang="ko-KR" dirty="0"/>
              <a:t>Comparative analysis of battery SOH estimation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BCD8-81C8-B9D5-6008-6D8D505E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561B-DBF7-ACFC-52E9-8471464A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19B2A-16AE-09CA-E12C-8AC1528C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extracted from broadband EIS</a:t>
            </a:r>
          </a:p>
          <a:p>
            <a:pPr lvl="1">
              <a:buFont typeface="+mj-lt"/>
              <a:buAutoNum type="arabicParenR" startAt="5"/>
            </a:pPr>
            <a:r>
              <a:rPr lang="en-US" altLang="ko-KR" dirty="0"/>
              <a:t>Table</a:t>
            </a:r>
          </a:p>
          <a:p>
            <a:pPr lvl="2"/>
            <a:r>
              <a:rPr lang="en-US" altLang="ko-KR" dirty="0"/>
              <a:t>Max Error : Cell 4(max</a:t>
            </a:r>
            <a:r>
              <a:rPr lang="ko-KR" altLang="en-US" dirty="0"/>
              <a:t> </a:t>
            </a:r>
            <a:r>
              <a:rPr lang="en-US" altLang="ko-KR" dirty="0" err="1"/>
              <a:t>MaxAE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MAE,</a:t>
            </a:r>
            <a:r>
              <a:rPr lang="ko-KR" altLang="en-US" dirty="0"/>
              <a:t> </a:t>
            </a:r>
            <a:r>
              <a:rPr lang="en-US" altLang="ko-KR" dirty="0"/>
              <a:t>RMSE)</a:t>
            </a:r>
          </a:p>
          <a:p>
            <a:pPr lvl="2"/>
            <a:r>
              <a:rPr lang="en-US" altLang="ko-KR" dirty="0"/>
              <a:t>Optimal accuracy : Cell 3(RMSE 1% </a:t>
            </a:r>
            <a:r>
              <a:rPr lang="ko-KR" altLang="en-US" dirty="0"/>
              <a:t>미만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Better confidence performance : Cell 2</a:t>
            </a:r>
          </a:p>
          <a:p>
            <a:pPr lvl="2"/>
            <a:r>
              <a:rPr lang="en-US" altLang="ko-KR" dirty="0"/>
              <a:t>Better efficiency : Cell1(</a:t>
            </a:r>
            <a:r>
              <a:rPr lang="ko-KR" altLang="en-US" dirty="0"/>
              <a:t>가장 적은 </a:t>
            </a:r>
            <a:r>
              <a:rPr lang="en-US" altLang="ko-KR" dirty="0"/>
              <a:t>training &amp; test </a:t>
            </a:r>
            <a:r>
              <a:rPr lang="ko-KR" altLang="en-US" dirty="0"/>
              <a:t>시간 소요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1">
              <a:buAutoNum type="arabicParenR" startAt="5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FB615-3D67-B410-9051-7E8824C6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CB31FE-4C33-D95F-B17B-EB2B70EFD77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319942"/>
            <a:ext cx="86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E9E-A098-0FD0-AA48-7BF075B1F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D9E74-2FED-7B7D-FF52-76A92BBB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7AE98-5EA9-D0D8-2802-23A189361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Feature extracted from model parameters</a:t>
                </a:r>
              </a:p>
              <a:p>
                <a:pPr lvl="1"/>
                <a:r>
                  <a:rPr lang="en-US" altLang="ko-KR" dirty="0"/>
                  <a:t>Parameter fitting</a:t>
                </a:r>
              </a:p>
              <a:p>
                <a:pPr lvl="2"/>
                <a:r>
                  <a:rPr lang="en-US" altLang="ko-KR" dirty="0"/>
                  <a:t>Tool : </a:t>
                </a:r>
                <a:r>
                  <a:rPr lang="en-US" altLang="ko-KR" dirty="0" err="1"/>
                  <a:t>RelaxIS</a:t>
                </a:r>
                <a:r>
                  <a:rPr lang="en-US" altLang="ko-KR" dirty="0"/>
                  <a:t> software</a:t>
                </a:r>
              </a:p>
              <a:p>
                <a:pPr lvl="3"/>
                <a:r>
                  <a:rPr lang="en-US" altLang="ko-KR" dirty="0"/>
                  <a:t>R-square : 0.99 </a:t>
                </a:r>
                <a:r>
                  <a:rPr lang="ko-KR" altLang="en-US" dirty="0"/>
                  <a:t>이상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Correlation</a:t>
                </a:r>
              </a:p>
              <a:p>
                <a:pPr lvl="3"/>
                <a:r>
                  <a:rPr lang="en-US" altLang="ko-KR" dirty="0"/>
                  <a:t>Parameters(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와 용량 감소와의 상관 계수 </a:t>
                </a:r>
                <a:r>
                  <a:rPr lang="en-US" altLang="ko-KR" dirty="0"/>
                  <a:t>: 0.8 </a:t>
                </a:r>
                <a:r>
                  <a:rPr lang="ko-KR" altLang="en-US" dirty="0"/>
                  <a:t>이상</a:t>
                </a:r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𝑎𝑐𝑢𝑟𝑟𝑎𝑐𝑦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Input</a:t>
                </a:r>
                <a:r>
                  <a:rPr lang="ko-KR" altLang="en-US" dirty="0"/>
                  <a:t> 이 많다고 해서 추정 효과가 더 좋은 것은 아님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Cell 1, Cell 4</a:t>
                </a:r>
                <a:r>
                  <a:rPr lang="ko-KR" altLang="en-US" dirty="0"/>
                  <a:t>의 경우 명확히 확인 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약한 상관관계의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가 추정에 부정적 영향 존재 가능성 </a:t>
                </a:r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의 경우 실제 </a:t>
                </a:r>
                <a:r>
                  <a:rPr lang="en-US" altLang="ko-KR" dirty="0"/>
                  <a:t>SoH</a:t>
                </a:r>
                <a:r>
                  <a:rPr lang="ko-KR" altLang="en-US" dirty="0"/>
                  <a:t>와 편차가 더욱 크게 나타남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일반적으로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결과가 더 높은 추정 성능을 보임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7AE98-5EA9-D0D8-2802-23A189361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09B85-6238-B8A6-17E9-B8037D1F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4F4BCE-18D0-B711-C823-15C6361358C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78" y="1323975"/>
            <a:ext cx="46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7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26871-4C9D-C6C4-6FE1-8B3B22D4E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B06A3-D609-4A1D-ED6D-51276E6E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3D04C2-8077-2261-A0F3-2FE46040A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Feature extracted from model parameters</a:t>
                </a:r>
              </a:p>
              <a:p>
                <a:pPr lvl="1">
                  <a:buFont typeface="+mj-lt"/>
                  <a:buAutoNum type="arabicParenR" startAt="5"/>
                </a:pPr>
                <a:r>
                  <a:rPr lang="en-US" altLang="ko-KR" dirty="0"/>
                  <a:t>Table</a:t>
                </a:r>
              </a:p>
              <a:p>
                <a:pPr lvl="2"/>
                <a:r>
                  <a:rPr lang="en-US" altLang="ko-KR" dirty="0"/>
                  <a:t>Accuracy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가장 우수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작은 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, MAE, RMSE)</a:t>
                </a:r>
              </a:p>
              <a:p>
                <a:pPr lvl="2"/>
                <a:r>
                  <a:rPr lang="en-US" altLang="ko-KR" dirty="0"/>
                  <a:t>Efficiency : </a:t>
                </a:r>
                <a:r>
                  <a:rPr lang="ko-KR" altLang="en-US" dirty="0"/>
                  <a:t>모두 큰 차이 없음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Final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performance : </a:t>
                </a:r>
                <a:r>
                  <a:rPr lang="ko-KR" altLang="en-US" dirty="0"/>
                  <a:t>성능 지표의 평균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이 가장 우수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3D04C2-8077-2261-A0F3-2FE46040A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7C3CE4-6A98-6E0F-D8DA-DC6650C6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7D3DB-B3A4-68BA-C531-F1EE7057ED9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3599942"/>
            <a:ext cx="72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382D-0B42-158E-715A-3D66BF60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1D16-F3BC-C1FD-08DA-7EA7DC0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3ABE7E-CF29-30DC-5DC0-AC94A8258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Feature extracted from fixed-frequency impedance</a:t>
                </a:r>
              </a:p>
              <a:p>
                <a:pPr lvl="1"/>
                <a:r>
                  <a:rPr lang="en-US" altLang="ko-KR" dirty="0"/>
                  <a:t>Frequency : 1, 5, 10 Hz(middle frequency)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en-US" altLang="ko-KR" dirty="0"/>
                  <a:t> 4</a:t>
                </a:r>
                <a:r>
                  <a:rPr lang="ko-KR" altLang="en-US" dirty="0"/>
                  <a:t>개의 결과만 표시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단일 주파수 기준</a:t>
                </a:r>
                <a:endParaRPr lang="en-US" altLang="ko-KR" dirty="0"/>
              </a:p>
              <a:p>
                <a:pPr lvl="3"/>
                <a:r>
                  <a:rPr lang="en-US" altLang="ko-KR" dirty="0" err="1"/>
                  <a:t>MaxAE</a:t>
                </a:r>
                <a:r>
                  <a:rPr lang="en-US" altLang="ko-KR" dirty="0"/>
                  <a:t> 3.3% </a:t>
                </a:r>
                <a:r>
                  <a:rPr lang="ko-KR" altLang="en-US" dirty="0"/>
                  <a:t>미만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 parameters </a:t>
                </a:r>
                <a:r>
                  <a:rPr lang="ko-KR" altLang="en-US" dirty="0"/>
                  <a:t>방식보다 우수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3 </a:t>
                </a:r>
                <a:r>
                  <a:rPr lang="ko-KR" altLang="en-US" dirty="0"/>
                  <a:t>주파수 기준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 err="1"/>
                  <a:t>MaxAE</a:t>
                </a:r>
                <a:r>
                  <a:rPr lang="en-US" altLang="ko-KR" dirty="0"/>
                  <a:t> 3% </a:t>
                </a:r>
                <a:r>
                  <a:rPr lang="ko-KR" altLang="en-US" dirty="0"/>
                  <a:t>미만으로 더욱 감소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EIS</a:t>
                </a:r>
                <a:r>
                  <a:rPr lang="ko-KR" altLang="en-US" dirty="0"/>
                  <a:t>의 중간 주파수 구간으로 전하 전달 과정의 변화 반영의 결과로 해석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Table</a:t>
                </a:r>
              </a:p>
              <a:p>
                <a:pPr lvl="2"/>
                <a:r>
                  <a:rPr lang="ko-KR" altLang="en-US" dirty="0"/>
                  <a:t>전반적으로 데이터 특징 간 뚜렷한 성능 차이 </a:t>
                </a:r>
                <a:r>
                  <a:rPr lang="en-US" altLang="ko-KR" dirty="0"/>
                  <a:t>X</a:t>
                </a:r>
              </a:p>
              <a:p>
                <a:pPr lvl="2"/>
                <a:r>
                  <a:rPr lang="ko-KR" altLang="en-US" dirty="0"/>
                  <a:t>가장 큰 차원인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ko-KR" altLang="en-US" dirty="0"/>
                  <a:t>가 가장 큰 </a:t>
                </a:r>
                <a:r>
                  <a:rPr lang="en-US" altLang="ko-KR" dirty="0"/>
                  <a:t>Efficiency, Accuracy</a:t>
                </a:r>
                <a:r>
                  <a:rPr lang="ko-KR" altLang="en-US" dirty="0"/>
                  <a:t>로 가장 우수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3ABE7E-CF29-30DC-5DC0-AC94A8258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00B0-C053-2D90-362E-BC5491E5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7F8C34-9461-E57E-6AFE-07CF24CF320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16" y="1314511"/>
            <a:ext cx="5040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6BACDB-C09F-4EEF-A607-E443187D62D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4554511"/>
            <a:ext cx="64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0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CAD20-ED15-AB1D-894A-AEEA71B10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9CE3D-85A8-754C-7101-EFBCC181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E1EFDE-30F8-E5E4-0B28-4FDA30EA0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altLang="ko-KR" dirty="0"/>
                  <a:t>Comparisons of estimation performance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𝐸𝑀𝐶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dirty="0"/>
                  <a:t>이 해당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내에서 가장 우수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따라서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별 비교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𝐵𝑟𝑜𝑎𝑑𝑏𝑎𝑛𝑑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간 종합 비교 수행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Accuracy </a:t>
                </a:r>
              </a:p>
              <a:p>
                <a:pPr lvl="2"/>
                <a:r>
                  <a:rPr lang="en-US" altLang="ko-KR" dirty="0" err="1"/>
                  <a:t>MaxAE</a:t>
                </a:r>
                <a:r>
                  <a:rPr lang="ko-KR" altLang="en-US" dirty="0"/>
                  <a:t> 기준 </a:t>
                </a:r>
                <a:r>
                  <a:rPr lang="en-US" altLang="ko-KR" dirty="0"/>
                  <a:t>broadband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Fixed7</a:t>
                </a:r>
                <a:r>
                  <a:rPr lang="ko-KR" altLang="en-US" dirty="0"/>
                  <a:t>이 유사하나</a:t>
                </a:r>
                <a:r>
                  <a:rPr lang="en-US" altLang="ko-KR" dirty="0"/>
                  <a:t>, MAE, RMAS </a:t>
                </a:r>
                <a:r>
                  <a:rPr lang="ko-KR" altLang="en-US" dirty="0"/>
                  <a:t>기준 </a:t>
                </a:r>
                <a:r>
                  <a:rPr lang="en-US" altLang="ko-KR" dirty="0"/>
                  <a:t>broadband</a:t>
                </a:r>
                <a:r>
                  <a:rPr lang="ko-KR" altLang="en-US" dirty="0"/>
                  <a:t>가 더 큼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높은 차원의 주파수 방식이 최적의 추정 정확도 제공</a:t>
                </a:r>
                <a:r>
                  <a:rPr lang="en-US" altLang="ko-KR" dirty="0"/>
                  <a:t>X</a:t>
                </a:r>
              </a:p>
              <a:p>
                <a:pPr lvl="3"/>
                <a:r>
                  <a:rPr lang="ko-KR" altLang="en-US" dirty="0"/>
                  <a:t>다른 주파수의 데이터가 용량과의 상관 관계가 약함 </a:t>
                </a:r>
                <a:r>
                  <a:rPr lang="en-US" altLang="ko-KR" dirty="0"/>
                  <a:t>-&gt; GPR hyper-parameter </a:t>
                </a:r>
                <a:r>
                  <a:rPr lang="ko-KR" altLang="en-US" dirty="0"/>
                  <a:t>과정에 영향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GPR Model</a:t>
                </a:r>
                <a:r>
                  <a:rPr lang="ko-KR" altLang="en-US" dirty="0"/>
                  <a:t>은 전체 </a:t>
                </a:r>
                <a:r>
                  <a:rPr lang="en-US" altLang="ko-KR" dirty="0"/>
                  <a:t>sample </a:t>
                </a:r>
                <a:r>
                  <a:rPr lang="ko-KR" altLang="en-US" dirty="0"/>
                  <a:t>정보를 사용하여 예측 수행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고차원 문제 처리시 효율성 떨어짐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Model parameter </a:t>
                </a:r>
              </a:p>
              <a:p>
                <a:pPr lvl="3"/>
                <a:r>
                  <a:rPr lang="ko-KR" altLang="en-US" dirty="0"/>
                  <a:t>가장 큰 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 -&gt; model parameter </a:t>
                </a:r>
                <a:r>
                  <a:rPr lang="ko-KR" altLang="en-US" dirty="0"/>
                  <a:t>식별 과정에서 식별 오류가 추정 정확도에 영향 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E1EFDE-30F8-E5E4-0B28-4FDA30EA0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3970F-91CE-4CEA-4346-29ABAD37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AF43B4-8BF7-71AE-23C4-3CD46EF881F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39" y="4196349"/>
            <a:ext cx="72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1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F071-4964-A52F-9A09-E0EFE5E1B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75FFB-F1EA-8A10-8B90-5031141F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029BE-B527-52B9-FB12-41674ACBB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altLang="ko-KR" dirty="0"/>
                  <a:t>Comparisons of estimation performance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Confidence</a:t>
                </a:r>
              </a:p>
              <a:p>
                <a:pPr lvl="2"/>
                <a:r>
                  <a:rPr lang="en-US" altLang="ko-KR" dirty="0"/>
                  <a:t>Max CP(Coverage Probability)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비교적 큰 추정 분산</a:t>
                </a:r>
                <a:r>
                  <a:rPr lang="en-US" altLang="ko-KR" dirty="0"/>
                  <a:t>(MSD </a:t>
                </a:r>
                <a:r>
                  <a:rPr lang="ko-KR" altLang="en-US" dirty="0"/>
                  <a:t>값으로 반영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기인</a:t>
                </a: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Efficiency</a:t>
                </a:r>
              </a:p>
              <a:p>
                <a:pPr lvl="2"/>
                <a:r>
                  <a:rPr lang="en-US" altLang="ko-KR" dirty="0"/>
                  <a:t>Input </a:t>
                </a:r>
                <a:r>
                  <a:rPr lang="ko-KR" altLang="en-US" dirty="0"/>
                  <a:t>차원이 높을 수록 </a:t>
                </a:r>
                <a:r>
                  <a:rPr lang="en-US" altLang="ko-KR" dirty="0"/>
                  <a:t>training &amp; Test time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길어짐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Broadband</a:t>
                </a:r>
              </a:p>
              <a:p>
                <a:pPr lvl="3"/>
                <a:r>
                  <a:rPr lang="en-US" altLang="ko-KR" dirty="0"/>
                  <a:t>Fixed7 </a:t>
                </a:r>
                <a:r>
                  <a:rPr lang="ko-KR" altLang="en-US" dirty="0"/>
                  <a:t>대비 약 </a:t>
                </a:r>
                <a:r>
                  <a:rPr lang="en-US" altLang="ko-KR" dirty="0"/>
                  <a:t>1.9</a:t>
                </a:r>
                <a:r>
                  <a:rPr lang="ko-KR" altLang="en-US" dirty="0"/>
                  <a:t>배 수준</a:t>
                </a: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Result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dirty="0"/>
                  <a:t>이 정확도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신뢰도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효율성 종합적으로 최적의 성능 </a:t>
                </a:r>
                <a:r>
                  <a:rPr lang="en-US" altLang="ko-KR" dirty="0"/>
                  <a:t> -&gt; </a:t>
                </a:r>
                <a:r>
                  <a:rPr lang="ko-KR" altLang="en-US" dirty="0"/>
                  <a:t>적절한 </a:t>
                </a:r>
                <a:r>
                  <a:rPr lang="en-US" altLang="ko-KR" dirty="0"/>
                  <a:t>EIS feature </a:t>
                </a:r>
                <a:r>
                  <a:rPr lang="ko-KR" altLang="en-US" dirty="0"/>
                  <a:t>개발하는데 유용한 근거 제공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적절한 주파수 지점을 </a:t>
                </a:r>
                <a:r>
                  <a:rPr lang="en-US" altLang="ko-KR" dirty="0"/>
                  <a:t>EIS </a:t>
                </a:r>
                <a:r>
                  <a:rPr lang="ko-KR" altLang="en-US" dirty="0"/>
                  <a:t>특징으로 사용하는 것이 배터리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추정에서 뛰어난 성능을 달성할 수 있는 방법임을 강조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029BE-B527-52B9-FB12-41674ACBB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45358-9698-9DB4-54D1-DE6115A6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B0AA8A-18AA-3F9E-9099-15DDD1A7F20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39" y="4196349"/>
            <a:ext cx="72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0EB62-A9BC-5BF6-DDB6-D6806B46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11A52-7323-BE3B-84DA-FF7CBB27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81247-63BB-D29D-2BF4-87F3D35A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3650"/>
            <a:ext cx="11340000" cy="5257211"/>
          </a:xfrm>
        </p:spPr>
        <p:txBody>
          <a:bodyPr>
            <a:normAutofit/>
          </a:bodyPr>
          <a:lstStyle/>
          <a:p>
            <a:r>
              <a:rPr lang="ko-KR" altLang="en-US" dirty="0"/>
              <a:t>배터리 </a:t>
            </a:r>
            <a:r>
              <a:rPr lang="en-US" altLang="ko-KR" dirty="0"/>
              <a:t>SoH </a:t>
            </a:r>
            <a:r>
              <a:rPr lang="ko-KR" altLang="en-US" dirty="0"/>
              <a:t>평가에서 세 가지 대표적인 </a:t>
            </a:r>
            <a:r>
              <a:rPr lang="en-US" altLang="ko-KR" dirty="0"/>
              <a:t>EIS </a:t>
            </a:r>
            <a:r>
              <a:rPr lang="ko-KR" altLang="en-US" dirty="0"/>
              <a:t>특징에 대한 체계적인 비교 연구를 수행</a:t>
            </a:r>
            <a:endParaRPr lang="en-US" altLang="ko-KR" dirty="0"/>
          </a:p>
          <a:p>
            <a:pPr lvl="1"/>
            <a:r>
              <a:rPr lang="ko-KR" altLang="en-US" dirty="0"/>
              <a:t>방전 조건을 고려한 배터리 주기 노화 과정에서의 배터리 </a:t>
            </a:r>
            <a:r>
              <a:rPr lang="en-US" altLang="ko-KR" dirty="0"/>
              <a:t>EIS dataset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en-US" altLang="ko-KR" dirty="0"/>
              <a:t>GPR </a:t>
            </a:r>
            <a:r>
              <a:rPr lang="ko-KR" altLang="en-US" dirty="0"/>
              <a:t>모델을 기반으로 각 데이터 특징의 추정 정확도</a:t>
            </a:r>
            <a:r>
              <a:rPr lang="en-US" altLang="ko-KR" dirty="0"/>
              <a:t>, </a:t>
            </a:r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효율성 측면에서 성능 평가</a:t>
            </a:r>
            <a:endParaRPr lang="en-US" altLang="ko-KR" dirty="0"/>
          </a:p>
          <a:p>
            <a:pPr lvl="1"/>
            <a:r>
              <a:rPr lang="ko-KR" altLang="en-US" dirty="0"/>
              <a:t>적절한 주파수 지점을 사용하는 것이 배터리 </a:t>
            </a:r>
            <a:r>
              <a:rPr lang="en-US" altLang="ko-KR" dirty="0"/>
              <a:t>SoH </a:t>
            </a:r>
            <a:r>
              <a:rPr lang="ko-KR" altLang="en-US" dirty="0"/>
              <a:t>추정에서 종합적으로 뛰어난 성능을 발휘함을 강조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배터리 </a:t>
            </a:r>
            <a:r>
              <a:rPr lang="en-US" altLang="ko-KR" dirty="0"/>
              <a:t>SoH </a:t>
            </a:r>
            <a:r>
              <a:rPr lang="ko-KR" altLang="en-US" dirty="0"/>
              <a:t>건강 상태 추정을 위한 최적의 </a:t>
            </a:r>
            <a:r>
              <a:rPr lang="en-US" altLang="ko-KR" dirty="0"/>
              <a:t>EIS </a:t>
            </a:r>
            <a:r>
              <a:rPr lang="ko-KR" altLang="en-US" dirty="0"/>
              <a:t>특징을 개발하는 데 유용한 증거를 제공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9F292-9973-51F8-51B6-E1F583E9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5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75934-76B2-2393-3762-24F64018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E.g. fundamental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Features</a:t>
            </a:r>
            <a:r>
              <a:rPr lang="ko-KR" altLang="en-US" dirty="0"/>
              <a:t> 추출 방법에 따른 성능을 체계적으로 평가 및 분석하여 추정 정확도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효율성의 관점에서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Situation</a:t>
            </a:r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는 전기화학적 장치이기 때문에 환경 민감성</a:t>
            </a:r>
            <a:r>
              <a:rPr lang="en-US" altLang="ko-KR" dirty="0"/>
              <a:t>, </a:t>
            </a:r>
            <a:r>
              <a:rPr lang="ko-KR" altLang="en-US" dirty="0"/>
              <a:t>필연적인 노화</a:t>
            </a:r>
            <a:r>
              <a:rPr lang="en-US" altLang="ko-KR" dirty="0"/>
              <a:t>, </a:t>
            </a:r>
            <a:r>
              <a:rPr lang="ko-KR" altLang="en-US" dirty="0"/>
              <a:t>열 안전성 등의 문제 직면</a:t>
            </a:r>
            <a:endParaRPr lang="en-US" altLang="ko-KR" dirty="0"/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의 효율적인 활용을 보장하기 위해서는 고급 배터리 관리 기술이 중요한 역할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Estimation State of LIB</a:t>
            </a:r>
          </a:p>
          <a:p>
            <a:pPr lvl="1"/>
            <a:r>
              <a:rPr lang="en-US" altLang="ko-KR" dirty="0"/>
              <a:t>Estimation</a:t>
            </a:r>
            <a:r>
              <a:rPr lang="ko-KR" altLang="en-US" dirty="0"/>
              <a:t> </a:t>
            </a:r>
            <a:r>
              <a:rPr lang="en-US" altLang="ko-KR" dirty="0"/>
              <a:t>State :</a:t>
            </a:r>
            <a:r>
              <a:rPr lang="ko-KR" altLang="en-US" dirty="0"/>
              <a:t> 배터리 관리 기술에서 매우 중요한 동시에 어려운 작업 중 하나로 전기적</a:t>
            </a:r>
            <a:r>
              <a:rPr lang="en-US" altLang="ko-KR" dirty="0"/>
              <a:t>, </a:t>
            </a:r>
            <a:r>
              <a:rPr lang="ko-KR" altLang="en-US" dirty="0"/>
              <a:t>열적</a:t>
            </a:r>
            <a:r>
              <a:rPr lang="en-US" altLang="ko-KR" dirty="0"/>
              <a:t>, </a:t>
            </a:r>
            <a:r>
              <a:rPr lang="ko-KR" altLang="en-US" dirty="0"/>
              <a:t>노화 특성 측면에서 상세한 정보 제공</a:t>
            </a:r>
            <a:endParaRPr lang="en-US" altLang="ko-KR" dirty="0"/>
          </a:p>
          <a:p>
            <a:pPr lvl="1"/>
            <a:r>
              <a:rPr lang="en-US" altLang="ko-KR" dirty="0"/>
              <a:t>State of Heath(SoH) : </a:t>
            </a:r>
            <a:r>
              <a:rPr lang="ko-KR" altLang="en-US" dirty="0"/>
              <a:t>주로 배터리 용량과 임피던스에서 나타나며</a:t>
            </a:r>
            <a:r>
              <a:rPr lang="en-US" altLang="ko-KR" dirty="0"/>
              <a:t>, </a:t>
            </a:r>
            <a:r>
              <a:rPr lang="ko-KR" altLang="en-US" dirty="0"/>
              <a:t>배터리의 노화 수준을 정량적으로 평가하기 위해 정의</a:t>
            </a:r>
            <a:endParaRPr lang="en-US" altLang="ko-KR" dirty="0"/>
          </a:p>
          <a:p>
            <a:pPr lvl="1"/>
            <a:r>
              <a:rPr lang="en-US" altLang="ko-KR" dirty="0"/>
              <a:t>EIS : </a:t>
            </a:r>
            <a:r>
              <a:rPr lang="ko-KR" altLang="en-US" dirty="0"/>
              <a:t>중요한 배터리 정보를 포함하고 있어 배터리 관리 기술에서 중요한 역할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13137-1311-1EB1-E69A-01979DE6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4D8F-051B-843E-48F7-A63061D3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/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General EIS Feature extraction methods(from existing literature)</a:t>
                </a:r>
              </a:p>
              <a:p>
                <a:pPr lvl="1"/>
                <a:r>
                  <a:rPr lang="en-US" altLang="ko-KR" dirty="0"/>
                  <a:t>Case 1 : Feature extracted from broadband EIS</a:t>
                </a:r>
              </a:p>
              <a:p>
                <a:pPr lvl="2"/>
                <a:r>
                  <a:rPr lang="ko-KR" altLang="en-US" dirty="0"/>
                  <a:t>모든 주파수 지점에서의 임피던스 데이터를 활용하는 것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직접적인 접근 방식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2 : Feature extracted from model parameter</a:t>
                </a:r>
              </a:p>
              <a:p>
                <a:pPr lvl="2"/>
                <a:r>
                  <a:rPr lang="en-US" altLang="ko-KR" dirty="0"/>
                  <a:t>ECM</a:t>
                </a:r>
                <a:r>
                  <a:rPr lang="ko-KR" altLang="en-US" dirty="0"/>
                  <a:t>을 기반으로 하며</a:t>
                </a:r>
                <a:r>
                  <a:rPr lang="en-US" altLang="ko-KR" dirty="0"/>
                  <a:t>, EIS data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model parameter</a:t>
                </a:r>
                <a:r>
                  <a:rPr lang="ko-KR" altLang="en-US" dirty="0"/>
                  <a:t>를 얻은 후 </a:t>
                </a:r>
                <a:r>
                  <a:rPr lang="en-US" altLang="ko-KR" dirty="0"/>
                  <a:t>ECM </a:t>
                </a:r>
                <a:r>
                  <a:rPr lang="ko-KR" altLang="en-US" dirty="0"/>
                  <a:t>요소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𝑑𝑙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𝑊𝑎𝑟𝑏𝑢𝑔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평가하는데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3 : Feature extracted from fixed-frequency impedance</a:t>
                </a:r>
              </a:p>
              <a:p>
                <a:pPr lvl="2"/>
                <a:r>
                  <a:rPr lang="ko-KR" altLang="en-US" dirty="0"/>
                  <a:t>열화와 고정 주파수에서의 임피던스 특징 사이 관계를 구축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더 실용적이고 구현이 용이한 접근 방식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DB8D9-599D-0905-07B7-2FD6601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F14920-E54B-0084-247B-B1AABFE39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4378912"/>
            <a:ext cx="86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A858-AF94-DDFD-7ADA-1009D014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DA87-7124-4926-9B11-9E243CC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57651-8E77-8DFA-104C-1B081F71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information</a:t>
            </a:r>
          </a:p>
          <a:p>
            <a:pPr lvl="1"/>
            <a:r>
              <a:rPr lang="en-US" altLang="ko-KR" dirty="0"/>
              <a:t>Type : NCA Commercial LIB</a:t>
            </a:r>
          </a:p>
          <a:p>
            <a:pPr lvl="1"/>
            <a:r>
              <a:rPr lang="en-US" altLang="ko-KR" dirty="0"/>
              <a:t>Model : INR18650-29E cylindrical Cell – Samsung SDI</a:t>
            </a:r>
          </a:p>
          <a:p>
            <a:pPr lvl="1"/>
            <a:r>
              <a:rPr lang="en-US" altLang="ko-KR" dirty="0"/>
              <a:t>Number of Cell : 4</a:t>
            </a:r>
          </a:p>
          <a:p>
            <a:pPr lvl="1"/>
            <a:r>
              <a:rPr lang="en-US" altLang="ko-KR" dirty="0"/>
              <a:t>Specification</a:t>
            </a:r>
          </a:p>
          <a:p>
            <a:pPr lvl="2"/>
            <a:r>
              <a:rPr lang="en-US" altLang="ko-KR" dirty="0"/>
              <a:t>Capacity : 2.75Ah</a:t>
            </a:r>
          </a:p>
          <a:p>
            <a:pPr lvl="2"/>
            <a:r>
              <a:rPr lang="en-US" altLang="ko-KR" dirty="0"/>
              <a:t>Voltage Range : 4.2V ~ 2.5V</a:t>
            </a:r>
          </a:p>
          <a:p>
            <a:endParaRPr lang="en-US" altLang="ko-KR" dirty="0"/>
          </a:p>
          <a:p>
            <a:r>
              <a:rPr lang="en-US" altLang="ko-KR" dirty="0"/>
              <a:t>Test Equipment</a:t>
            </a:r>
          </a:p>
          <a:p>
            <a:pPr lvl="1"/>
            <a:r>
              <a:rPr lang="en-US" altLang="ko-KR" dirty="0"/>
              <a:t>Battery testing system : Chroma 17011</a:t>
            </a:r>
          </a:p>
          <a:p>
            <a:pPr lvl="1"/>
            <a:r>
              <a:rPr lang="en-US" altLang="ko-KR" dirty="0"/>
              <a:t>EIS measuring system : TOYO TA500</a:t>
            </a:r>
          </a:p>
          <a:p>
            <a:pPr lvl="1"/>
            <a:r>
              <a:rPr lang="en-US" altLang="ko-KR" dirty="0"/>
              <a:t>Thermal chamber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74DF-55C7-98F1-9137-51F2AFD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48BF89-709A-61A5-EADE-C2F371732B1B}"/>
              </a:ext>
            </a:extLst>
          </p:cNvPr>
          <p:cNvGrpSpPr/>
          <p:nvPr/>
        </p:nvGrpSpPr>
        <p:grpSpPr>
          <a:xfrm>
            <a:off x="5459570" y="3287033"/>
            <a:ext cx="6306430" cy="3067478"/>
            <a:chOff x="5459570" y="3242991"/>
            <a:chExt cx="6306430" cy="30674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78BEEF-74AF-F563-7EC8-D491B0FF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570" y="3242991"/>
              <a:ext cx="6306430" cy="28769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BC0100-5B5F-4B74-B3E6-DC8780EB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0284" y="6119942"/>
              <a:ext cx="905001" cy="19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7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8482-F89A-9EEE-51A2-F46734CA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187D-164A-9FF6-56A9-15AAD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285C-154B-0739-F2A1-E2F2FD63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Test information</a:t>
            </a:r>
          </a:p>
          <a:p>
            <a:pPr lvl="1"/>
            <a:r>
              <a:rPr lang="en-US" altLang="ko-KR" dirty="0"/>
              <a:t>Capacity calibration</a:t>
            </a:r>
          </a:p>
          <a:p>
            <a:pPr lvl="2"/>
            <a:r>
              <a:rPr lang="en-US" altLang="ko-KR" dirty="0"/>
              <a:t>Capacity : Charge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(socking time??)</a:t>
            </a:r>
          </a:p>
          <a:p>
            <a:pPr lvl="2"/>
            <a:r>
              <a:rPr lang="en-US" altLang="ko-KR" dirty="0"/>
              <a:t>Cycle test : 4.2C CC(0.5C)CV(C/50) Charge – Rest 1.5hour – 2.5V CC(1C) Discharge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Measurement EIS</a:t>
            </a:r>
          </a:p>
          <a:p>
            <a:pPr lvl="2"/>
            <a:r>
              <a:rPr lang="en-US" altLang="ko-KR" dirty="0"/>
              <a:t>SoC : 50%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Current : 500mA(RMS)</a:t>
            </a:r>
          </a:p>
          <a:p>
            <a:pPr lvl="2"/>
            <a:r>
              <a:rPr lang="en-US" altLang="ko-KR" dirty="0"/>
              <a:t>Frequency range : 10kHz ~ 10mHz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Aging Test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, 35</a:t>
            </a:r>
            <a:r>
              <a:rPr lang="ko-KR" altLang="en-US" dirty="0"/>
              <a:t> ℃</a:t>
            </a:r>
            <a:endParaRPr lang="en-US" altLang="ko-KR" dirty="0"/>
          </a:p>
          <a:p>
            <a:pPr lvl="2"/>
            <a:r>
              <a:rPr lang="en-US" altLang="ko-KR" dirty="0"/>
              <a:t>Cycle condition 1 : traditional cycling aging pattern</a:t>
            </a:r>
          </a:p>
          <a:p>
            <a:pPr lvl="2"/>
            <a:r>
              <a:rPr lang="en-US" altLang="ko-KR" dirty="0"/>
              <a:t>Cycle condition 2 : New European Driving Cycle(NEDC, 13 NEDC cycles)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3"/>
            </a:pPr>
            <a:endParaRPr lang="ko-KR" altLang="en-US" dirty="0"/>
          </a:p>
          <a:p>
            <a:pPr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7D2E5-19EA-FFBD-FEA5-F20ACB3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723445-3A62-9D77-F50E-A8F293C41AEE}"/>
              </a:ext>
            </a:extLst>
          </p:cNvPr>
          <p:cNvGrpSpPr/>
          <p:nvPr/>
        </p:nvGrpSpPr>
        <p:grpSpPr>
          <a:xfrm>
            <a:off x="6006000" y="2517174"/>
            <a:ext cx="5760000" cy="1950163"/>
            <a:chOff x="6060690" y="2856055"/>
            <a:chExt cx="5760000" cy="19501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31130A-D3C0-366E-3BC8-A90CDDCBC4E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0690" y="2856055"/>
              <a:ext cx="5760000" cy="180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D2398B1-6238-C077-5343-7E066C3E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6354" y="4656055"/>
              <a:ext cx="1408672" cy="150163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DDABFB5-515A-053B-7DDF-F8FFCD0AA08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00" y="4701906"/>
            <a:ext cx="3600000" cy="14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247A-372D-3BCA-7047-175F5D9E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9598-4545-6E25-04B7-096566B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A6AB9-EC40-41C9-EDA3-514514F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Test Sequence</a:t>
            </a:r>
          </a:p>
          <a:p>
            <a:pPr lvl="1"/>
            <a:r>
              <a:rPr lang="en-US" altLang="ko-KR" dirty="0"/>
              <a:t>Step 1</a:t>
            </a:r>
          </a:p>
          <a:p>
            <a:pPr lvl="2"/>
            <a:r>
              <a:rPr lang="en-US" altLang="ko-KR" dirty="0"/>
              <a:t>Cell 1~4 Capacity calibration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</a:t>
            </a:r>
          </a:p>
          <a:p>
            <a:pPr lvl="2"/>
            <a:r>
              <a:rPr lang="en-US" altLang="ko-KR" dirty="0"/>
              <a:t>Cell 1~4 EIS measurement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</a:t>
            </a:r>
          </a:p>
          <a:p>
            <a:pPr lvl="2"/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/>
              <a:t>1(25</a:t>
            </a:r>
            <a:r>
              <a:rPr lang="ko-KR" altLang="en-US" dirty="0"/>
              <a:t>℃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3(35</a:t>
            </a:r>
            <a:r>
              <a:rPr lang="ko-KR" altLang="en-US" dirty="0"/>
              <a:t>℃</a:t>
            </a:r>
            <a:r>
              <a:rPr lang="en-US" altLang="ko-KR" dirty="0"/>
              <a:t>) : Aging Test </a:t>
            </a:r>
            <a:r>
              <a:rPr lang="ko-KR" altLang="en-US" dirty="0"/>
              <a:t>수행</a:t>
            </a:r>
            <a:r>
              <a:rPr lang="en-US" altLang="ko-KR" dirty="0"/>
              <a:t>(traditional cycling aging pattern)</a:t>
            </a:r>
          </a:p>
          <a:p>
            <a:pPr lvl="2"/>
            <a:r>
              <a:rPr lang="en-US" altLang="ko-KR" dirty="0"/>
              <a:t>Cell 2(25</a:t>
            </a:r>
            <a:r>
              <a:rPr lang="ko-KR" altLang="en-US" dirty="0"/>
              <a:t>℃</a:t>
            </a:r>
            <a:r>
              <a:rPr lang="en-US" altLang="ko-KR" dirty="0"/>
              <a:t>), 4(35</a:t>
            </a:r>
            <a:r>
              <a:rPr lang="ko-KR" altLang="en-US" dirty="0"/>
              <a:t>℃</a:t>
            </a:r>
            <a:r>
              <a:rPr lang="en-US" altLang="ko-KR" dirty="0"/>
              <a:t>) :</a:t>
            </a:r>
            <a:r>
              <a:rPr lang="ko-KR" altLang="en-US" dirty="0"/>
              <a:t> </a:t>
            </a:r>
            <a:r>
              <a:rPr lang="en-US" altLang="ko-KR" dirty="0"/>
              <a:t> Aging Test </a:t>
            </a:r>
            <a:r>
              <a:rPr lang="ko-KR" altLang="en-US" dirty="0"/>
              <a:t>수행</a:t>
            </a:r>
            <a:r>
              <a:rPr lang="en-US" altLang="ko-KR" dirty="0"/>
              <a:t>(NEDC)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4 ~</a:t>
            </a:r>
          </a:p>
          <a:p>
            <a:pPr lvl="2"/>
            <a:r>
              <a:rPr lang="en-US" altLang="ko-KR" dirty="0"/>
              <a:t>Cell 1, 3 : Step 3</a:t>
            </a:r>
            <a:r>
              <a:rPr lang="ko-KR" altLang="en-US" dirty="0"/>
              <a:t>의 </a:t>
            </a:r>
            <a:r>
              <a:rPr lang="en-US" altLang="ko-KR" dirty="0"/>
              <a:t>Discharging cycle 25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Cell 2, 4 : Step 3</a:t>
            </a:r>
            <a:r>
              <a:rPr lang="ko-KR" altLang="en-US" dirty="0"/>
              <a:t>의 </a:t>
            </a:r>
            <a:r>
              <a:rPr lang="en-US" altLang="ko-KR" dirty="0"/>
              <a:t>Charging cycle 8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4"/>
            </a:pPr>
            <a:endParaRPr lang="ko-KR" altLang="en-US" dirty="0"/>
          </a:p>
          <a:p>
            <a:pPr>
              <a:buAutoNum type="arabicPeriod" startAt="4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152D-04D1-E664-F51D-A8F70BA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15DF25-247B-E905-33EA-9F78D39F9717}"/>
              </a:ext>
            </a:extLst>
          </p:cNvPr>
          <p:cNvGrpSpPr/>
          <p:nvPr/>
        </p:nvGrpSpPr>
        <p:grpSpPr>
          <a:xfrm>
            <a:off x="8886000" y="1989000"/>
            <a:ext cx="2880000" cy="2880000"/>
            <a:chOff x="8886000" y="1152284"/>
            <a:chExt cx="2880000" cy="27200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35C9DE-3754-5EE9-966B-23A7C98CAED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6000" y="1152284"/>
              <a:ext cx="2880000" cy="252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4B3CD2-7637-B30E-59B8-1068E76C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0578" y="3672284"/>
              <a:ext cx="1390844" cy="200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9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42B6-BF96-FD1B-0E4B-9B214EC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37D3-0785-22AA-171B-1C6FA35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Description of EIS Model used</a:t>
                </a:r>
              </a:p>
              <a:p>
                <a:pPr lvl="1"/>
                <a:r>
                  <a:rPr lang="en-US" altLang="ko-KR" dirty="0"/>
                  <a:t>ECM : adopted fractional-order ECM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super-high frequency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𝑖𝑛𝑑𝑢𝑐𝑡𝑜𝑟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intersection of the impedance and real axis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전도 과정과 관련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Middle frequency : 2 arcs</a:t>
                </a:r>
              </a:p>
              <a:p>
                <a:pPr lvl="2"/>
                <a:r>
                  <a:rPr lang="ko-KR" altLang="en-US" dirty="0"/>
                  <a:t>하나의 </a:t>
                </a:r>
                <a:r>
                  <a:rPr lang="en-US" altLang="ko-KR" dirty="0"/>
                  <a:t>arc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𝐶𝑃𝐸</m:t>
                    </m:r>
                  </m:oMath>
                </a14:m>
                <a:r>
                  <a:rPr lang="ko-KR" altLang="en-US" dirty="0"/>
                  <a:t>로 나타냄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𝐶𝑃𝐸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Low frequency : Warburg element(</a:t>
                </a:r>
                <a:r>
                  <a:rPr lang="ko-KR" altLang="en-US" dirty="0"/>
                  <a:t>배터리 확산과 관련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단순화를 위해 </a:t>
                </a:r>
                <a:r>
                  <a:rPr lang="en-US" altLang="ko-KR" dirty="0"/>
                  <a:t>CPE </a:t>
                </a:r>
                <a:r>
                  <a:rPr lang="ko-KR" altLang="en-US" dirty="0"/>
                  <a:t>참조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𝑊𝑎𝑟𝑏𝑢𝑟𝑔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Impedance of the adopted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𝑆𝐸𝐼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𝑐h𝑎𝑟𝑔𝑒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65E58-CCA1-005C-DD3D-3416E2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36948D-3EDC-4E7C-45BE-875D07D68990}"/>
              </a:ext>
            </a:extLst>
          </p:cNvPr>
          <p:cNvGrpSpPr/>
          <p:nvPr/>
        </p:nvGrpSpPr>
        <p:grpSpPr>
          <a:xfrm>
            <a:off x="8166000" y="2273726"/>
            <a:ext cx="3600000" cy="2520000"/>
            <a:chOff x="8166000" y="1958105"/>
            <a:chExt cx="3600000" cy="23105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66A6E5-D487-6CF8-4685-F3FB98B206A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000" y="1958105"/>
              <a:ext cx="3600000" cy="216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4762726-F930-CCFB-D615-1FB8F3C1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375" y="4118105"/>
              <a:ext cx="1835250" cy="150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5103</TotalTime>
  <Words>2239</Words>
  <Application>Microsoft Office PowerPoint</Application>
  <PresentationFormat>와이드스크린</PresentationFormat>
  <Paragraphs>395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</vt:lpstr>
      <vt:lpstr>맑은 고딕</vt:lpstr>
      <vt:lpstr>Arial</vt:lpstr>
      <vt:lpstr>Cambria Math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2. Overview </vt:lpstr>
      <vt:lpstr>3. Experiments</vt:lpstr>
      <vt:lpstr>3. Experiments</vt:lpstr>
      <vt:lpstr>3. Experiments</vt:lpstr>
      <vt:lpstr>4. Methodologies</vt:lpstr>
      <vt:lpstr>4. Methodologies</vt:lpstr>
      <vt:lpstr>4. Methodologies</vt:lpstr>
      <vt:lpstr>4. Methodologies</vt:lpstr>
      <vt:lpstr>4. Methodologies</vt:lpstr>
      <vt:lpstr>5. Result</vt:lpstr>
      <vt:lpstr>6. Machine learning application</vt:lpstr>
      <vt:lpstr>6. Machine learning application</vt:lpstr>
      <vt:lpstr>6. Machine learning application</vt:lpstr>
      <vt:lpstr>6. Machine learning application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8. Conclusion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859</cp:revision>
  <dcterms:created xsi:type="dcterms:W3CDTF">2024-10-31T00:07:41Z</dcterms:created>
  <dcterms:modified xsi:type="dcterms:W3CDTF">2024-11-13T05:36:01Z</dcterms:modified>
</cp:coreProperties>
</file>