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4" r:id="rId10"/>
    <p:sldId id="286" r:id="rId11"/>
    <p:sldId id="291" r:id="rId12"/>
    <p:sldId id="290" r:id="rId13"/>
    <p:sldId id="29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85"/>
            <p14:sldId id="260"/>
            <p14:sldId id="261"/>
            <p14:sldId id="262"/>
            <p14:sldId id="264"/>
            <p14:sldId id="286"/>
            <p14:sldId id="291"/>
            <p14:sldId id="290"/>
            <p14:sldId id="292"/>
          </p14:sldIdLst>
        </p14:section>
        <p14:section name="Appendix" id="{0547C302-21AA-4BA0-BE75-302C4956491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2024.11.06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6473-E9EF-827D-66E6-0CA8B476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F54F-3686-1FAE-B452-CB4A3B0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Model application </a:t>
                </a:r>
              </a:p>
              <a:p>
                <a:pPr lvl="1"/>
                <a:r>
                  <a:rPr lang="en-US" altLang="ko-KR" dirty="0"/>
                  <a:t>model identification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software(Impedance analysis)</a:t>
                </a:r>
              </a:p>
              <a:p>
                <a:pPr lvl="2"/>
                <a:r>
                  <a:rPr lang="ko-KR" altLang="en-US" dirty="0"/>
                  <a:t>초고주파 영역 제외 시 전반적으로 적합한 결과</a:t>
                </a:r>
                <a:r>
                  <a:rPr lang="en-US" altLang="ko-KR" dirty="0"/>
                  <a:t>(???)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Parameter identification</a:t>
                </a:r>
              </a:p>
              <a:p>
                <a:pPr lvl="2"/>
                <a:r>
                  <a:rPr lang="en-US" altLang="ko-KR" dirty="0"/>
                  <a:t>3 Resistance : high correlation with Capacity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maximum increasing rate</a:t>
                </a:r>
              </a:p>
              <a:p>
                <a:pPr lvl="3"/>
                <a:r>
                  <a:rPr lang="en-US" altLang="ko-KR" dirty="0"/>
                  <a:t>LAM(NE), LLI</a:t>
                </a:r>
                <a:r>
                  <a:rPr lang="ko-KR" altLang="en-US" dirty="0"/>
                  <a:t>가 주 열화 원인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LLI : </a:t>
                </a:r>
                <a:r>
                  <a:rPr lang="ko-KR" altLang="en-US" dirty="0"/>
                  <a:t>리튬 이온 농도 감소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화학 반응 속도 감소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전하 전달 과정 어렵게 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0FBA4-3E05-D799-2573-D2CA6662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A5235-F15F-A04A-3152-BB02CA4815E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0" y="4069838"/>
            <a:ext cx="3600000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77371-98D9-B5A1-2253-4D4C83A7AD1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0" y="3834511"/>
            <a:ext cx="567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500EC-813B-E38E-5CDA-8AFA2CC3B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12" y="6193812"/>
            <a:ext cx="1386025" cy="1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C1BE-E361-C90D-AA89-A3207754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4AAE-9BA4-7675-CB92-E7DC478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Assumption of GPR</a:t>
                </a:r>
              </a:p>
              <a:p>
                <a:pPr lvl="2"/>
                <a:r>
                  <a:rPr lang="en-US" altLang="ko-KR" dirty="0"/>
                  <a:t>Gaussian distribution</a:t>
                </a:r>
                <a:r>
                  <a:rPr lang="ko-KR" altLang="en-US" dirty="0"/>
                  <a:t>을 따르는</a:t>
                </a:r>
                <a:r>
                  <a:rPr lang="en-US" altLang="ko-KR" dirty="0"/>
                  <a:t> Random variables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Assumption : 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system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대해 확률 분포가 </a:t>
                </a:r>
                <a:r>
                  <a:rPr lang="en-US" altLang="ko-KR" dirty="0"/>
                  <a:t>Gaussian distribution </a:t>
                </a:r>
                <a:r>
                  <a:rPr lang="ko-KR" altLang="en-US" dirty="0"/>
                  <a:t>를 따름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kernel function</a:t>
                </a:r>
              </a:p>
              <a:p>
                <a:pPr lvl="2"/>
                <a:r>
                  <a:rPr lang="ko-KR" altLang="en-US" dirty="0"/>
                  <a:t>일반적으로 </a:t>
                </a:r>
                <a:r>
                  <a:rPr lang="en-US" altLang="ko-KR" dirty="0"/>
                  <a:t>zero mean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covariance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parameterized kernel function</a:t>
                </a:r>
                <a:r>
                  <a:rPr lang="ko-KR" altLang="en-US" dirty="0"/>
                  <a:t>으로 하여 두 </a:t>
                </a:r>
                <a:r>
                  <a:rPr lang="en-US" altLang="ko-KR" dirty="0"/>
                  <a:t>point </a:t>
                </a:r>
                <a:r>
                  <a:rPr lang="ko-KR" altLang="en-US" dirty="0"/>
                  <a:t>간 유사성을 설명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GPR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성능 향상을 위해 </a:t>
                </a:r>
                <a:r>
                  <a:rPr lang="en-US" altLang="ko-KR" dirty="0"/>
                  <a:t>Matern 3/2 kernel function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(physical process</a:t>
                </a:r>
                <a:r>
                  <a:rPr lang="ko-KR" altLang="en-US" dirty="0"/>
                  <a:t>에 더 적합한 함수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𝑐h𝑎𝑟𝑎𝑐𝑡𝑒𝑟𝑖𝑠𝑡𝑖𝑐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BD898-94E4-6477-BA4E-86D81A10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56C1-49E7-436D-9FD2-2AC0D112F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EDDAC-56F5-7073-DF4D-30590C8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Prior distribution of observed output 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𝑟𝑒𝑔𝑟𝑒𝑠𝑠𝑖𝑜𝑛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𝑑𝑒𝑓𝑖𝑛𝑖𝑡𝑒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Hyper-parameter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유도과정을 통해 </a:t>
                </a:r>
                <a:r>
                  <a:rPr lang="en-US" altLang="ko-KR" dirty="0"/>
                  <a:t>GPR Hyper-parameter</a:t>
                </a:r>
                <a:r>
                  <a:rPr lang="ko-KR" altLang="en-US" dirty="0"/>
                  <a:t>인 미지의 </a:t>
                </a:r>
                <a:r>
                  <a:rPr lang="en-US" altLang="ko-KR" dirty="0"/>
                  <a:t>parameter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𝑚𝑖𝑛𝑖𝑚𝑖𝑧𝑖𝑛𝑔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𝑚𝑎𝑟𝑔𝑖𝑛𝑎𝑙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D6121-09AF-3B5B-28FB-365D71A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5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5EE0-B179-600E-3B35-48CDF856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09FF-2BD5-9DAA-5C35-FDA0F1E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observed output(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and predicted output(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Training set X</a:t>
                </a:r>
                <a:r>
                  <a:rPr lang="ko-KR" altLang="en-US" dirty="0"/>
                  <a:t>와 동일한 </a:t>
                </a:r>
                <a:r>
                  <a:rPr lang="en-US" altLang="ko-KR" dirty="0"/>
                  <a:t>Gaussian distribution</a:t>
                </a:r>
                <a:r>
                  <a:rPr lang="ko-KR" altLang="en-US" dirty="0"/>
                  <a:t>을 공유하는 새로운 </a:t>
                </a: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주어지는 경우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간 </a:t>
                </a:r>
                <a:r>
                  <a:rPr lang="en-US" altLang="ko-KR" dirty="0"/>
                  <a:t>joint prior distribution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식 기반으로 예측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posteriori distribution</a:t>
                </a:r>
                <a:r>
                  <a:rPr lang="ko-KR" altLang="en-US" dirty="0"/>
                  <a:t>를 계산하여 도출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𝑒𝑠𝑡𝑖𝑚𝑎𝑡𝑒𝑑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±1.96×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: 95%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𝑑𝑒𝑠𝑐𝑟𝑖𝑏𝑒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47931-C252-8D61-B973-0AE0FF91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5934-76B2-2393-3762-24F64018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SoH Estimation Process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Further Review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Features</a:t>
            </a:r>
            <a:r>
              <a:rPr lang="ko-KR" altLang="en-US" dirty="0"/>
              <a:t> 추출 방법에 따른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Situation</a:t>
            </a:r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 직면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의 효율적인 활용을 보장하기 위해서는 고급 배터리 관리 기술이 중요한 역할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Estimation State of LIB</a:t>
            </a:r>
          </a:p>
          <a:p>
            <a:pPr lvl="1"/>
            <a:r>
              <a:rPr lang="en-US" altLang="ko-KR" dirty="0"/>
              <a:t>Estimation</a:t>
            </a:r>
            <a:r>
              <a:rPr lang="ko-KR" altLang="en-US" dirty="0"/>
              <a:t> </a:t>
            </a:r>
            <a:r>
              <a:rPr lang="en-US" altLang="ko-KR" dirty="0"/>
              <a:t>State :</a:t>
            </a:r>
            <a:r>
              <a:rPr lang="ko-KR" altLang="en-US" dirty="0"/>
              <a:t> 배터리 관리 기술에서 매우 중요한 동시에 어려운 작업 중 하나로 전기적</a:t>
            </a:r>
            <a:r>
              <a:rPr lang="en-US" altLang="ko-KR" dirty="0"/>
              <a:t>, </a:t>
            </a:r>
            <a:r>
              <a:rPr lang="ko-KR" altLang="en-US" dirty="0"/>
              <a:t>열적</a:t>
            </a:r>
            <a:r>
              <a:rPr lang="en-US" altLang="ko-KR" dirty="0"/>
              <a:t>, </a:t>
            </a:r>
            <a:r>
              <a:rPr lang="ko-KR" altLang="en-US" dirty="0"/>
              <a:t>노화 특성 측면에서 상세한 정보 제공</a:t>
            </a:r>
            <a:endParaRPr lang="en-US" altLang="ko-KR" dirty="0"/>
          </a:p>
          <a:p>
            <a:pPr lvl="1"/>
            <a:r>
              <a:rPr lang="en-US" altLang="ko-KR" dirty="0"/>
              <a:t>State of Heath(SoH) : </a:t>
            </a:r>
            <a:r>
              <a:rPr lang="ko-KR" altLang="en-US" dirty="0"/>
              <a:t>주로 배터리 용량과 임피던스에서 나타나며</a:t>
            </a:r>
            <a:r>
              <a:rPr lang="en-US" altLang="ko-KR" dirty="0"/>
              <a:t>, </a:t>
            </a:r>
            <a:r>
              <a:rPr lang="ko-KR" altLang="en-US" dirty="0"/>
              <a:t>배터리의 노화 수준을 정량적으로 평가하기 위해 정의</a:t>
            </a:r>
            <a:endParaRPr lang="en-US" altLang="ko-KR" dirty="0"/>
          </a:p>
          <a:p>
            <a:pPr lvl="1"/>
            <a:r>
              <a:rPr lang="en-US" altLang="ko-KR" dirty="0"/>
              <a:t>EIS : </a:t>
            </a:r>
            <a:r>
              <a:rPr lang="ko-KR" altLang="en-US" dirty="0"/>
              <a:t>중요한 배터리 정보를 포함하고 있어 배터리 관리 기술에서 중요한 역할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3137-1311-1EB1-E69A-01979DE6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4D8F-051B-843E-48F7-A63061D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/>
              <a:lstStyle/>
              <a:p>
                <a:r>
                  <a:rPr lang="en-US" altLang="ko-KR" dirty="0"/>
                  <a:t>General EIS Feature extraction methods(from existing literature)</a:t>
                </a:r>
              </a:p>
              <a:p>
                <a:pPr lvl="1"/>
                <a:r>
                  <a:rPr lang="en-US" altLang="ko-KR" dirty="0"/>
                  <a:t>Case 1 : Feature extracted from broadband EIS</a:t>
                </a:r>
              </a:p>
              <a:p>
                <a:pPr lvl="2"/>
                <a:r>
                  <a:rPr lang="ko-KR" altLang="en-US" dirty="0"/>
                  <a:t>모든 주파수 지점에서의 임피던스 데이터를 활용하는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직접적인 접근 방식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2 : Feature extracted from model parameter</a:t>
                </a:r>
              </a:p>
              <a:p>
                <a:pPr lvl="2"/>
                <a:r>
                  <a:rPr lang="en-US" altLang="ko-KR" dirty="0"/>
                  <a:t>ECM</a:t>
                </a:r>
                <a:r>
                  <a:rPr lang="ko-KR" altLang="en-US" dirty="0"/>
                  <a:t>을 기반으로 하며</a:t>
                </a:r>
                <a:r>
                  <a:rPr lang="en-US" altLang="ko-KR" dirty="0"/>
                  <a:t>, EIS data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model parameter</a:t>
                </a:r>
                <a:r>
                  <a:rPr lang="ko-KR" altLang="en-US" dirty="0"/>
                  <a:t>를 얻은 후 </a:t>
                </a:r>
                <a:r>
                  <a:rPr lang="en-US" altLang="ko-KR" dirty="0"/>
                  <a:t>ECM </a:t>
                </a:r>
                <a:r>
                  <a:rPr lang="ko-KR" altLang="en-US" dirty="0"/>
                  <a:t>요소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𝑊𝑎𝑟𝑏𝑢𝑔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평가하는데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3 : Feature extracted from fixed-frequency</a:t>
                </a:r>
              </a:p>
              <a:p>
                <a:pPr lvl="2"/>
                <a:r>
                  <a:rPr lang="ko-KR" altLang="en-US" dirty="0"/>
                  <a:t>열화와 고정 주파수 임피던스 특징 사이 관계를 구축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더 실용적이고 구현이 용이한 접근 방식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DB8D9-599D-0905-07B7-2FD6601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14920-E54B-0084-247B-B1AABFE39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437891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NCA Commercial LIB</a:t>
            </a:r>
          </a:p>
          <a:p>
            <a:pPr lvl="1"/>
            <a:r>
              <a:rPr lang="en-US" altLang="ko-KR" dirty="0"/>
              <a:t>Model : INR18650-29E cylindrical Cell – Samsung SDI</a:t>
            </a:r>
          </a:p>
          <a:p>
            <a:pPr lvl="1"/>
            <a:r>
              <a:rPr lang="en-US" altLang="ko-KR" dirty="0"/>
              <a:t>Number of Cell : 4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2.75Ah</a:t>
            </a:r>
          </a:p>
          <a:p>
            <a:pPr lvl="2"/>
            <a:r>
              <a:rPr lang="en-US" altLang="ko-KR" dirty="0"/>
              <a:t>Voltage Range : 4.2V ~ 2.5V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Battery testing system : Chroma 17011</a:t>
            </a:r>
          </a:p>
          <a:p>
            <a:pPr lvl="1"/>
            <a:r>
              <a:rPr lang="en-US" altLang="ko-KR" dirty="0"/>
              <a:t>EIS measuring system : TOYO TA500</a:t>
            </a:r>
          </a:p>
          <a:p>
            <a:pPr lvl="1"/>
            <a:r>
              <a:rPr lang="en-US" altLang="ko-KR" dirty="0"/>
              <a:t>Thermal chamber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48BF89-709A-61A5-EADE-C2F371732B1B}"/>
              </a:ext>
            </a:extLst>
          </p:cNvPr>
          <p:cNvGrpSpPr/>
          <p:nvPr/>
        </p:nvGrpSpPr>
        <p:grpSpPr>
          <a:xfrm>
            <a:off x="5459570" y="3287033"/>
            <a:ext cx="6306430" cy="3067478"/>
            <a:chOff x="5459570" y="3242991"/>
            <a:chExt cx="6306430" cy="30674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78BEEF-74AF-F563-7EC8-D491B0F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570" y="3242991"/>
              <a:ext cx="6306430" cy="28769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C0100-5B5F-4B74-B3E6-DC8780EB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284" y="6119942"/>
              <a:ext cx="905001" cy="19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Capacity calibration</a:t>
            </a:r>
          </a:p>
          <a:p>
            <a:pPr lvl="2"/>
            <a:r>
              <a:rPr lang="en-US" altLang="ko-KR" dirty="0"/>
              <a:t>Capacity : Charge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(socking time??)</a:t>
            </a:r>
          </a:p>
          <a:p>
            <a:pPr lvl="2"/>
            <a:r>
              <a:rPr lang="en-US" altLang="ko-KR" dirty="0"/>
              <a:t>Cycle test : 4.2C CC(0.5C)CV(C/50) Charge – Rest 1.5hour – 2.5V CC(1C) Discharge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Measurement EIS</a:t>
            </a:r>
          </a:p>
          <a:p>
            <a:pPr lvl="2"/>
            <a:r>
              <a:rPr lang="en-US" altLang="ko-KR" dirty="0"/>
              <a:t>SoC : 50%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Current : 500mA(RMS)</a:t>
            </a:r>
          </a:p>
          <a:p>
            <a:pPr lvl="2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Aging Test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 ℃</a:t>
            </a:r>
            <a:endParaRPr lang="en-US" altLang="ko-KR" dirty="0"/>
          </a:p>
          <a:p>
            <a:pPr lvl="2"/>
            <a:r>
              <a:rPr lang="en-US" altLang="ko-KR" dirty="0"/>
              <a:t>Cycle condition 1 : traditional cycling aging pattern</a:t>
            </a:r>
          </a:p>
          <a:p>
            <a:pPr lvl="2"/>
            <a:r>
              <a:rPr lang="en-US" altLang="ko-KR" dirty="0"/>
              <a:t>Cycle condition 2 : New European Driving Cycle(NEDC, 13 NEDC cycles)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723445-3A62-9D77-F50E-A8F293C41AEE}"/>
              </a:ext>
            </a:extLst>
          </p:cNvPr>
          <p:cNvGrpSpPr/>
          <p:nvPr/>
        </p:nvGrpSpPr>
        <p:grpSpPr>
          <a:xfrm>
            <a:off x="6006000" y="2517174"/>
            <a:ext cx="5760000" cy="1950163"/>
            <a:chOff x="6060690" y="2856055"/>
            <a:chExt cx="5760000" cy="19501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31130A-D3C0-366E-3BC8-A90CDDCBC4E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0690" y="2856055"/>
              <a:ext cx="576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2398B1-6238-C077-5343-7E066C3E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6354" y="4656055"/>
              <a:ext cx="1408672" cy="150163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DDABFB5-515A-053B-7DDF-F8FFCD0AA08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5036254"/>
            <a:ext cx="360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Cell 1~4 Capacity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Cell 1~4 EIS measurement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</a:t>
            </a:r>
          </a:p>
          <a:p>
            <a:pPr lvl="2"/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1(25</a:t>
            </a:r>
            <a:r>
              <a:rPr lang="ko-KR" altLang="en-US" dirty="0"/>
              <a:t>℃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3(35</a:t>
            </a:r>
            <a:r>
              <a:rPr lang="ko-KR" altLang="en-US" dirty="0"/>
              <a:t>℃</a:t>
            </a:r>
            <a:r>
              <a:rPr lang="en-US" altLang="ko-KR" dirty="0"/>
              <a:t>) : Aging Test </a:t>
            </a:r>
            <a:r>
              <a:rPr lang="ko-KR" altLang="en-US" dirty="0"/>
              <a:t>수행</a:t>
            </a:r>
            <a:r>
              <a:rPr lang="en-US" altLang="ko-KR" dirty="0"/>
              <a:t>(traditional cycling aging pattern)</a:t>
            </a:r>
          </a:p>
          <a:p>
            <a:pPr lvl="2"/>
            <a:r>
              <a:rPr lang="en-US" altLang="ko-KR" dirty="0"/>
              <a:t>Cell 2(25</a:t>
            </a:r>
            <a:r>
              <a:rPr lang="ko-KR" altLang="en-US" dirty="0"/>
              <a:t>℃</a:t>
            </a:r>
            <a:r>
              <a:rPr lang="en-US" altLang="ko-KR" dirty="0"/>
              <a:t>), 4(35</a:t>
            </a:r>
            <a:r>
              <a:rPr lang="ko-KR" altLang="en-US" dirty="0"/>
              <a:t>℃</a:t>
            </a:r>
            <a:r>
              <a:rPr lang="en-US" altLang="ko-KR" dirty="0"/>
              <a:t>) :</a:t>
            </a:r>
            <a:r>
              <a:rPr lang="ko-KR" altLang="en-US" dirty="0"/>
              <a:t> </a:t>
            </a:r>
            <a:r>
              <a:rPr lang="en-US" altLang="ko-KR" dirty="0"/>
              <a:t> Aging Test </a:t>
            </a:r>
            <a:r>
              <a:rPr lang="ko-KR" altLang="en-US" dirty="0"/>
              <a:t>수행</a:t>
            </a:r>
            <a:r>
              <a:rPr lang="en-US" altLang="ko-KR" dirty="0"/>
              <a:t>(NEDC)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 ~</a:t>
            </a:r>
          </a:p>
          <a:p>
            <a:pPr lvl="2"/>
            <a:r>
              <a:rPr lang="en-US" altLang="ko-KR" dirty="0"/>
              <a:t>Cell 1, 3 : Step 3</a:t>
            </a:r>
            <a:r>
              <a:rPr lang="ko-KR" altLang="en-US" dirty="0"/>
              <a:t>의 </a:t>
            </a:r>
            <a:r>
              <a:rPr lang="en-US" altLang="ko-KR" dirty="0"/>
              <a:t>Discharging cycle 25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Cell 2, 4 : Step 3</a:t>
            </a:r>
            <a:r>
              <a:rPr lang="ko-KR" altLang="en-US" dirty="0"/>
              <a:t>의 </a:t>
            </a:r>
            <a:r>
              <a:rPr lang="en-US" altLang="ko-KR" dirty="0"/>
              <a:t>Charging cycle 8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15DF25-247B-E905-33EA-9F78D39F9717}"/>
              </a:ext>
            </a:extLst>
          </p:cNvPr>
          <p:cNvGrpSpPr/>
          <p:nvPr/>
        </p:nvGrpSpPr>
        <p:grpSpPr>
          <a:xfrm>
            <a:off x="8886000" y="1989000"/>
            <a:ext cx="2880000" cy="2880000"/>
            <a:chOff x="8886000" y="1152284"/>
            <a:chExt cx="2880000" cy="27200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35C9DE-3754-5EE9-966B-23A7C98CAED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6000" y="1152284"/>
              <a:ext cx="2880000" cy="252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4B3CD2-7637-B30E-59B8-1068E76C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0578" y="3672284"/>
              <a:ext cx="1390844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Description of EIS Model used</a:t>
                </a:r>
              </a:p>
              <a:p>
                <a:pPr lvl="1"/>
                <a:r>
                  <a:rPr lang="en-US" altLang="ko-KR" dirty="0"/>
                  <a:t>ECM : adopted fractional-order ECM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super-high frequency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𝑖𝑛𝑑𝑢𝑐𝑡𝑜𝑟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intersection of the impedance and real axis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전도 과정과 관련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Middle frequency : 2 arcs</a:t>
                </a:r>
              </a:p>
              <a:p>
                <a:pPr lvl="2"/>
                <a:r>
                  <a:rPr lang="ko-KR" altLang="en-US" dirty="0"/>
                  <a:t>하나의 </a:t>
                </a:r>
                <a:r>
                  <a:rPr lang="en-US" altLang="ko-KR" dirty="0"/>
                  <a:t>arc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𝐶𝑃𝐸</m:t>
                    </m:r>
                  </m:oMath>
                </a14:m>
                <a:r>
                  <a:rPr lang="ko-KR" altLang="en-US" dirty="0"/>
                  <a:t>로 나타냄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𝐶𝑃𝐸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Low frequency : Warburg element(</a:t>
                </a:r>
                <a:r>
                  <a:rPr lang="ko-KR" altLang="en-US" dirty="0"/>
                  <a:t>배터리 확산과 관련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단순화를 위해 </a:t>
                </a:r>
                <a:r>
                  <a:rPr lang="en-US" altLang="ko-KR" dirty="0"/>
                  <a:t>CPE </a:t>
                </a:r>
                <a:r>
                  <a:rPr lang="ko-KR" altLang="en-US" dirty="0"/>
                  <a:t>참조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𝑊𝑎𝑟𝑏𝑢𝑟𝑔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Impedance of the adopted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36948D-3EDC-4E7C-45BE-875D07D68990}"/>
              </a:ext>
            </a:extLst>
          </p:cNvPr>
          <p:cNvGrpSpPr/>
          <p:nvPr/>
        </p:nvGrpSpPr>
        <p:grpSpPr>
          <a:xfrm>
            <a:off x="8166000" y="2273726"/>
            <a:ext cx="3600000" cy="2520000"/>
            <a:chOff x="8166000" y="1958105"/>
            <a:chExt cx="3600000" cy="2310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66A6E5-D487-6CF8-4685-F3FB98B206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000" y="1958105"/>
              <a:ext cx="3600000" cy="216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762726-F930-CCFB-D615-1FB8F3C1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375" y="4118105"/>
              <a:ext cx="1835250" cy="150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4903</TotalTime>
  <Words>1110</Words>
  <Application>Microsoft Office PowerPoint</Application>
  <PresentationFormat>와이드스크린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2. Overview </vt:lpstr>
      <vt:lpstr>3. Experiments</vt:lpstr>
      <vt:lpstr>3. Experiments</vt:lpstr>
      <vt:lpstr>3. Experiments</vt:lpstr>
      <vt:lpstr>4. Methodologies</vt:lpstr>
      <vt:lpstr>4. Methodologies</vt:lpstr>
      <vt:lpstr>4. Methodologies</vt:lpstr>
      <vt:lpstr>4. Methodologies</vt:lpstr>
      <vt:lpstr>4. Methodologies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687</cp:revision>
  <dcterms:created xsi:type="dcterms:W3CDTF">2024-10-31T00:07:41Z</dcterms:created>
  <dcterms:modified xsi:type="dcterms:W3CDTF">2024-11-11T09:55:30Z</dcterms:modified>
</cp:coreProperties>
</file>