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4" r:id="rId17"/>
    <p:sldId id="278" r:id="rId18"/>
    <p:sldId id="281" r:id="rId19"/>
    <p:sldId id="282" r:id="rId20"/>
    <p:sldId id="283" r:id="rId21"/>
    <p:sldId id="275" r:id="rId22"/>
    <p:sldId id="276" r:id="rId23"/>
    <p:sldId id="266" r:id="rId24"/>
    <p:sldId id="277" r:id="rId25"/>
    <p:sldId id="273" r:id="rId26"/>
    <p:sldId id="27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1E2CFC3-CC19-4D78-BE03-05879D21967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  <p14:sldId id="269"/>
            <p14:sldId id="270"/>
            <p14:sldId id="271"/>
            <p14:sldId id="274"/>
            <p14:sldId id="278"/>
            <p14:sldId id="281"/>
            <p14:sldId id="282"/>
            <p14:sldId id="283"/>
            <p14:sldId id="275"/>
          </p14:sldIdLst>
        </p14:section>
        <p14:section name="Appendix" id="{0547C302-21AA-4BA0-BE75-302C49564918}">
          <p14:sldIdLst>
            <p14:sldId id="276"/>
            <p14:sldId id="266"/>
            <p14:sldId id="277"/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9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9F234-20F8-45D3-A094-E399EA9B6EDE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5AE4A-EE05-4067-AD01-15555BA68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29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5AE4A-EE05-4067-AD01-15555BA68CD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177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1C33CB-9396-453D-A3F7-6C738A15A200}"/>
              </a:ext>
            </a:extLst>
          </p:cNvPr>
          <p:cNvCxnSpPr/>
          <p:nvPr/>
        </p:nvCxnSpPr>
        <p:spPr>
          <a:xfrm>
            <a:off x="2108308" y="2636912"/>
            <a:ext cx="797538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8349CC6-F2FE-4DFF-9D90-444860B099E0}"/>
              </a:ext>
            </a:extLst>
          </p:cNvPr>
          <p:cNvCxnSpPr/>
          <p:nvPr/>
        </p:nvCxnSpPr>
        <p:spPr>
          <a:xfrm>
            <a:off x="2108308" y="3429000"/>
            <a:ext cx="797538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5587B190-62E0-E182-A532-BA338A27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2696"/>
            <a:ext cx="10515600" cy="980900"/>
          </a:xfrm>
          <a:prstGeom prst="rect">
            <a:avLst/>
          </a:prstGeom>
        </p:spPr>
        <p:txBody>
          <a:bodyPr anchor="ctr"/>
          <a:lstStyle>
            <a:lvl1pPr marL="0" algn="ctr" defTabSz="457200" rtl="0" eaLnBrk="1" latinLnBrk="0" hangingPunct="1">
              <a:defRPr lang="ko-KR" altLang="en-US" sz="36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38E6426-3999-4DF1-0EDC-806FE01E56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59934" y="2796003"/>
            <a:ext cx="4472132" cy="47059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457200" rtl="0" eaLnBrk="1" latinLnBrk="0" hangingPunct="1">
              <a:buNone/>
              <a:defRPr lang="ko-KR" altLang="en-US" sz="1800" b="1" kern="12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6833267-0A6F-3C7D-1B1B-358BB15803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13924" y="5872163"/>
            <a:ext cx="2063115" cy="7318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1" lang="en-US" altLang="ko-KR" sz="1200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Segoe UI" panose="020B0502040204020203" pitchFamily="34" charset="0"/>
              </a:defRPr>
            </a:lvl1pPr>
            <a:lvl2pPr marL="0" indent="0" algn="r" defTabSz="457200" rtl="0" eaLnBrk="1" latinLnBrk="0" hangingPunct="1">
              <a:buNone/>
              <a:defRPr kumimoji="1" lang="ko-KR" altLang="en-US" sz="1200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Segoe UI" panose="020B0502040204020203" pitchFamily="34" charset="0"/>
              </a:defRPr>
            </a:lvl2pPr>
            <a:lvl3pPr marL="0" indent="0" algn="r" defTabSz="457200" rtl="0" eaLnBrk="1" latinLnBrk="0" hangingPunct="1">
              <a:buNone/>
              <a:defRPr kumimoji="1" lang="ko-KR" altLang="en-US" sz="1200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Segoe UI" panose="020B0502040204020203" pitchFamily="34" charset="0"/>
              </a:defRPr>
            </a:lvl3pPr>
            <a:lvl4pPr marL="0" indent="0" algn="r" defTabSz="457200" rtl="0" eaLnBrk="1" latinLnBrk="0" hangingPunct="1">
              <a:buNone/>
              <a:defRPr kumimoji="1" lang="ko-KR" altLang="en-US" sz="1200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Segoe UI" panose="020B0502040204020203" pitchFamily="34" charset="0"/>
              </a:defRPr>
            </a:lvl4pPr>
            <a:lvl5pPr marL="0" indent="0" algn="r" defTabSz="457200" rtl="0" eaLnBrk="1" latinLnBrk="0" hangingPunct="1">
              <a:buNone/>
              <a:defRPr kumimoji="1" lang="ko-KR" altLang="en-US" sz="1200" kern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altLang="ko-KR"/>
              <a:t>Date </a:t>
            </a:r>
            <a:r>
              <a:rPr lang="ko-KR" altLang="en-US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↵</a:t>
            </a:r>
            <a:r>
              <a:rPr lang="ko-KR" altLang="en-US" b="0" i="0">
                <a:solidFill>
                  <a:srgbClr val="040C2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/>
              <a:t>Team </a:t>
            </a:r>
            <a:r>
              <a:rPr lang="ko-KR" altLang="en-US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↵ </a:t>
            </a:r>
            <a:r>
              <a:rPr lang="en-US" altLang="ko-KR"/>
              <a:t>Name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01704-B926-D314-D9C9-3957CEBB6D3C}"/>
              </a:ext>
            </a:extLst>
          </p:cNvPr>
          <p:cNvSpPr txBox="1"/>
          <p:nvPr/>
        </p:nvSpPr>
        <p:spPr>
          <a:xfrm>
            <a:off x="966001" y="4751339"/>
            <a:ext cx="10259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u="sng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WARNING</a:t>
            </a:r>
          </a:p>
          <a:p>
            <a:pPr algn="ctr"/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This document is released only to Autosilicon.</a:t>
            </a:r>
          </a:p>
          <a:p>
            <a:pPr algn="ctr"/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No one is permitted to reproduce and duplicate, in any form, the whole or part of this document without written approval from Autosilicon.</a:t>
            </a:r>
            <a:endParaRPr lang="ko-KR" altLang="en-US" sz="120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AE0DAC-E3F0-DFA4-7A5A-1234E6876D15}"/>
              </a:ext>
            </a:extLst>
          </p:cNvPr>
          <p:cNvSpPr txBox="1"/>
          <p:nvPr/>
        </p:nvSpPr>
        <p:spPr>
          <a:xfrm>
            <a:off x="69484" y="44625"/>
            <a:ext cx="2747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DEF5DA8-37CD-8DB4-0BEF-C4E7AE196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2" y="6524832"/>
            <a:ext cx="1728192" cy="28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5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0_Editable Contents (type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558C2-9AA8-1F32-EDE6-D01913C5C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0000" cy="486000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BA02DFB-F21D-EBFB-81C0-129711504E16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4B925E8F-E1DF-F7DA-67D0-E0D63500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00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" name="직선 연결선 5">
            <a:extLst>
              <a:ext uri="{FF2B5EF4-FFF2-40B4-BE49-F238E27FC236}">
                <a16:creationId xmlns:a16="http://schemas.microsoft.com/office/drawing/2014/main" id="{4B9202DC-5D47-18FD-DFF1-EFCACB4CF1C0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5">
            <a:extLst>
              <a:ext uri="{FF2B5EF4-FFF2-40B4-BE49-F238E27FC236}">
                <a16:creationId xmlns:a16="http://schemas.microsoft.com/office/drawing/2014/main" id="{A566CC07-5622-EFFD-34E3-6B27393F0438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E1EDC40D-0DDE-BB0B-6135-3F8388A18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AD2532-8E1D-A015-C0CC-FA207B404613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7350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8B790-35F6-F778-3D67-FF8DB81A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1278" cy="484162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0A30876-6EC1-BD4C-E9CE-2C11F6900C9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6000" y="862731"/>
            <a:ext cx="11340000" cy="525721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3525" indent="-263525">
              <a:lnSpc>
                <a:spcPct val="100000"/>
              </a:lnSpc>
              <a:buFont typeface="+mj-lt"/>
              <a:buAutoNum type="arabicPeriod"/>
              <a:defRPr sz="1400"/>
            </a:lvl1pPr>
            <a:lvl2pPr marL="447675" indent="-174625">
              <a:lnSpc>
                <a:spcPct val="100000"/>
              </a:lnSpc>
              <a:buFont typeface="+mj-lt"/>
              <a:buAutoNum type="arabicParenR"/>
              <a:defRPr sz="1400"/>
            </a:lvl2pPr>
            <a:lvl3pPr marL="630238" indent="-163513">
              <a:lnSpc>
                <a:spcPct val="100000"/>
              </a:lnSpc>
              <a:buFont typeface="맑은 고딕" panose="020B0503020000020004" pitchFamily="50" charset="-127"/>
              <a:buChar char="–"/>
              <a:defRPr sz="1400"/>
            </a:lvl3pPr>
            <a:lvl4pPr marL="803275" indent="-153988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63525" indent="-250825">
              <a:buFont typeface="맑은 고딕" panose="020B0503020000020004" pitchFamily="50" charset="-127"/>
              <a:buChar char="→"/>
              <a:tabLst>
                <a:tab pos="182563" algn="l"/>
              </a:tabLst>
              <a:defRPr sz="1400"/>
            </a:lvl5pPr>
          </a:lstStyle>
          <a:p>
            <a:pPr lvl="0"/>
            <a:r>
              <a:rPr lang="en-US" altLang="ko-KR"/>
              <a:t>Topic1</a:t>
            </a:r>
          </a:p>
          <a:p>
            <a:pPr lvl="1"/>
            <a:r>
              <a:rPr lang="en-US" altLang="ko-KR"/>
              <a:t>Contents A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1"/>
            <a:r>
              <a:rPr lang="en-US" altLang="ko-KR"/>
              <a:t>Contents B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4"/>
            <a:r>
              <a:rPr lang="en-US" altLang="ko-KR"/>
              <a:t>Short Conclusion</a:t>
            </a:r>
            <a:endParaRPr lang="ko-KR" altLang="en-US"/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69848561-9519-0AA5-B72D-632E73CA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" name="직선 연결선 9">
            <a:extLst>
              <a:ext uri="{FF2B5EF4-FFF2-40B4-BE49-F238E27FC236}">
                <a16:creationId xmlns:a16="http://schemas.microsoft.com/office/drawing/2014/main" id="{8909A40A-6AF5-68AC-B4BF-6F86989CC2E0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9">
            <a:extLst>
              <a:ext uri="{FF2B5EF4-FFF2-40B4-BE49-F238E27FC236}">
                <a16:creationId xmlns:a16="http://schemas.microsoft.com/office/drawing/2014/main" id="{D4D0A80A-8B27-7ECE-E7CC-1BCD2FC6B231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17248B0E-5AC6-C6AF-8269-C2551613B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E96B3A-26E4-79F6-1974-46A51968F691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1810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D75F8D21-13BE-E818-1F29-8410E4B74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1AEEFE-1076-4215-C459-A9AC12D1743D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552249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9353F-45F6-A313-A176-216A2C4914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6000" y="862731"/>
            <a:ext cx="11340000" cy="5257211"/>
          </a:xfrm>
          <a:prstGeom prst="rect">
            <a:avLst/>
          </a:prstGeom>
        </p:spPr>
        <p:txBody>
          <a:bodyPr tIns="0">
            <a:normAutofit/>
          </a:bodyPr>
          <a:lstStyle>
            <a:lvl1pPr marL="514350" indent="-514350">
              <a:lnSpc>
                <a:spcPct val="150000"/>
              </a:lnSpc>
              <a:buFont typeface="+mj-lt"/>
              <a:buAutoNum type="arabicPeriod"/>
              <a:defRPr sz="1600"/>
            </a:lvl1pPr>
            <a:lvl2pPr marL="914400" indent="-457200">
              <a:buFont typeface="+mj-lt"/>
              <a:buAutoNum type="arabicParenR"/>
              <a:defRPr sz="1600"/>
            </a:lvl2pPr>
            <a:lvl3pPr marL="1371600" indent="-457200">
              <a:buFont typeface="맑은 고딕" panose="020B0503020000020004" pitchFamily="50" charset="-127"/>
              <a:buChar char="–"/>
              <a:defRPr sz="1600"/>
            </a:lvl3pPr>
            <a:lvl4pPr marL="1371600" indent="0">
              <a:buFont typeface="+mj-lt"/>
              <a:buNone/>
              <a:defRPr sz="1600"/>
            </a:lvl4pPr>
            <a:lvl5pPr marL="21717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lang="en-US" altLang="ko-KR"/>
              <a:t>(Mandatory) 1. Objective, 2. Summary, … , Conclusion</a:t>
            </a:r>
          </a:p>
          <a:p>
            <a:pPr lvl="0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F987BF5-BE18-E1F9-C857-A154AAE215B6}"/>
              </a:ext>
            </a:extLst>
          </p:cNvPr>
          <p:cNvSpPr txBox="1"/>
          <p:nvPr/>
        </p:nvSpPr>
        <p:spPr>
          <a:xfrm>
            <a:off x="360000" y="144000"/>
            <a:ext cx="11520000" cy="486000"/>
          </a:xfrm>
          <a:prstGeom prst="rect">
            <a:avLst/>
          </a:prstGeom>
          <a:noFill/>
        </p:spPr>
        <p:txBody>
          <a:bodyPr wrap="none" lIns="0" rtlCol="0" anchor="ctr">
            <a:noAutofit/>
          </a:bodyPr>
          <a:lstStyle/>
          <a:p>
            <a: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Table of Contents</a:t>
            </a:r>
            <a:endParaRPr lang="ko-KR" altLang="en-US" sz="2400" b="1" kern="120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" name="직선 연결선 9">
            <a:extLst>
              <a:ext uri="{FF2B5EF4-FFF2-40B4-BE49-F238E27FC236}">
                <a16:creationId xmlns:a16="http://schemas.microsoft.com/office/drawing/2014/main" id="{D3301CFF-D3D4-6582-049C-F641F26422AD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9">
            <a:extLst>
              <a:ext uri="{FF2B5EF4-FFF2-40B4-BE49-F238E27FC236}">
                <a16:creationId xmlns:a16="http://schemas.microsoft.com/office/drawing/2014/main" id="{7380B380-157E-642C-12A9-0FDC17459442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278DF908-C530-3B34-4B2D-502B8CF74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21A9B5-5CE8-B519-35B8-F0AEDC9565C3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2267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9353F-45F6-A313-A176-216A2C4914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6000" y="862731"/>
            <a:ext cx="11340000" cy="5257211"/>
          </a:xfrm>
          <a:prstGeom prst="rect">
            <a:avLst/>
          </a:prstGeom>
        </p:spPr>
        <p:txBody>
          <a:bodyPr tIns="0">
            <a:normAutofit/>
          </a:bodyPr>
          <a:lstStyle>
            <a:lvl1pPr marL="514350" indent="-514350">
              <a:lnSpc>
                <a:spcPct val="150000"/>
              </a:lnSpc>
              <a:buFont typeface="+mj-lt"/>
              <a:buAutoNum type="arabicPeriod"/>
              <a:defRPr sz="1600"/>
            </a:lvl1pPr>
            <a:lvl2pPr marL="914400" indent="-457200">
              <a:buFont typeface="+mj-lt"/>
              <a:buAutoNum type="arabicParenR"/>
              <a:defRPr sz="1600"/>
            </a:lvl2pPr>
            <a:lvl3pPr marL="1371600" indent="-457200">
              <a:buFont typeface="맑은 고딕" panose="020B0503020000020004" pitchFamily="50" charset="-127"/>
              <a:buChar char="–"/>
              <a:defRPr sz="1600"/>
            </a:lvl3pPr>
            <a:lvl4pPr marL="1371600" indent="0">
              <a:buFont typeface="+mj-lt"/>
              <a:buNone/>
              <a:defRPr sz="1600"/>
            </a:lvl4pPr>
            <a:lvl5pPr marL="21717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lang="en-US" altLang="ko-KR"/>
              <a:t>There may be multiple objectives, and make sure to include the expected results.</a:t>
            </a:r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A3CF10-9C38-E90C-B513-DE82C96B7482}"/>
              </a:ext>
            </a:extLst>
          </p:cNvPr>
          <p:cNvSpPr txBox="1"/>
          <p:nvPr/>
        </p:nvSpPr>
        <p:spPr>
          <a:xfrm>
            <a:off x="360000" y="144000"/>
            <a:ext cx="11520000" cy="486000"/>
          </a:xfrm>
          <a:prstGeom prst="rect">
            <a:avLst/>
          </a:prstGeom>
          <a:noFill/>
        </p:spPr>
        <p:txBody>
          <a:bodyPr wrap="none" lIns="0" rtlCol="0" anchor="ctr">
            <a:noAutofit/>
          </a:bodyPr>
          <a:lstStyle/>
          <a:p>
            <a: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1. Objectives</a:t>
            </a:r>
            <a:endParaRPr lang="ko-KR" altLang="en-US" sz="2400" b="1" kern="120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" name="직선 연결선 9">
            <a:extLst>
              <a:ext uri="{FF2B5EF4-FFF2-40B4-BE49-F238E27FC236}">
                <a16:creationId xmlns:a16="http://schemas.microsoft.com/office/drawing/2014/main" id="{3CCF7D18-7253-3075-A06C-C98A71F2D494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6">
            <a:extLst>
              <a:ext uri="{FF2B5EF4-FFF2-40B4-BE49-F238E27FC236}">
                <a16:creationId xmlns:a16="http://schemas.microsoft.com/office/drawing/2014/main" id="{FC4F701A-7012-41F5-AE5F-28011B68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9">
            <a:extLst>
              <a:ext uri="{FF2B5EF4-FFF2-40B4-BE49-F238E27FC236}">
                <a16:creationId xmlns:a16="http://schemas.microsoft.com/office/drawing/2014/main" id="{BF1F8319-D054-97CD-747A-202AFCBAA337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2C2CEBA2-6F7F-C2BC-D41D-DE772BE95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F3F7436-5225-CDCF-B4B3-7462AC34A0A7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9203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9353F-45F6-A313-A176-216A2C491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000" y="862731"/>
            <a:ext cx="11340000" cy="5257211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1600"/>
            </a:lvl1pPr>
            <a:lvl2pPr marL="914400" indent="-457200">
              <a:buFont typeface="+mj-lt"/>
              <a:buAutoNum type="arabicParenR"/>
              <a:defRPr sz="1600"/>
            </a:lvl2pPr>
            <a:lvl3pPr marL="1371600" indent="-457200">
              <a:buFont typeface="맑은 고딕" panose="020B0503020000020004" pitchFamily="50" charset="-127"/>
              <a:buChar char="–"/>
              <a:defRPr sz="1600"/>
            </a:lvl3pPr>
            <a:lvl4pPr marL="1371600" indent="0">
              <a:buFont typeface="+mj-lt"/>
              <a:buNone/>
              <a:defRPr sz="1600"/>
            </a:lvl4pPr>
            <a:lvl5pPr marL="21717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9FE21E-0F27-2214-9887-63726D50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A4445-8F62-3960-F5A7-4961A1745A63}"/>
              </a:ext>
            </a:extLst>
          </p:cNvPr>
          <p:cNvSpPr txBox="1"/>
          <p:nvPr/>
        </p:nvSpPr>
        <p:spPr>
          <a:xfrm>
            <a:off x="360000" y="144000"/>
            <a:ext cx="11520000" cy="486000"/>
          </a:xfrm>
          <a:prstGeom prst="rect">
            <a:avLst/>
          </a:prstGeom>
          <a:noFill/>
        </p:spPr>
        <p:txBody>
          <a:bodyPr wrap="none" lIns="0" rtlCol="0" anchor="ctr">
            <a:noAutofit/>
          </a:bodyPr>
          <a:lstStyle/>
          <a:p>
            <a: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2. Summary</a:t>
            </a:r>
            <a:endParaRPr lang="ko-KR" altLang="en-US" sz="2400" b="1" kern="120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" name="직선 연결선 9">
            <a:extLst>
              <a:ext uri="{FF2B5EF4-FFF2-40B4-BE49-F238E27FC236}">
                <a16:creationId xmlns:a16="http://schemas.microsoft.com/office/drawing/2014/main" id="{EF6DA0F2-F834-0F74-73CF-3C462A4798A4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9">
            <a:extLst>
              <a:ext uri="{FF2B5EF4-FFF2-40B4-BE49-F238E27FC236}">
                <a16:creationId xmlns:a16="http://schemas.microsoft.com/office/drawing/2014/main" id="{C7241164-38D3-7729-A671-AAF49CBECC04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BD42D537-4C5C-1D4F-C0EF-591FBE234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E870ECB-F636-A647-0B75-ABE478BD3DEE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0081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Editable Contents (type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8B790-35F6-F778-3D67-FF8DB81A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1278" cy="484162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838E559B-F0C0-49F1-4517-5B2713433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0A30876-6EC1-BD4C-E9CE-2C11F6900C9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6000" y="862731"/>
            <a:ext cx="11340000" cy="525721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3525" indent="-263525">
              <a:lnSpc>
                <a:spcPct val="100000"/>
              </a:lnSpc>
              <a:buFont typeface="+mj-lt"/>
              <a:buAutoNum type="arabicPeriod"/>
              <a:defRPr sz="1400"/>
            </a:lvl1pPr>
            <a:lvl2pPr marL="447675" indent="-174625">
              <a:lnSpc>
                <a:spcPct val="100000"/>
              </a:lnSpc>
              <a:buFont typeface="+mj-lt"/>
              <a:buAutoNum type="arabicParenR"/>
              <a:defRPr sz="1400"/>
            </a:lvl2pPr>
            <a:lvl3pPr marL="630238" indent="-163513">
              <a:lnSpc>
                <a:spcPct val="100000"/>
              </a:lnSpc>
              <a:buFont typeface="맑은 고딕" panose="020B0503020000020004" pitchFamily="50" charset="-127"/>
              <a:buChar char="–"/>
              <a:defRPr sz="1400"/>
            </a:lvl3pPr>
            <a:lvl4pPr marL="803275" indent="-153988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63525" indent="-250825">
              <a:buFont typeface="맑은 고딕" panose="020B0503020000020004" pitchFamily="50" charset="-127"/>
              <a:buChar char="→"/>
              <a:tabLst>
                <a:tab pos="182563" algn="l"/>
              </a:tabLst>
              <a:defRPr sz="1400"/>
            </a:lvl5pPr>
          </a:lstStyle>
          <a:p>
            <a:pPr lvl="0"/>
            <a:r>
              <a:rPr lang="en-US" altLang="ko-KR"/>
              <a:t>Topic1</a:t>
            </a:r>
          </a:p>
          <a:p>
            <a:pPr lvl="1"/>
            <a:r>
              <a:rPr lang="en-US" altLang="ko-KR"/>
              <a:t>Contents A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1"/>
            <a:r>
              <a:rPr lang="en-US" altLang="ko-KR"/>
              <a:t>Contents B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4"/>
            <a:r>
              <a:rPr lang="en-US" altLang="ko-KR"/>
              <a:t>Short Conclusion</a:t>
            </a:r>
            <a:endParaRPr lang="ko-KR" altLang="en-US"/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69848561-9519-0AA5-B72D-632E73CA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" name="직선 연결선 9">
            <a:extLst>
              <a:ext uri="{FF2B5EF4-FFF2-40B4-BE49-F238E27FC236}">
                <a16:creationId xmlns:a16="http://schemas.microsoft.com/office/drawing/2014/main" id="{1968580C-CEAB-FB13-62AA-DF5129F24746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B0DAC74D-4F63-7985-3B26-1CA81D6A9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cxnSp>
        <p:nvCxnSpPr>
          <p:cNvPr id="6" name="직선 연결선 9">
            <a:extLst>
              <a:ext uri="{FF2B5EF4-FFF2-40B4-BE49-F238E27FC236}">
                <a16:creationId xmlns:a16="http://schemas.microsoft.com/office/drawing/2014/main" id="{21944EB0-FF38-D06F-7A63-60A28F9D419B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2139788E-E986-B171-75F7-D063B7CFF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BEB108-9E0D-5DED-F506-3CC9B410480C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0699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Editable Contents (type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8B790-35F6-F778-3D67-FF8DB81A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1278" cy="484162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9353F-45F6-A313-A176-216A2C4914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6000" y="862731"/>
            <a:ext cx="11340000" cy="25662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3525" indent="-263525">
              <a:lnSpc>
                <a:spcPct val="100000"/>
              </a:lnSpc>
              <a:buFont typeface="+mj-lt"/>
              <a:buAutoNum type="arabicPeriod"/>
              <a:defRPr sz="1400"/>
            </a:lvl1pPr>
            <a:lvl2pPr marL="447675" indent="-174625">
              <a:lnSpc>
                <a:spcPct val="100000"/>
              </a:lnSpc>
              <a:buFont typeface="+mj-lt"/>
              <a:buAutoNum type="arabicParenR"/>
              <a:defRPr sz="1400"/>
            </a:lvl2pPr>
            <a:lvl3pPr marL="630238" indent="-163513">
              <a:lnSpc>
                <a:spcPct val="100000"/>
              </a:lnSpc>
              <a:buFont typeface="맑은 고딕" panose="020B0503020000020004" pitchFamily="50" charset="-127"/>
              <a:buChar char="–"/>
              <a:defRPr sz="1400"/>
            </a:lvl3pPr>
            <a:lvl4pPr marL="803275" indent="-153988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63525" indent="-250825">
              <a:buFont typeface="맑은 고딕" panose="020B0503020000020004" pitchFamily="50" charset="-127"/>
              <a:buChar char="→"/>
              <a:tabLst>
                <a:tab pos="182563" algn="l"/>
              </a:tabLst>
              <a:defRPr sz="1400"/>
            </a:lvl5pPr>
          </a:lstStyle>
          <a:p>
            <a:pPr lvl="0"/>
            <a:r>
              <a:rPr lang="en-US" altLang="ko-KR"/>
              <a:t>Topic1</a:t>
            </a:r>
          </a:p>
          <a:p>
            <a:pPr lvl="1"/>
            <a:r>
              <a:rPr lang="en-US" altLang="ko-KR"/>
              <a:t>Contents A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1"/>
            <a:r>
              <a:rPr lang="en-US" altLang="ko-KR"/>
              <a:t>Contents B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4"/>
            <a:r>
              <a:rPr lang="en-US" altLang="ko-KR"/>
              <a:t>Short Conclusion</a:t>
            </a:r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838E559B-F0C0-49F1-4517-5B2713433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C6025D-7E05-7E1F-56C1-951671E58FA4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23DB6CB0-E975-2154-CBF2-BA5AFED8CFA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26000" y="3543342"/>
            <a:ext cx="5604000" cy="28130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8" name="표 개체 틀 17">
            <a:extLst>
              <a:ext uri="{FF2B5EF4-FFF2-40B4-BE49-F238E27FC236}">
                <a16:creationId xmlns:a16="http://schemas.microsoft.com/office/drawing/2014/main" id="{850F71EE-0A66-4840-CAA8-C9359227A4A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6162552" y="3543300"/>
            <a:ext cx="5603448" cy="28130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F5254F81-F178-C00E-835D-ABB2331C67F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4" name="직선 연결선 9">
            <a:extLst>
              <a:ext uri="{FF2B5EF4-FFF2-40B4-BE49-F238E27FC236}">
                <a16:creationId xmlns:a16="http://schemas.microsoft.com/office/drawing/2014/main" id="{9B5D6465-1552-B16A-8BB0-E763D0C09EDD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E3491204-C369-719E-107E-5C1413741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B701BC-DE12-F43A-98E7-16B444F86636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cxnSp>
        <p:nvCxnSpPr>
          <p:cNvPr id="9" name="직선 연결선 9">
            <a:extLst>
              <a:ext uri="{FF2B5EF4-FFF2-40B4-BE49-F238E27FC236}">
                <a16:creationId xmlns:a16="http://schemas.microsoft.com/office/drawing/2014/main" id="{1C3C0220-B5FD-75C7-DA1D-74446E96F9B6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A3BCD3D9-95BC-F7C6-CF9E-EDED0E354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07AE980-6D59-BBD3-4245-8E482F96697C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FCF268-B7DE-7D66-32F7-D874C7CBDBB3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104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Editable Contents (type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8B790-35F6-F778-3D67-FF8DB81A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1278" cy="484162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9353F-45F6-A313-A176-216A2C4914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4800" y="862731"/>
            <a:ext cx="5652229" cy="549361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3525" indent="-263525">
              <a:lnSpc>
                <a:spcPct val="100000"/>
              </a:lnSpc>
              <a:buFont typeface="+mj-lt"/>
              <a:buAutoNum type="arabicPeriod"/>
              <a:defRPr sz="1400"/>
            </a:lvl1pPr>
            <a:lvl2pPr marL="447675" indent="-174625">
              <a:lnSpc>
                <a:spcPct val="100000"/>
              </a:lnSpc>
              <a:buFont typeface="+mj-lt"/>
              <a:buAutoNum type="arabicParenR"/>
              <a:defRPr sz="1400"/>
            </a:lvl2pPr>
            <a:lvl3pPr marL="630238" indent="-163513">
              <a:lnSpc>
                <a:spcPct val="100000"/>
              </a:lnSpc>
              <a:buFont typeface="맑은 고딕" panose="020B0503020000020004" pitchFamily="50" charset="-127"/>
              <a:buChar char="–"/>
              <a:defRPr sz="1400"/>
            </a:lvl3pPr>
            <a:lvl4pPr marL="803275" indent="-153988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63525" indent="-250825">
              <a:buFont typeface="맑은 고딕" panose="020B0503020000020004" pitchFamily="50" charset="-127"/>
              <a:buChar char="→"/>
              <a:tabLst>
                <a:tab pos="182563" algn="l"/>
              </a:tabLst>
              <a:defRPr sz="1400"/>
            </a:lvl5pPr>
          </a:lstStyle>
          <a:p>
            <a:pPr lvl="0"/>
            <a:r>
              <a:rPr lang="en-US" altLang="ko-KR"/>
              <a:t>Topic1</a:t>
            </a:r>
          </a:p>
          <a:p>
            <a:pPr lvl="1"/>
            <a:r>
              <a:rPr lang="en-US" altLang="ko-KR"/>
              <a:t>Contents A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1"/>
            <a:r>
              <a:rPr lang="en-US" altLang="ko-KR"/>
              <a:t>Contents B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4"/>
            <a:r>
              <a:rPr lang="en-US" altLang="ko-KR"/>
              <a:t>Short Conclusion</a:t>
            </a:r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838E559B-F0C0-49F1-4517-5B2713433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C6025D-7E05-7E1F-56C1-951671E58FA4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23DB6CB0-E975-2154-CBF2-BA5AFED8CFA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096000" y="860892"/>
            <a:ext cx="5671200" cy="29490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8" name="표 개체 틀 17">
            <a:extLst>
              <a:ext uri="{FF2B5EF4-FFF2-40B4-BE49-F238E27FC236}">
                <a16:creationId xmlns:a16="http://schemas.microsoft.com/office/drawing/2014/main" id="{850F71EE-0A66-4840-CAA8-C9359227A4A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6114972" y="3828161"/>
            <a:ext cx="5671200" cy="2542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EB7B4D-F06F-7362-6E03-376A976C617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4" name="직선 연결선 9">
            <a:extLst>
              <a:ext uri="{FF2B5EF4-FFF2-40B4-BE49-F238E27FC236}">
                <a16:creationId xmlns:a16="http://schemas.microsoft.com/office/drawing/2014/main" id="{D68D7C30-8D33-1400-71E9-79745F6B32AE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9FA0295-A112-3960-4215-EDB5D2EFCC9D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cxnSp>
        <p:nvCxnSpPr>
          <p:cNvPr id="13" name="직선 연결선 9">
            <a:extLst>
              <a:ext uri="{FF2B5EF4-FFF2-40B4-BE49-F238E27FC236}">
                <a16:creationId xmlns:a16="http://schemas.microsoft.com/office/drawing/2014/main" id="{BB79D134-81BD-4538-DB31-B28C4C99F001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045043-1C7A-8957-E37B-8E671F323AF0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1599B-86A3-6A8C-FC78-C65AE8024755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3888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Editable Contents (type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22CA3-5729-3BB1-D2E9-35602296F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0000" cy="486000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3D6A285-94EA-F029-9DC7-0B645D243289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47A574CB-187F-C83F-D388-E8FA4A633626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183084" y="860892"/>
            <a:ext cx="5584116" cy="53671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EC6A04A3-2714-03DB-9C35-BA02D589FE91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424800" y="860892"/>
            <a:ext cx="5736000" cy="53671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2EBDB1-B428-28F0-4E99-F13AD6E74391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52ADA193-494A-153E-990B-7587A71B44B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136800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" name="직선 연결선 7">
            <a:extLst>
              <a:ext uri="{FF2B5EF4-FFF2-40B4-BE49-F238E27FC236}">
                <a16:creationId xmlns:a16="http://schemas.microsoft.com/office/drawing/2014/main" id="{ED3AE4C7-FB8A-F0F9-E4AC-387560892AB7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0E587C-C190-0335-9DED-36E6589A89A3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cxnSp>
        <p:nvCxnSpPr>
          <p:cNvPr id="7" name="직선 연결선 7">
            <a:extLst>
              <a:ext uri="{FF2B5EF4-FFF2-40B4-BE49-F238E27FC236}">
                <a16:creationId xmlns:a16="http://schemas.microsoft.com/office/drawing/2014/main" id="{68F68AC4-3769-655A-AD3B-7058C866D6B5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76545D0-D777-CA59-8E41-A78B3ACF113C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pic>
        <p:nvPicPr>
          <p:cNvPr id="17" name="그림 16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8609A2BC-EB9C-DCE0-2937-1D7C49B24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25CD73-FA91-8F1F-02D7-9CC22364B204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810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Editable Contents (type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1523C-3D5F-028D-2156-42F8CB97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0000" cy="486000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87C886-A479-3CA9-7DF3-AB5F290FD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800" y="921368"/>
            <a:ext cx="5584298" cy="55908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20D42B-8AD1-C80C-263F-9DCEA582F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33115" y="921368"/>
            <a:ext cx="5611800" cy="55908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10D6D1E-9C9D-DB04-AD85-1CE07EDD4BDC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144FB077-5061-A897-6802-EE0494FEF5A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24800" y="1480456"/>
            <a:ext cx="5611800" cy="19084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3525" indent="-263525">
              <a:lnSpc>
                <a:spcPct val="100000"/>
              </a:lnSpc>
              <a:buFont typeface="+mj-lt"/>
              <a:buAutoNum type="arabicPeriod"/>
              <a:defRPr sz="1400"/>
            </a:lvl1pPr>
            <a:lvl2pPr marL="447675" indent="-174625">
              <a:lnSpc>
                <a:spcPct val="100000"/>
              </a:lnSpc>
              <a:buFont typeface="+mj-lt"/>
              <a:buAutoNum type="arabicParenR"/>
              <a:defRPr sz="1400"/>
            </a:lvl2pPr>
            <a:lvl3pPr marL="630238" indent="-163513">
              <a:lnSpc>
                <a:spcPct val="100000"/>
              </a:lnSpc>
              <a:buFont typeface="맑은 고딕" panose="020B0503020000020004" pitchFamily="50" charset="-127"/>
              <a:buChar char="–"/>
              <a:defRPr sz="1400"/>
            </a:lvl3pPr>
            <a:lvl4pPr marL="803275" indent="-153988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63525" indent="-250825">
              <a:buFont typeface="맑은 고딕" panose="020B0503020000020004" pitchFamily="50" charset="-127"/>
              <a:buChar char="→"/>
              <a:tabLst>
                <a:tab pos="182563" algn="l"/>
              </a:tabLst>
              <a:defRPr sz="1400"/>
            </a:lvl5pPr>
          </a:lstStyle>
          <a:p>
            <a:pPr lvl="0"/>
            <a:r>
              <a:rPr lang="en-US" altLang="ko-KR"/>
              <a:t>Topic1</a:t>
            </a:r>
          </a:p>
          <a:p>
            <a:pPr lvl="1"/>
            <a:r>
              <a:rPr lang="en-US" altLang="ko-KR"/>
              <a:t>Contents A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1"/>
            <a:r>
              <a:rPr lang="en-US" altLang="ko-KR"/>
              <a:t>Contents B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4"/>
            <a:r>
              <a:rPr lang="en-US" altLang="ko-KR"/>
              <a:t>Short Conclusion</a:t>
            </a:r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E28E1B3C-4B57-0417-AF4F-43E9789DDE6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33116" y="1480456"/>
            <a:ext cx="5611800" cy="19084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3525" indent="-263525">
              <a:lnSpc>
                <a:spcPct val="100000"/>
              </a:lnSpc>
              <a:buFont typeface="+mj-lt"/>
              <a:buAutoNum type="arabicPeriod"/>
              <a:defRPr sz="1400"/>
            </a:lvl1pPr>
            <a:lvl2pPr marL="447675" indent="-174625">
              <a:lnSpc>
                <a:spcPct val="100000"/>
              </a:lnSpc>
              <a:buFont typeface="+mj-lt"/>
              <a:buAutoNum type="arabicParenR"/>
              <a:defRPr sz="1400"/>
            </a:lvl2pPr>
            <a:lvl3pPr marL="630238" indent="-163513">
              <a:lnSpc>
                <a:spcPct val="100000"/>
              </a:lnSpc>
              <a:buFont typeface="맑은 고딕" panose="020B0503020000020004" pitchFamily="50" charset="-127"/>
              <a:buChar char="–"/>
              <a:defRPr sz="1400"/>
            </a:lvl3pPr>
            <a:lvl4pPr marL="803275" indent="-153988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63525" indent="-250825">
              <a:buFont typeface="맑은 고딕" panose="020B0503020000020004" pitchFamily="50" charset="-127"/>
              <a:buChar char="→"/>
              <a:tabLst>
                <a:tab pos="182563" algn="l"/>
              </a:tabLst>
              <a:defRPr sz="1400"/>
            </a:lvl5pPr>
          </a:lstStyle>
          <a:p>
            <a:pPr lvl="0"/>
            <a:r>
              <a:rPr lang="en-US" altLang="ko-KR"/>
              <a:t>Topic1</a:t>
            </a:r>
          </a:p>
          <a:p>
            <a:pPr lvl="1"/>
            <a:r>
              <a:rPr lang="en-US" altLang="ko-KR"/>
              <a:t>Contents A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1"/>
            <a:r>
              <a:rPr lang="en-US" altLang="ko-KR"/>
              <a:t>Contents B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4"/>
            <a:r>
              <a:rPr lang="en-US" altLang="ko-KR"/>
              <a:t>Short Conclusion</a:t>
            </a:r>
            <a:endParaRPr lang="ko-KR" altLang="en-US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AC592244-ABBE-D088-1131-7341D43F0553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421632" y="3436940"/>
            <a:ext cx="5640937" cy="2791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D0F4DD79-7CA0-50AD-F376-775FC2659B24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6129431" y="3436940"/>
            <a:ext cx="5640937" cy="2791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50F52A-C8AA-E153-07EA-8BF94205FE6B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FF30E911-8E20-A245-32F0-5016C88F42D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9136800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4" name="직선 연결선 9">
            <a:extLst>
              <a:ext uri="{FF2B5EF4-FFF2-40B4-BE49-F238E27FC236}">
                <a16:creationId xmlns:a16="http://schemas.microsoft.com/office/drawing/2014/main" id="{93EBE78D-57F0-6520-BF8E-377FB62EE008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D5418D4-C3AA-0E79-7291-0296C3F5AC88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cxnSp>
        <p:nvCxnSpPr>
          <p:cNvPr id="9" name="직선 연결선 9">
            <a:extLst>
              <a:ext uri="{FF2B5EF4-FFF2-40B4-BE49-F238E27FC236}">
                <a16:creationId xmlns:a16="http://schemas.microsoft.com/office/drawing/2014/main" id="{8395AFB6-15C1-95E7-0D82-98F304512165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8E897A-9F2A-ECDB-9EDC-6ADFAF312CC3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pic>
        <p:nvPicPr>
          <p:cNvPr id="22" name="그림 2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D8B73D04-7C41-6803-2AFF-12E6EB6A1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83FEFF4-56D3-32BF-9224-3A2155991BAB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5606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B6DCEA-E3F2-CD0F-84C7-C78885DA9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611573F-F516-487A-9C58-0775337C69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87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767A7-43AE-60CA-2F12-269AA483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Paper Review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CBE106-E72B-D2F1-AF3C-468942C566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09787" y="2796003"/>
            <a:ext cx="7972425" cy="470590"/>
          </a:xfrm>
        </p:spPr>
        <p:txBody>
          <a:bodyPr>
            <a:noAutofit/>
          </a:bodyPr>
          <a:lstStyle/>
          <a:p>
            <a:r>
              <a:rPr lang="en-US" altLang="ko-KR" dirty="0"/>
              <a:t>-Accelerated SoH estimation of second life LIB via EIS and ML-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8E398E-80BE-4DA7-D86C-7FFF0FD030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2024.11.04</a:t>
            </a:r>
          </a:p>
          <a:p>
            <a:r>
              <a:rPr lang="en-US" altLang="ko-KR" dirty="0"/>
              <a:t>FD Team</a:t>
            </a:r>
          </a:p>
          <a:p>
            <a:r>
              <a:rPr lang="en-US" altLang="ko-KR" dirty="0"/>
              <a:t>ByeongSeong Jeong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414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23CEC-F6FB-10DC-55A0-FC53A7792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361DB-0A5D-092E-4432-10437A7D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E21EA-80E7-531E-00AE-020B13BEF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/>
              <a:t>Machine learning Model</a:t>
            </a:r>
          </a:p>
          <a:p>
            <a:pPr lvl="1"/>
            <a:r>
              <a:rPr lang="en-US" altLang="ko-KR" dirty="0"/>
              <a:t>Introduction of GPR(Gaussian processes Regression(GPR))</a:t>
            </a:r>
          </a:p>
          <a:p>
            <a:pPr lvl="2"/>
            <a:r>
              <a:rPr lang="en-US" altLang="ko-KR" dirty="0"/>
              <a:t>Bayesian method based on Gaussian processes for non-parametric Regression</a:t>
            </a:r>
          </a:p>
          <a:p>
            <a:pPr lvl="2"/>
            <a:r>
              <a:rPr lang="en-US" altLang="ko-KR" dirty="0"/>
              <a:t>non-parametric Bayesian</a:t>
            </a:r>
          </a:p>
          <a:p>
            <a:pPr lvl="3"/>
            <a:r>
              <a:rPr lang="ko-KR" altLang="en-US" dirty="0"/>
              <a:t>현재 주어진 관측된 데이터를 기반으로 추정</a:t>
            </a:r>
            <a:r>
              <a:rPr lang="en-US" altLang="ko-KR" dirty="0"/>
              <a:t>, </a:t>
            </a:r>
            <a:r>
              <a:rPr lang="ko-KR" altLang="en-US" dirty="0" err="1"/>
              <a:t>모수에</a:t>
            </a:r>
            <a:r>
              <a:rPr lang="ko-KR" altLang="en-US" dirty="0"/>
              <a:t> 대한 분포 가정 </a:t>
            </a:r>
            <a:r>
              <a:rPr lang="en-US" altLang="ko-KR" dirty="0"/>
              <a:t>X -&gt; </a:t>
            </a:r>
            <a:r>
              <a:rPr lang="ko-KR" altLang="en-US" dirty="0"/>
              <a:t>작은 </a:t>
            </a:r>
            <a:r>
              <a:rPr lang="en-US" altLang="ko-KR" dirty="0"/>
              <a:t>Data-Set</a:t>
            </a:r>
            <a:r>
              <a:rPr lang="ko-KR" altLang="en-US" dirty="0"/>
              <a:t>에 적합</a:t>
            </a:r>
            <a:endParaRPr lang="en-US" altLang="ko-KR" dirty="0"/>
          </a:p>
          <a:p>
            <a:pPr lvl="2"/>
            <a:r>
              <a:rPr lang="ko-KR" altLang="en-US" dirty="0"/>
              <a:t>예측의 불확실성 측정 가능</a:t>
            </a:r>
            <a:endParaRPr lang="en-US" altLang="ko-KR" dirty="0"/>
          </a:p>
          <a:p>
            <a:pPr lvl="3"/>
            <a:r>
              <a:rPr lang="ko-KR" altLang="en-US" dirty="0"/>
              <a:t>관측 데이터 기반으로 </a:t>
            </a:r>
            <a:r>
              <a:rPr lang="ko-KR" altLang="en-US" dirty="0" err="1"/>
              <a:t>예측값</a:t>
            </a:r>
            <a:r>
              <a:rPr lang="ko-KR" altLang="en-US" dirty="0"/>
              <a:t> 및 확률 분포를 알기 때문에</a:t>
            </a:r>
            <a:r>
              <a:rPr lang="en-US" altLang="ko-KR" dirty="0"/>
              <a:t> </a:t>
            </a:r>
            <a:r>
              <a:rPr lang="ko-KR" altLang="en-US" dirty="0"/>
              <a:t>불확실성 측정 가능</a:t>
            </a:r>
            <a:endParaRPr lang="en-US" altLang="ko-KR" dirty="0"/>
          </a:p>
          <a:p>
            <a:pPr lvl="3"/>
            <a:r>
              <a:rPr lang="en-US" altLang="ko-KR" dirty="0"/>
              <a:t>Hyper-parameter tuning method : Bayesian optimization -&gt; Gaussian process</a:t>
            </a:r>
            <a:r>
              <a:rPr lang="ko-KR" altLang="en-US" dirty="0"/>
              <a:t>와 </a:t>
            </a:r>
            <a:r>
              <a:rPr lang="en-US" altLang="ko-KR" dirty="0"/>
              <a:t>Bayesian</a:t>
            </a:r>
            <a:r>
              <a:rPr lang="ko-KR" altLang="en-US" dirty="0"/>
              <a:t>이 연결되는 지점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B86D04-3E84-EEDD-C896-EA3A5502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2CA761-F401-0376-41C9-AA5C8AC15446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936000" y="3239942"/>
            <a:ext cx="4320000" cy="288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3720ED-20CA-7397-1059-4172DF6A79DB}"/>
              </a:ext>
            </a:extLst>
          </p:cNvPr>
          <p:cNvSpPr txBox="1"/>
          <p:nvPr/>
        </p:nvSpPr>
        <p:spPr>
          <a:xfrm>
            <a:off x="5121213" y="6115036"/>
            <a:ext cx="194957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b="1" dirty="0"/>
              <a:t>[Bayesian Optimization </a:t>
            </a:r>
            <a:r>
              <a:rPr lang="ko-KR" altLang="en-US" sz="1000" b="1" dirty="0"/>
              <a:t>예시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644636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C9999-C154-9657-B8C1-E9EF0C47E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D505E-606A-6F2E-D882-16DFBFA23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79DA5-3777-A2AF-F3AF-8657A1D12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/>
              <a:t>Machine learning Model</a:t>
            </a:r>
          </a:p>
          <a:p>
            <a:pPr lvl="1">
              <a:buFont typeface="+mj-lt"/>
              <a:buAutoNum type="arabicParenR" startAt="3"/>
            </a:pPr>
            <a:r>
              <a:rPr lang="en-US" altLang="ko-KR" dirty="0"/>
              <a:t>Validation Model</a:t>
            </a:r>
          </a:p>
          <a:p>
            <a:pPr lvl="2"/>
            <a:r>
              <a:rPr lang="en-US" altLang="ko-KR" dirty="0"/>
              <a:t>Model</a:t>
            </a:r>
            <a:r>
              <a:rPr lang="ko-KR" altLang="en-US" dirty="0"/>
              <a:t> 검증을 위해 </a:t>
            </a:r>
            <a:r>
              <a:rPr lang="en-US" altLang="ko-KR" dirty="0"/>
              <a:t>Cross Validation </a:t>
            </a:r>
          </a:p>
          <a:p>
            <a:pPr lvl="3"/>
            <a:r>
              <a:rPr lang="ko-KR" altLang="en-US" dirty="0"/>
              <a:t>데이터를 무작위로 </a:t>
            </a:r>
            <a:r>
              <a:rPr lang="en-US" altLang="ko-KR" dirty="0"/>
              <a:t>k-fold</a:t>
            </a:r>
            <a:r>
              <a:rPr lang="ko-KR" altLang="en-US" dirty="0"/>
              <a:t>로 </a:t>
            </a:r>
            <a:r>
              <a:rPr lang="en-US" altLang="ko-KR" dirty="0"/>
              <a:t>split -&gt; split </a:t>
            </a:r>
            <a:r>
              <a:rPr lang="ko-KR" altLang="en-US" dirty="0"/>
              <a:t>한 </a:t>
            </a:r>
            <a:r>
              <a:rPr lang="en-US" altLang="ko-KR" dirty="0"/>
              <a:t>k</a:t>
            </a:r>
            <a:r>
              <a:rPr lang="ko-KR" altLang="en-US" dirty="0"/>
              <a:t> 값 만큼 반복적으로 학습 및 검증하는 방법</a:t>
            </a:r>
            <a:endParaRPr lang="en-US" altLang="ko-KR" dirty="0"/>
          </a:p>
          <a:p>
            <a:pPr lvl="3"/>
            <a:r>
              <a:rPr lang="ko-KR" altLang="en-US" dirty="0"/>
              <a:t>중간 미만 사이즈의 </a:t>
            </a:r>
            <a:r>
              <a:rPr lang="en-US" altLang="ko-KR" dirty="0"/>
              <a:t>dataset</a:t>
            </a:r>
            <a:r>
              <a:rPr lang="ko-KR" altLang="en-US" dirty="0"/>
              <a:t>에 주로 사용되는 방법</a:t>
            </a:r>
            <a:endParaRPr lang="en-US" altLang="ko-KR" dirty="0"/>
          </a:p>
          <a:p>
            <a:pPr lvl="3"/>
            <a:r>
              <a:rPr lang="ko-KR" altLang="en-US" dirty="0"/>
              <a:t>반복 때마다 </a:t>
            </a:r>
            <a:r>
              <a:rPr lang="en-US" altLang="ko-KR" dirty="0"/>
              <a:t>Fold n-1 </a:t>
            </a:r>
            <a:r>
              <a:rPr lang="ko-KR" altLang="en-US" dirty="0"/>
              <a:t>만큼 학습</a:t>
            </a:r>
            <a:r>
              <a:rPr lang="en-US" altLang="ko-KR" dirty="0"/>
              <a:t>, </a:t>
            </a:r>
            <a:r>
              <a:rPr lang="ko-KR" altLang="en-US" dirty="0"/>
              <a:t>나머지 </a:t>
            </a:r>
            <a:r>
              <a:rPr lang="en-US" altLang="ko-KR" dirty="0"/>
              <a:t>1</a:t>
            </a:r>
            <a:r>
              <a:rPr lang="ko-KR" altLang="en-US" dirty="0"/>
              <a:t>은 검증하는 방식 </a:t>
            </a:r>
            <a:endParaRPr lang="en-US" altLang="ko-KR" dirty="0"/>
          </a:p>
          <a:p>
            <a:pPr lvl="3"/>
            <a:r>
              <a:rPr lang="en-US" altLang="ko-KR" dirty="0"/>
              <a:t>Fold</a:t>
            </a:r>
            <a:r>
              <a:rPr lang="ko-KR" altLang="en-US" dirty="0"/>
              <a:t> 수는 사용자가 정의</a:t>
            </a:r>
            <a:r>
              <a:rPr lang="en-US" altLang="ko-KR" dirty="0"/>
              <a:t>(</a:t>
            </a:r>
            <a:r>
              <a:rPr lang="ko-KR" altLang="en-US" dirty="0"/>
              <a:t>일반적으로 </a:t>
            </a:r>
            <a:r>
              <a:rPr lang="en-US" altLang="ko-KR" dirty="0"/>
              <a:t>5)</a:t>
            </a:r>
          </a:p>
          <a:p>
            <a:pPr lvl="3"/>
            <a:r>
              <a:rPr lang="en-US" altLang="ko-KR" dirty="0"/>
              <a:t>Fold </a:t>
            </a:r>
            <a:r>
              <a:rPr lang="ko-KR" altLang="en-US" dirty="0"/>
              <a:t>크기는 동일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CD47EB-66B0-B1A4-6601-F6568A28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97E79F-5CBA-4FB2-3C95-4DE80A187614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216000" y="3599942"/>
            <a:ext cx="576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44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9129B-EE7D-D330-B621-9B93DB888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B80AB-6CF0-17CE-3A2F-DDF11F4F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Background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54EA71D-C577-2374-F646-9E11622A96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+mj-lt"/>
                  <a:buAutoNum type="arabicPeriod" startAt="2"/>
                </a:pPr>
                <a:r>
                  <a:rPr lang="en-US" altLang="ko-KR" dirty="0"/>
                  <a:t>Machine learning Model</a:t>
                </a:r>
              </a:p>
              <a:p>
                <a:pPr lvl="1">
                  <a:buFont typeface="+mj-lt"/>
                  <a:buAutoNum type="arabicParenR" startAt="4"/>
                </a:pPr>
                <a:r>
                  <a:rPr lang="en-US" altLang="ko-KR" dirty="0"/>
                  <a:t>Evaluation performance of Model</a:t>
                </a:r>
              </a:p>
              <a:p>
                <a:pPr lvl="2"/>
                <a:r>
                  <a:rPr lang="en-US" altLang="ko-KR" dirty="0"/>
                  <a:t>Root Mean Squared Error(RMSE)</a:t>
                </a:r>
              </a:p>
              <a:p>
                <a:pPr lvl="3"/>
                <a:r>
                  <a:rPr lang="ko-KR" altLang="en-US" dirty="0"/>
                  <a:t>제곱하기 때문에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미만의 </a:t>
                </a:r>
                <a:r>
                  <a:rPr lang="en-US" altLang="ko-KR" dirty="0"/>
                  <a:t>Error</a:t>
                </a:r>
                <a:r>
                  <a:rPr lang="ko-KR" altLang="en-US" dirty="0"/>
                  <a:t>는 작아지고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그 이상의 에러는 커짐</a:t>
                </a:r>
                <a:r>
                  <a:rPr lang="en-US" altLang="ko-KR" dirty="0"/>
                  <a:t>(outlier</a:t>
                </a:r>
                <a:r>
                  <a:rPr lang="ko-KR" altLang="en-US" dirty="0"/>
                  <a:t>에 민감</a:t>
                </a:r>
                <a:r>
                  <a:rPr lang="en-US" altLang="ko-KR" dirty="0"/>
                  <a:t>)</a:t>
                </a:r>
              </a:p>
              <a:p>
                <a:pPr lvl="3"/>
                <a:r>
                  <a:rPr lang="ko-KR" altLang="en-US" dirty="0" err="1"/>
                  <a:t>실제값보다</a:t>
                </a:r>
                <a:r>
                  <a:rPr lang="ko-KR" altLang="en-US" dirty="0"/>
                  <a:t> 낮게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높게 예측했는지 파악하기 어려움</a:t>
                </a:r>
                <a:r>
                  <a:rPr lang="en-US" altLang="ko-KR" dirty="0"/>
                  <a:t>, Scale dependency</a:t>
                </a:r>
              </a:p>
              <a:p>
                <a:pPr lvl="3"/>
                <a:r>
                  <a:rPr lang="ko-KR" altLang="en-US" b="0" dirty="0"/>
                  <a:t>평균 제곱근 오차</a:t>
                </a: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altLang="ko-KR" dirty="0"/>
                  <a:t> -&gt; root</a:t>
                </a:r>
                <a:r>
                  <a:rPr lang="ko-KR" altLang="en-US" dirty="0"/>
                  <a:t>로 인해 </a:t>
                </a:r>
                <a:r>
                  <a:rPr lang="en-US" altLang="ko-KR" dirty="0"/>
                  <a:t>Error</a:t>
                </a:r>
                <a:r>
                  <a:rPr lang="ko-KR" altLang="en-US" dirty="0"/>
                  <a:t>를 제곱해서 생기는 값의 왜곡이 감소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동일한 단위 사용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Mean Squared Error(MSE)</a:t>
                </a:r>
              </a:p>
              <a:p>
                <a:pPr lvl="3"/>
                <a:r>
                  <a:rPr lang="ko-KR" altLang="en-US" dirty="0"/>
                  <a:t>평균 제곱 오차 </a:t>
                </a:r>
                <a:r>
                  <a:rPr lang="en-US" altLang="ko-KR" dirty="0"/>
                  <a:t>SMSE</a:t>
                </a:r>
                <a:r>
                  <a:rPr lang="ko-KR" altLang="en-US" dirty="0"/>
                  <a:t>의 제곱</a:t>
                </a:r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2"/>
                <a:r>
                  <a:rPr lang="en-US" altLang="ko-KR" dirty="0"/>
                  <a:t>Mean Absolute Error(MAE)</a:t>
                </a:r>
              </a:p>
              <a:p>
                <a:pPr lvl="3"/>
                <a:r>
                  <a:rPr lang="en-US" altLang="ko-KR" dirty="0"/>
                  <a:t>outlier</a:t>
                </a:r>
                <a:r>
                  <a:rPr lang="ko-KR" altLang="en-US" dirty="0"/>
                  <a:t>가 많은 경우 주로 사용</a:t>
                </a:r>
                <a:r>
                  <a:rPr lang="en-US" altLang="ko-KR" dirty="0"/>
                  <a:t> , </a:t>
                </a:r>
                <a:r>
                  <a:rPr lang="ko-KR" altLang="en-US" dirty="0" err="1"/>
                  <a:t>실제값보다</a:t>
                </a:r>
                <a:r>
                  <a:rPr lang="ko-KR" altLang="en-US" dirty="0"/>
                  <a:t> 낮게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또는 높게 예측했는지 파악하기 어려움</a:t>
                </a:r>
                <a:r>
                  <a:rPr lang="en-US" altLang="ko-KR" dirty="0"/>
                  <a:t>, Scale dependency</a:t>
                </a:r>
              </a:p>
              <a:p>
                <a:pPr lvl="3"/>
                <a:r>
                  <a:rPr lang="ko-KR" altLang="en-US" b="0" dirty="0"/>
                  <a:t>평균 절대 오차</a:t>
                </a: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𝑀𝐴𝐸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R-Squared</a:t>
                </a:r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𝑇𝑆𝐸</m:t>
                        </m:r>
                      </m:den>
                    </m:f>
                  </m:oMath>
                </a14:m>
                <a:r>
                  <a:rPr lang="en-US" altLang="ko-KR" dirty="0"/>
                  <a:t> , SSE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제곱 오차 </a:t>
                </a:r>
                <a:r>
                  <a:rPr lang="en-US" altLang="ko-KR" dirty="0"/>
                  <a:t>, TSE : </a:t>
                </a:r>
                <a:r>
                  <a:rPr lang="ko-KR" altLang="en-US" dirty="0"/>
                  <a:t>모든 </a:t>
                </a:r>
                <a:r>
                  <a:rPr lang="en-US" altLang="ko-KR" dirty="0"/>
                  <a:t>output</a:t>
                </a:r>
                <a:r>
                  <a:rPr lang="ko-KR" altLang="en-US" dirty="0"/>
                  <a:t>의 평균에 대한 총 </a:t>
                </a:r>
                <a:r>
                  <a:rPr lang="ko-KR" altLang="en-US" dirty="0" err="1"/>
                  <a:t>제곱합</a:t>
                </a:r>
                <a:endParaRPr lang="en-US" altLang="ko-KR" dirty="0"/>
              </a:p>
              <a:p>
                <a:pPr lvl="3"/>
                <a:r>
                  <a:rPr lang="ko-KR" altLang="en-US" dirty="0" err="1"/>
                  <a:t>실제값의</a:t>
                </a:r>
                <a:r>
                  <a:rPr lang="ko-KR" altLang="en-US" dirty="0"/>
                  <a:t> 분산 대비 </a:t>
                </a:r>
                <a:r>
                  <a:rPr lang="ko-KR" altLang="en-US" dirty="0" err="1"/>
                  <a:t>예측값의</a:t>
                </a:r>
                <a:r>
                  <a:rPr lang="ko-KR" altLang="en-US" dirty="0"/>
                  <a:t> 분산 비율로 얼마나 잘 예측했는지 척도 </a:t>
                </a:r>
                <a:r>
                  <a:rPr lang="en-US" altLang="ko-KR" dirty="0"/>
                  <a:t>-&gt; 1</a:t>
                </a:r>
                <a:r>
                  <a:rPr lang="ko-KR" altLang="en-US" dirty="0"/>
                  <a:t>에 가까울 수록 좋은 모델</a:t>
                </a:r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3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54EA71D-C577-2374-F646-9E11622A96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6B7905-D34D-79EC-0DF1-3797B423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595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48E0D-C019-9CEC-67E1-D7EC36376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675D8-05A5-8015-827D-F17A357A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SoH Estimation Process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9C235-0048-1675-5E7A-4C6F960F7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Case of</a:t>
            </a:r>
            <a:r>
              <a:rPr lang="ko-KR" altLang="en-US" dirty="0"/>
              <a:t> </a:t>
            </a:r>
            <a:r>
              <a:rPr lang="en-US" altLang="ko-KR" dirty="0"/>
              <a:t>GPR Model</a:t>
            </a:r>
          </a:p>
          <a:p>
            <a:pPr lvl="1"/>
            <a:r>
              <a:rPr lang="en-US" altLang="ko-KR" dirty="0"/>
              <a:t> input</a:t>
            </a:r>
            <a:r>
              <a:rPr lang="ko-KR" altLang="en-US" dirty="0"/>
              <a:t>에 따라 </a:t>
            </a:r>
            <a:r>
              <a:rPr lang="en-US" altLang="ko-KR" dirty="0"/>
              <a:t>SoH Estimation Performance</a:t>
            </a:r>
            <a:r>
              <a:rPr lang="ko-KR" altLang="en-US" dirty="0"/>
              <a:t>를 분석하기 위해 </a:t>
            </a:r>
            <a:r>
              <a:rPr lang="en-US" altLang="ko-KR" dirty="0"/>
              <a:t>2</a:t>
            </a:r>
            <a:r>
              <a:rPr lang="ko-KR" altLang="en-US" dirty="0"/>
              <a:t>가지 </a:t>
            </a:r>
            <a:r>
              <a:rPr lang="en-US" altLang="ko-KR" dirty="0"/>
              <a:t>Model</a:t>
            </a:r>
            <a:r>
              <a:rPr lang="ko-KR" altLang="en-US" dirty="0"/>
              <a:t> 이용</a:t>
            </a:r>
            <a:endParaRPr lang="en-US" altLang="ko-KR" dirty="0"/>
          </a:p>
          <a:p>
            <a:pPr lvl="1"/>
            <a:r>
              <a:rPr lang="en-US" altLang="ko-KR" dirty="0"/>
              <a:t>Case 1</a:t>
            </a:r>
          </a:p>
          <a:p>
            <a:pPr lvl="2"/>
            <a:r>
              <a:rPr lang="en-US" altLang="ko-KR" dirty="0"/>
              <a:t>SoC, Temperature </a:t>
            </a:r>
            <a:r>
              <a:rPr lang="ko-KR" altLang="en-US" dirty="0"/>
              <a:t>외 </a:t>
            </a:r>
            <a:r>
              <a:rPr lang="en-US" altLang="ko-KR" dirty="0"/>
              <a:t>EIS </a:t>
            </a:r>
            <a:r>
              <a:rPr lang="ko-KR" altLang="en-US" dirty="0"/>
              <a:t>모든 데이터를 </a:t>
            </a:r>
            <a:r>
              <a:rPr lang="en-US" altLang="ko-KR" dirty="0"/>
              <a:t>input</a:t>
            </a:r>
            <a:r>
              <a:rPr lang="ko-KR" altLang="en-US" dirty="0"/>
              <a:t>으로 사용</a:t>
            </a:r>
            <a:endParaRPr lang="en-US" altLang="ko-KR" dirty="0"/>
          </a:p>
          <a:p>
            <a:pPr lvl="1"/>
            <a:r>
              <a:rPr lang="en-US" altLang="ko-KR" dirty="0"/>
              <a:t>Case 2</a:t>
            </a:r>
          </a:p>
          <a:p>
            <a:pPr lvl="2"/>
            <a:r>
              <a:rPr lang="en-US" altLang="ko-KR" dirty="0"/>
              <a:t>EIS </a:t>
            </a:r>
            <a:r>
              <a:rPr lang="ko-KR" altLang="en-US" dirty="0"/>
              <a:t>에서 추출한 특성만을 </a:t>
            </a:r>
            <a:r>
              <a:rPr lang="en-US" altLang="ko-KR" dirty="0"/>
              <a:t>input</a:t>
            </a:r>
            <a:r>
              <a:rPr lang="ko-KR" altLang="en-US" dirty="0"/>
              <a:t>으로 사용 </a:t>
            </a:r>
            <a:r>
              <a:rPr lang="en-US" altLang="ko-KR" dirty="0"/>
              <a:t>: </a:t>
            </a:r>
            <a:r>
              <a:rPr lang="ko-KR" altLang="en-US" dirty="0"/>
              <a:t>주파수</a:t>
            </a:r>
            <a:r>
              <a:rPr lang="en-US" altLang="ko-KR" dirty="0"/>
              <a:t>, </a:t>
            </a:r>
            <a:r>
              <a:rPr lang="ko-KR" altLang="en-US" dirty="0" err="1"/>
              <a:t>실수부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허수부</a:t>
            </a:r>
            <a:endParaRPr lang="en-US" altLang="ko-KR" dirty="0"/>
          </a:p>
          <a:p>
            <a:pPr lvl="2"/>
            <a:r>
              <a:rPr lang="en-US" altLang="ko-KR" dirty="0"/>
              <a:t>Feature information</a:t>
            </a:r>
          </a:p>
          <a:p>
            <a:pPr lvl="3"/>
            <a:r>
              <a:rPr lang="en-US" altLang="ko-KR" dirty="0"/>
              <a:t>F1 :</a:t>
            </a:r>
            <a:r>
              <a:rPr lang="ko-KR" altLang="en-US" dirty="0"/>
              <a:t> 최고 주파수 지점</a:t>
            </a:r>
          </a:p>
          <a:p>
            <a:pPr lvl="3"/>
            <a:r>
              <a:rPr lang="en-US" altLang="ko-KR" dirty="0"/>
              <a:t>F2 :</a:t>
            </a:r>
            <a:r>
              <a:rPr lang="ko-KR" altLang="en-US" dirty="0"/>
              <a:t> 최소 </a:t>
            </a:r>
            <a:r>
              <a:rPr lang="en-US" altLang="ko-KR" dirty="0"/>
              <a:t>Real Z </a:t>
            </a:r>
            <a:r>
              <a:rPr lang="ko-KR" altLang="en-US" dirty="0"/>
              <a:t>값의 지점</a:t>
            </a:r>
          </a:p>
          <a:p>
            <a:pPr lvl="3"/>
            <a:r>
              <a:rPr lang="en-US" altLang="ko-KR" dirty="0"/>
              <a:t>F3 :</a:t>
            </a:r>
            <a:r>
              <a:rPr lang="ko-KR" altLang="en-US" dirty="0"/>
              <a:t> 최저 주파수 지점</a:t>
            </a:r>
            <a:r>
              <a:rPr lang="en-US" altLang="ko-KR" dirty="0"/>
              <a:t>(F7-F3 </a:t>
            </a:r>
            <a:r>
              <a:rPr lang="ko-KR" altLang="en-US" dirty="0"/>
              <a:t>사이 기울기 </a:t>
            </a:r>
            <a:r>
              <a:rPr lang="en-US" altLang="ko-KR" dirty="0"/>
              <a:t>Warburg </a:t>
            </a:r>
            <a:r>
              <a:rPr lang="ko-KR" altLang="en-US" dirty="0"/>
              <a:t>임피던스의 기울기와 관련</a:t>
            </a:r>
            <a:r>
              <a:rPr lang="en-US" altLang="ko-KR" dirty="0"/>
              <a:t>)</a:t>
            </a:r>
            <a:endParaRPr lang="ko-KR" altLang="en-US" dirty="0"/>
          </a:p>
          <a:p>
            <a:pPr lvl="3"/>
            <a:r>
              <a:rPr lang="en-US" altLang="ko-KR" dirty="0"/>
              <a:t>F4 :</a:t>
            </a:r>
            <a:r>
              <a:rPr lang="ko-KR" altLang="en-US" dirty="0"/>
              <a:t> 영점 교차 지점</a:t>
            </a:r>
            <a:r>
              <a:rPr lang="en-US" altLang="ko-KR" dirty="0"/>
              <a:t>(</a:t>
            </a:r>
            <a:r>
              <a:rPr lang="ko-KR" altLang="en-US" dirty="0"/>
              <a:t>셀의 </a:t>
            </a:r>
            <a:r>
              <a:rPr lang="en-US" altLang="ko-KR" dirty="0"/>
              <a:t>DC </a:t>
            </a:r>
            <a:r>
              <a:rPr lang="ko-KR" altLang="en-US" dirty="0"/>
              <a:t>저항과 관련</a:t>
            </a:r>
            <a:r>
              <a:rPr lang="en-US" altLang="ko-KR" dirty="0"/>
              <a:t>)</a:t>
            </a:r>
            <a:endParaRPr lang="ko-KR" altLang="en-US" dirty="0"/>
          </a:p>
          <a:p>
            <a:pPr lvl="3"/>
            <a:r>
              <a:rPr lang="en-US" altLang="ko-KR" dirty="0"/>
              <a:t>F5 :</a:t>
            </a:r>
            <a:r>
              <a:rPr lang="ko-KR" altLang="en-US" dirty="0"/>
              <a:t> </a:t>
            </a:r>
            <a:r>
              <a:rPr lang="en-US" altLang="ko-KR" dirty="0"/>
              <a:t>local peak </a:t>
            </a:r>
            <a:r>
              <a:rPr lang="ko-KR" altLang="en-US" dirty="0"/>
              <a:t>지점</a:t>
            </a:r>
            <a:r>
              <a:rPr lang="en-US" altLang="ko-KR" dirty="0"/>
              <a:t>(</a:t>
            </a:r>
            <a:r>
              <a:rPr lang="en-US" altLang="ko-KR" dirty="0" err="1"/>
              <a:t>R_ct</a:t>
            </a:r>
            <a:r>
              <a:rPr lang="en-US" altLang="ko-KR" dirty="0"/>
              <a:t>(</a:t>
            </a:r>
            <a:r>
              <a:rPr lang="ko-KR" altLang="en-US" dirty="0"/>
              <a:t>전하 전달 임피던스</a:t>
            </a:r>
            <a:r>
              <a:rPr lang="en-US" altLang="ko-KR" dirty="0"/>
              <a:t>)</a:t>
            </a:r>
            <a:r>
              <a:rPr lang="ko-KR" altLang="en-US" dirty="0"/>
              <a:t>와 관련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F6 :</a:t>
            </a:r>
            <a:r>
              <a:rPr lang="ko-KR" altLang="en-US" dirty="0"/>
              <a:t> </a:t>
            </a:r>
            <a:r>
              <a:rPr lang="en-US" altLang="ko-KR" dirty="0"/>
              <a:t>F4-F5 </a:t>
            </a:r>
            <a:r>
              <a:rPr lang="ko-KR" altLang="en-US" dirty="0"/>
              <a:t>사이 </a:t>
            </a:r>
            <a:r>
              <a:rPr lang="en-US" altLang="ko-KR" dirty="0"/>
              <a:t>local </a:t>
            </a:r>
            <a:r>
              <a:rPr lang="ko-KR" altLang="en-US" dirty="0"/>
              <a:t>최저 지점</a:t>
            </a:r>
            <a:r>
              <a:rPr lang="en-US" altLang="ko-KR" dirty="0"/>
              <a:t>(SEI </a:t>
            </a:r>
            <a:r>
              <a:rPr lang="ko-KR" altLang="en-US" dirty="0"/>
              <a:t>형성의 가능성과 관련</a:t>
            </a:r>
            <a:r>
              <a:rPr lang="en-US" altLang="ko-KR" dirty="0"/>
              <a:t>)</a:t>
            </a:r>
            <a:endParaRPr lang="ko-KR" altLang="en-US" dirty="0"/>
          </a:p>
          <a:p>
            <a:pPr lvl="3"/>
            <a:r>
              <a:rPr lang="en-US" altLang="ko-KR" dirty="0"/>
              <a:t>F7 :</a:t>
            </a:r>
            <a:r>
              <a:rPr lang="ko-KR" altLang="en-US" dirty="0"/>
              <a:t> </a:t>
            </a:r>
            <a:r>
              <a:rPr lang="en-US" altLang="ko-KR" dirty="0"/>
              <a:t>F3-F5</a:t>
            </a:r>
            <a:r>
              <a:rPr lang="ko-KR" altLang="en-US" dirty="0"/>
              <a:t> 사이 </a:t>
            </a:r>
            <a:r>
              <a:rPr lang="en-US" altLang="ko-KR" dirty="0"/>
              <a:t>local </a:t>
            </a:r>
            <a:r>
              <a:rPr lang="ko-KR" altLang="en-US" dirty="0"/>
              <a:t>최저 지점</a:t>
            </a:r>
            <a:r>
              <a:rPr lang="en-US" altLang="ko-KR" dirty="0"/>
              <a:t>(Diffusion</a:t>
            </a:r>
            <a:r>
              <a:rPr lang="ko-KR" altLang="en-US" dirty="0"/>
              <a:t>으로의 전환점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CB69DB-17ED-BE1B-2EE6-D2199220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A21B39-1223-210F-08D8-BE184EF665F2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166000" y="738058"/>
            <a:ext cx="3600000" cy="25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67DE02-D868-FC11-B460-209F3C305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8078" y="3327198"/>
            <a:ext cx="2290993" cy="1650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529F78-FBAB-999F-FF07-7F000AC48459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166000" y="3805226"/>
            <a:ext cx="360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16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3BF53-D887-6D82-759C-18A89B03E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40211-24A1-26E7-6191-256EB582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SoH Estimation Process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29603E-746C-E69F-B7E8-468AA5984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/>
              <a:t>Correlation analysis between Features and Target</a:t>
            </a:r>
          </a:p>
          <a:p>
            <a:pPr lvl="1"/>
            <a:r>
              <a:rPr lang="en-US" altLang="ko-KR" dirty="0"/>
              <a:t>Method : Pearson correlation analysis</a:t>
            </a:r>
          </a:p>
          <a:p>
            <a:pPr lvl="1"/>
            <a:r>
              <a:rPr lang="en-US" altLang="ko-KR" dirty="0"/>
              <a:t>Correlation coefficients : 0~1 </a:t>
            </a:r>
            <a:r>
              <a:rPr lang="ko-KR" altLang="en-US" dirty="0"/>
              <a:t>사이 값으로</a:t>
            </a:r>
            <a:r>
              <a:rPr lang="en-US" altLang="ko-KR" dirty="0"/>
              <a:t>, 1</a:t>
            </a:r>
            <a:r>
              <a:rPr lang="ko-KR" altLang="en-US" dirty="0"/>
              <a:t>에 가까울수록 강한 상관관계</a:t>
            </a:r>
            <a:r>
              <a:rPr lang="en-US" altLang="ko-KR" dirty="0"/>
              <a:t>, 0</a:t>
            </a:r>
            <a:r>
              <a:rPr lang="ko-KR" altLang="en-US" dirty="0"/>
              <a:t>에 가까울수록 반대</a:t>
            </a:r>
            <a:endParaRPr lang="en-US" altLang="ko-KR" dirty="0"/>
          </a:p>
          <a:p>
            <a:pPr lvl="1"/>
            <a:r>
              <a:rPr lang="ko-KR" altLang="en-US" dirty="0"/>
              <a:t>임피던스 실수부가 모든 주파수에 대해 높은 상관관계 </a:t>
            </a:r>
            <a:r>
              <a:rPr lang="en-US" altLang="ko-KR" dirty="0"/>
              <a:t>(paper)</a:t>
            </a:r>
          </a:p>
          <a:p>
            <a:pPr lvl="2"/>
            <a:r>
              <a:rPr lang="en-US" altLang="ko-KR" dirty="0"/>
              <a:t>F3, F5, F6, F7</a:t>
            </a:r>
            <a:r>
              <a:rPr lang="ko-KR" altLang="en-US" dirty="0"/>
              <a:t>의 경우 </a:t>
            </a:r>
            <a:r>
              <a:rPr lang="en-US" altLang="ko-KR" dirty="0"/>
              <a:t>0.4 </a:t>
            </a:r>
            <a:r>
              <a:rPr lang="ko-KR" altLang="en-US" dirty="0"/>
              <a:t>미만으로 약한 상관관계이나 왜 높다고 했는지 의문</a:t>
            </a:r>
            <a:endParaRPr lang="en-US" altLang="ko-KR" dirty="0"/>
          </a:p>
          <a:p>
            <a:pPr lvl="1"/>
            <a:r>
              <a:rPr lang="ko-KR" altLang="en-US" dirty="0"/>
              <a:t>임피던스 허수부는 모든 주파수에 대해 낮은 상관관계</a:t>
            </a:r>
            <a:endParaRPr lang="en-US" altLang="ko-KR" dirty="0"/>
          </a:p>
          <a:p>
            <a:pPr>
              <a:buAutoNum type="arabicPeriod" startAt="2"/>
            </a:pPr>
            <a:endParaRPr lang="en-US" altLang="ko-KR" dirty="0"/>
          </a:p>
          <a:p>
            <a:pPr>
              <a:buAutoNum type="arabicPeriod" startAt="2"/>
            </a:pPr>
            <a:r>
              <a:rPr lang="en-US" altLang="ko-KR" dirty="0"/>
              <a:t>Check Significance by P-value</a:t>
            </a:r>
          </a:p>
          <a:p>
            <a:pPr lvl="1"/>
            <a:r>
              <a:rPr lang="ko-KR" altLang="en-US" dirty="0"/>
              <a:t>상관관계가 유의한지 확인하기 위해 </a:t>
            </a:r>
            <a:r>
              <a:rPr lang="en-US" altLang="ko-KR" dirty="0"/>
              <a:t>P-value </a:t>
            </a:r>
            <a:r>
              <a:rPr lang="ko-KR" altLang="en-US" dirty="0"/>
              <a:t>계산</a:t>
            </a:r>
            <a:endParaRPr lang="en-US" altLang="ko-KR" dirty="0"/>
          </a:p>
          <a:p>
            <a:pPr lvl="1"/>
            <a:r>
              <a:rPr lang="en-US" altLang="ko-KR" dirty="0"/>
              <a:t>P-value : 0.1 </a:t>
            </a:r>
            <a:r>
              <a:rPr lang="ko-KR" altLang="en-US" dirty="0"/>
              <a:t>이하일 때 상관관계가 유의미함을 나타냄 </a:t>
            </a:r>
            <a:endParaRPr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en-US" altLang="ko-KR" dirty="0"/>
              <a:t>Feature</a:t>
            </a:r>
            <a:r>
              <a:rPr lang="ko-KR" altLang="en-US" dirty="0"/>
              <a:t>에 대해 </a:t>
            </a:r>
            <a:r>
              <a:rPr lang="en-US" altLang="ko-KR" dirty="0"/>
              <a:t>0.1</a:t>
            </a:r>
            <a:r>
              <a:rPr lang="ko-KR" altLang="en-US" dirty="0"/>
              <a:t>미만이므로 모든 상관관계의 유의성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>
              <a:buAutoNum type="arabicPeriod" startAt="2"/>
            </a:pPr>
            <a:r>
              <a:rPr lang="en-US" altLang="ko-KR" dirty="0"/>
              <a:t>Case 1</a:t>
            </a:r>
            <a:r>
              <a:rPr lang="ko-KR" altLang="en-US" dirty="0"/>
              <a:t>은 여러 조건에서의 전체 </a:t>
            </a:r>
            <a:r>
              <a:rPr lang="en-US" altLang="ko-KR" dirty="0"/>
              <a:t>EIS </a:t>
            </a:r>
            <a:r>
              <a:rPr lang="ko-KR" altLang="en-US" dirty="0"/>
              <a:t>데이터를 모델에 사용 </a:t>
            </a:r>
            <a:r>
              <a:rPr lang="en-US" altLang="ko-KR" dirty="0"/>
              <a:t>-&gt; </a:t>
            </a:r>
            <a:r>
              <a:rPr lang="ko-KR" altLang="en-US" dirty="0"/>
              <a:t>모델의 특성으로 간주하지 않음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DBB42A-D8D5-50C0-8AE7-787196E2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E10000-6755-BFA6-A1FD-DEF90940F5B2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00" y="4738912"/>
            <a:ext cx="864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41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72387-1DE6-5C17-B6B1-1C79BC9A4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B96D7-AC19-38F9-04D3-C2CB47946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Result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13F5CA-C36C-7B93-7491-6E95D01D3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Estimation Result of both models</a:t>
            </a:r>
          </a:p>
          <a:p>
            <a:pPr lvl="1"/>
            <a:r>
              <a:rPr lang="en-US" altLang="ko-KR" dirty="0"/>
              <a:t>Figure a : </a:t>
            </a:r>
            <a:r>
              <a:rPr lang="ko-KR" altLang="en-US" dirty="0" err="1"/>
              <a:t>예측값과</a:t>
            </a:r>
            <a:r>
              <a:rPr lang="ko-KR" altLang="en-US" dirty="0"/>
              <a:t> </a:t>
            </a:r>
            <a:r>
              <a:rPr lang="ko-KR" altLang="en-US" dirty="0" err="1"/>
              <a:t>관측값의</a:t>
            </a:r>
            <a:r>
              <a:rPr lang="ko-KR" altLang="en-US" dirty="0"/>
              <a:t> 분포</a:t>
            </a:r>
            <a:endParaRPr lang="en-US" altLang="ko-KR" dirty="0"/>
          </a:p>
          <a:p>
            <a:pPr lvl="1"/>
            <a:r>
              <a:rPr lang="en-US" altLang="ko-KR" dirty="0"/>
              <a:t>Figure b : </a:t>
            </a:r>
            <a:r>
              <a:rPr lang="ko-KR" altLang="en-US" dirty="0"/>
              <a:t>완벽한 예측과 비교한 </a:t>
            </a:r>
            <a:r>
              <a:rPr lang="ko-KR" altLang="en-US" dirty="0" err="1"/>
              <a:t>예측값과</a:t>
            </a:r>
            <a:r>
              <a:rPr lang="ko-KR" altLang="en-US" dirty="0"/>
              <a:t> </a:t>
            </a:r>
            <a:r>
              <a:rPr lang="ko-KR" altLang="en-US" dirty="0" err="1"/>
              <a:t>관측값의</a:t>
            </a:r>
            <a:r>
              <a:rPr lang="ko-KR" altLang="en-US" dirty="0"/>
              <a:t> 위치</a:t>
            </a:r>
            <a:endParaRPr lang="en-US" altLang="ko-KR" dirty="0"/>
          </a:p>
          <a:p>
            <a:pPr lvl="1"/>
            <a:r>
              <a:rPr lang="en-US" altLang="ko-KR" dirty="0"/>
              <a:t>Evaluation of 2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</a:p>
          <a:p>
            <a:pPr lvl="2"/>
            <a:r>
              <a:rPr lang="en-US" altLang="ko-KR" dirty="0"/>
              <a:t>Case1</a:t>
            </a:r>
            <a:r>
              <a:rPr lang="ko-KR" altLang="en-US" dirty="0"/>
              <a:t>이 대부분의 지표에서 우수</a:t>
            </a:r>
            <a:endParaRPr lang="en-US" altLang="ko-KR" dirty="0"/>
          </a:p>
          <a:p>
            <a:pPr lvl="2"/>
            <a:r>
              <a:rPr lang="en-US" altLang="ko-KR" dirty="0"/>
              <a:t>Run time </a:t>
            </a:r>
            <a:r>
              <a:rPr lang="ko-KR" altLang="en-US" dirty="0"/>
              <a:t>측면에서 수배 차이</a:t>
            </a:r>
            <a:r>
              <a:rPr lang="en-US" altLang="ko-KR" dirty="0"/>
              <a:t> -&gt; complexity of training </a:t>
            </a:r>
            <a:r>
              <a:rPr lang="ko-KR" altLang="en-US" dirty="0"/>
              <a:t>너무 높음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352350-8933-3A9C-1A29-FC7ECF75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9950D0-8A58-2223-DD9F-645A628C8D9C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26001" y="2727646"/>
            <a:ext cx="5400000" cy="252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20B3CA-C869-E509-8DA5-83555AC45226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776000" y="5247646"/>
            <a:ext cx="8640000" cy="108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DE8972B-5BB6-B8DF-CDE7-CE88DFBF1D63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365999" y="2727646"/>
            <a:ext cx="540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28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225E0-0E81-99C7-0239-57799E5AE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79C07-2031-45F3-42BB-B4F87552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Further 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323E3F-56CB-7E24-16B4-B6CFCCCE2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Sensitivity and robustness to noise</a:t>
            </a:r>
          </a:p>
          <a:p>
            <a:pPr lvl="1"/>
            <a:r>
              <a:rPr lang="en-US" altLang="ko-KR" dirty="0"/>
              <a:t>Model </a:t>
            </a:r>
            <a:r>
              <a:rPr lang="ko-KR" altLang="en-US" dirty="0"/>
              <a:t>개발 시 </a:t>
            </a:r>
            <a:r>
              <a:rPr lang="en-US" altLang="ko-KR" dirty="0"/>
              <a:t>EIS Measurement </a:t>
            </a:r>
            <a:r>
              <a:rPr lang="ko-KR" altLang="en-US" dirty="0"/>
              <a:t>관련 </a:t>
            </a:r>
            <a:r>
              <a:rPr lang="en-US" altLang="ko-KR" dirty="0"/>
              <a:t>noise</a:t>
            </a:r>
            <a:r>
              <a:rPr lang="ko-KR" altLang="en-US" dirty="0"/>
              <a:t>에 대한 이해 필요</a:t>
            </a:r>
            <a:endParaRPr lang="en-US" altLang="ko-KR" dirty="0"/>
          </a:p>
          <a:p>
            <a:pPr lvl="2"/>
            <a:r>
              <a:rPr lang="ko-KR" altLang="en-US" dirty="0"/>
              <a:t>주요 노이즈는 </a:t>
            </a:r>
            <a:r>
              <a:rPr lang="en-US" altLang="ko-KR" dirty="0"/>
              <a:t>SoC</a:t>
            </a:r>
            <a:r>
              <a:rPr lang="ko-KR" altLang="en-US" dirty="0"/>
              <a:t>와 온도 측정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Noise analysis methodology </a:t>
            </a:r>
          </a:p>
          <a:p>
            <a:pPr lvl="2"/>
            <a:r>
              <a:rPr lang="en-US" altLang="ko-KR" dirty="0"/>
              <a:t>Data split : Training 80%, Test 20%</a:t>
            </a:r>
          </a:p>
          <a:p>
            <a:pPr lvl="2"/>
            <a:r>
              <a:rPr lang="en-US" altLang="ko-KR" dirty="0"/>
              <a:t>adding an uncertainty : noise data to Test</a:t>
            </a:r>
            <a:r>
              <a:rPr lang="ko-KR" altLang="en-US" dirty="0"/>
              <a:t> </a:t>
            </a:r>
            <a:r>
              <a:rPr lang="en-US" altLang="ko-KR" dirty="0"/>
              <a:t>data - </a:t>
            </a:r>
            <a:r>
              <a:rPr lang="ko-KR" altLang="en-US" dirty="0"/>
              <a:t>각 온도 및 </a:t>
            </a:r>
            <a:r>
              <a:rPr lang="en-US" altLang="ko-KR" dirty="0"/>
              <a:t>SoC</a:t>
            </a:r>
            <a:r>
              <a:rPr lang="ko-KR" altLang="en-US" dirty="0"/>
              <a:t>에 대해 최대 </a:t>
            </a:r>
            <a:r>
              <a:rPr lang="en-US" altLang="ko-KR" dirty="0"/>
              <a:t>10%</a:t>
            </a:r>
            <a:r>
              <a:rPr lang="ko-KR" altLang="en-US" dirty="0"/>
              <a:t>의 </a:t>
            </a:r>
            <a:r>
              <a:rPr lang="en-US" altLang="ko-KR" dirty="0"/>
              <a:t>Gaussian Distribution </a:t>
            </a:r>
            <a:r>
              <a:rPr lang="ko-KR" altLang="en-US" dirty="0"/>
              <a:t>추가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Optimized</a:t>
            </a:r>
            <a:r>
              <a:rPr lang="ko-KR" altLang="en-US" dirty="0"/>
              <a:t> </a:t>
            </a:r>
            <a:r>
              <a:rPr lang="en-US" altLang="ko-KR" dirty="0"/>
              <a:t>hyper-parameter</a:t>
            </a:r>
            <a:r>
              <a:rPr lang="ko-KR" altLang="en-US" dirty="0"/>
              <a:t>를 변경 </a:t>
            </a:r>
            <a:r>
              <a:rPr lang="en-US" altLang="ko-KR" dirty="0"/>
              <a:t>X -&gt; </a:t>
            </a:r>
            <a:r>
              <a:rPr lang="ko-KR" altLang="en-US" dirty="0"/>
              <a:t>새로운 </a:t>
            </a:r>
            <a:r>
              <a:rPr lang="en-US" altLang="ko-KR" dirty="0"/>
              <a:t>data</a:t>
            </a:r>
            <a:r>
              <a:rPr lang="ko-KR" altLang="en-US" dirty="0"/>
              <a:t>에 대해 검증</a:t>
            </a:r>
            <a:endParaRPr lang="en-US" altLang="ko-KR" dirty="0"/>
          </a:p>
          <a:p>
            <a:pPr lvl="2"/>
            <a:r>
              <a:rPr lang="en-US" altLang="ko-KR" dirty="0"/>
              <a:t>Iteration : 40</a:t>
            </a:r>
          </a:p>
          <a:p>
            <a:pPr lvl="2"/>
            <a:r>
              <a:rPr lang="en-US" altLang="ko-KR" dirty="0"/>
              <a:t>Noise level : 0% -&gt; 10%(step : 0.5%)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B2052D-DD4D-44E0-09DE-176539F6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CBA9CE-A8D0-A2B2-E559-BF0A21285757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216000" y="3834511"/>
            <a:ext cx="576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10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D2E09-9B82-ECE0-D5BC-B67E10D5C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F1DBD-7545-9451-3D2D-E8ABCEFF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Further 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36F8C2-0C58-4E97-4532-A3CDF6514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Sensitivity and robustness to noise</a:t>
            </a:r>
          </a:p>
          <a:p>
            <a:pPr lvl="1">
              <a:buFont typeface="+mj-lt"/>
              <a:buAutoNum type="arabicParenR" startAt="3"/>
            </a:pPr>
            <a:r>
              <a:rPr lang="en-US" altLang="ko-KR" dirty="0"/>
              <a:t>Result</a:t>
            </a:r>
          </a:p>
          <a:p>
            <a:pPr lvl="2"/>
            <a:r>
              <a:rPr lang="en-US" altLang="ko-KR" dirty="0"/>
              <a:t>R Square : 0.9 </a:t>
            </a:r>
            <a:r>
              <a:rPr lang="ko-KR" altLang="en-US" dirty="0"/>
              <a:t>이상일 때 최대 </a:t>
            </a:r>
            <a:r>
              <a:rPr lang="en-US" altLang="ko-KR" dirty="0"/>
              <a:t>8.2% Noise</a:t>
            </a:r>
          </a:p>
          <a:p>
            <a:pPr lvl="2"/>
            <a:r>
              <a:rPr lang="en-US" altLang="ko-KR" dirty="0"/>
              <a:t>RMSE : 1.5 </a:t>
            </a:r>
            <a:r>
              <a:rPr lang="ko-KR" altLang="en-US" dirty="0"/>
              <a:t>이하일 때 최대 </a:t>
            </a:r>
            <a:r>
              <a:rPr lang="en-US" altLang="ko-KR" dirty="0"/>
              <a:t>7.8% Noise </a:t>
            </a:r>
          </a:p>
          <a:p>
            <a:pPr lvl="2"/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최대 </a:t>
            </a:r>
            <a:r>
              <a:rPr lang="en-US" altLang="ko-KR" dirty="0"/>
              <a:t>7.8% Noise</a:t>
            </a:r>
            <a:r>
              <a:rPr lang="ko-KR" altLang="en-US" dirty="0"/>
              <a:t>까지 </a:t>
            </a:r>
            <a:r>
              <a:rPr lang="en-US" altLang="ko-KR" dirty="0"/>
              <a:t>Model performance </a:t>
            </a:r>
            <a:r>
              <a:rPr lang="ko-KR" altLang="en-US" dirty="0"/>
              <a:t>보장 가능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83241A-A998-AE14-7FC7-5BA7DDA5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7B7748-4246-B21E-A9C5-07B910A6DDBE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00" y="3496522"/>
            <a:ext cx="864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83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81E35-3E1D-77B2-5826-CF5E8F55F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5FF45-3D43-161B-7F81-3E524023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Further 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9C63C-9312-2A5E-CD4C-EE8E1046E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/>
              <a:t>Sensitivity and robustness to noise</a:t>
            </a:r>
          </a:p>
          <a:p>
            <a:pPr lvl="1"/>
            <a:r>
              <a:rPr lang="ko-KR" altLang="en-US" dirty="0"/>
              <a:t>테스트 장비 또한 </a:t>
            </a:r>
            <a:r>
              <a:rPr lang="en-US" altLang="ko-KR" dirty="0"/>
              <a:t>EIS </a:t>
            </a:r>
            <a:r>
              <a:rPr lang="ko-KR" altLang="en-US" dirty="0"/>
              <a:t>데이터의 특성에 상당한 영향 존재</a:t>
            </a:r>
          </a:p>
          <a:p>
            <a:pPr lvl="2">
              <a:buFont typeface="+mj-lt"/>
              <a:buAutoNum type="arabicParenR"/>
            </a:pPr>
            <a:r>
              <a:rPr lang="en-US" altLang="ko-KR" dirty="0"/>
              <a:t>Multiplexer </a:t>
            </a:r>
            <a:r>
              <a:rPr lang="ko-KR" altLang="en-US" dirty="0"/>
              <a:t>데이터로 훈련된 모델 </a:t>
            </a:r>
            <a:r>
              <a:rPr lang="en-US" altLang="ko-KR" dirty="0"/>
              <a:t>+ </a:t>
            </a:r>
            <a:r>
              <a:rPr lang="ko-KR" altLang="en-US" dirty="0"/>
              <a:t>대체 장비인 </a:t>
            </a:r>
            <a:r>
              <a:rPr lang="en-US" altLang="ko-KR" dirty="0"/>
              <a:t>Gamry(DC </a:t>
            </a:r>
            <a:r>
              <a:rPr lang="ko-KR" altLang="en-US" dirty="0"/>
              <a:t>및 임피던스 분석기</a:t>
            </a:r>
            <a:r>
              <a:rPr lang="en-US" altLang="ko-KR" dirty="0"/>
              <a:t>) </a:t>
            </a:r>
            <a:r>
              <a:rPr lang="ko-KR" altLang="en-US" dirty="0"/>
              <a:t>새로운 </a:t>
            </a:r>
            <a:r>
              <a:rPr lang="en-US" altLang="ko-KR" dirty="0"/>
              <a:t>data set</a:t>
            </a:r>
            <a:r>
              <a:rPr lang="ko-KR" altLang="en-US" dirty="0"/>
              <a:t>에 대해 검증</a:t>
            </a:r>
          </a:p>
          <a:p>
            <a:pPr lvl="2">
              <a:buFont typeface="+mj-lt"/>
              <a:buAutoNum type="arabicParenR"/>
            </a:pPr>
            <a:r>
              <a:rPr lang="en-US" altLang="ko-KR" dirty="0"/>
              <a:t>Experiment : 5</a:t>
            </a:r>
            <a:r>
              <a:rPr lang="ko-KR" altLang="en-US" dirty="0"/>
              <a:t>개의 셀 </a:t>
            </a:r>
            <a:r>
              <a:rPr lang="en-US" altLang="ko-KR" dirty="0"/>
              <a:t>25’℃</a:t>
            </a:r>
            <a:r>
              <a:rPr lang="ko-KR" altLang="en-US" dirty="0"/>
              <a:t>에서 각 </a:t>
            </a:r>
            <a:r>
              <a:rPr lang="en-US" altLang="ko-KR" dirty="0"/>
              <a:t>SoC </a:t>
            </a:r>
            <a:r>
              <a:rPr lang="ko-KR" altLang="en-US" dirty="0"/>
              <a:t>조건 별로 </a:t>
            </a:r>
            <a:r>
              <a:rPr lang="en-US" altLang="ko-KR" dirty="0"/>
              <a:t>EIS Test </a:t>
            </a:r>
            <a:r>
              <a:rPr lang="ko-KR" altLang="en-US" dirty="0"/>
              <a:t>진행</a:t>
            </a:r>
          </a:p>
          <a:p>
            <a:pPr lvl="2">
              <a:buFont typeface="+mj-lt"/>
              <a:buAutoNum type="arabicParenR"/>
            </a:pPr>
            <a:r>
              <a:rPr lang="ko-KR" altLang="en-US" dirty="0"/>
              <a:t>실험 신뢰도 수준의 차이 및 모델 예측 성능의 영향 평가</a:t>
            </a:r>
            <a:endParaRPr lang="en-US" altLang="ko-KR" dirty="0"/>
          </a:p>
          <a:p>
            <a:pPr lvl="2">
              <a:buFont typeface="+mj-lt"/>
              <a:buAutoNum type="arabicParenR"/>
            </a:pPr>
            <a:endParaRPr lang="en-US" altLang="ko-KR" dirty="0"/>
          </a:p>
          <a:p>
            <a:pPr lvl="1"/>
            <a:r>
              <a:rPr lang="en-US" altLang="ko-KR" dirty="0"/>
              <a:t>Result</a:t>
            </a:r>
          </a:p>
          <a:p>
            <a:pPr lvl="2"/>
            <a:r>
              <a:rPr lang="en-US" altLang="ko-KR" dirty="0"/>
              <a:t>Nyquist plot : </a:t>
            </a:r>
            <a:r>
              <a:rPr lang="ko-KR" altLang="en-US" dirty="0"/>
              <a:t>주로 고주파</a:t>
            </a:r>
            <a:r>
              <a:rPr lang="en-US" altLang="ko-KR" dirty="0"/>
              <a:t>(L</a:t>
            </a:r>
            <a:r>
              <a:rPr lang="ko-KR" altLang="en-US" dirty="0"/>
              <a:t>성분 영역</a:t>
            </a:r>
            <a:r>
              <a:rPr lang="en-US" altLang="ko-KR" dirty="0"/>
              <a:t>) </a:t>
            </a:r>
            <a:r>
              <a:rPr lang="ko-KR" altLang="en-US" dirty="0"/>
              <a:t>부분에서 차이가 두드러지게 나타남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C90F6E-7054-5B52-8664-9ECFD9B8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478809-DCB2-52B1-05D9-2BA723C90E90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00" y="3834511"/>
            <a:ext cx="864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56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765AD-6BF9-4AE4-4A58-A212FC57D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8A49F-938B-F7EB-6120-D1F97DD46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Further 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06C4D-E95F-25F0-3E50-F5D6A8A0E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/>
              <a:t>Sensitivity and robustness to noise</a:t>
            </a:r>
          </a:p>
          <a:p>
            <a:pPr lvl="1">
              <a:buFont typeface="+mj-lt"/>
              <a:buAutoNum type="arabicParenR" startAt="2"/>
            </a:pPr>
            <a:r>
              <a:rPr lang="en-US" altLang="ko-KR" dirty="0"/>
              <a:t>Result</a:t>
            </a:r>
          </a:p>
          <a:p>
            <a:pPr lvl="2"/>
            <a:r>
              <a:rPr lang="en-US" altLang="ko-KR" dirty="0"/>
              <a:t>Case 1 : 5</a:t>
            </a:r>
            <a:r>
              <a:rPr lang="ko-KR" altLang="en-US" dirty="0"/>
              <a:t>개 조건에 대한 평균 예측 오류 </a:t>
            </a:r>
            <a:r>
              <a:rPr lang="en-US" altLang="ko-KR" dirty="0"/>
              <a:t>2.9%, RMSE 1.59%(</a:t>
            </a:r>
            <a:r>
              <a:rPr lang="ko-KR" altLang="en-US" dirty="0"/>
              <a:t>원본 </a:t>
            </a:r>
            <a:r>
              <a:rPr lang="en-US" altLang="ko-KR" dirty="0"/>
              <a:t>RMSE 1.1096%)</a:t>
            </a:r>
          </a:p>
          <a:p>
            <a:pPr lvl="2"/>
            <a:r>
              <a:rPr lang="en-US" altLang="ko-KR" dirty="0"/>
              <a:t>Case 2 : 5</a:t>
            </a:r>
            <a:r>
              <a:rPr lang="ko-KR" altLang="en-US" dirty="0"/>
              <a:t>개 조건에 대한 평균 예측 오류 </a:t>
            </a:r>
            <a:r>
              <a:rPr lang="en-US" altLang="ko-KR" dirty="0"/>
              <a:t>4.25%, RMSE 1.91%(</a:t>
            </a:r>
            <a:r>
              <a:rPr lang="ko-KR" altLang="en-US" dirty="0"/>
              <a:t>원본 </a:t>
            </a:r>
            <a:r>
              <a:rPr lang="en-US" altLang="ko-KR" dirty="0"/>
              <a:t>RMSE 1.1096%)</a:t>
            </a:r>
          </a:p>
          <a:p>
            <a:pPr lvl="2"/>
            <a:r>
              <a:rPr lang="en-US" altLang="ko-KR" dirty="0"/>
              <a:t>Case1</a:t>
            </a:r>
            <a:r>
              <a:rPr lang="ko-KR" altLang="en-US" dirty="0"/>
              <a:t>이 </a:t>
            </a:r>
            <a:r>
              <a:rPr lang="en-US" altLang="ko-KR" dirty="0"/>
              <a:t>Test </a:t>
            </a:r>
            <a:r>
              <a:rPr lang="ko-KR" altLang="en-US" dirty="0"/>
              <a:t>장비 변화에 더 </a:t>
            </a:r>
            <a:r>
              <a:rPr lang="en-US" altLang="ko-KR" dirty="0"/>
              <a:t>Robust</a:t>
            </a:r>
            <a:r>
              <a:rPr lang="ko-KR" altLang="en-US" dirty="0"/>
              <a:t>한 것으로 나타남</a:t>
            </a:r>
            <a:endParaRPr lang="en-US" altLang="ko-KR" dirty="0"/>
          </a:p>
          <a:p>
            <a:pPr lvl="3"/>
            <a:r>
              <a:rPr lang="ko-KR" altLang="en-US" dirty="0"/>
              <a:t>학습 과정에서 더 많은 정보를 </a:t>
            </a:r>
            <a:r>
              <a:rPr lang="en-US" altLang="ko-KR" dirty="0"/>
              <a:t>training </a:t>
            </a:r>
            <a:r>
              <a:rPr lang="ko-KR" altLang="en-US" dirty="0"/>
              <a:t>하기 때문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45B5BB-AA67-7EBD-4E71-2558F3D2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297A19F-7ADE-C517-4F24-C77DD7E98DE3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00" y="4914511"/>
            <a:ext cx="86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2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AAF5C3-9989-AFDE-C795-920AD7C2D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Objective</a:t>
            </a:r>
          </a:p>
          <a:p>
            <a:r>
              <a:rPr lang="en-US" altLang="ko-KR" dirty="0"/>
              <a:t>Overview</a:t>
            </a:r>
          </a:p>
          <a:p>
            <a:r>
              <a:rPr lang="en-US" altLang="ko-KR" dirty="0"/>
              <a:t>Experiments</a:t>
            </a:r>
          </a:p>
          <a:p>
            <a:r>
              <a:rPr lang="en-US" altLang="ko-KR" dirty="0"/>
              <a:t>Background</a:t>
            </a:r>
          </a:p>
          <a:p>
            <a:r>
              <a:rPr lang="en-US" altLang="ko-KR" dirty="0"/>
              <a:t>SoH Estimation Process</a:t>
            </a:r>
          </a:p>
          <a:p>
            <a:r>
              <a:rPr lang="en-US" altLang="ko-KR" dirty="0"/>
              <a:t>Result</a:t>
            </a:r>
          </a:p>
          <a:p>
            <a:r>
              <a:rPr lang="en-US" altLang="ko-KR" dirty="0"/>
              <a:t>Further Review</a:t>
            </a:r>
          </a:p>
          <a:p>
            <a:r>
              <a:rPr lang="en-US" altLang="ko-KR" dirty="0"/>
              <a:t>Conclusion</a:t>
            </a:r>
          </a:p>
          <a:p>
            <a:r>
              <a:rPr lang="en-US" altLang="ko-KR" dirty="0"/>
              <a:t>Appendix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444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61018-B20F-9312-0493-7D36AA46A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32DD9-F709-2FA9-471A-A97A59A49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Further 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3637C6-9D7A-3C72-6571-15B623BE9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altLang="ko-KR" dirty="0"/>
              <a:t>SoC and temperature contributions </a:t>
            </a:r>
          </a:p>
          <a:p>
            <a:pPr lvl="1"/>
            <a:r>
              <a:rPr lang="en-US" altLang="ko-KR" dirty="0"/>
              <a:t>characterization of second-life LIB</a:t>
            </a:r>
          </a:p>
          <a:p>
            <a:pPr lvl="2"/>
            <a:r>
              <a:rPr lang="ko-KR" altLang="en-US" dirty="0"/>
              <a:t>셀 온도</a:t>
            </a:r>
            <a:r>
              <a:rPr lang="en-US" altLang="ko-KR" dirty="0"/>
              <a:t>, SoC, </a:t>
            </a:r>
            <a:r>
              <a:rPr lang="ko-KR" altLang="en-US" dirty="0"/>
              <a:t>노화 이력</a:t>
            </a:r>
            <a:r>
              <a:rPr lang="en-US" altLang="ko-KR" dirty="0"/>
              <a:t>, </a:t>
            </a:r>
            <a:r>
              <a:rPr lang="ko-KR" altLang="en-US" dirty="0"/>
              <a:t>초기 사용 조건</a:t>
            </a:r>
            <a:r>
              <a:rPr lang="en-US" altLang="ko-KR" dirty="0"/>
              <a:t>, </a:t>
            </a:r>
            <a:r>
              <a:rPr lang="ko-KR" altLang="en-US" dirty="0"/>
              <a:t>보관 조건 등 다양한 요인의 영향을 받는 복잡한 과정</a:t>
            </a:r>
            <a:endParaRPr lang="en-US" altLang="ko-KR" dirty="0"/>
          </a:p>
          <a:p>
            <a:pPr lvl="2"/>
            <a:r>
              <a:rPr lang="ko-KR" altLang="en-US" dirty="0"/>
              <a:t>모든 요인을 측정하고 정량화 </a:t>
            </a:r>
            <a:r>
              <a:rPr lang="en-US" altLang="ko-KR" dirty="0"/>
              <a:t>-&gt;</a:t>
            </a:r>
            <a:r>
              <a:rPr lang="ko-KR" altLang="en-US" dirty="0"/>
              <a:t> 비현실적</a:t>
            </a:r>
            <a:endParaRPr lang="en-US" altLang="ko-KR" dirty="0"/>
          </a:p>
          <a:p>
            <a:pPr lvl="2"/>
            <a:r>
              <a:rPr lang="en-US" altLang="ko-KR" dirty="0"/>
              <a:t>SoC</a:t>
            </a:r>
            <a:r>
              <a:rPr lang="ko-KR" altLang="en-US" dirty="0"/>
              <a:t>와 온도가 </a:t>
            </a:r>
            <a:r>
              <a:rPr lang="en-US" altLang="ko-KR" dirty="0"/>
              <a:t>SoH </a:t>
            </a:r>
            <a:r>
              <a:rPr lang="ko-KR" altLang="en-US" dirty="0"/>
              <a:t>예측 정확도에 미치는 기여도를 정량화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Re-Training</a:t>
            </a:r>
          </a:p>
          <a:p>
            <a:pPr lvl="2"/>
            <a:r>
              <a:rPr lang="ko-KR" altLang="en-US" dirty="0"/>
              <a:t>전체 예측 변수를 사용하여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training </a:t>
            </a:r>
            <a:r>
              <a:rPr lang="ko-KR" altLang="en-US" dirty="0"/>
              <a:t>후 예측 변수 제외하여 </a:t>
            </a:r>
            <a:r>
              <a:rPr lang="en-US" altLang="ko-KR" dirty="0"/>
              <a:t>Model re-training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Result</a:t>
            </a:r>
          </a:p>
          <a:p>
            <a:pPr lvl="2"/>
            <a:r>
              <a:rPr lang="ko-KR" altLang="en-US" dirty="0"/>
              <a:t>전체 예측 변수 포함한 </a:t>
            </a:r>
            <a:r>
              <a:rPr lang="en-US" altLang="ko-KR" dirty="0"/>
              <a:t>Model performance </a:t>
            </a:r>
            <a:r>
              <a:rPr lang="ko-KR" altLang="en-US" dirty="0"/>
              <a:t>가장 우수</a:t>
            </a:r>
            <a:endParaRPr lang="en-US" altLang="ko-KR" dirty="0"/>
          </a:p>
          <a:p>
            <a:pPr lvl="2"/>
            <a:r>
              <a:rPr lang="ko-KR" altLang="en-US" dirty="0"/>
              <a:t>온도와 </a:t>
            </a:r>
            <a:r>
              <a:rPr lang="en-US" altLang="ko-KR" dirty="0"/>
              <a:t>SoC</a:t>
            </a:r>
            <a:r>
              <a:rPr lang="ko-KR" altLang="en-US" dirty="0"/>
              <a:t>는 모델 성능에 중요한 역할</a:t>
            </a:r>
            <a:endParaRPr lang="en-US" altLang="ko-KR" dirty="0"/>
          </a:p>
          <a:p>
            <a:pPr lvl="2"/>
            <a:r>
              <a:rPr lang="en-US" altLang="ko-KR" dirty="0"/>
              <a:t>SoC</a:t>
            </a:r>
            <a:r>
              <a:rPr lang="ko-KR" altLang="en-US" dirty="0"/>
              <a:t>가 온도보다 모델 성능에 더 큰 기여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C7C2BD-5287-2569-D628-22F2BCD0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6BEEE7-7E3A-316D-906B-53D430E7EA9D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936000" y="4554511"/>
            <a:ext cx="4320000" cy="1800000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6F16249-DE80-6B2B-3435-7179C801E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776268"/>
              </p:ext>
            </p:extLst>
          </p:nvPr>
        </p:nvGraphicFramePr>
        <p:xfrm>
          <a:off x="8985334" y="4871151"/>
          <a:ext cx="2780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430">
                  <a:extLst>
                    <a:ext uri="{9D8B030D-6E8A-4147-A177-3AD203B41FA5}">
                      <a16:colId xmlns:a16="http://schemas.microsoft.com/office/drawing/2014/main" val="3385566163"/>
                    </a:ext>
                  </a:extLst>
                </a:gridCol>
                <a:gridCol w="940118">
                  <a:extLst>
                    <a:ext uri="{9D8B030D-6E8A-4147-A177-3AD203B41FA5}">
                      <a16:colId xmlns:a16="http://schemas.microsoft.com/office/drawing/2014/main" val="2728317037"/>
                    </a:ext>
                  </a:extLst>
                </a:gridCol>
                <a:gridCol w="940118">
                  <a:extLst>
                    <a:ext uri="{9D8B030D-6E8A-4147-A177-3AD203B41FA5}">
                      <a16:colId xmlns:a16="http://schemas.microsoft.com/office/drawing/2014/main" val="4262033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Variables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RMAE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R-Square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44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온도 제외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12.84% 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0.77 </a:t>
                      </a: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↓</a:t>
                      </a:r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1644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SoC </a:t>
                      </a:r>
                      <a:r>
                        <a:rPr lang="ko-KR" altLang="en-US" sz="1200" dirty="0"/>
                        <a:t>제외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19.96% 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↑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1.0 </a:t>
                      </a: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↓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289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모두 제외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22.21% 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↑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1.5 </a:t>
                      </a: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↓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9254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071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EAEFA-94D9-7C7A-D91B-B19DA1849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5DE79-888C-14EA-729E-EEF6170F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F1D7C7-1A31-084F-37CA-E0E723EE2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EIS Test</a:t>
            </a:r>
            <a:r>
              <a:rPr lang="ko-KR" altLang="en-US" dirty="0"/>
              <a:t>를 기반으로 셀 임피던스를 고려하고</a:t>
            </a:r>
            <a:r>
              <a:rPr lang="en-US" altLang="ko-KR" dirty="0"/>
              <a:t>, </a:t>
            </a:r>
            <a:r>
              <a:rPr lang="ko-KR" altLang="en-US" dirty="0"/>
              <a:t>셀 간 변화</a:t>
            </a:r>
            <a:r>
              <a:rPr lang="en-US" altLang="ko-KR" dirty="0"/>
              <a:t>, </a:t>
            </a:r>
            <a:r>
              <a:rPr lang="ko-KR" altLang="en-US" dirty="0"/>
              <a:t>충전 상태</a:t>
            </a:r>
            <a:r>
              <a:rPr lang="en-US" altLang="ko-KR" dirty="0"/>
              <a:t>(SoC), </a:t>
            </a:r>
            <a:r>
              <a:rPr lang="ko-KR" altLang="en-US" dirty="0"/>
              <a:t>온도</a:t>
            </a:r>
            <a:r>
              <a:rPr lang="en-US" altLang="ko-KR" dirty="0"/>
              <a:t>, </a:t>
            </a:r>
            <a:r>
              <a:rPr lang="ko-KR" altLang="en-US" dirty="0"/>
              <a:t>불확실성 요소를 통합하여 </a:t>
            </a:r>
            <a:r>
              <a:rPr lang="en-US" altLang="ko-KR" dirty="0"/>
              <a:t>SoH </a:t>
            </a:r>
            <a:r>
              <a:rPr lang="ko-KR" altLang="en-US" dirty="0"/>
              <a:t>예측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ML Model </a:t>
            </a:r>
            <a:r>
              <a:rPr lang="ko-KR" altLang="en-US" dirty="0"/>
              <a:t>구축 방법론과 불확실성 및 견고성 분석을 위한 접근법을 제시한 점에서 리튬 이온 배터리 </a:t>
            </a:r>
            <a:r>
              <a:rPr lang="en-US" altLang="ko-KR" dirty="0"/>
              <a:t>SoH </a:t>
            </a:r>
            <a:r>
              <a:rPr lang="ko-KR" altLang="en-US" dirty="0"/>
              <a:t>예측의 중요한 혁신을 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SoH</a:t>
            </a:r>
            <a:r>
              <a:rPr lang="ko-KR" altLang="en-US" dirty="0"/>
              <a:t>와 실험 장비의 측정 노이즈에 따른 </a:t>
            </a:r>
            <a:r>
              <a:rPr lang="en-US" altLang="ko-KR" dirty="0"/>
              <a:t>EIS </a:t>
            </a:r>
            <a:r>
              <a:rPr lang="ko-KR" altLang="en-US" dirty="0"/>
              <a:t>특성 간의 관계를 규명</a:t>
            </a:r>
            <a:r>
              <a:rPr lang="en-US" altLang="ko-KR" dirty="0"/>
              <a:t>, </a:t>
            </a:r>
            <a:r>
              <a:rPr lang="ko-KR" altLang="en-US" dirty="0"/>
              <a:t>모델 구축 방법과 불확실성 및 견고성 분석을 위한 접근법을 제시</a:t>
            </a:r>
            <a:endParaRPr lang="en-US" altLang="ko-KR" dirty="0"/>
          </a:p>
          <a:p>
            <a:pPr lvl="1"/>
            <a:r>
              <a:rPr lang="en-US" altLang="ko-KR" dirty="0"/>
              <a:t>LIB</a:t>
            </a:r>
            <a:r>
              <a:rPr lang="ko-KR" altLang="en-US" dirty="0"/>
              <a:t> </a:t>
            </a:r>
            <a:r>
              <a:rPr lang="en-US" altLang="ko-KR" dirty="0"/>
              <a:t>SoH </a:t>
            </a:r>
            <a:r>
              <a:rPr lang="ko-KR" altLang="en-US" dirty="0"/>
              <a:t>예측의 중요한 혁신을 제공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6D3D12-EBE7-1846-6703-B770405DC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140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A892E-B243-AFDA-BB16-A325A75C4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558D6-5B70-29E7-9DA1-9793A519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C475934-76B2-2393-3762-24F6401860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Fundamentals of the GPR</a:t>
                </a:r>
              </a:p>
              <a:p>
                <a:pPr lvl="1"/>
                <a:r>
                  <a:rPr lang="ko-KR" altLang="en-US" dirty="0"/>
                  <a:t>주어진 입력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에 대해 평균 함수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dirty="0"/>
                  <a:t>와 공분산 함수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ko-KR" altLang="en-US" dirty="0"/>
                  <a:t>로 확률 분포 함수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생성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Probability Distribution Function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dirty="0"/>
                  <a:t>Equation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∼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𝐺𝑃𝑅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), 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′)) 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′) =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[(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−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))(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′) −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′))]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E : expected value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kernel function</a:t>
                </a:r>
                <a:r>
                  <a:rPr lang="ko-KR" altLang="en-US" dirty="0"/>
                  <a:t>라고도 하며 관련 입력의 유사성을 통해 실제 응답과 예측 값 간의 연관성 포착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C475934-76B2-2393-3762-24F6401860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F35EBE-8365-FB69-D402-9B9D5198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552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2AAAE-449D-7089-6AD3-C0162B7D2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E7FCD-E962-1CAC-3865-EE77744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08CD004-6B69-2D29-472C-637257E9DF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Fundamentals of the GPR</a:t>
                </a:r>
              </a:p>
              <a:p>
                <a:pPr lvl="1">
                  <a:buFont typeface="+mj-lt"/>
                  <a:buAutoNum type="arabicParenR" startAt="2"/>
                </a:pPr>
                <a:r>
                  <a:rPr lang="ko-KR" altLang="en-US" dirty="0"/>
                  <a:t>회귀 과정에서 </a:t>
                </a:r>
                <a:r>
                  <a:rPr lang="en-US" altLang="ko-KR" dirty="0"/>
                  <a:t>output</a:t>
                </a:r>
                <a:r>
                  <a:rPr lang="ko-KR" altLang="en-US" dirty="0"/>
                  <a:t>의 사전 분포</a:t>
                </a:r>
                <a:r>
                  <a:rPr lang="en-US" altLang="ko-KR" dirty="0"/>
                  <a:t>(prior distribution of the output)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 ∼ 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′))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s-ES" altLang="ko-KR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ko-KR" altLang="en-US" dirty="0"/>
                  <a:t>분포 함수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평균은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으로 설정 </a:t>
                </a:r>
                <a:r>
                  <a:rPr lang="en-US" altLang="ko-KR" dirty="0"/>
                  <a:t>-&gt; </a:t>
                </a:r>
                <a:r>
                  <a:rPr lang="ko-KR" altLang="en-US" dirty="0"/>
                  <a:t>계산의 단순화를 위함</a:t>
                </a:r>
                <a:endParaRPr lang="en-US" altLang="ko-KR" dirty="0"/>
              </a:p>
              <a:p>
                <a:pPr lvl="1">
                  <a:buAutoNum type="arabicParenR" startAt="2"/>
                </a:pPr>
                <a:endParaRPr lang="en-US" altLang="ko-KR" dirty="0"/>
              </a:p>
              <a:p>
                <a:pPr lvl="1">
                  <a:buAutoNum type="arabicParenR" startAt="2"/>
                </a:pPr>
                <a:r>
                  <a:rPr lang="en-US" altLang="ko-KR" dirty="0"/>
                  <a:t>Predicted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ko-KR" altLang="en-US" dirty="0"/>
                  <a:t>와</a:t>
                </a:r>
                <a:r>
                  <a:rPr lang="en-US" altLang="ko-KR" dirty="0"/>
                  <a:t> prior output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결합 확률 분포</a:t>
                </a:r>
                <a:r>
                  <a:rPr lang="en-US" altLang="ko-KR" dirty="0"/>
                  <a:t>(joint prior distribution)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0,  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Training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, Test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, Predicted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dirty="0"/>
                  <a:t> , prior output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/>
                  <a:t>훈련 및 테스트 데이터가 동일한 </a:t>
                </a:r>
                <a:r>
                  <a:rPr lang="en-US" altLang="ko-KR" dirty="0"/>
                  <a:t>gaussian </a:t>
                </a:r>
                <a:r>
                  <a:rPr lang="ko-KR" altLang="en-US" dirty="0"/>
                  <a:t>분포를 따른다고 가정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>
                  <a:buAutoNum type="arabicParenR" startAt="2"/>
                </a:pPr>
                <a:endParaRPr lang="en-US" altLang="ko-KR" dirty="0"/>
              </a:p>
              <a:p>
                <a:pPr lvl="3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08CD004-6B69-2D29-472C-637257E9DF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594160-C11A-30AA-5520-10FFC40A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462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1CB2C-83D2-B000-86B2-02331F0EE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E0BC7-517F-EFE2-C7BF-C921E818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217C009-3882-F84A-B8DE-A1B2B65780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Fundamentals of the GPR</a:t>
                </a:r>
              </a:p>
              <a:p>
                <a:pPr lvl="1">
                  <a:buFont typeface="+mj-lt"/>
                  <a:buAutoNum type="arabicParenR" startAt="4"/>
                </a:pPr>
                <a:r>
                  <a:rPr lang="ko-KR" altLang="en-US" dirty="0"/>
                  <a:t>커널 함수 신중하게 선택</a:t>
                </a:r>
                <a:r>
                  <a:rPr lang="en-US" altLang="ko-KR" dirty="0"/>
                  <a:t>, hyperparameter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최적화 필요</a:t>
                </a:r>
                <a:r>
                  <a:rPr lang="en-US" altLang="ko-KR" dirty="0"/>
                  <a:t>(Model</a:t>
                </a:r>
                <a:r>
                  <a:rPr lang="ko-KR" altLang="en-US" dirty="0"/>
                  <a:t>의 성능 보장</a:t>
                </a:r>
                <a:r>
                  <a:rPr lang="en-US" altLang="ko-KR" dirty="0"/>
                  <a:t>)</a:t>
                </a:r>
              </a:p>
              <a:p>
                <a:pPr lvl="2"/>
                <a:r>
                  <a:rPr lang="ko-KR" altLang="en-US" dirty="0"/>
                  <a:t>보통 음의 로그우도 함수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l-GR" altLang="ko-KR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를 최소화하는 방식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ko-KR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𝑑𝑒𝑡𝐶</m:t>
                            </m:r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altLang="ko-KR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ko-KR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Gradient descent(</a:t>
                </a:r>
                <a:r>
                  <a:rPr lang="ko-KR" altLang="en-US" dirty="0"/>
                  <a:t>경사 </a:t>
                </a:r>
                <a:r>
                  <a:rPr lang="ko-KR" altLang="en-US" dirty="0" err="1"/>
                  <a:t>하강법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 또는 </a:t>
                </a:r>
                <a:r>
                  <a:rPr lang="en-US" altLang="ko-KR" dirty="0"/>
                  <a:t>heuristic </a:t>
                </a:r>
                <a:r>
                  <a:rPr lang="ko-KR" altLang="en-US" dirty="0"/>
                  <a:t>접근 방식으로 진행됨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conditional distribution equation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ba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𝑐𝑜𝑣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altLang="ko-KR" dirty="0"/>
                  <a:t>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ba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nor/>
                      </m:rPr>
                      <a:rPr lang="en-US" altLang="ko-KR" dirty="0"/>
                      <m:t> : </m:t>
                    </m:r>
                    <m:r>
                      <m:rPr>
                        <m:nor/>
                      </m:rPr>
                      <a:rPr lang="ko-KR" altLang="en-US" dirty="0" err="1"/>
                      <m:t>예측값의</m:t>
                    </m:r>
                    <m:r>
                      <m:rPr>
                        <m:nor/>
                      </m:rPr>
                      <a:rPr lang="ko-KR" altLang="en-US" dirty="0"/>
                      <m:t> 평균값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ba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3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217C009-3882-F84A-B8DE-A1B2B6578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6E88C6-00C9-B0DC-B1ED-0B73D29D3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8879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51483-07D7-BF2C-1738-402ECEDAA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CE0E5-5F97-E68C-532E-EAE325224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1278" cy="484162"/>
          </a:xfrm>
        </p:spPr>
        <p:txBody>
          <a:bodyPr/>
          <a:lstStyle/>
          <a:p>
            <a:r>
              <a:rPr lang="en-US" altLang="ko-KR" dirty="0"/>
              <a:t>Appendix.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E47B4C-E9D4-35CC-D1C2-F71B2BAE4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000" y="862731"/>
            <a:ext cx="11340000" cy="5257211"/>
          </a:xfrm>
        </p:spPr>
        <p:txBody>
          <a:bodyPr/>
          <a:lstStyle/>
          <a:p>
            <a:r>
              <a:rPr lang="en-US" altLang="ko-KR" dirty="0"/>
              <a:t>Distribution of the Prediction Error for Performance of model in different condition</a:t>
            </a:r>
          </a:p>
          <a:p>
            <a:pPr lvl="1"/>
            <a:r>
              <a:rPr lang="en-US" altLang="ko-KR" dirty="0"/>
              <a:t>Max Prediction Error Median</a:t>
            </a:r>
          </a:p>
          <a:p>
            <a:pPr lvl="2"/>
            <a:r>
              <a:rPr lang="en-US" altLang="ko-KR" dirty="0"/>
              <a:t>Case 1 : SoC 20%, Temperature 15</a:t>
            </a:r>
            <a:r>
              <a:rPr lang="ko-KR" altLang="en-US" dirty="0"/>
              <a:t>℃</a:t>
            </a:r>
            <a:endParaRPr lang="en-US" altLang="ko-KR" dirty="0"/>
          </a:p>
          <a:p>
            <a:pPr lvl="2"/>
            <a:r>
              <a:rPr lang="en-US" altLang="ko-KR" dirty="0"/>
              <a:t>Case 2 : SoC 5%, Temperature 35</a:t>
            </a:r>
            <a:r>
              <a:rPr lang="ko-KR" altLang="en-US" dirty="0"/>
              <a:t>℃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Min Prediction Error Median</a:t>
            </a:r>
          </a:p>
          <a:p>
            <a:pPr lvl="2"/>
            <a:r>
              <a:rPr lang="en-US" altLang="ko-KR" dirty="0"/>
              <a:t>Case 1 : SoC 50%, Temperature 35</a:t>
            </a:r>
            <a:r>
              <a:rPr lang="ko-KR" altLang="en-US" dirty="0"/>
              <a:t>℃</a:t>
            </a:r>
            <a:endParaRPr lang="en-US" altLang="ko-KR" dirty="0"/>
          </a:p>
          <a:p>
            <a:pPr lvl="2"/>
            <a:r>
              <a:rPr lang="en-US" altLang="ko-KR" dirty="0"/>
              <a:t>Case 2 : SoC 70%, Temperature 25</a:t>
            </a:r>
            <a:r>
              <a:rPr lang="ko-KR" altLang="en-US" dirty="0"/>
              <a:t>℃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Performance of Model</a:t>
            </a:r>
          </a:p>
          <a:p>
            <a:pPr lvl="2"/>
            <a:r>
              <a:rPr lang="ko-KR" altLang="en-US" dirty="0"/>
              <a:t>일반적으로 중간 범위의 </a:t>
            </a:r>
            <a:r>
              <a:rPr lang="en-US" altLang="ko-KR" dirty="0"/>
              <a:t>SoC, Temperature</a:t>
            </a:r>
            <a:r>
              <a:rPr lang="ko-KR" altLang="en-US" dirty="0"/>
              <a:t>에서 더 좋은 성능</a:t>
            </a:r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FBEB0F-41BF-CD69-DD1B-4F06846F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878126-215E-C978-CB72-FA6FD68A9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9" y="4011034"/>
            <a:ext cx="9964541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23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44710-3600-244E-9963-E2A1B932E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CCCEB-7054-BEAF-2D91-2DAA0F51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1278" cy="484162"/>
          </a:xfrm>
        </p:spPr>
        <p:txBody>
          <a:bodyPr/>
          <a:lstStyle/>
          <a:p>
            <a:r>
              <a:rPr lang="en-US" altLang="ko-KR" dirty="0"/>
              <a:t>Appendix.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24DF1E-071E-4250-03D3-7D571C3AC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000" y="862731"/>
            <a:ext cx="11340000" cy="5257211"/>
          </a:xfrm>
        </p:spPr>
        <p:txBody>
          <a:bodyPr/>
          <a:lstStyle/>
          <a:p>
            <a:r>
              <a:rPr lang="en-US" altLang="ko-KR" dirty="0"/>
              <a:t>Distribution of the Prediction Error</a:t>
            </a:r>
          </a:p>
          <a:p>
            <a:pPr lvl="1"/>
            <a:r>
              <a:rPr lang="en-US" altLang="ko-KR" dirty="0" err="1"/>
              <a:t>sdf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7D59E-D242-059C-91B2-BA5238A1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4A9970-D450-34F4-900D-7F6F6C47C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340" y="1808990"/>
            <a:ext cx="8431338" cy="454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ED3C3FF-5777-835C-ABCF-CFEB52FE6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SoH estimation of NMC LIB cells through machine learning modeling approach based on EIS experiments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8CDF52F-6ABF-27BA-AD06-F303ECC8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52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2B3CC-F4AE-E620-FD8E-41E57389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Overview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F176D-8F53-F377-80C6-0E6422DA2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Retired Batteries</a:t>
            </a:r>
            <a:r>
              <a:rPr lang="ko-KR" altLang="en-US" dirty="0"/>
              <a:t>는 </a:t>
            </a:r>
            <a:r>
              <a:rPr lang="en-US" altLang="ko-KR" dirty="0"/>
              <a:t>EV</a:t>
            </a:r>
            <a:r>
              <a:rPr lang="ko-KR" altLang="en-US" dirty="0"/>
              <a:t>에서 사용할 수 없지만</a:t>
            </a:r>
            <a:r>
              <a:rPr lang="en-US" altLang="ko-KR" dirty="0"/>
              <a:t>, </a:t>
            </a:r>
            <a:r>
              <a:rPr lang="ko-KR" altLang="en-US" dirty="0"/>
              <a:t>상대적으로 낮은 에너지나 전력이 요구되는 여러 응용 분야에서 재사용</a:t>
            </a:r>
            <a:endParaRPr lang="en-US" altLang="ko-KR" dirty="0"/>
          </a:p>
          <a:p>
            <a:r>
              <a:rPr lang="en-US" altLang="ko-KR" dirty="0"/>
              <a:t>EIS </a:t>
            </a:r>
            <a:r>
              <a:rPr lang="ko-KR" altLang="en-US" dirty="0"/>
              <a:t>실험을 통한 </a:t>
            </a:r>
            <a:r>
              <a:rPr lang="en-US" altLang="ko-KR" dirty="0"/>
              <a:t>SoH </a:t>
            </a:r>
            <a:r>
              <a:rPr lang="ko-KR" altLang="en-US" dirty="0"/>
              <a:t>추정에 대한 연구는 충분히 이루어지지 않았으며</a:t>
            </a:r>
            <a:r>
              <a:rPr lang="en-US" altLang="ko-KR" dirty="0"/>
              <a:t>, </a:t>
            </a:r>
            <a:r>
              <a:rPr lang="ko-KR" altLang="en-US" dirty="0"/>
              <a:t>특히 </a:t>
            </a:r>
            <a:r>
              <a:rPr lang="en-US" altLang="ko-KR" dirty="0"/>
              <a:t>2</a:t>
            </a:r>
            <a:r>
              <a:rPr lang="ko-KR" altLang="en-US" dirty="0"/>
              <a:t>차 수명 배터리 응용에 대한 큰 연구 격차 존재</a:t>
            </a:r>
            <a:endParaRPr lang="en-US" altLang="ko-KR" dirty="0"/>
          </a:p>
          <a:p>
            <a:r>
              <a:rPr lang="ko-KR" altLang="en-US" dirty="0"/>
              <a:t>새로운 셀과 재사용 셀의 주요 차이점 중 하나는 셀 특성 간의 일관성 부족</a:t>
            </a:r>
            <a:r>
              <a:rPr lang="en-US" altLang="ko-KR" dirty="0"/>
              <a:t> -&gt; </a:t>
            </a:r>
            <a:r>
              <a:rPr lang="ko-KR" altLang="en-US" dirty="0"/>
              <a:t>셀의 노화 패턴과 </a:t>
            </a:r>
            <a:r>
              <a:rPr lang="en-US" altLang="ko-KR" dirty="0"/>
              <a:t>SoH</a:t>
            </a:r>
            <a:r>
              <a:rPr lang="ko-KR" altLang="en-US" dirty="0"/>
              <a:t>가 달라짐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차 수명에 있는 다수의 셀에 맞춘 </a:t>
            </a:r>
            <a:r>
              <a:rPr lang="en-US" altLang="ko-KR" dirty="0"/>
              <a:t>SoH </a:t>
            </a:r>
            <a:r>
              <a:rPr lang="ko-KR" altLang="en-US" dirty="0"/>
              <a:t>추정 알고리즘과 방법을 개발하는 것이 여전히 필요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5CD757-1040-6CCC-0727-280E6B89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10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6A858-AF94-DDFD-7ADA-1009D0142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EDA87-7124-4926-9B11-9E243CC5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E57651-8E77-8DFA-104C-1B081F713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Cell information</a:t>
            </a:r>
          </a:p>
          <a:p>
            <a:pPr lvl="1"/>
            <a:r>
              <a:rPr lang="en-US" altLang="ko-KR" dirty="0"/>
              <a:t>Type : NMC Commercial LIB</a:t>
            </a:r>
          </a:p>
          <a:p>
            <a:pPr lvl="1"/>
            <a:r>
              <a:rPr lang="en-US" altLang="ko-KR" dirty="0"/>
              <a:t>Model : 21700 cylindrical Cell - LGM50</a:t>
            </a:r>
          </a:p>
          <a:p>
            <a:pPr lvl="1"/>
            <a:r>
              <a:rPr lang="en-US" altLang="ko-KR" dirty="0"/>
              <a:t>Number of Cell : 25</a:t>
            </a:r>
          </a:p>
          <a:p>
            <a:pPr lvl="1"/>
            <a:r>
              <a:rPr lang="en-US" altLang="ko-KR" dirty="0"/>
              <a:t>Specification</a:t>
            </a:r>
          </a:p>
          <a:p>
            <a:pPr lvl="2"/>
            <a:r>
              <a:rPr lang="en-US" altLang="ko-KR" dirty="0"/>
              <a:t>Capacity : 5Ah</a:t>
            </a:r>
          </a:p>
          <a:p>
            <a:pPr lvl="2"/>
            <a:r>
              <a:rPr lang="en-US" altLang="ko-KR" dirty="0"/>
              <a:t>Max Charge current : 0.7C-rate</a:t>
            </a:r>
          </a:p>
          <a:p>
            <a:pPr lvl="2"/>
            <a:r>
              <a:rPr lang="en-US" altLang="ko-KR" dirty="0"/>
              <a:t>Max Discharge current : 1.5C-rate</a:t>
            </a:r>
          </a:p>
          <a:p>
            <a:endParaRPr lang="en-US" altLang="ko-KR" dirty="0"/>
          </a:p>
          <a:p>
            <a:r>
              <a:rPr lang="en-US" altLang="ko-KR" dirty="0"/>
              <a:t>Test Equipment</a:t>
            </a:r>
          </a:p>
          <a:p>
            <a:pPr lvl="1"/>
            <a:r>
              <a:rPr lang="en-US" altLang="ko-KR" dirty="0"/>
              <a:t>Cycler : 10A </a:t>
            </a:r>
            <a:r>
              <a:rPr lang="en-US" altLang="ko-KR" dirty="0" err="1"/>
              <a:t>Digatron</a:t>
            </a:r>
            <a:r>
              <a:rPr lang="en-US" altLang="ko-KR" dirty="0"/>
              <a:t> Cycler (MCT10-6-192HD)</a:t>
            </a:r>
          </a:p>
          <a:p>
            <a:pPr lvl="1"/>
            <a:r>
              <a:rPr lang="en-US" altLang="ko-KR" dirty="0"/>
              <a:t>EIS : IVIUM Multiplexer (MUX-64)</a:t>
            </a:r>
          </a:p>
          <a:p>
            <a:pPr lvl="1"/>
            <a:r>
              <a:rPr lang="en-US" altLang="ko-KR" dirty="0"/>
              <a:t>Chamber : ESPEC(PL3J)</a:t>
            </a:r>
          </a:p>
          <a:p>
            <a:pPr lvl="1"/>
            <a:r>
              <a:rPr lang="en-US" altLang="ko-KR" dirty="0"/>
              <a:t>Temperate control of the dielectric oil : Lauda circulation unit(RP245E)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E074DF-55C7-98F1-9137-51F2AFDC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73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F8482-F89A-9EEE-51A2-F46734CAE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9187D-164A-9FF6-56A9-15AADF28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59285C-154B-0739-F2A1-E2F2FD630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altLang="ko-KR" dirty="0"/>
              <a:t>Test information</a:t>
            </a:r>
          </a:p>
          <a:p>
            <a:pPr lvl="1"/>
            <a:r>
              <a:rPr lang="en-US" altLang="ko-KR" dirty="0"/>
              <a:t>Reference Performance Test(RPT)</a:t>
            </a:r>
          </a:p>
          <a:p>
            <a:pPr lvl="2"/>
            <a:r>
              <a:rPr lang="en-US" altLang="ko-KR" dirty="0"/>
              <a:t>For each SOH condition, 5 cells were tested</a:t>
            </a:r>
          </a:p>
          <a:p>
            <a:pPr lvl="2"/>
            <a:r>
              <a:rPr lang="en-US" altLang="ko-KR" dirty="0"/>
              <a:t>Measurement Energy Capacity</a:t>
            </a:r>
          </a:p>
          <a:p>
            <a:pPr lvl="3"/>
            <a:r>
              <a:rPr lang="en-US" altLang="ko-KR" dirty="0"/>
              <a:t>Capacity : Discharge Energy Capacity</a:t>
            </a:r>
          </a:p>
          <a:p>
            <a:pPr lvl="3"/>
            <a:r>
              <a:rPr lang="en-US" altLang="ko-KR" dirty="0"/>
              <a:t>Chamber : 25</a:t>
            </a:r>
            <a:r>
              <a:rPr lang="ko-KR" altLang="en-US" dirty="0"/>
              <a:t>℃ </a:t>
            </a:r>
            <a:r>
              <a:rPr lang="en-US" altLang="ko-KR" dirty="0"/>
              <a:t>1hour socking</a:t>
            </a:r>
          </a:p>
          <a:p>
            <a:pPr lvl="3"/>
            <a:r>
              <a:rPr lang="en-US" altLang="ko-KR" dirty="0"/>
              <a:t>Cycle test : 4.2C CC(C/3)CV(C/20) Charge – Rest 1hour – 2.5V CC(C/3) Discharge (=initial capacity measurement test)</a:t>
            </a:r>
          </a:p>
          <a:p>
            <a:pPr lvl="2"/>
            <a:r>
              <a:rPr lang="en-US" altLang="ko-KR" dirty="0"/>
              <a:t>Measurement EIS</a:t>
            </a:r>
          </a:p>
          <a:p>
            <a:pPr lvl="3"/>
            <a:r>
              <a:rPr lang="en-US" altLang="ko-KR" dirty="0"/>
              <a:t>dielectric oil : 4hour socking after control SoC </a:t>
            </a:r>
          </a:p>
          <a:p>
            <a:pPr lvl="3"/>
            <a:r>
              <a:rPr lang="en-US" altLang="ko-KR" dirty="0"/>
              <a:t>Different SoC : 5%, 20%, 50%, 70%, 95% (high -&gt; low)</a:t>
            </a:r>
          </a:p>
          <a:p>
            <a:pPr lvl="3"/>
            <a:r>
              <a:rPr lang="en-US" altLang="ko-KR" dirty="0"/>
              <a:t>Temperature : 15</a:t>
            </a:r>
            <a:r>
              <a:rPr lang="ko-KR" altLang="en-US" dirty="0"/>
              <a:t>℃</a:t>
            </a:r>
            <a:r>
              <a:rPr lang="en-US" altLang="ko-KR" dirty="0"/>
              <a:t>, 25</a:t>
            </a:r>
            <a:r>
              <a:rPr lang="ko-KR" altLang="en-US" dirty="0"/>
              <a:t>℃</a:t>
            </a:r>
            <a:r>
              <a:rPr lang="en-US" altLang="ko-KR" dirty="0"/>
              <a:t>, 35</a:t>
            </a:r>
            <a:r>
              <a:rPr lang="ko-KR" altLang="en-US" dirty="0"/>
              <a:t>℃</a:t>
            </a:r>
            <a:endParaRPr lang="en-US" altLang="ko-KR" dirty="0"/>
          </a:p>
          <a:p>
            <a:pPr lvl="3"/>
            <a:r>
              <a:rPr lang="en-US" altLang="ko-KR" dirty="0"/>
              <a:t>Current : 250mA(AC)</a:t>
            </a:r>
          </a:p>
          <a:p>
            <a:pPr lvl="3"/>
            <a:r>
              <a:rPr lang="en-US" altLang="ko-KR" dirty="0"/>
              <a:t>Frequency range : 10kHz ~ 10mHz</a:t>
            </a:r>
          </a:p>
          <a:p>
            <a:pPr lvl="3"/>
            <a:endParaRPr lang="en-US" altLang="ko-KR" dirty="0"/>
          </a:p>
          <a:p>
            <a:pPr lvl="1"/>
            <a:r>
              <a:rPr lang="en-US" altLang="ko-KR" dirty="0"/>
              <a:t>Cyclic Aging Test (CAT)</a:t>
            </a:r>
          </a:p>
          <a:p>
            <a:pPr lvl="2"/>
            <a:r>
              <a:rPr lang="en-US" altLang="ko-KR" dirty="0"/>
              <a:t>dielectric oil : conditioned to 25</a:t>
            </a:r>
            <a:r>
              <a:rPr lang="ko-KR" altLang="en-US" dirty="0"/>
              <a:t>℃</a:t>
            </a:r>
            <a:endParaRPr lang="en-US" altLang="ko-KR" dirty="0"/>
          </a:p>
          <a:p>
            <a:pPr lvl="2"/>
            <a:r>
              <a:rPr lang="en-US" altLang="ko-KR" dirty="0"/>
              <a:t>Cycle test : 4.2C CC(C/2)CV(C/20) Charge ~ 2.5V CC(1C) Discharge</a:t>
            </a:r>
          </a:p>
          <a:p>
            <a:pPr lvl="1"/>
            <a:endParaRPr lang="en-US" altLang="ko-KR" dirty="0"/>
          </a:p>
          <a:p>
            <a:pPr>
              <a:buAutoNum type="arabicPeriod" startAt="3"/>
            </a:pPr>
            <a:endParaRPr lang="ko-KR" altLang="en-US" dirty="0"/>
          </a:p>
          <a:p>
            <a:pPr>
              <a:buAutoNum type="arabicPeriod" startAt="3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07D2E5-19EA-FFBD-FEA5-F20ACB34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98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F247A-372D-3BCA-7047-175F5D9E3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29598-4545-6E25-04B7-096566B0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A6AB9-EC40-41C9-EDA3-514514F85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en-US" altLang="ko-KR" dirty="0"/>
              <a:t>Test Sequence</a:t>
            </a:r>
          </a:p>
          <a:p>
            <a:pPr lvl="1"/>
            <a:r>
              <a:rPr lang="en-US" altLang="ko-KR" dirty="0"/>
              <a:t>Step 1</a:t>
            </a:r>
          </a:p>
          <a:p>
            <a:pPr lvl="2"/>
            <a:r>
              <a:rPr lang="en-US" altLang="ko-KR" dirty="0"/>
              <a:t>25</a:t>
            </a:r>
            <a:r>
              <a:rPr lang="ko-KR" altLang="en-US" dirty="0"/>
              <a:t>개 셀 </a:t>
            </a:r>
            <a:r>
              <a:rPr lang="en-US" altLang="ko-KR" dirty="0"/>
              <a:t>RPT </a:t>
            </a:r>
            <a:r>
              <a:rPr lang="ko-KR" altLang="en-US" dirty="0"/>
              <a:t>수행 </a:t>
            </a:r>
            <a:r>
              <a:rPr lang="en-US" altLang="ko-KR" dirty="0"/>
              <a:t>-&gt; </a:t>
            </a:r>
            <a:r>
              <a:rPr lang="ko-KR" altLang="en-US" dirty="0"/>
              <a:t>에너지 용량 및 </a:t>
            </a:r>
            <a:r>
              <a:rPr lang="en-US" altLang="ko-KR" dirty="0"/>
              <a:t>EIS </a:t>
            </a:r>
            <a:r>
              <a:rPr lang="ko-KR" altLang="en-US" dirty="0"/>
              <a:t>측정</a:t>
            </a:r>
            <a:endParaRPr lang="en-US" altLang="ko-KR" dirty="0"/>
          </a:p>
          <a:p>
            <a:pPr lvl="2"/>
            <a:r>
              <a:rPr lang="en-US" altLang="ko-KR" dirty="0"/>
              <a:t>5</a:t>
            </a:r>
            <a:r>
              <a:rPr lang="ko-KR" altLang="en-US" dirty="0"/>
              <a:t>개 셀 이후 검증을 위해 보관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Step 2</a:t>
            </a:r>
          </a:p>
          <a:p>
            <a:pPr lvl="2"/>
            <a:r>
              <a:rPr lang="en-US" altLang="ko-KR" dirty="0"/>
              <a:t>20</a:t>
            </a:r>
            <a:r>
              <a:rPr lang="ko-KR" altLang="en-US" dirty="0"/>
              <a:t>개 셀 </a:t>
            </a:r>
            <a:r>
              <a:rPr lang="en-US" altLang="ko-KR" dirty="0"/>
              <a:t>SoH 95% </a:t>
            </a:r>
            <a:r>
              <a:rPr lang="ko-KR" altLang="en-US" dirty="0"/>
              <a:t>까지 </a:t>
            </a:r>
            <a:r>
              <a:rPr lang="en-US" altLang="ko-KR" dirty="0"/>
              <a:t>CAT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2"/>
            <a:r>
              <a:rPr lang="en-US" altLang="ko-KR" dirty="0"/>
              <a:t>5</a:t>
            </a:r>
            <a:r>
              <a:rPr lang="ko-KR" altLang="en-US" dirty="0"/>
              <a:t>개 셀 </a:t>
            </a:r>
            <a:r>
              <a:rPr lang="en-US" altLang="ko-KR" dirty="0"/>
              <a:t>RPT </a:t>
            </a:r>
            <a:r>
              <a:rPr lang="ko-KR" altLang="en-US" dirty="0"/>
              <a:t>수행 후 보관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Step 3 ~</a:t>
            </a:r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단계와 동일한 과정을 </a:t>
            </a:r>
            <a:r>
              <a:rPr lang="en-US" altLang="ko-KR" dirty="0"/>
              <a:t>SoH 80% </a:t>
            </a:r>
            <a:r>
              <a:rPr lang="ko-KR" altLang="en-US" dirty="0"/>
              <a:t>까지 동일하게 진행</a:t>
            </a:r>
            <a:endParaRPr lang="en-US" altLang="ko-KR" dirty="0"/>
          </a:p>
          <a:p>
            <a:pPr lvl="2"/>
            <a:r>
              <a:rPr lang="en-US" altLang="ko-KR" dirty="0"/>
              <a:t>SoH 80%</a:t>
            </a:r>
            <a:r>
              <a:rPr lang="ko-KR" altLang="en-US" dirty="0"/>
              <a:t>에서 </a:t>
            </a:r>
            <a:r>
              <a:rPr lang="en-US" altLang="ko-KR" dirty="0"/>
              <a:t>RPT </a:t>
            </a:r>
            <a:r>
              <a:rPr lang="ko-KR" altLang="en-US" dirty="0"/>
              <a:t>수행하는 </a:t>
            </a:r>
            <a:r>
              <a:rPr lang="en-US" altLang="ko-KR" dirty="0"/>
              <a:t>5</a:t>
            </a:r>
            <a:r>
              <a:rPr lang="ko-KR" altLang="en-US" dirty="0"/>
              <a:t>개 셀이 마지막 테스트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27305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>
              <a:buAutoNum type="arabicPeriod" startAt="4"/>
            </a:pPr>
            <a:endParaRPr lang="ko-KR" altLang="en-US" dirty="0"/>
          </a:p>
          <a:p>
            <a:pPr>
              <a:buAutoNum type="arabicPeriod" startAt="4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F7152D-04D1-E664-F51D-A8F70BA5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096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E2FD8-8C3E-722E-2C2D-AFC24FD36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8DB33-64E5-41D1-B0E5-7442EC66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5FB608-1328-0F18-BF4F-47BC2D5A7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5"/>
            </a:pPr>
            <a:r>
              <a:rPr lang="en-US" altLang="ko-KR" dirty="0"/>
              <a:t>Test and the Experimental setup configuration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marL="27305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>
              <a:buAutoNum type="arabicPeriod" startAt="5"/>
            </a:pPr>
            <a:endParaRPr lang="ko-KR" altLang="en-US" dirty="0"/>
          </a:p>
          <a:p>
            <a:pPr>
              <a:buAutoNum type="arabicPeriod" startAt="5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CDBBDE-8903-789F-EFB0-69F57186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E5D526D-E403-5230-23B0-80CDA171514D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00" y="1799942"/>
            <a:ext cx="864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4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342B6-BF96-FD1B-0E4B-9B214ECB8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737D3-0785-22AA-171B-1C6FA3566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Background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051F6B1-59C2-6914-1230-4F5D0D99C3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EIS</a:t>
                </a:r>
              </a:p>
              <a:p>
                <a:pPr lvl="1"/>
                <a:r>
                  <a:rPr lang="en-US" altLang="ko-KR" dirty="0"/>
                  <a:t>Measurement : 4</a:t>
                </a:r>
                <a:r>
                  <a:rPr lang="ko-KR" altLang="en-US" dirty="0"/>
                  <a:t>시간 후 </a:t>
                </a:r>
                <a:r>
                  <a:rPr lang="en-US" altLang="ko-KR" dirty="0"/>
                  <a:t>10kHz ~ 10mHz </a:t>
                </a:r>
                <a:r>
                  <a:rPr lang="ko-KR" altLang="en-US" dirty="0"/>
                  <a:t>주파수로 </a:t>
                </a:r>
                <a:r>
                  <a:rPr lang="en-US" altLang="ko-KR" dirty="0"/>
                  <a:t>EIS </a:t>
                </a:r>
                <a:r>
                  <a:rPr lang="ko-KR" altLang="en-US" dirty="0"/>
                  <a:t>측정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Spectrum : X</a:t>
                </a:r>
                <a:r>
                  <a:rPr lang="ko-KR" altLang="en-US" dirty="0"/>
                  <a:t>축</a:t>
                </a:r>
                <a:r>
                  <a:rPr lang="en-US" altLang="ko-KR" dirty="0"/>
                  <a:t>(Z Real), Y</a:t>
                </a:r>
                <a:r>
                  <a:rPr lang="ko-KR" altLang="en-US" dirty="0"/>
                  <a:t>축</a:t>
                </a:r>
                <a:r>
                  <a:rPr lang="en-US" altLang="ko-KR" dirty="0"/>
                  <a:t>(Z Imaginary)</a:t>
                </a:r>
                <a:r>
                  <a:rPr lang="ko-KR" altLang="en-US" dirty="0"/>
                  <a:t>로 </a:t>
                </a:r>
                <a:r>
                  <a:rPr lang="en-US" altLang="ko-KR" dirty="0"/>
                  <a:t>Nyquist plot</a:t>
                </a:r>
                <a:r>
                  <a:rPr lang="ko-KR" altLang="en-US" dirty="0"/>
                  <a:t>을 나타냄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Equation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func>
                      <m:func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+∅)</m:t>
                    </m:r>
                  </m:oMath>
                </a14:m>
                <a:endParaRPr lang="ko-KR" alt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EIS curve</a:t>
                </a:r>
              </a:p>
              <a:p>
                <a:pPr lvl="2"/>
                <a:r>
                  <a:rPr lang="en-US" altLang="ko-KR" dirty="0"/>
                  <a:t>low frequency(10~100mHz) : diffusion processes</a:t>
                </a:r>
              </a:p>
              <a:p>
                <a:pPr lvl="2"/>
                <a:r>
                  <a:rPr lang="en-US" altLang="ko-KR" dirty="0"/>
                  <a:t>low frequency(</a:t>
                </a:r>
                <a:r>
                  <a:rPr lang="ko-KR" altLang="en-US" dirty="0"/>
                  <a:t>약 </a:t>
                </a:r>
                <a:r>
                  <a:rPr lang="en-US" altLang="ko-KR" dirty="0"/>
                  <a:t>1Hz) : double-layer capacitance effect</a:t>
                </a:r>
              </a:p>
              <a:p>
                <a:pPr lvl="2"/>
                <a:r>
                  <a:rPr lang="en-US" altLang="ko-KR" dirty="0"/>
                  <a:t>low frequency(500Hz </a:t>
                </a:r>
                <a:r>
                  <a:rPr lang="ko-KR" altLang="en-US" dirty="0"/>
                  <a:t>이상</a:t>
                </a:r>
                <a:r>
                  <a:rPr lang="en-US" altLang="ko-KR" dirty="0"/>
                  <a:t>) : Ohmic Resistance(</a:t>
                </a:r>
                <a:r>
                  <a:rPr lang="ko-KR" altLang="en-US" dirty="0"/>
                  <a:t>실수축과의 교차점</a:t>
                </a:r>
                <a:r>
                  <a:rPr lang="en-US" altLang="ko-KR" dirty="0"/>
                  <a:t>)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Data Set</a:t>
                </a:r>
              </a:p>
              <a:p>
                <a:pPr lvl="2"/>
                <a:r>
                  <a:rPr lang="en-US" altLang="ko-KR" dirty="0"/>
                  <a:t>300</a:t>
                </a:r>
                <a:r>
                  <a:rPr lang="ko-KR" altLang="en-US" dirty="0"/>
                  <a:t>개 이상의 </a:t>
                </a:r>
                <a:r>
                  <a:rPr lang="en-US" altLang="ko-KR" dirty="0"/>
                  <a:t>Data Set </a:t>
                </a:r>
                <a:r>
                  <a:rPr lang="ko-KR" altLang="en-US" dirty="0"/>
                  <a:t>확보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051F6B1-59C2-6914-1230-4F5D0D99C3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65E58-CCA1-005C-DD3D-3416E280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9</a:t>
            </a:fld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C3638E5-A8C5-DB2F-0252-C3D28B4EC22E}"/>
              </a:ext>
            </a:extLst>
          </p:cNvPr>
          <p:cNvGrpSpPr/>
          <p:nvPr/>
        </p:nvGrpSpPr>
        <p:grpSpPr>
          <a:xfrm>
            <a:off x="6841278" y="1929898"/>
            <a:ext cx="5040000" cy="2998204"/>
            <a:chOff x="6841278" y="1989000"/>
            <a:chExt cx="5040000" cy="299820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F46CA70-3923-CC9D-329C-CA16916A522F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1278" y="1989000"/>
              <a:ext cx="5040000" cy="28800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59DEAFC-9468-6B1C-72B2-445941244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18169" y="4872844"/>
              <a:ext cx="4286217" cy="1143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2858027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테마1" id="{D7C96BF2-CEBD-40BF-8DBD-ED22993A2ACA}" vid="{D14BB40D-F7F0-4A7F-9ED1-7C434395327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2956</TotalTime>
  <Words>1951</Words>
  <Application>Microsoft Office PowerPoint</Application>
  <PresentationFormat>와이드스크린</PresentationFormat>
  <Paragraphs>306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noto</vt:lpstr>
      <vt:lpstr>맑은 고딕</vt:lpstr>
      <vt:lpstr>Arial</vt:lpstr>
      <vt:lpstr>Cambria Math</vt:lpstr>
      <vt:lpstr>Wingdings</vt:lpstr>
      <vt:lpstr>테마1</vt:lpstr>
      <vt:lpstr>Paper Review</vt:lpstr>
      <vt:lpstr>PowerPoint 프레젠테이션</vt:lpstr>
      <vt:lpstr>PowerPoint 프레젠테이션</vt:lpstr>
      <vt:lpstr>2. Overview </vt:lpstr>
      <vt:lpstr>3. Experiments</vt:lpstr>
      <vt:lpstr>3. Experiments</vt:lpstr>
      <vt:lpstr>3. Experiments</vt:lpstr>
      <vt:lpstr>3. Experiments</vt:lpstr>
      <vt:lpstr>4. Background</vt:lpstr>
      <vt:lpstr>4. Background</vt:lpstr>
      <vt:lpstr>4. Background</vt:lpstr>
      <vt:lpstr>4. Background</vt:lpstr>
      <vt:lpstr>5. SoH Estimation Process</vt:lpstr>
      <vt:lpstr>5. SoH Estimation Process</vt:lpstr>
      <vt:lpstr>6. Result</vt:lpstr>
      <vt:lpstr>7. Further Review</vt:lpstr>
      <vt:lpstr>7. Further Review</vt:lpstr>
      <vt:lpstr>7. Further Review</vt:lpstr>
      <vt:lpstr>7. Further Review</vt:lpstr>
      <vt:lpstr>7. Further Review</vt:lpstr>
      <vt:lpstr>8. Conclusion</vt:lpstr>
      <vt:lpstr>Appendix.</vt:lpstr>
      <vt:lpstr>Appendix.</vt:lpstr>
      <vt:lpstr>Appendix.</vt:lpstr>
      <vt:lpstr>Appendix.</vt:lpstr>
      <vt:lpstr>Appendix.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정병성</dc:creator>
  <cp:lastModifiedBy>정병성</cp:lastModifiedBy>
  <cp:revision>424</cp:revision>
  <dcterms:created xsi:type="dcterms:W3CDTF">2024-10-31T00:07:41Z</dcterms:created>
  <dcterms:modified xsi:type="dcterms:W3CDTF">2024-11-05T10:17:21Z</dcterms:modified>
</cp:coreProperties>
</file>