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4" r:id="rId10"/>
    <p:sldId id="286" r:id="rId11"/>
    <p:sldId id="291" r:id="rId12"/>
    <p:sldId id="290" r:id="rId13"/>
    <p:sldId id="292" r:id="rId14"/>
    <p:sldId id="30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1E2CFC3-CC19-4D78-BE03-05879D219673}">
          <p14:sldIdLst>
            <p14:sldId id="256"/>
            <p14:sldId id="257"/>
            <p14:sldId id="258"/>
            <p14:sldId id="259"/>
            <p14:sldId id="285"/>
            <p14:sldId id="260"/>
            <p14:sldId id="261"/>
            <p14:sldId id="262"/>
            <p14:sldId id="264"/>
            <p14:sldId id="286"/>
            <p14:sldId id="291"/>
            <p14:sldId id="290"/>
            <p14:sldId id="292"/>
            <p14:sldId id="30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05"/>
          </p14:sldIdLst>
        </p14:section>
        <p14:section name="Appendix" id="{0547C302-21AA-4BA0-BE75-302C49564918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9F234-20F8-45D3-A094-E399EA9B6EDE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5AE4A-EE05-4067-AD01-15555BA68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1C33CB-9396-453D-A3F7-6C738A15A200}"/>
              </a:ext>
            </a:extLst>
          </p:cNvPr>
          <p:cNvCxnSpPr/>
          <p:nvPr/>
        </p:nvCxnSpPr>
        <p:spPr>
          <a:xfrm>
            <a:off x="2108308" y="2636912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349CC6-F2FE-4DFF-9D90-444860B099E0}"/>
              </a:ext>
            </a:extLst>
          </p:cNvPr>
          <p:cNvCxnSpPr/>
          <p:nvPr/>
        </p:nvCxnSpPr>
        <p:spPr>
          <a:xfrm>
            <a:off x="2108308" y="3429000"/>
            <a:ext cx="797538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5587B190-62E0-E182-A532-BA338A27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696"/>
            <a:ext cx="10515600" cy="980900"/>
          </a:xfrm>
          <a:prstGeom prst="rect">
            <a:avLst/>
          </a:prstGeom>
        </p:spPr>
        <p:txBody>
          <a:bodyPr anchor="ctr"/>
          <a:lstStyle>
            <a:lvl1pPr marL="0" algn="ctr" defTabSz="457200" rtl="0" eaLnBrk="1" latinLnBrk="0" hangingPunct="1">
              <a:defRPr lang="ko-KR" altLang="en-US" sz="36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38E6426-3999-4DF1-0EDC-806FE01E56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9934" y="2796003"/>
            <a:ext cx="4472132" cy="47059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457200" rtl="0" eaLnBrk="1" latinLnBrk="0" hangingPunct="1">
              <a:buNone/>
              <a:defRPr lang="ko-KR" altLang="en-US" sz="1800" b="1" kern="120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6833267-0A6F-3C7D-1B1B-358BB1580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13924" y="5872163"/>
            <a:ext cx="2063115" cy="731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1" lang="en-US" altLang="ko-KR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  <a:lvl2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2pPr>
            <a:lvl3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3pPr>
            <a:lvl4pPr marL="0" indent="0" algn="r" defTabSz="457200" rtl="0" eaLnBrk="1" latinLnBrk="0" hangingPunct="1">
              <a:buNone/>
              <a:defRPr kumimoji="1" lang="ko-KR" altLang="en-US" sz="1200" kern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4pPr>
            <a:lvl5pPr marL="0" indent="0" algn="r" defTabSz="457200" rtl="0" eaLnBrk="1" latinLnBrk="0" hangingPunct="1">
              <a:buNone/>
              <a:defRPr kumimoji="1" lang="ko-KR" altLang="en-US" sz="12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defRPr>
            </a:lvl5pPr>
          </a:lstStyle>
          <a:p>
            <a:pPr lvl="0"/>
            <a:r>
              <a:rPr lang="en-US" altLang="ko-KR"/>
              <a:t>Date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</a:t>
            </a:r>
            <a:r>
              <a:rPr lang="ko-KR" altLang="en-US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/>
              <a:t>Team </a:t>
            </a:r>
            <a:r>
              <a:rPr lang="ko-KR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↵ </a:t>
            </a:r>
            <a:r>
              <a:rPr lang="en-US" altLang="ko-KR"/>
              <a:t>Name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01704-B926-D314-D9C9-3957CEBB6D3C}"/>
              </a:ext>
            </a:extLst>
          </p:cNvPr>
          <p:cNvSpPr txBox="1"/>
          <p:nvPr/>
        </p:nvSpPr>
        <p:spPr>
          <a:xfrm>
            <a:off x="966001" y="4751339"/>
            <a:ext cx="1025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WARNING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This document is released only to Autosilicon.</a:t>
            </a:r>
          </a:p>
          <a:p>
            <a:pPr algn="ctr"/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No one is permitted to reproduce and duplicate, in any form, the whole or part of this document without written approval from Autosilicon.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E0DAC-E3F0-DFA4-7A5A-1234E6876D15}"/>
              </a:ext>
            </a:extLst>
          </p:cNvPr>
          <p:cNvSpPr txBox="1"/>
          <p:nvPr/>
        </p:nvSpPr>
        <p:spPr>
          <a:xfrm>
            <a:off x="69484" y="44625"/>
            <a:ext cx="274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EF5DA8-37CD-8DB4-0BEF-C4E7AE19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6524832"/>
            <a:ext cx="1728192" cy="28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5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0_Editable Contents (type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58C2-9AA8-1F32-EDE6-D01913C5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A02DFB-F21D-EBFB-81C0-129711504E1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B925E8F-E1DF-F7DA-67D0-E0D63500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5">
            <a:extLst>
              <a:ext uri="{FF2B5EF4-FFF2-40B4-BE49-F238E27FC236}">
                <a16:creationId xmlns:a16="http://schemas.microsoft.com/office/drawing/2014/main" id="{4B9202DC-5D47-18FD-DFF1-EFCACB4CF1C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5">
            <a:extLst>
              <a:ext uri="{FF2B5EF4-FFF2-40B4-BE49-F238E27FC236}">
                <a16:creationId xmlns:a16="http://schemas.microsoft.com/office/drawing/2014/main" id="{A566CC07-5622-EFFD-34E3-6B27393F043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1EDC40D-0DDE-BB0B-6135-3F8388A18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AD2532-8E1D-A015-C0CC-FA207B40461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735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8909A40A-6AF5-68AC-B4BF-6F86989CC2E0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D4D0A80A-8B27-7ECE-E7CC-1BCD2FC6B23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17248B0E-5AC6-C6AF-8269-C2551613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E96B3A-26E4-79F6-1974-46A51968F691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810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75F8D21-13BE-E818-1F29-8410E4B74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AEEFE-1076-4215-C459-A9AC12D1743D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8552249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(Mandatory) 1. Objective, 2. Summary, … , Conclusion</a:t>
            </a:r>
          </a:p>
          <a:p>
            <a:pPr lvl="0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987BF5-BE18-E1F9-C857-A154AAE215B6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Table of Contents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D3301CFF-D3D4-6582-049C-F641F26422A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7380B380-157E-642C-12A9-0FDC17459442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78DF908-C530-3B34-4B2D-502B8CF74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1A9B5-5CE8-B519-35B8-F0AEDC9565C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2267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tIns="0">
            <a:normAutofit/>
          </a:bodyPr>
          <a:lstStyle>
            <a:lvl1pPr marL="514350" indent="-514350">
              <a:lnSpc>
                <a:spcPct val="150000"/>
              </a:lnSpc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en-US" altLang="ko-KR"/>
              <a:t>There may be multiple objectives, and make sure to include the expected results.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A3CF10-9C38-E90C-B513-DE82C96B7482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1. Objectives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3CCF7D18-7253-3075-A06C-C98A71F2D49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6">
            <a:extLst>
              <a:ext uri="{FF2B5EF4-FFF2-40B4-BE49-F238E27FC236}">
                <a16:creationId xmlns:a16="http://schemas.microsoft.com/office/drawing/2014/main" id="{FC4F701A-7012-41F5-AE5F-28011B6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9">
            <a:extLst>
              <a:ext uri="{FF2B5EF4-FFF2-40B4-BE49-F238E27FC236}">
                <a16:creationId xmlns:a16="http://schemas.microsoft.com/office/drawing/2014/main" id="{BF1F8319-D054-97CD-747A-202AFCBAA33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C2CEBA2-6F7F-C2BC-D41D-DE772BE9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3F7436-5225-CDCF-B4B3-7462AC34A0A7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920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1600"/>
            </a:lvl1pPr>
            <a:lvl2pPr marL="914400" indent="-457200">
              <a:buFont typeface="+mj-lt"/>
              <a:buAutoNum type="arabicParenR"/>
              <a:defRPr sz="1600"/>
            </a:lvl2pPr>
            <a:lvl3pPr marL="1371600" indent="-457200">
              <a:buFont typeface="맑은 고딕" panose="020B0503020000020004" pitchFamily="50" charset="-127"/>
              <a:buChar char="–"/>
              <a:defRPr sz="1600"/>
            </a:lvl3pPr>
            <a:lvl4pPr marL="1371600" indent="0">
              <a:buFont typeface="+mj-lt"/>
              <a:buNone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FE21E-0F27-2214-9887-63726D50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A4445-8F62-3960-F5A7-4961A1745A63}"/>
              </a:ext>
            </a:extLst>
          </p:cNvPr>
          <p:cNvSpPr txBox="1"/>
          <p:nvPr/>
        </p:nvSpPr>
        <p:spPr>
          <a:xfrm>
            <a:off x="360000" y="144000"/>
            <a:ext cx="11520000" cy="486000"/>
          </a:xfrm>
          <a:prstGeom prst="rect">
            <a:avLst/>
          </a:prstGeom>
          <a:noFill/>
        </p:spPr>
        <p:txBody>
          <a:bodyPr wrap="none" lIns="0" rtlCol="0" anchor="ctr">
            <a:noAutofit/>
          </a:bodyPr>
          <a:lstStyle/>
          <a:p>
            <a: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rPr>
              <a:t>2. Summary</a:t>
            </a:r>
            <a:endParaRPr lang="ko-KR" altLang="en-US" sz="2400" b="1" kern="1200">
              <a:solidFill>
                <a:schemeClr val="tx1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" name="직선 연결선 9">
            <a:extLst>
              <a:ext uri="{FF2B5EF4-FFF2-40B4-BE49-F238E27FC236}">
                <a16:creationId xmlns:a16="http://schemas.microsoft.com/office/drawing/2014/main" id="{EF6DA0F2-F834-0F74-73CF-3C462A4798A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C7241164-38D3-7729-A671-AAF49CBECC04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D42D537-4C5C-1D4F-C0EF-591FBE2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870ECB-F636-A647-0B75-ABE478BD3DEE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0081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ditable Contents (type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0A30876-6EC1-BD4C-E9CE-2C11F6900C9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525721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9848561-9519-0AA5-B72D-632E73CA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9">
            <a:extLst>
              <a:ext uri="{FF2B5EF4-FFF2-40B4-BE49-F238E27FC236}">
                <a16:creationId xmlns:a16="http://schemas.microsoft.com/office/drawing/2014/main" id="{1968580C-CEAB-FB13-62AA-DF5129F2474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B0DAC74D-4F63-7985-3B26-1CA81D6A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21944EB0-FF38-D06F-7A63-60A28F9D419B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2139788E-E986-B171-75F7-D063B7CFF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BEB108-9E0D-5DED-F506-3CC9B410480C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0699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Editable Contents (type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6000" y="862731"/>
            <a:ext cx="11340000" cy="25662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26000" y="3543342"/>
            <a:ext cx="5604000" cy="2813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62552" y="3543300"/>
            <a:ext cx="5603448" cy="2813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5254F81-F178-C00E-835D-ABB2331C67F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B5D6465-1552-B16A-8BB0-E763D0C09EDD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E3491204-C369-719E-107E-5C1413741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B701BC-DE12-F43A-98E7-16B444F86636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1C3C0220-B5FD-75C7-DA1D-74446E96F9B6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A3BCD3D9-95BC-F7C6-CF9E-EDED0E35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AE980-6D59-BBD3-4245-8E482F96697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CF268-B7DE-7D66-32F7-D874C7CBDBB3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0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Editable Contents (type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B790-35F6-F778-3D67-FF8DB81A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1278" cy="484162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9353F-45F6-A313-A176-216A2C4914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4800" y="862731"/>
            <a:ext cx="5652229" cy="54936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C96CC47-4971-0235-69D8-7D7BEABAEF5A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38E559B-F0C0-49F1-4517-5B271343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6025D-7E05-7E1F-56C1-951671E58FA4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23DB6CB0-E975-2154-CBF2-BA5AFED8CFA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96000" y="860892"/>
            <a:ext cx="5671200" cy="29490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8" name="표 개체 틀 17">
            <a:extLst>
              <a:ext uri="{FF2B5EF4-FFF2-40B4-BE49-F238E27FC236}">
                <a16:creationId xmlns:a16="http://schemas.microsoft.com/office/drawing/2014/main" id="{850F71EE-0A66-4840-CAA8-C9359227A4A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114972" y="3828161"/>
            <a:ext cx="5671200" cy="2542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EB7B4D-F06F-7362-6E03-376A976C61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38078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D68D7C30-8D33-1400-71E9-79745F6B32AE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FA0295-A112-3960-4215-EDB5D2EFCC9D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13" name="직선 연결선 9">
            <a:extLst>
              <a:ext uri="{FF2B5EF4-FFF2-40B4-BE49-F238E27FC236}">
                <a16:creationId xmlns:a16="http://schemas.microsoft.com/office/drawing/2014/main" id="{BB79D134-81BD-4538-DB31-B28C4C99F001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45043-1C7A-8957-E37B-8E671F323AF0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1599B-86A3-6A8C-FC78-C65AE8024755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388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Editable Contents (type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22CA3-5729-3BB1-D2E9-35602296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3D6A285-94EA-F029-9DC7-0B645D243289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47A574CB-187F-C83F-D388-E8FA4A633626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183084" y="860892"/>
            <a:ext cx="5584116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EC6A04A3-2714-03DB-9C35-BA02D589FE91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4800" y="860892"/>
            <a:ext cx="5736000" cy="5367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EBDB1-B428-28F0-4E99-F13AD6E74391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52ADA193-494A-153E-990B-7587A71B44B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" name="직선 연결선 7">
            <a:extLst>
              <a:ext uri="{FF2B5EF4-FFF2-40B4-BE49-F238E27FC236}">
                <a16:creationId xmlns:a16="http://schemas.microsoft.com/office/drawing/2014/main" id="{ED3AE4C7-FB8A-F0F9-E4AC-387560892AB7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0E587C-C190-0335-9DED-36E6589A89A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7" name="직선 연결선 7">
            <a:extLst>
              <a:ext uri="{FF2B5EF4-FFF2-40B4-BE49-F238E27FC236}">
                <a16:creationId xmlns:a16="http://schemas.microsoft.com/office/drawing/2014/main" id="{68F68AC4-3769-655A-AD3B-7058C866D6B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76545D0-D777-CA59-8E41-A78B3ACF113C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17" name="그림 16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8609A2BC-EB9C-DCE0-2937-1D7C49B2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25CD73-FA91-8F1F-02D7-9CC22364B204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1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Editable Contents (type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1523C-3D5F-028D-2156-42F8CB97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44000"/>
            <a:ext cx="11520000" cy="486000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400" b="1" kern="1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87C886-A479-3CA9-7DF3-AB5F290FD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00" y="921368"/>
            <a:ext cx="5584298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0D42B-8AD1-C80C-263F-9DCEA582F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3115" y="921368"/>
            <a:ext cx="5611800" cy="559087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0D6D1E-9C9D-DB04-AD85-1CE07EDD4BDC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44FB077-5061-A897-6802-EE0494FEF5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800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28E1B3C-4B57-0417-AF4F-43E9789DDE6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33116" y="1480456"/>
            <a:ext cx="5611800" cy="19084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63525" indent="-263525">
              <a:lnSpc>
                <a:spcPct val="100000"/>
              </a:lnSpc>
              <a:buFont typeface="+mj-lt"/>
              <a:buAutoNum type="arabicPeriod"/>
              <a:defRPr sz="1400"/>
            </a:lvl1pPr>
            <a:lvl2pPr marL="447675" indent="-174625">
              <a:lnSpc>
                <a:spcPct val="100000"/>
              </a:lnSpc>
              <a:buFont typeface="+mj-lt"/>
              <a:buAutoNum type="arabicParenR"/>
              <a:defRPr sz="1400"/>
            </a:lvl2pPr>
            <a:lvl3pPr marL="630238" indent="-163513">
              <a:lnSpc>
                <a:spcPct val="100000"/>
              </a:lnSpc>
              <a:buFont typeface="맑은 고딕" panose="020B0503020000020004" pitchFamily="50" charset="-127"/>
              <a:buChar char="–"/>
              <a:defRPr sz="1400"/>
            </a:lvl3pPr>
            <a:lvl4pPr marL="803275" indent="-153988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4pPr>
            <a:lvl5pPr marL="263525" indent="-250825">
              <a:buFont typeface="맑은 고딕" panose="020B0503020000020004" pitchFamily="50" charset="-127"/>
              <a:buChar char="→"/>
              <a:tabLst>
                <a:tab pos="182563" algn="l"/>
              </a:tabLst>
              <a:defRPr sz="1400"/>
            </a:lvl5pPr>
          </a:lstStyle>
          <a:p>
            <a:pPr lvl="0"/>
            <a:r>
              <a:rPr lang="en-US" altLang="ko-KR"/>
              <a:t>Topic1</a:t>
            </a:r>
          </a:p>
          <a:p>
            <a:pPr lvl="1"/>
            <a:r>
              <a:rPr lang="en-US" altLang="ko-KR"/>
              <a:t>Contents A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2"/>
            <a:r>
              <a:rPr lang="en-US" altLang="ko-KR"/>
              <a:t>~</a:t>
            </a:r>
          </a:p>
          <a:p>
            <a:pPr lvl="1"/>
            <a:r>
              <a:rPr lang="en-US" altLang="ko-KR"/>
              <a:t>Contents B</a:t>
            </a:r>
          </a:p>
          <a:p>
            <a:pPr lvl="2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3"/>
            <a:r>
              <a:rPr lang="en-US" altLang="ko-KR"/>
              <a:t>~</a:t>
            </a:r>
          </a:p>
          <a:p>
            <a:pPr lvl="4"/>
            <a:r>
              <a:rPr lang="en-US" altLang="ko-KR"/>
              <a:t>Short Conclusion</a:t>
            </a:r>
            <a:endParaRPr lang="ko-KR" altLang="en-US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AC592244-ABBE-D088-1131-7341D43F0553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21632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D0F4DD79-7CA0-50AD-F376-775FC2659B24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29431" y="3436940"/>
            <a:ext cx="5640937" cy="2791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0F52A-C8AA-E153-07EA-8BF94205FE6B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FF30E911-8E20-A245-32F0-5016C88F42D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9136800" y="6356350"/>
            <a:ext cx="2743200" cy="365125"/>
          </a:xfrm>
        </p:spPr>
        <p:txBody>
          <a:bodyPr/>
          <a:lstStyle/>
          <a:p>
            <a:fld id="{4611573F-F516-487A-9C58-0775337C69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4" name="직선 연결선 9">
            <a:extLst>
              <a:ext uri="{FF2B5EF4-FFF2-40B4-BE49-F238E27FC236}">
                <a16:creationId xmlns:a16="http://schemas.microsoft.com/office/drawing/2014/main" id="{93EBE78D-57F0-6520-BF8E-377FB62EE008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D5418D4-C3AA-0E79-7291-0296C3F5AC88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cxnSp>
        <p:nvCxnSpPr>
          <p:cNvPr id="9" name="직선 연결선 9">
            <a:extLst>
              <a:ext uri="{FF2B5EF4-FFF2-40B4-BE49-F238E27FC236}">
                <a16:creationId xmlns:a16="http://schemas.microsoft.com/office/drawing/2014/main" id="{8395AFB6-15C1-95E7-0D82-98F304512165}"/>
              </a:ext>
            </a:extLst>
          </p:cNvPr>
          <p:cNvCxnSpPr/>
          <p:nvPr/>
        </p:nvCxnSpPr>
        <p:spPr>
          <a:xfrm>
            <a:off x="360000" y="630000"/>
            <a:ext cx="1152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8E897A-9F2A-ECDB-9EDC-6ADFAF312CC3}"/>
              </a:ext>
            </a:extLst>
          </p:cNvPr>
          <p:cNvSpPr txBox="1"/>
          <p:nvPr/>
        </p:nvSpPr>
        <p:spPr>
          <a:xfrm>
            <a:off x="-3215368" y="-1"/>
            <a:ext cx="3070227" cy="4267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[Description]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1. Write it in the paragraph structure below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Lowering the level of paragraphs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   Shift + Tab :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Raising the level of paragraphs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>
                <a:solidFill>
                  <a:srgbClr val="000000"/>
                </a:solidFill>
                <a:effectLst/>
                <a:latin typeface="noto"/>
                <a:ea typeface="+mn-ea"/>
                <a:cs typeface="+mn-cs"/>
              </a:rPr>
              <a:t>2. </a:t>
            </a:r>
            <a:r>
              <a:rPr lang="en-US" altLang="ko-KR" sz="1200" b="0" i="0">
                <a:solidFill>
                  <a:srgbClr val="000000"/>
                </a:solidFill>
                <a:effectLst/>
                <a:latin typeface="noto"/>
              </a:rPr>
              <a:t>Feel free to modify the picture or table, but keep the position and alignment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None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[Text paragraph]</a:t>
            </a:r>
          </a:p>
          <a:p>
            <a:pPr marL="342900" lvl="0" indent="-342900" algn="l" defTabSz="914400" rtl="0" eaLnBrk="1" latinLnBrk="1" hangingPunct="1">
              <a:lnSpc>
                <a:spcPct val="150000"/>
              </a:lnSpc>
              <a:buAutoNum type="arabicPeriod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Topic1</a:t>
            </a:r>
          </a:p>
          <a:p>
            <a:pPr marL="800100" lvl="1" indent="-342900" algn="l" defTabSz="914400" rtl="0" eaLnBrk="1" latinLnBrk="1" hangingPunct="1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 A</a:t>
            </a:r>
          </a:p>
          <a:p>
            <a:pPr marL="1257300" lvl="2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</a:p>
          <a:p>
            <a:pPr marL="1714500" lvl="3" indent="-342900" algn="l" defTabSz="914400" rtl="0" eaLnBrk="1" latinLnBrk="1" hangingPunct="1">
              <a:lnSpc>
                <a:spcPct val="150000"/>
              </a:lnSpc>
              <a:buFont typeface="맑은 고딕" panose="020B0503020000020004" pitchFamily="50" charset="-127"/>
              <a:buChar char="•"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Short Conclusion</a:t>
            </a: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lvl="0" indent="0" algn="l" defTabSz="914400" rtl="0" eaLnBrk="1" latin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pic>
        <p:nvPicPr>
          <p:cNvPr id="22" name="그림 21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D8B73D04-7C41-6803-2AFF-12E6EB6A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" y="6484943"/>
            <a:ext cx="1982836" cy="3142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3FEFF4-56D3-32BF-9224-3A2155991BAB}"/>
              </a:ext>
            </a:extLst>
          </p:cNvPr>
          <p:cNvSpPr txBox="1"/>
          <p:nvPr/>
        </p:nvSpPr>
        <p:spPr>
          <a:xfrm>
            <a:off x="9132704" y="44625"/>
            <a:ext cx="274738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altLang="ko-KR" sz="1200" b="1" u="none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Safest, Simplest, Smallest</a:t>
            </a:r>
            <a:endParaRPr lang="ko-KR" altLang="en-US" sz="1200" u="none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75606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6DCEA-E3F2-CD0F-84C7-C78885DA9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611573F-F516-487A-9C58-0775337C69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87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767A7-43AE-60CA-2F12-269AA483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Paper Review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BE106-E72B-D2F1-AF3C-468942C5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9718" y="2796003"/>
            <a:ext cx="9072563" cy="470590"/>
          </a:xfrm>
        </p:spPr>
        <p:txBody>
          <a:bodyPr>
            <a:noAutofit/>
          </a:bodyPr>
          <a:lstStyle/>
          <a:p>
            <a:r>
              <a:rPr lang="en-US" altLang="ko-KR" dirty="0"/>
              <a:t>-A comparative study of different features extracted from EIS in SoH for LIB-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E398E-80BE-4DA7-D86C-7FFF0FD030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2024.11.12</a:t>
            </a:r>
          </a:p>
          <a:p>
            <a:r>
              <a:rPr lang="en-US" altLang="ko-KR" dirty="0"/>
              <a:t>FD Team</a:t>
            </a:r>
          </a:p>
          <a:p>
            <a:r>
              <a:rPr lang="en-US" altLang="ko-KR" dirty="0"/>
              <a:t>ByeongSeong Jeong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41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96473-E9EF-827D-66E6-0CA8B476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9F54F-3686-1FAE-B452-CB4A3B0C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EIS Model application </a:t>
                </a:r>
              </a:p>
              <a:p>
                <a:pPr lvl="1"/>
                <a:r>
                  <a:rPr lang="en-US" altLang="ko-KR" dirty="0"/>
                  <a:t>model identification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software(Impedance analysis)</a:t>
                </a:r>
              </a:p>
              <a:p>
                <a:pPr lvl="2"/>
                <a:r>
                  <a:rPr lang="ko-KR" altLang="en-US" dirty="0"/>
                  <a:t>초고주파 영역 제외 시 전반적으로 적합한 결과</a:t>
                </a:r>
                <a:r>
                  <a:rPr lang="en-US" altLang="ko-KR" dirty="0"/>
                  <a:t>(???)</a:t>
                </a:r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Parameter identification</a:t>
                </a:r>
              </a:p>
              <a:p>
                <a:pPr lvl="2"/>
                <a:r>
                  <a:rPr lang="en-US" altLang="ko-KR" dirty="0"/>
                  <a:t>3 Resistance : high correlation with Capacity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maximum increasing rate</a:t>
                </a:r>
              </a:p>
              <a:p>
                <a:pPr lvl="3"/>
                <a:r>
                  <a:rPr lang="en-US" altLang="ko-KR" dirty="0"/>
                  <a:t>LAM(NE), LLI</a:t>
                </a:r>
                <a:r>
                  <a:rPr lang="ko-KR" altLang="en-US" dirty="0"/>
                  <a:t>가 주 열화 원인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LLI : </a:t>
                </a:r>
                <a:r>
                  <a:rPr lang="ko-KR" altLang="en-US" dirty="0"/>
                  <a:t>리튬 이온 농도 감소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화학 반응 속도 감소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전하 전달 과정 어렵게 함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D28F5E8-A5B7-9DDA-D474-486686BEB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0FBA4-3E05-D799-2573-D2CA6662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DA5235-F15F-A04A-3152-BB02CA4815EA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166000" y="4069838"/>
            <a:ext cx="3600000" cy="216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377371-98D9-B5A1-2253-4D4C83A7AD1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26000" y="3834511"/>
            <a:ext cx="567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D500EC-813B-E38E-5CDA-8AFA2CC3B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012" y="6193812"/>
            <a:ext cx="1386025" cy="1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C1BE-E361-C90D-AA89-A3207754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4AAE-9BA4-7675-CB92-E7DC478B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/>
                <a:r>
                  <a:rPr lang="en-US" altLang="ko-KR" dirty="0"/>
                  <a:t>Assumption of GPR</a:t>
                </a:r>
              </a:p>
              <a:p>
                <a:pPr lvl="2"/>
                <a:r>
                  <a:rPr lang="en-US" altLang="ko-KR" dirty="0"/>
                  <a:t>Gaussian distribution</a:t>
                </a:r>
                <a:r>
                  <a:rPr lang="ko-KR" altLang="en-US" dirty="0"/>
                  <a:t>을 따르는</a:t>
                </a:r>
                <a:r>
                  <a:rPr lang="en-US" altLang="ko-KR" dirty="0"/>
                  <a:t> Random variables</a:t>
                </a:r>
                <a:r>
                  <a:rPr lang="ko-KR" altLang="en-US" dirty="0"/>
                  <a:t>의 집합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Assumption : Real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system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에 대해 확률 분포가 </a:t>
                </a:r>
                <a:r>
                  <a:rPr lang="en-US" altLang="ko-KR" dirty="0"/>
                  <a:t>Gaussian distribution </a:t>
                </a:r>
                <a:r>
                  <a:rPr lang="ko-KR" altLang="en-US" dirty="0"/>
                  <a:t>를 따름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𝑐𝑜𝑟𝑣𝑎𝑟𝑖𝑎𝑛𝑐𝑒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))(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kernel function</a:t>
                </a:r>
              </a:p>
              <a:p>
                <a:pPr lvl="2"/>
                <a:r>
                  <a:rPr lang="ko-KR" altLang="en-US" dirty="0"/>
                  <a:t>일반적으로 </a:t>
                </a:r>
                <a:r>
                  <a:rPr lang="en-US" altLang="ko-KR" dirty="0"/>
                  <a:t>zero mean function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covariance function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parameterized kernel function</a:t>
                </a:r>
                <a:r>
                  <a:rPr lang="ko-KR" altLang="en-US" dirty="0"/>
                  <a:t>으로 하여 두 </a:t>
                </a:r>
                <a:r>
                  <a:rPr lang="en-US" altLang="ko-KR" dirty="0"/>
                  <a:t>point </a:t>
                </a:r>
                <a:r>
                  <a:rPr lang="ko-KR" altLang="en-US" dirty="0"/>
                  <a:t>간 유사성을 설명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GPR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</a:t>
                </a:r>
                <a:r>
                  <a:rPr lang="ko-KR" altLang="en-US" dirty="0"/>
                  <a:t> 성능 향상을 위해 </a:t>
                </a:r>
                <a:r>
                  <a:rPr lang="en-US" altLang="ko-KR" dirty="0"/>
                  <a:t>Matern 3/2 kernel function </a:t>
                </a:r>
                <a:r>
                  <a:rPr lang="ko-KR" altLang="en-US" dirty="0"/>
                  <a:t>사용</a:t>
                </a:r>
                <a:r>
                  <a:rPr lang="en-US" altLang="ko-KR" dirty="0"/>
                  <a:t>(physical process</a:t>
                </a:r>
                <a:r>
                  <a:rPr lang="ko-KR" altLang="en-US" dirty="0"/>
                  <a:t>에 더 적합한 함수</a:t>
                </a:r>
                <a:r>
                  <a:rPr lang="en-US" altLang="ko-KR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den>
                        </m:f>
                      </m:e>
                    </m:d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𝑠𝑡𝑎𝑛𝑑𝑎𝑟𝑑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𝑑𝑒𝑣𝑖𝑎𝑡𝑖𝑜𝑛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𝑐h𝑎𝑟𝑎𝑐𝑡𝑒𝑟𝑖𝑠𝑡𝑖𝑐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𝑠𝑐𝑎𝑙𝑒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𝐸𝑢𝑐𝑙𝑖𝑑𝑒𝑎𝑛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9795F0-A1B8-BD02-1330-C9DC3F2D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EBD898-94E4-6477-BA4E-86D81A10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E56C1-49E7-436D-9FD2-2AC0D112F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EDDAC-56F5-7073-DF4D-30590C83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Prior distribution of observed output 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𝑠𝑒𝑡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𝑑𝑖𝑚𝑒𝑛𝑠𝑖𝑜𝑛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𝑟𝑒𝑔𝑟𝑒𝑠𝑠𝑖𝑜𝑛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𝐺𝑎𝑢𝑠𝑠𝑖𝑎𝑛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𝑜𝑏𝑠𝑒𝑟𝑣𝑒𝑑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𝑠𝑦𝑚𝑚𝑒𝑡𝑟𝑖𝑐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𝑝𝑜𝑠𝑖𝑡𝑖𝑣𝑒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𝑑𝑒𝑓𝑖𝑛𝑖𝑡𝑒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Hyper-parameter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유도과정을 통해 </a:t>
                </a:r>
                <a:r>
                  <a:rPr lang="en-US" altLang="ko-KR" dirty="0"/>
                  <a:t>GPR Hyper-parameter</a:t>
                </a:r>
                <a:r>
                  <a:rPr lang="ko-KR" altLang="en-US" dirty="0"/>
                  <a:t>인 미지의 </a:t>
                </a:r>
                <a:r>
                  <a:rPr lang="en-US" altLang="ko-KR" dirty="0"/>
                  <a:t>parameter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𝑢𝑛𝑘𝑛𝑜𝑤𝑛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𝑚𝑖𝑛𝑖𝑚𝑖𝑧𝑖𝑛𝑔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𝑛𝑒𝑔𝑎𝑡𝑖𝑣𝑒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𝑚𝑎𝑟𝑔𝑖𝑛𝑎𝑙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𝑙𝑖𝑘𝑒𝑙𝑖h𝑜𝑜𝑑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최적화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𝑜𝑝𝑡𝑖𝑚𝑖𝑧𝑎𝑡𝑖𝑜𝑛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𝑚𝑒𝑡h𝑜𝑑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det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5ECFB54-9CA8-A5D3-9B88-BC966886E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BD6121-09AF-3B5B-28FB-365D71A0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25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5EE0-B179-600E-3B35-48CDF856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609FF-2BD5-9DAA-5C35-FDA0F1EA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Gaussian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Process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Regression(GPR)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observed output(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) and predicted output(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r>
                  <a:rPr lang="en-US" altLang="ko-KR" dirty="0"/>
                  <a:t>Training set X</a:t>
                </a:r>
                <a:r>
                  <a:rPr lang="ko-KR" altLang="en-US" dirty="0"/>
                  <a:t>와 동일한 </a:t>
                </a:r>
                <a:r>
                  <a:rPr lang="en-US" altLang="ko-KR" dirty="0"/>
                  <a:t>Gaussian distribution</a:t>
                </a:r>
                <a:r>
                  <a:rPr lang="ko-KR" altLang="en-US" dirty="0"/>
                  <a:t>을 공유하는 새로운 </a:t>
                </a:r>
                <a:r>
                  <a:rPr lang="en-US" altLang="ko-KR" dirty="0"/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주어지는 경우 </a:t>
                </a:r>
                <a:r>
                  <a:rPr lang="en-US" altLang="ko-KR" dirty="0"/>
                  <a:t>output </a:t>
                </a:r>
                <a:r>
                  <a:rPr lang="ko-KR" altLang="en-US" dirty="0"/>
                  <a:t>간 </a:t>
                </a:r>
                <a:r>
                  <a:rPr lang="en-US" altLang="ko-KR" dirty="0"/>
                  <a:t>joint prior distribution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상기 식 기반으로 예측 </a:t>
                </a:r>
                <a:r>
                  <a:rPr lang="en-US" altLang="ko-KR" dirty="0"/>
                  <a:t>output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posteriori distribution</a:t>
                </a:r>
                <a:r>
                  <a:rPr lang="ko-KR" altLang="en-US" dirty="0"/>
                  <a:t>를 계산하여 도출 가능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𝑒𝑠𝑡𝑖𝑚𝑎𝑡𝑒𝑑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𝑣𝑎𝑟𝑖𝑎𝑛𝑐𝑒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95%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±1.96×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𝐶𝑜𝑛𝑓𝑖𝑑𝑒𝑛𝑐𝑒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𝑖𝑛𝑡𝑒𝑟𝑣𝑎𝑙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𝐶𝐼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 : 95%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𝑑𝑒𝑠𝑐𝑟𝑖𝑏𝑒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𝐺𝑃𝑅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𝑚𝑜𝑑𝑒𝑙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C4973-4142-3E67-D7B7-9F13D8B29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47931-C252-8D61-B973-0AE0FF91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12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C8FA-5647-6402-134C-1FEC82BB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859A3-2F63-EE03-D97A-A6199C43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D970F-426A-48EC-2162-9876B25C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Result</a:t>
            </a:r>
          </a:p>
          <a:p>
            <a:pPr lvl="1"/>
            <a:r>
              <a:rPr lang="en-US" altLang="ko-KR" dirty="0"/>
              <a:t>Comparison between aging cycle</a:t>
            </a:r>
          </a:p>
          <a:p>
            <a:pPr lvl="2"/>
            <a:r>
              <a:rPr lang="en-US" altLang="ko-KR" dirty="0"/>
              <a:t>Cell1, 3(CC Discharge)</a:t>
            </a:r>
            <a:r>
              <a:rPr lang="ko-KR" altLang="en-US" dirty="0"/>
              <a:t>과 </a:t>
            </a:r>
            <a:r>
              <a:rPr lang="en-US" altLang="ko-KR" dirty="0"/>
              <a:t>Cell2, 4(NEDC)</a:t>
            </a:r>
            <a:r>
              <a:rPr lang="ko-KR" altLang="en-US" dirty="0"/>
              <a:t>가 다른 열화 속도를 보임</a:t>
            </a:r>
            <a:endParaRPr lang="en-US" altLang="ko-KR" dirty="0"/>
          </a:p>
          <a:p>
            <a:pPr lvl="2"/>
            <a:r>
              <a:rPr lang="en-US" altLang="ko-KR" dirty="0"/>
              <a:t>Dynamic discharge condition</a:t>
            </a:r>
            <a:r>
              <a:rPr lang="ko-KR" altLang="en-US" dirty="0"/>
              <a:t>이 열화에 더 많은 영향 존재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Comparison between Temperature</a:t>
            </a:r>
          </a:p>
          <a:p>
            <a:pPr lvl="2"/>
            <a:r>
              <a:rPr lang="en-US" altLang="ko-KR" dirty="0"/>
              <a:t>35</a:t>
            </a:r>
            <a:r>
              <a:rPr lang="ko-KR" altLang="en-US" dirty="0"/>
              <a:t>℃</a:t>
            </a:r>
            <a:r>
              <a:rPr lang="en-US" altLang="ko-KR" dirty="0"/>
              <a:t>(Cell3, 4)</a:t>
            </a:r>
            <a:r>
              <a:rPr lang="ko-KR" altLang="en-US" dirty="0"/>
              <a:t>이 </a:t>
            </a:r>
            <a:r>
              <a:rPr lang="en-US" altLang="ko-KR" dirty="0"/>
              <a:t>25</a:t>
            </a:r>
            <a:r>
              <a:rPr lang="ko-KR" altLang="en-US" dirty="0"/>
              <a:t>℃</a:t>
            </a:r>
            <a:r>
              <a:rPr lang="en-US" altLang="ko-KR" dirty="0"/>
              <a:t>(Cell1, 2)</a:t>
            </a:r>
            <a:r>
              <a:rPr lang="ko-KR" altLang="en-US" dirty="0"/>
              <a:t>보다 근소하게 더 빠른 열화 속도를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EIS</a:t>
            </a:r>
          </a:p>
          <a:p>
            <a:pPr lvl="2"/>
            <a:r>
              <a:rPr lang="en-US" altLang="ko-KR" dirty="0"/>
              <a:t>Real impedance : </a:t>
            </a:r>
            <a:r>
              <a:rPr lang="ko-KR" altLang="en-US" dirty="0"/>
              <a:t>오른쪽으로 이동 </a:t>
            </a:r>
            <a:r>
              <a:rPr lang="en-US" altLang="ko-KR" dirty="0"/>
              <a:t>-&gt;  ohmic</a:t>
            </a:r>
            <a:r>
              <a:rPr lang="ko-KR" altLang="en-US" dirty="0"/>
              <a:t> </a:t>
            </a:r>
            <a:r>
              <a:rPr lang="en-US" altLang="ko-KR" dirty="0"/>
              <a:t>resistance </a:t>
            </a:r>
            <a:r>
              <a:rPr lang="ko-KR" altLang="en-US" dirty="0"/>
              <a:t>증가</a:t>
            </a:r>
            <a:endParaRPr lang="en-US" altLang="ko-KR" dirty="0"/>
          </a:p>
          <a:p>
            <a:pPr lvl="2"/>
            <a:r>
              <a:rPr lang="en-US" altLang="ko-KR" dirty="0"/>
              <a:t>Mid-high frequency range</a:t>
            </a:r>
          </a:p>
          <a:p>
            <a:pPr lvl="3"/>
            <a:r>
              <a:rPr lang="ko-KR" altLang="en-US" dirty="0"/>
              <a:t>열화됨에 따라 반원의 크기 증가</a:t>
            </a:r>
            <a:endParaRPr lang="en-US" altLang="ko-KR" dirty="0"/>
          </a:p>
          <a:p>
            <a:pPr lvl="3"/>
            <a:r>
              <a:rPr lang="ko-KR" altLang="en-US" dirty="0"/>
              <a:t>특히 </a:t>
            </a:r>
            <a:r>
              <a:rPr lang="en-US" altLang="ko-KR" dirty="0"/>
              <a:t>2</a:t>
            </a:r>
            <a:r>
              <a:rPr lang="ko-KR" altLang="en-US" dirty="0"/>
              <a:t>번 째 반원이 더 커지는 경향을 보임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ABD269-FC20-2821-2F0E-A73E286F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55E8B7-3F95-E909-A19B-33F99430C8A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841278" y="954511"/>
            <a:ext cx="504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8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8CCC-203F-5BF2-C817-5758C76E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D8B9D-394D-73F7-E5A3-128DCCD06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/>
                <a:r>
                  <a:rPr lang="en-US" altLang="ko-KR" dirty="0"/>
                  <a:t>Feature extracted from broadband EIS</a:t>
                </a:r>
              </a:p>
              <a:p>
                <a:pPr lvl="2"/>
                <a:r>
                  <a:rPr lang="en-US" altLang="ko-KR" dirty="0"/>
                  <a:t>Input : whole impedance spectrum</a:t>
                </a:r>
              </a:p>
              <a:p>
                <a:pPr lvl="2"/>
                <a:r>
                  <a:rPr lang="en-US" altLang="ko-KR" dirty="0"/>
                  <a:t>Frequency : 10kHz~10mHz 61points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𝑟𝑒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61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demention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broadband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:122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Feature extracted from model parameters </a:t>
                </a:r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model parameter(10</a:t>
                </a:r>
                <a:r>
                  <a:rPr lang="ko-KR" altLang="en-US" dirty="0"/>
                  <a:t>개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학습에 포함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모든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용량 감소와 관련 있는 것 </a:t>
                </a:r>
                <a:r>
                  <a:rPr lang="en-US" altLang="ko-KR" dirty="0"/>
                  <a:t>X -&gt; </a:t>
                </a:r>
                <a:r>
                  <a:rPr lang="ko-KR" altLang="en-US" dirty="0"/>
                  <a:t>저항과 </a:t>
                </a:r>
                <a:r>
                  <a:rPr lang="en-US" altLang="ko-KR" dirty="0"/>
                  <a:t>CPE</a:t>
                </a:r>
                <a:r>
                  <a:rPr lang="ko-KR" altLang="en-US" dirty="0"/>
                  <a:t>의 계수가 용량 감소와 높은 상관 관계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ko-KR" altLang="en-US" dirty="0"/>
                  <a:t>저항만을 기반으로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정의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𝐸𝐶𝑀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E955AA5-00B8-F6F2-8605-DDDA44DFC7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22BE33-2F25-518A-0B88-1863DAB5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0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9438-701B-0FD3-D012-F082B664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B2B9C-E6AA-D9FE-6A6B-41724291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EIS feature determination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2"/>
                <a:r>
                  <a:rPr lang="en-US" altLang="ko-KR" dirty="0"/>
                  <a:t>broadband EIS : </a:t>
                </a:r>
                <a:r>
                  <a:rPr lang="ko-KR" altLang="en-US" dirty="0"/>
                  <a:t>측정 시간 소요 및 사용 어려움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고정 주파수 사용 시 더 실용적 접근 용이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측정 주파수 결정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일반적인 방법 </a:t>
                </a:r>
                <a:r>
                  <a:rPr lang="en-US" altLang="ko-KR" dirty="0"/>
                  <a:t>: automatic relevance determination(</a:t>
                </a:r>
                <a:r>
                  <a:rPr lang="ko-KR" altLang="en-US" dirty="0"/>
                  <a:t>자동 관련성 결정 방법</a:t>
                </a:r>
                <a:r>
                  <a:rPr lang="en-US" altLang="ko-KR" dirty="0"/>
                  <a:t>)</a:t>
                </a:r>
              </a:p>
              <a:p>
                <a:pPr lvl="3"/>
                <a:r>
                  <a:rPr lang="ko-KR" altLang="en-US" dirty="0"/>
                  <a:t>문제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매우 높은 또는 낮은 주파수를 얻을 수 있다는 점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본 연구에서는 열화 중 </a:t>
                </a:r>
                <a:r>
                  <a:rPr lang="en-US" altLang="ko-KR" dirty="0"/>
                  <a:t>EIS trends </a:t>
                </a:r>
                <a:r>
                  <a:rPr lang="ko-KR" altLang="en-US" dirty="0"/>
                  <a:t>조사를 통해 주파수 결정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열화 중 가장 두드러진 변화를 보임 </a:t>
                </a:r>
                <a:r>
                  <a:rPr lang="en-US" altLang="ko-KR" dirty="0"/>
                  <a:t>-&gt; 1, 5, 10 Hz(middle frequency)</a:t>
                </a:r>
              </a:p>
              <a:p>
                <a:pPr lvl="3"/>
                <a:r>
                  <a:rPr lang="en-US" altLang="ko-KR" dirty="0"/>
                  <a:t>3 frequency</a:t>
                </a:r>
                <a:r>
                  <a:rPr lang="ko-KR" altLang="en-US" dirty="0"/>
                  <a:t>에서의 </a:t>
                </a:r>
                <a:r>
                  <a:rPr lang="en-US" altLang="ko-KR" dirty="0"/>
                  <a:t>impedance</a:t>
                </a:r>
                <a:r>
                  <a:rPr lang="ko-KR" altLang="en-US" dirty="0"/>
                  <a:t>와 용량 감소와의 </a:t>
                </a:r>
                <a:r>
                  <a:rPr lang="en-US" altLang="ko-KR" dirty="0"/>
                  <a:t>Pearson correlation coefficient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0.95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𝐸𝑞𝑢𝑎𝑡𝑖𝑜𝑛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𝐹𝑖𝑥𝑒𝑑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 1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4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5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6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𝑖𝑥𝑒𝑑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7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𝑟𝑒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d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767CAFA-C51A-1314-30EE-4AE5FB95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237D3A-C3CF-A906-665C-A9381FC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16</a:t>
            </a:fld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A6C9BA-2A2B-0AA1-9975-7A92F4DE4024}"/>
              </a:ext>
            </a:extLst>
          </p:cNvPr>
          <p:cNvGrpSpPr/>
          <p:nvPr/>
        </p:nvGrpSpPr>
        <p:grpSpPr>
          <a:xfrm>
            <a:off x="7075800" y="3368421"/>
            <a:ext cx="5040000" cy="2520000"/>
            <a:chOff x="3261000" y="3599942"/>
            <a:chExt cx="5670000" cy="252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D180D-56A7-AD53-7346-56168C28132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1000" y="3599942"/>
              <a:ext cx="5670000" cy="252000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B7DABA3-FEA9-7D77-E652-09CF6AC18B08}"/>
                </a:ext>
              </a:extLst>
            </p:cNvPr>
            <p:cNvSpPr/>
            <p:nvPr/>
          </p:nvSpPr>
          <p:spPr>
            <a:xfrm rot="20583042">
              <a:off x="3692978" y="4816953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8C75BE6-14D1-8708-CA7B-2114F5898964}"/>
                </a:ext>
              </a:extLst>
            </p:cNvPr>
            <p:cNvSpPr/>
            <p:nvPr/>
          </p:nvSpPr>
          <p:spPr>
            <a:xfrm rot="20928640">
              <a:off x="6630622" y="4889218"/>
              <a:ext cx="2293528" cy="2952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52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1CD-E110-4E1B-5B76-3F309721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80C3-14C9-F51A-A25C-571A5E10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Performance metrics</a:t>
                </a:r>
              </a:p>
              <a:p>
                <a:pPr lvl="1"/>
                <a:r>
                  <a:rPr lang="en-US" altLang="ko-KR" dirty="0"/>
                  <a:t>Accuracy metrics</a:t>
                </a:r>
              </a:p>
              <a:p>
                <a:pPr lvl="2"/>
                <a:r>
                  <a:rPr lang="en-US" altLang="ko-KR" dirty="0"/>
                  <a:t>Maximum Absolute Error(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최대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𝑀𝑎𝑥𝐴𝐸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ko-KR" dirty="0"/>
                  <a:t> , Outlier</a:t>
                </a:r>
                <a:r>
                  <a:rPr lang="ko-KR" altLang="en-US" dirty="0"/>
                  <a:t>에 민감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Absolute Error(MAE-</a:t>
                </a:r>
                <a:r>
                  <a:rPr lang="ko-KR" altLang="en-US" dirty="0"/>
                  <a:t>평균 절대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Root Mean Square Error(RMSE-</a:t>
                </a:r>
                <a:r>
                  <a:rPr lang="ko-KR" altLang="en-US" dirty="0"/>
                  <a:t>제곱근 평균 제곱 오차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𝑅𝑀𝐴𝐸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, </a:t>
                </a:r>
                <a:r>
                  <a:rPr lang="ko-KR" altLang="en-US" dirty="0"/>
                  <a:t>평균적인 오류를 나타냄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Confidence metrics</a:t>
                </a:r>
              </a:p>
              <a:p>
                <a:pPr lvl="2"/>
                <a:r>
                  <a:rPr lang="en-US" altLang="ko-KR" dirty="0"/>
                  <a:t>Coverage Probability(CP-</a:t>
                </a:r>
                <a:r>
                  <a:rPr lang="ko-KR" altLang="en-US" dirty="0"/>
                  <a:t>포함 확률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95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%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altLang="ko-KR" dirty="0"/>
              </a:p>
              <a:p>
                <a:pPr lvl="3"/>
                <a:r>
                  <a:rPr lang="en-US" altLang="ko-KR" dirty="0"/>
                  <a:t>C]</a:t>
                </a:r>
                <a:r>
                  <a:rPr lang="ko-KR" altLang="en-US" dirty="0"/>
                  <a:t>추정된 </a:t>
                </a:r>
                <a:r>
                  <a:rPr lang="en-US" altLang="ko-KR" dirty="0"/>
                  <a:t>95% </a:t>
                </a:r>
                <a:r>
                  <a:rPr lang="ko-KR" altLang="en-US" dirty="0"/>
                  <a:t>신뢰 구간 내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의 개수를 의미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Mean Standard Deviation(MSD-</a:t>
                </a:r>
                <a:r>
                  <a:rPr lang="ko-KR" altLang="en-US" dirty="0"/>
                  <a:t>평균 표준 편차</a:t>
                </a:r>
                <a:r>
                  <a:rPr lang="en-US" altLang="ko-KR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𝑀𝑆𝐷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  <a:p>
                <a:pPr lvl="3"/>
                <a:r>
                  <a:rPr lang="ko-KR" altLang="en-US" dirty="0"/>
                  <a:t>추정 분산이 큰 경우에 대비하여 불확실성이 작음을 나타내는 척도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EEAB3C-88D7-A94A-6ED1-70E7696F7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19AFA-76A1-333F-54A7-FCD6B5FE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86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9F12-EA62-6D7D-34A6-1E04583A1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D5DA6-4969-E9F8-E429-24FEF206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Machine learning 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9F052-C62C-641B-D162-299ADA180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2"/>
            </a:pPr>
            <a:r>
              <a:rPr lang="en-US" altLang="ko-KR" dirty="0"/>
              <a:t>Performance metrics</a:t>
            </a:r>
          </a:p>
          <a:p>
            <a:pPr lvl="1">
              <a:buFont typeface="+mj-lt"/>
              <a:buAutoNum type="arabicParenR" startAt="3"/>
            </a:pPr>
            <a:r>
              <a:rPr lang="en-US" altLang="ko-KR" dirty="0"/>
              <a:t>Computational burden</a:t>
            </a:r>
          </a:p>
          <a:p>
            <a:pPr lvl="2"/>
            <a:r>
              <a:rPr lang="en-US" altLang="ko-KR" dirty="0"/>
              <a:t>Training and Test time</a:t>
            </a:r>
            <a:r>
              <a:rPr lang="ko-KR" altLang="en-US" dirty="0"/>
              <a:t> 포함하여 계산 </a:t>
            </a:r>
            <a:endParaRPr lang="en-US" altLang="ko-KR" dirty="0"/>
          </a:p>
          <a:p>
            <a:pPr lvl="2"/>
            <a:r>
              <a:rPr lang="ko-KR" altLang="en-US" dirty="0"/>
              <a:t>최종 계산 </a:t>
            </a:r>
            <a:r>
              <a:rPr lang="en-US" altLang="ko-KR" dirty="0"/>
              <a:t>: 10</a:t>
            </a:r>
            <a:r>
              <a:rPr lang="ko-KR" altLang="en-US" dirty="0"/>
              <a:t>회 실행의 평균 시간으로 설정</a:t>
            </a:r>
            <a:endParaRPr lang="en-US" altLang="ko-KR" dirty="0"/>
          </a:p>
          <a:p>
            <a:pPr lvl="2"/>
            <a:r>
              <a:rPr lang="ko-KR" altLang="en-US" dirty="0"/>
              <a:t>하나의 </a:t>
            </a:r>
            <a:r>
              <a:rPr lang="en-US" altLang="ko-KR" dirty="0"/>
              <a:t>EIS feature</a:t>
            </a:r>
            <a:r>
              <a:rPr lang="ko-KR" altLang="en-US" dirty="0"/>
              <a:t>에 대해 </a:t>
            </a:r>
            <a:r>
              <a:rPr lang="en-US" altLang="ko-KR" dirty="0"/>
              <a:t>4</a:t>
            </a:r>
            <a:r>
              <a:rPr lang="ko-KR" altLang="en-US" dirty="0"/>
              <a:t>번 추정 실행</a:t>
            </a:r>
            <a:r>
              <a:rPr lang="en-US" altLang="ko-KR" dirty="0"/>
              <a:t>(</a:t>
            </a:r>
            <a:r>
              <a:rPr lang="ko-KR" altLang="en-US" dirty="0"/>
              <a:t>매번 다른 셀로 간주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나머지 셀 </a:t>
            </a:r>
            <a:r>
              <a:rPr lang="en-US" altLang="ko-KR" dirty="0"/>
              <a:t>: training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en-US" altLang="ko-KR" dirty="0"/>
              <a:t>Input : EIS features / output : SoH</a:t>
            </a:r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44AA9-08E9-59B4-5B73-9A512727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58F5F-A352-02C4-6C0E-7A8FD02132E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39" y="2879942"/>
            <a:ext cx="50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6E0A-1215-12BA-9389-B221B433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C94DA-6D39-C75C-E70A-3748E564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31129-3F9A-4F07-5F6D-91146B683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/>
            <a:r>
              <a:rPr lang="en-US" altLang="ko-KR" dirty="0"/>
              <a:t>Multiple-test</a:t>
            </a:r>
          </a:p>
          <a:p>
            <a:pPr lvl="2"/>
            <a:r>
              <a:rPr lang="en-US" altLang="ko-KR" dirty="0"/>
              <a:t>Training : 4 cases / Test : 1 cases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 셀 모두 다른 노화 패턴임에도 전체 주기 동안 </a:t>
            </a:r>
            <a:r>
              <a:rPr lang="en-US" altLang="ko-KR" dirty="0"/>
              <a:t>SoH </a:t>
            </a:r>
            <a:r>
              <a:rPr lang="ko-KR" altLang="en-US" dirty="0"/>
              <a:t>추정 결과가 </a:t>
            </a:r>
            <a:r>
              <a:rPr lang="ko-KR" altLang="en-US" dirty="0" err="1"/>
              <a:t>기준값과</a:t>
            </a:r>
            <a:r>
              <a:rPr lang="ko-KR" altLang="en-US" dirty="0"/>
              <a:t> 거의 일치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Cell 4(Figure. d)</a:t>
            </a:r>
            <a:r>
              <a:rPr lang="ko-KR" altLang="en-US" dirty="0"/>
              <a:t>의 경우 약 </a:t>
            </a:r>
            <a:r>
              <a:rPr lang="en-US" altLang="ko-KR" dirty="0"/>
              <a:t>1750~2250Cycle </a:t>
            </a:r>
            <a:r>
              <a:rPr lang="ko-KR" altLang="en-US" dirty="0"/>
              <a:t>동안 </a:t>
            </a:r>
            <a:r>
              <a:rPr lang="ko-KR" altLang="en-US" dirty="0" err="1"/>
              <a:t>추정값</a:t>
            </a:r>
            <a:r>
              <a:rPr lang="ko-KR" altLang="en-US" dirty="0"/>
              <a:t> 벗어남</a:t>
            </a:r>
            <a:endParaRPr lang="en-US" altLang="ko-KR" dirty="0"/>
          </a:p>
          <a:p>
            <a:pPr lvl="2"/>
            <a:r>
              <a:rPr lang="en-US" altLang="ko-KR" dirty="0" err="1"/>
              <a:t>MaxAE</a:t>
            </a:r>
            <a:r>
              <a:rPr lang="ko-KR" altLang="en-US" dirty="0"/>
              <a:t> 기준 </a:t>
            </a:r>
            <a:r>
              <a:rPr lang="en-US" altLang="ko-KR" dirty="0"/>
              <a:t>3%</a:t>
            </a:r>
            <a:r>
              <a:rPr lang="ko-KR" altLang="en-US" dirty="0"/>
              <a:t>이내이므로 우수한 수준</a:t>
            </a:r>
            <a:r>
              <a:rPr lang="en-US" altLang="ko-KR" dirty="0"/>
              <a:t>(</a:t>
            </a:r>
            <a:r>
              <a:rPr lang="ko-KR" altLang="en-US" dirty="0"/>
              <a:t>일반적으로 허용 오차 </a:t>
            </a:r>
            <a:r>
              <a:rPr lang="en-US" altLang="ko-KR" dirty="0"/>
              <a:t>5% </a:t>
            </a:r>
            <a:r>
              <a:rPr lang="ko-KR" altLang="en-US" dirty="0"/>
              <a:t>이내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신뢰구간</a:t>
            </a:r>
            <a:r>
              <a:rPr lang="en-US" altLang="ko-KR" dirty="0"/>
              <a:t>(confidence interval)</a:t>
            </a:r>
          </a:p>
          <a:p>
            <a:pPr lvl="2"/>
            <a:r>
              <a:rPr lang="en-US" altLang="ko-KR" dirty="0"/>
              <a:t>Cell1, 3</a:t>
            </a:r>
            <a:r>
              <a:rPr lang="ko-KR" altLang="en-US" dirty="0"/>
              <a:t>의 경우 안정적으로 신뢰구간</a:t>
            </a:r>
            <a:r>
              <a:rPr lang="en-US" altLang="ko-KR" dirty="0"/>
              <a:t> </a:t>
            </a:r>
            <a:r>
              <a:rPr lang="ko-KR" altLang="en-US" dirty="0"/>
              <a:t>유지</a:t>
            </a:r>
            <a:endParaRPr lang="en-US" altLang="ko-KR" dirty="0"/>
          </a:p>
          <a:p>
            <a:pPr lvl="2"/>
            <a:r>
              <a:rPr lang="en-US" altLang="ko-KR" dirty="0"/>
              <a:t>Cell2, 4</a:t>
            </a:r>
            <a:r>
              <a:rPr lang="ko-KR" altLang="en-US" dirty="0"/>
              <a:t>의 경우 점차 </a:t>
            </a:r>
            <a:r>
              <a:rPr lang="en-US" altLang="ko-KR" dirty="0"/>
              <a:t>CI </a:t>
            </a:r>
            <a:r>
              <a:rPr lang="ko-KR" altLang="en-US" dirty="0"/>
              <a:t>점차 증가 </a:t>
            </a:r>
            <a:r>
              <a:rPr lang="en-US" altLang="ko-KR" dirty="0"/>
              <a:t>-&gt; SoH </a:t>
            </a:r>
            <a:r>
              <a:rPr lang="ko-KR" altLang="en-US" dirty="0"/>
              <a:t>추정 불확실성 증가를 의미</a:t>
            </a:r>
            <a:endParaRPr lang="en-US" altLang="ko-KR" dirty="0"/>
          </a:p>
          <a:p>
            <a:pPr lvl="2"/>
            <a:r>
              <a:rPr lang="ko-KR" altLang="en-US" dirty="0"/>
              <a:t>특히 </a:t>
            </a:r>
            <a:r>
              <a:rPr lang="en-US" altLang="ko-KR" dirty="0"/>
              <a:t>Cell 4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CI</a:t>
            </a:r>
            <a:r>
              <a:rPr lang="ko-KR" altLang="en-US" dirty="0"/>
              <a:t>가 큰 경우에도 </a:t>
            </a:r>
            <a:r>
              <a:rPr lang="en-US" altLang="ko-KR" dirty="0"/>
              <a:t>ref SoH</a:t>
            </a:r>
            <a:r>
              <a:rPr lang="ko-KR" altLang="en-US" dirty="0"/>
              <a:t>가 추정 범위에 포함되지 않는 경우 많음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6BE8FF-9FE0-FB66-6837-C81B3FA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4C5122-B259-01EE-4B26-9C92A243DB30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052000" y="2034511"/>
            <a:ext cx="41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AAF5C3-9989-AFDE-C795-920AD7C2D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Objective</a:t>
            </a:r>
          </a:p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Experiments</a:t>
            </a:r>
          </a:p>
          <a:p>
            <a:r>
              <a:rPr lang="en-US" altLang="ko-KR" dirty="0"/>
              <a:t>Methodologies</a:t>
            </a:r>
          </a:p>
          <a:p>
            <a:r>
              <a:rPr lang="en-US" altLang="ko-KR" dirty="0"/>
              <a:t>Result</a:t>
            </a:r>
          </a:p>
          <a:p>
            <a:r>
              <a:rPr lang="en-US" altLang="ko-KR" dirty="0"/>
              <a:t>Machine learning application</a:t>
            </a:r>
          </a:p>
          <a:p>
            <a:r>
              <a:rPr lang="en-US" altLang="ko-KR" dirty="0"/>
              <a:t>Comparative analysis of battery SOH estimation</a:t>
            </a:r>
          </a:p>
          <a:p>
            <a:r>
              <a:rPr lang="en-US" altLang="ko-KR" dirty="0"/>
              <a:t>Conclusion</a:t>
            </a:r>
          </a:p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4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BCD8-81C8-B9D5-6008-6D8D505E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561B-DBF7-ACFC-52E9-8471464A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19B2A-16AE-09CA-E12C-8AC1528C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Feature extracted from broadband EIS</a:t>
            </a:r>
          </a:p>
          <a:p>
            <a:pPr lvl="1">
              <a:buFont typeface="+mj-lt"/>
              <a:buAutoNum type="arabicParenR" startAt="5"/>
            </a:pPr>
            <a:r>
              <a:rPr lang="en-US" altLang="ko-KR" dirty="0"/>
              <a:t>Table</a:t>
            </a:r>
          </a:p>
          <a:p>
            <a:pPr lvl="2"/>
            <a:r>
              <a:rPr lang="en-US" altLang="ko-KR" dirty="0"/>
              <a:t>Max Error : Cell 4(max</a:t>
            </a:r>
            <a:r>
              <a:rPr lang="ko-KR" altLang="en-US" dirty="0"/>
              <a:t> </a:t>
            </a:r>
            <a:r>
              <a:rPr lang="en-US" altLang="ko-KR" dirty="0" err="1"/>
              <a:t>MaxAE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MAE,</a:t>
            </a:r>
            <a:r>
              <a:rPr lang="ko-KR" altLang="en-US" dirty="0"/>
              <a:t> </a:t>
            </a:r>
            <a:r>
              <a:rPr lang="en-US" altLang="ko-KR" dirty="0"/>
              <a:t>RMSE)</a:t>
            </a:r>
          </a:p>
          <a:p>
            <a:pPr lvl="2"/>
            <a:r>
              <a:rPr lang="en-US" altLang="ko-KR" dirty="0"/>
              <a:t>Optimal accuracy : Cell 3(RMSE 1% </a:t>
            </a:r>
            <a:r>
              <a:rPr lang="ko-KR" altLang="en-US" dirty="0"/>
              <a:t>미만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Better confidence performance : Cell 2</a:t>
            </a:r>
          </a:p>
          <a:p>
            <a:pPr lvl="2"/>
            <a:r>
              <a:rPr lang="en-US" altLang="ko-KR" dirty="0"/>
              <a:t>Better efficiency : Cell1(</a:t>
            </a:r>
            <a:r>
              <a:rPr lang="ko-KR" altLang="en-US" dirty="0"/>
              <a:t>가장 적은 </a:t>
            </a:r>
            <a:r>
              <a:rPr lang="en-US" altLang="ko-KR" dirty="0"/>
              <a:t>training &amp; test </a:t>
            </a:r>
            <a:r>
              <a:rPr lang="ko-KR" altLang="en-US" dirty="0"/>
              <a:t>시간 소요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5"/>
            </a:pPr>
            <a:endParaRPr lang="en-US" altLang="ko-KR" dirty="0"/>
          </a:p>
          <a:p>
            <a:pPr lvl="1">
              <a:buAutoNum type="arabicParenR" startAt="5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6FB615-3D67-B410-9051-7E8824C6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CB31FE-4C33-D95F-B17B-EB2B70EFD778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4319942"/>
            <a:ext cx="864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5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2FE9E-A098-0FD0-AA48-7BF075B1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D9E74-2FED-7B7D-FF52-76A92BB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/>
                <a:r>
                  <a:rPr lang="en-US" altLang="ko-KR" dirty="0"/>
                  <a:t>Parameter fitting</a:t>
                </a:r>
              </a:p>
              <a:p>
                <a:pPr lvl="2"/>
                <a:r>
                  <a:rPr lang="en-US" altLang="ko-KR" dirty="0"/>
                  <a:t>Tool : </a:t>
                </a:r>
                <a:r>
                  <a:rPr lang="en-US" altLang="ko-KR" dirty="0" err="1"/>
                  <a:t>RelaxIS</a:t>
                </a:r>
                <a:r>
                  <a:rPr lang="en-US" altLang="ko-KR" dirty="0"/>
                  <a:t> software</a:t>
                </a:r>
              </a:p>
              <a:p>
                <a:pPr lvl="3"/>
                <a:r>
                  <a:rPr lang="en-US" altLang="ko-KR" dirty="0"/>
                  <a:t>R-square : 0.99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Correlation</a:t>
                </a:r>
              </a:p>
              <a:p>
                <a:pPr lvl="3"/>
                <a:r>
                  <a:rPr lang="en-US" altLang="ko-KR" dirty="0"/>
                  <a:t>Parameters(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와 용량 감소와의 상관 계수 </a:t>
                </a:r>
                <a:r>
                  <a:rPr lang="en-US" altLang="ko-KR" dirty="0"/>
                  <a:t>: 0.8 </a:t>
                </a:r>
                <a:r>
                  <a:rPr lang="ko-KR" altLang="en-US" dirty="0"/>
                  <a:t>이상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𝑎𝑐𝑢𝑟𝑟𝑎𝑐𝑦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Input</a:t>
                </a:r>
                <a:r>
                  <a:rPr lang="ko-KR" altLang="en-US" dirty="0"/>
                  <a:t> 이 많다고 해서 추정 효과가 더 좋은 것은 아님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Cell 1, Cell 4</a:t>
                </a:r>
                <a:r>
                  <a:rPr lang="ko-KR" altLang="en-US" dirty="0"/>
                  <a:t>의 경우 명확히 확인 가능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약한 상관관계의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가 추정에 부정적 영향 존재 가능성 </a:t>
                </a:r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의 경우 실제 </a:t>
                </a:r>
                <a:r>
                  <a:rPr lang="en-US" altLang="ko-KR" dirty="0"/>
                  <a:t>SoH</a:t>
                </a:r>
                <a:r>
                  <a:rPr lang="ko-KR" altLang="en-US" dirty="0"/>
                  <a:t>와 편차가 더욱 크게 나타남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일반적으로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의 결과가 더 높은 추정 성능을 보임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7AE98-5EA9-D0D8-2802-23A189361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09B85-6238-B8A6-17E9-B8037D1F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4F4BCE-18D0-B711-C823-15C6361358C4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01278" y="1323975"/>
            <a:ext cx="4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76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26871-4C9D-C6C4-6FE1-8B3B22D4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B06A3-D609-4A1D-ED6D-51276E6E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2"/>
                </a:pPr>
                <a:r>
                  <a:rPr lang="en-US" altLang="ko-KR" dirty="0"/>
                  <a:t>Feature extracted from model parameters</a:t>
                </a:r>
              </a:p>
              <a:p>
                <a:pPr lvl="1">
                  <a:buFont typeface="+mj-lt"/>
                  <a:buAutoNum type="arabicParenR" startAt="5"/>
                </a:pPr>
                <a:r>
                  <a:rPr lang="en-US" altLang="ko-KR" dirty="0"/>
                  <a:t>Table</a:t>
                </a:r>
              </a:p>
              <a:p>
                <a:pPr lvl="2"/>
                <a:r>
                  <a:rPr lang="en-US" altLang="ko-KR" dirty="0"/>
                  <a:t>Accuracy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가장 우수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작은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, MAE, RMSE)</a:t>
                </a:r>
              </a:p>
              <a:p>
                <a:pPr lvl="2"/>
                <a:r>
                  <a:rPr lang="en-US" altLang="ko-KR" dirty="0"/>
                  <a:t>Efficiency : </a:t>
                </a:r>
                <a:r>
                  <a:rPr lang="ko-KR" altLang="en-US" dirty="0"/>
                  <a:t>모두 큰 차이 없음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Final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performance : </a:t>
                </a:r>
                <a:r>
                  <a:rPr lang="ko-KR" altLang="en-US" dirty="0"/>
                  <a:t>성능 지표의 평균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이 가장 우수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5"/>
                </a:pPr>
                <a:endParaRPr lang="en-US" altLang="ko-KR" dirty="0"/>
              </a:p>
              <a:p>
                <a:pPr lvl="1">
                  <a:buAutoNum type="arabicParenR" startAt="5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3D04C2-8077-2261-A0F3-2FE46040A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C3CE4-6A98-6E0F-D8DA-DC6650C6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7D3DB-B3A4-68BA-C531-F1EE7057ED9B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00" y="3599942"/>
            <a:ext cx="720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4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382D-0B42-158E-715A-3D66BF60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41D16-F3BC-C1FD-08DA-7EA7DC0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Feature extracted from fixed-frequency impedance</a:t>
                </a:r>
              </a:p>
              <a:p>
                <a:pPr lvl="1"/>
                <a:r>
                  <a:rPr lang="en-US" altLang="ko-KR" dirty="0"/>
                  <a:t>Frequency : 1, 5, 10 Hz(middle frequency)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 4</a:t>
                </a:r>
                <a:r>
                  <a:rPr lang="ko-KR" altLang="en-US" dirty="0"/>
                  <a:t>개의 결과만 표시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단일 주파수 기준</a:t>
                </a:r>
                <a:endParaRPr lang="en-US" altLang="ko-KR" dirty="0"/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3.3% </a:t>
                </a:r>
                <a:r>
                  <a:rPr lang="ko-KR" altLang="en-US" dirty="0"/>
                  <a:t>미만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 parameters </a:t>
                </a:r>
                <a:r>
                  <a:rPr lang="ko-KR" altLang="en-US" dirty="0"/>
                  <a:t>방식보다 우수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3 </a:t>
                </a:r>
                <a:r>
                  <a:rPr lang="ko-KR" altLang="en-US" dirty="0"/>
                  <a:t>주파수 기준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pPr lvl="3"/>
                <a:r>
                  <a:rPr lang="en-US" altLang="ko-KR" dirty="0" err="1"/>
                  <a:t>MaxAE</a:t>
                </a:r>
                <a:r>
                  <a:rPr lang="en-US" altLang="ko-KR" dirty="0"/>
                  <a:t> 3% </a:t>
                </a:r>
                <a:r>
                  <a:rPr lang="ko-KR" altLang="en-US" dirty="0"/>
                  <a:t>미만으로 더욱 감소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EIS</a:t>
                </a:r>
                <a:r>
                  <a:rPr lang="ko-KR" altLang="en-US" dirty="0"/>
                  <a:t>의 중간 주파수 구간으로 전하 전달 과정의 변화 반영의 결과로 해석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Table</a:t>
                </a:r>
              </a:p>
              <a:p>
                <a:pPr lvl="2"/>
                <a:r>
                  <a:rPr lang="ko-KR" altLang="en-US" dirty="0"/>
                  <a:t>전반적으로 데이터 특징 간 뚜렷한 성능 차이 </a:t>
                </a:r>
                <a:r>
                  <a:rPr lang="en-US" altLang="ko-KR" dirty="0"/>
                  <a:t>X</a:t>
                </a:r>
              </a:p>
              <a:p>
                <a:pPr lvl="2"/>
                <a:r>
                  <a:rPr lang="ko-KR" altLang="en-US" dirty="0"/>
                  <a:t>가장 큰 차원인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7</m:t>
                        </m:r>
                      </m:sup>
                    </m:sSup>
                  </m:oMath>
                </a14:m>
                <a:r>
                  <a:rPr lang="ko-KR" altLang="en-US" dirty="0"/>
                  <a:t>가 가장 큰 </a:t>
                </a:r>
                <a:r>
                  <a:rPr lang="en-US" altLang="ko-KR" dirty="0"/>
                  <a:t>Efficiency, Accuracy</a:t>
                </a:r>
                <a:r>
                  <a:rPr lang="ko-KR" altLang="en-US" dirty="0"/>
                  <a:t>로 가장 우수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3ABE7E-CF29-30DC-5DC0-AC94A8258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900B0-C053-2D90-362E-BC5491E5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F8C34-9461-E57E-6AFE-07CF24CF320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16" y="1314511"/>
            <a:ext cx="5040000" cy="50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6BACDB-C09F-4EEF-A607-E443187D62DD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4554511"/>
            <a:ext cx="64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02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AD20-ED15-AB1D-894A-AEEA71B1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9CE3D-85A8-754C-7101-EFBCC181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/>
                <a:r>
                  <a:rPr lang="ko-KR" altLang="en-US" dirty="0"/>
                  <a:t>각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𝐸𝑀𝐶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해당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내에서 가장 우수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따라서 </a:t>
                </a:r>
                <a:r>
                  <a:rPr lang="en-US" altLang="ko-KR" dirty="0"/>
                  <a:t>Case </a:t>
                </a:r>
                <a:r>
                  <a:rPr lang="ko-KR" altLang="en-US" dirty="0"/>
                  <a:t>별 비교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𝐵𝑟𝑜𝑎𝑑𝑏𝑎𝑛𝑑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 종합 비교 수행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r>
                  <a:rPr lang="en-US" altLang="ko-KR" dirty="0"/>
                  <a:t>Accuracy </a:t>
                </a:r>
              </a:p>
              <a:p>
                <a:pPr lvl="2"/>
                <a:r>
                  <a:rPr lang="en-US" altLang="ko-KR" dirty="0" err="1"/>
                  <a:t>MaxAE</a:t>
                </a:r>
                <a:r>
                  <a:rPr lang="ko-KR" altLang="en-US" dirty="0"/>
                  <a:t> 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Fixed7</a:t>
                </a:r>
                <a:r>
                  <a:rPr lang="ko-KR" altLang="en-US" dirty="0"/>
                  <a:t>이 유사하나</a:t>
                </a:r>
                <a:r>
                  <a:rPr lang="en-US" altLang="ko-KR" dirty="0"/>
                  <a:t>, MAE, RMAS </a:t>
                </a:r>
                <a:r>
                  <a:rPr lang="ko-KR" altLang="en-US" dirty="0"/>
                  <a:t>기준 </a:t>
                </a:r>
                <a:r>
                  <a:rPr lang="en-US" altLang="ko-KR" dirty="0"/>
                  <a:t>broadband</a:t>
                </a:r>
                <a:r>
                  <a:rPr lang="ko-KR" altLang="en-US" dirty="0"/>
                  <a:t>가 더 큼</a:t>
                </a:r>
                <a:endParaRPr lang="en-US" altLang="ko-KR" dirty="0"/>
              </a:p>
              <a:p>
                <a:pPr lvl="3"/>
                <a:r>
                  <a:rPr lang="ko-KR" altLang="en-US" dirty="0"/>
                  <a:t>높은 차원의 주파수 방식이 최적의 추정 정확도 제공</a:t>
                </a:r>
                <a:r>
                  <a:rPr lang="en-US" altLang="ko-KR" dirty="0"/>
                  <a:t>X</a:t>
                </a:r>
              </a:p>
              <a:p>
                <a:pPr lvl="3"/>
                <a:r>
                  <a:rPr lang="ko-KR" altLang="en-US" dirty="0"/>
                  <a:t>다른 주파수의 데이터가 용량과의 상관 관계가 약함 </a:t>
                </a:r>
                <a:r>
                  <a:rPr lang="en-US" altLang="ko-KR" dirty="0"/>
                  <a:t>-&gt; GPR hyper-parameter </a:t>
                </a:r>
                <a:r>
                  <a:rPr lang="ko-KR" altLang="en-US" dirty="0"/>
                  <a:t>과정에 영향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GPR Model</a:t>
                </a:r>
                <a:r>
                  <a:rPr lang="ko-KR" altLang="en-US" dirty="0"/>
                  <a:t>은 전체 </a:t>
                </a:r>
                <a:r>
                  <a:rPr lang="en-US" altLang="ko-KR" dirty="0"/>
                  <a:t>sample </a:t>
                </a:r>
                <a:r>
                  <a:rPr lang="ko-KR" altLang="en-US" dirty="0"/>
                  <a:t>정보를 사용하여 예측 수행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고차원 문제 처리시 효율성 떨어짐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Model parameter </a:t>
                </a:r>
              </a:p>
              <a:p>
                <a:pPr lvl="3"/>
                <a:r>
                  <a:rPr lang="ko-KR" altLang="en-US" dirty="0"/>
                  <a:t>가장 큰 </a:t>
                </a:r>
                <a:r>
                  <a:rPr lang="en-US" altLang="ko-KR" dirty="0" err="1"/>
                  <a:t>MaxAE</a:t>
                </a:r>
                <a:r>
                  <a:rPr lang="en-US" altLang="ko-KR" dirty="0"/>
                  <a:t> -&gt; model parameter </a:t>
                </a:r>
                <a:r>
                  <a:rPr lang="ko-KR" altLang="en-US" dirty="0"/>
                  <a:t>식별 과정에서 식별 오류가 추정 정확도에 영향 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E1EFDE-30F8-E5E4-0B28-4FDA30EA0B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3970F-91CE-4CEA-4346-29ABAD37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AF43B4-8BF7-71AE-23C4-3CD46EF881F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1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F071-4964-A52F-9A09-E0EFE5E1B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75FFB-F1EA-8A10-8B90-5031141F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Comparative analysis of battery SOH estimation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4"/>
                </a:pPr>
                <a:r>
                  <a:rPr lang="en-US" altLang="ko-KR" dirty="0"/>
                  <a:t>Comparisons of estimation performance</a:t>
                </a:r>
              </a:p>
              <a:p>
                <a:pPr lvl="1">
                  <a:buFont typeface="+mj-lt"/>
                  <a:buAutoNum type="arabicParenR" startAt="3"/>
                </a:pPr>
                <a:r>
                  <a:rPr lang="en-US" altLang="ko-KR" dirty="0"/>
                  <a:t>Confidence</a:t>
                </a:r>
              </a:p>
              <a:p>
                <a:pPr lvl="2"/>
                <a:r>
                  <a:rPr lang="en-US" altLang="ko-KR" dirty="0"/>
                  <a:t>Max CP(Coverage Probability)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𝐸𝐶𝑀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비교적 큰 추정 분산</a:t>
                </a:r>
                <a:r>
                  <a:rPr lang="en-US" altLang="ko-KR" dirty="0"/>
                  <a:t>(MSD </a:t>
                </a:r>
                <a:r>
                  <a:rPr lang="ko-KR" altLang="en-US" dirty="0"/>
                  <a:t>값으로 반영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기인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Efficiency</a:t>
                </a:r>
              </a:p>
              <a:p>
                <a:pPr lvl="2"/>
                <a:r>
                  <a:rPr lang="en-US" altLang="ko-KR" dirty="0"/>
                  <a:t>Input </a:t>
                </a:r>
                <a:r>
                  <a:rPr lang="ko-KR" altLang="en-US" dirty="0"/>
                  <a:t>차원이 높을 수록 </a:t>
                </a:r>
                <a:r>
                  <a:rPr lang="en-US" altLang="ko-KR" dirty="0"/>
                  <a:t>training &amp; Test time</a:t>
                </a:r>
                <a:r>
                  <a:rPr lang="ko-KR" altLang="en-US" dirty="0"/>
                  <a:t>이 </a:t>
                </a:r>
                <a:r>
                  <a:rPr lang="ko-KR" altLang="en-US" dirty="0" err="1"/>
                  <a:t>길어짐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-&gt; Broadband</a:t>
                </a:r>
              </a:p>
              <a:p>
                <a:pPr lvl="3"/>
                <a:r>
                  <a:rPr lang="en-US" altLang="ko-KR" dirty="0"/>
                  <a:t>Fixed7 </a:t>
                </a:r>
                <a:r>
                  <a:rPr lang="ko-KR" altLang="en-US" dirty="0"/>
                  <a:t>대비 약 </a:t>
                </a:r>
                <a:r>
                  <a:rPr lang="en-US" altLang="ko-KR" dirty="0"/>
                  <a:t>1.9</a:t>
                </a:r>
                <a:r>
                  <a:rPr lang="ko-KR" altLang="en-US" dirty="0"/>
                  <a:t>배 수준</a:t>
                </a: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r>
                  <a:rPr lang="en-US" altLang="ko-KR" dirty="0"/>
                  <a:t>Result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𝐹𝑖𝑥𝑒𝑑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ko-KR" altLang="en-US" dirty="0"/>
                  <a:t>이 정확도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신뢰도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효율성 종합적으로 최적의 성능 </a:t>
                </a:r>
                <a:r>
                  <a:rPr lang="en-US" altLang="ko-KR" dirty="0"/>
                  <a:t> -&gt; </a:t>
                </a:r>
                <a:r>
                  <a:rPr lang="ko-KR" altLang="en-US" dirty="0"/>
                  <a:t>적절한 </a:t>
                </a:r>
                <a:r>
                  <a:rPr lang="en-US" altLang="ko-KR" dirty="0"/>
                  <a:t>EIS feature </a:t>
                </a:r>
                <a:r>
                  <a:rPr lang="ko-KR" altLang="en-US" dirty="0"/>
                  <a:t>개발하는데 유용한 근거 제공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적절한 주파수 지점을 </a:t>
                </a:r>
                <a:r>
                  <a:rPr lang="en-US" altLang="ko-KR" dirty="0"/>
                  <a:t>EIS </a:t>
                </a:r>
                <a:r>
                  <a:rPr lang="ko-KR" altLang="en-US" dirty="0"/>
                  <a:t>특징으로 사용하는 것이 배터리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추정에서 뛰어난 성능을 달성할 수 있는 방법임을 강조</a:t>
                </a: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endParaRPr lang="en-US" altLang="ko-KR" dirty="0"/>
              </a:p>
              <a:p>
                <a:pPr lvl="1">
                  <a:buAutoNum type="arabicParenR" startAt="3"/>
                </a:pPr>
                <a:endParaRPr lang="en-US" altLang="ko-KR" dirty="0"/>
              </a:p>
              <a:p>
                <a:pPr lvl="1">
                  <a:buAutoNum type="arabicParenR" startAt="3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B029BE-B527-52B9-FB12-41674ACBB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45358-9698-9DB4-54D1-DE6115A6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0AA8A-18AA-3F9E-9099-15DDD1A7F20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20639" y="4196349"/>
            <a:ext cx="720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7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0EB62-A9BC-5BF6-DDB6-D6806B46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11A52-7323-BE3B-84DA-FF7CBB27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F81247-63BB-D29D-2BF4-87F3D35A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00" y="863650"/>
            <a:ext cx="11340000" cy="5257211"/>
          </a:xfrm>
        </p:spPr>
        <p:txBody>
          <a:bodyPr>
            <a:normAutofit/>
          </a:bodyPr>
          <a:lstStyle/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평가에서 세 가지 대표적인 </a:t>
            </a:r>
            <a:r>
              <a:rPr lang="en-US" altLang="ko-KR" dirty="0"/>
              <a:t>EIS </a:t>
            </a:r>
            <a:r>
              <a:rPr lang="ko-KR" altLang="en-US" dirty="0"/>
              <a:t>특징에 대한 체계적인 비교 연구를 수행</a:t>
            </a:r>
            <a:endParaRPr lang="en-US" altLang="ko-KR" dirty="0"/>
          </a:p>
          <a:p>
            <a:pPr lvl="1"/>
            <a:r>
              <a:rPr lang="ko-KR" altLang="en-US" dirty="0"/>
              <a:t>방전 조건을 고려한 배터리 주기 노화 과정에서의 배터리 </a:t>
            </a:r>
            <a:r>
              <a:rPr lang="en-US" altLang="ko-KR" dirty="0"/>
              <a:t>EIS dataset</a:t>
            </a:r>
            <a:r>
              <a:rPr lang="ko-KR" altLang="en-US" dirty="0"/>
              <a:t> 구축</a:t>
            </a:r>
            <a:endParaRPr lang="en-US" altLang="ko-KR" dirty="0"/>
          </a:p>
          <a:p>
            <a:pPr lvl="1"/>
            <a:r>
              <a:rPr lang="en-US" altLang="ko-KR" dirty="0"/>
              <a:t>GPR </a:t>
            </a:r>
            <a:r>
              <a:rPr lang="ko-KR" altLang="en-US" dirty="0"/>
              <a:t>모델을 기반으로 각 데이터 특징의 추정 정확도</a:t>
            </a:r>
            <a:r>
              <a:rPr lang="en-US" altLang="ko-KR" dirty="0"/>
              <a:t>,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효율성 측면에서 성능 평가</a:t>
            </a:r>
            <a:endParaRPr lang="en-US" altLang="ko-KR" dirty="0"/>
          </a:p>
          <a:p>
            <a:pPr lvl="1"/>
            <a:r>
              <a:rPr lang="ko-KR" altLang="en-US" dirty="0"/>
              <a:t>적절한 주파수 지점을 사용하는 것이 배터리 </a:t>
            </a:r>
            <a:r>
              <a:rPr lang="en-US" altLang="ko-KR" dirty="0"/>
              <a:t>SoH </a:t>
            </a:r>
            <a:r>
              <a:rPr lang="ko-KR" altLang="en-US" dirty="0"/>
              <a:t>추정에서 종합적으로 뛰어난 성능을 발휘함을 강조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배터리 </a:t>
            </a:r>
            <a:r>
              <a:rPr lang="en-US" altLang="ko-KR" dirty="0"/>
              <a:t>SoH </a:t>
            </a:r>
            <a:r>
              <a:rPr lang="ko-KR" altLang="en-US" dirty="0"/>
              <a:t>건강 상태 추정을 위한 최적의 </a:t>
            </a:r>
            <a:r>
              <a:rPr lang="en-US" altLang="ko-KR" dirty="0"/>
              <a:t>EIS </a:t>
            </a:r>
            <a:r>
              <a:rPr lang="ko-KR" altLang="en-US" dirty="0"/>
              <a:t>특징을 개발하는 데 유용한 증거를 제공</a:t>
            </a:r>
            <a:endParaRPr lang="en-US" altLang="ko-KR" dirty="0"/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en-US" altLang="ko-KR" dirty="0"/>
          </a:p>
          <a:p>
            <a:pPr lvl="1">
              <a:buAutoNum type="arabicParenR" startAt="3"/>
            </a:pPr>
            <a:endParaRPr lang="en-US" altLang="ko-KR" dirty="0"/>
          </a:p>
          <a:p>
            <a:pPr lvl="1">
              <a:buAutoNum type="arabicParenR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9F292-9973-51F8-51B6-E1F583E9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65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892E-B243-AFDA-BB16-A325A75C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58D6-5B70-29E7-9DA1-9793A519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75934-76B2-2393-3762-24F64018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E.g. fundamental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35EBE-8365-FB69-D402-9B9D5198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55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ED3C3FF-5777-835C-ABCF-CFEB52FE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EIS Features</a:t>
            </a:r>
            <a:r>
              <a:rPr lang="ko-KR" altLang="en-US" dirty="0"/>
              <a:t> 추출 방법에 따른 성능을 체계적으로 평가 및 분석하여 추정 정확도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효율성의 관점에서 비교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CDF52F-6ABF-27BA-AD06-F303ECC8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52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2B3CC-F4AE-E620-FD8E-41E57389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F176D-8F53-F377-80C6-0E6422DA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Current Situation</a:t>
            </a:r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는 전기화학적 장치이기 때문에 환경 민감성</a:t>
            </a:r>
            <a:r>
              <a:rPr lang="en-US" altLang="ko-KR" dirty="0"/>
              <a:t>, </a:t>
            </a:r>
            <a:r>
              <a:rPr lang="ko-KR" altLang="en-US" dirty="0"/>
              <a:t>필연적인 노화</a:t>
            </a:r>
            <a:r>
              <a:rPr lang="en-US" altLang="ko-KR" dirty="0"/>
              <a:t>, </a:t>
            </a:r>
            <a:r>
              <a:rPr lang="ko-KR" altLang="en-US" dirty="0"/>
              <a:t>열 안전성 등의 문제 직면</a:t>
            </a:r>
            <a:endParaRPr lang="en-US" altLang="ko-KR" dirty="0"/>
          </a:p>
          <a:p>
            <a:pPr lvl="1"/>
            <a:r>
              <a:rPr lang="en-US" altLang="ko-KR" dirty="0"/>
              <a:t>LIB</a:t>
            </a:r>
            <a:r>
              <a:rPr lang="ko-KR" altLang="en-US" dirty="0"/>
              <a:t>의 효율적인 활용을 보장하기 위해서는 고급 배터리 관리 기술이 중요한 역할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Estimation State of LIB</a:t>
            </a:r>
          </a:p>
          <a:p>
            <a:pPr lvl="1"/>
            <a:r>
              <a:rPr lang="en-US" altLang="ko-KR" dirty="0"/>
              <a:t>Estimation</a:t>
            </a:r>
            <a:r>
              <a:rPr lang="ko-KR" altLang="en-US" dirty="0"/>
              <a:t> </a:t>
            </a:r>
            <a:r>
              <a:rPr lang="en-US" altLang="ko-KR" dirty="0"/>
              <a:t>State :</a:t>
            </a:r>
            <a:r>
              <a:rPr lang="ko-KR" altLang="en-US" dirty="0"/>
              <a:t> 배터리 관리 기술에서 매우 중요한 동시에 어려운 작업 중 하나로 전기적</a:t>
            </a:r>
            <a:r>
              <a:rPr lang="en-US" altLang="ko-KR" dirty="0"/>
              <a:t>, </a:t>
            </a:r>
            <a:r>
              <a:rPr lang="ko-KR" altLang="en-US" dirty="0"/>
              <a:t>열적</a:t>
            </a:r>
            <a:r>
              <a:rPr lang="en-US" altLang="ko-KR" dirty="0"/>
              <a:t>, </a:t>
            </a:r>
            <a:r>
              <a:rPr lang="ko-KR" altLang="en-US" dirty="0"/>
              <a:t>노화 특성 측면에서 상세한 정보 제공</a:t>
            </a:r>
            <a:endParaRPr lang="en-US" altLang="ko-KR" dirty="0"/>
          </a:p>
          <a:p>
            <a:pPr lvl="1"/>
            <a:r>
              <a:rPr lang="en-US" altLang="ko-KR" dirty="0"/>
              <a:t>State of Heath(SoH) : </a:t>
            </a:r>
            <a:r>
              <a:rPr lang="ko-KR" altLang="en-US" dirty="0"/>
              <a:t>주로 배터리 용량과 임피던스에서 나타나며</a:t>
            </a:r>
            <a:r>
              <a:rPr lang="en-US" altLang="ko-KR" dirty="0"/>
              <a:t>, </a:t>
            </a:r>
            <a:r>
              <a:rPr lang="ko-KR" altLang="en-US" dirty="0"/>
              <a:t>배터리의 노화 수준을 정량적으로 평가하기 위해 정의</a:t>
            </a:r>
            <a:endParaRPr lang="en-US" altLang="ko-KR" dirty="0"/>
          </a:p>
          <a:p>
            <a:pPr lvl="1"/>
            <a:r>
              <a:rPr lang="en-US" altLang="ko-KR" dirty="0"/>
              <a:t>EIS : </a:t>
            </a:r>
            <a:r>
              <a:rPr lang="ko-KR" altLang="en-US" dirty="0"/>
              <a:t>중요한 배터리 정보를 포함하고 있어 배터리 관리 기술에서 중요한 역할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CD757-1040-6CCC-0727-280E6B89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0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3137-1311-1EB1-E69A-01979DE6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A4D8F-051B-843E-48F7-A63061D3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Overview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</p:spPr>
            <p:txBody>
              <a:bodyPr/>
              <a:lstStyle/>
              <a:p>
                <a:pPr>
                  <a:buFont typeface="+mj-lt"/>
                  <a:buAutoNum type="arabicPeriod" startAt="3"/>
                </a:pPr>
                <a:r>
                  <a:rPr lang="en-US" altLang="ko-KR" dirty="0"/>
                  <a:t>General EIS Feature extraction methods(from existing literature)</a:t>
                </a:r>
              </a:p>
              <a:p>
                <a:pPr lvl="1"/>
                <a:r>
                  <a:rPr lang="en-US" altLang="ko-KR" dirty="0"/>
                  <a:t>Case 1 : Feature extracted from broadband EIS</a:t>
                </a:r>
              </a:p>
              <a:p>
                <a:pPr lvl="2"/>
                <a:r>
                  <a:rPr lang="ko-KR" altLang="en-US" dirty="0"/>
                  <a:t>모든 주파수 지점에서의 임피던스 데이터를 활용하는 것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가장 직접적인 접근 방식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2 : Feature extracted from model parameter</a:t>
                </a:r>
              </a:p>
              <a:p>
                <a:pPr lvl="2"/>
                <a:r>
                  <a:rPr lang="en-US" altLang="ko-KR" dirty="0"/>
                  <a:t>ECM</a:t>
                </a:r>
                <a:r>
                  <a:rPr lang="ko-KR" altLang="en-US" dirty="0"/>
                  <a:t>을 기반으로 하며</a:t>
                </a:r>
                <a:r>
                  <a:rPr lang="en-US" altLang="ko-KR" dirty="0"/>
                  <a:t>, EIS data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model parameter</a:t>
                </a:r>
                <a:r>
                  <a:rPr lang="ko-KR" altLang="en-US" dirty="0"/>
                  <a:t>를 얻은 후 </a:t>
                </a:r>
                <a:r>
                  <a:rPr lang="en-US" altLang="ko-KR" dirty="0"/>
                  <a:t>ECM </a:t>
                </a:r>
                <a:r>
                  <a:rPr lang="ko-KR" altLang="en-US" dirty="0"/>
                  <a:t>요소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𝑜h𝑚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𝑐𝑡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𝑑𝑙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𝑊𝑎𝑟𝑏𝑢𝑔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SoH </a:t>
                </a:r>
                <a:r>
                  <a:rPr lang="ko-KR" altLang="en-US" dirty="0"/>
                  <a:t>평가하는데 사용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Case 3 : Feature extracted from fixed-frequency impedance</a:t>
                </a:r>
              </a:p>
              <a:p>
                <a:pPr lvl="2"/>
                <a:r>
                  <a:rPr lang="ko-KR" altLang="en-US" dirty="0"/>
                  <a:t>열화와 고정 주파수에서의 임피던스 특징 사이 관계를 구축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더 실용적이고 구현이 용이한 접근 방식</a:t>
                </a:r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BBE0920-3C98-0EF6-F401-4DF8E4D00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000" y="863650"/>
                <a:ext cx="11340000" cy="5257211"/>
              </a:xfrm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CDB8D9-599D-0905-07B7-2FD66014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F14920-E54B-0084-247B-B1AABFE3976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0" y="4378912"/>
            <a:ext cx="86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A858-AF94-DDFD-7ADA-1009D014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EDA87-7124-4926-9B11-9E243CC5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57651-8E77-8DFA-104C-1B081F713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Cell information</a:t>
            </a:r>
          </a:p>
          <a:p>
            <a:pPr lvl="1"/>
            <a:r>
              <a:rPr lang="en-US" altLang="ko-KR" dirty="0"/>
              <a:t>Type : NCA Commercial LIB</a:t>
            </a:r>
          </a:p>
          <a:p>
            <a:pPr lvl="1"/>
            <a:r>
              <a:rPr lang="en-US" altLang="ko-KR" dirty="0"/>
              <a:t>Model : INR18650-29E cylindrical Cell – Samsung SDI</a:t>
            </a:r>
          </a:p>
          <a:p>
            <a:pPr lvl="1"/>
            <a:r>
              <a:rPr lang="en-US" altLang="ko-KR" dirty="0"/>
              <a:t>Number of Cell : 4</a:t>
            </a:r>
          </a:p>
          <a:p>
            <a:pPr lvl="1"/>
            <a:r>
              <a:rPr lang="en-US" altLang="ko-KR" dirty="0"/>
              <a:t>Specification</a:t>
            </a:r>
          </a:p>
          <a:p>
            <a:pPr lvl="2"/>
            <a:r>
              <a:rPr lang="en-US" altLang="ko-KR" dirty="0"/>
              <a:t>Capacity : 2.75Ah</a:t>
            </a:r>
          </a:p>
          <a:p>
            <a:pPr lvl="2"/>
            <a:r>
              <a:rPr lang="en-US" altLang="ko-KR" dirty="0"/>
              <a:t>Voltage Range : 4.2V ~ 2.5V</a:t>
            </a:r>
          </a:p>
          <a:p>
            <a:endParaRPr lang="en-US" altLang="ko-KR" dirty="0"/>
          </a:p>
          <a:p>
            <a:r>
              <a:rPr lang="en-US" altLang="ko-KR" dirty="0"/>
              <a:t>Test Equipment</a:t>
            </a:r>
          </a:p>
          <a:p>
            <a:pPr lvl="1"/>
            <a:r>
              <a:rPr lang="en-US" altLang="ko-KR" dirty="0"/>
              <a:t>Battery testing system : Chroma 17011</a:t>
            </a:r>
          </a:p>
          <a:p>
            <a:pPr lvl="1"/>
            <a:r>
              <a:rPr lang="en-US" altLang="ko-KR" dirty="0"/>
              <a:t>EIS measuring system : TOYO TA500</a:t>
            </a:r>
          </a:p>
          <a:p>
            <a:pPr lvl="1"/>
            <a:r>
              <a:rPr lang="en-US" altLang="ko-KR" dirty="0"/>
              <a:t>Thermal chamber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E074DF-55C7-98F1-9137-51F2AFD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48BF89-709A-61A5-EADE-C2F371732B1B}"/>
              </a:ext>
            </a:extLst>
          </p:cNvPr>
          <p:cNvGrpSpPr/>
          <p:nvPr/>
        </p:nvGrpSpPr>
        <p:grpSpPr>
          <a:xfrm>
            <a:off x="5459570" y="3287033"/>
            <a:ext cx="6306430" cy="3067478"/>
            <a:chOff x="5459570" y="3242991"/>
            <a:chExt cx="6306430" cy="30674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678BEEF-74AF-F563-7EC8-D491B0FFD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9570" y="3242991"/>
              <a:ext cx="6306430" cy="28769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BC0100-5B5F-4B74-B3E6-DC8780EBC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0284" y="6119942"/>
              <a:ext cx="905001" cy="19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735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8482-F89A-9EEE-51A2-F46734CA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9187D-164A-9FF6-56A9-15AADF28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285C-154B-0739-F2A1-E2F2FD63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3"/>
            </a:pPr>
            <a:r>
              <a:rPr lang="en-US" altLang="ko-KR" dirty="0"/>
              <a:t>Test information</a:t>
            </a:r>
          </a:p>
          <a:p>
            <a:pPr lvl="1"/>
            <a:r>
              <a:rPr lang="en-US" altLang="ko-KR" dirty="0"/>
              <a:t>Capacity calibration</a:t>
            </a:r>
          </a:p>
          <a:p>
            <a:pPr lvl="2"/>
            <a:r>
              <a:rPr lang="en-US" altLang="ko-KR" dirty="0"/>
              <a:t>Capacity : Charge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(socking time??)</a:t>
            </a:r>
          </a:p>
          <a:p>
            <a:pPr lvl="2"/>
            <a:r>
              <a:rPr lang="en-US" altLang="ko-KR" dirty="0"/>
              <a:t>Cycle test : 4.2C CC(0.5C)CV(C/50) Charge – Rest 1.5hour – 2.5V CC(1C) Discharge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Measurement EIS</a:t>
            </a:r>
          </a:p>
          <a:p>
            <a:pPr lvl="2"/>
            <a:r>
              <a:rPr lang="en-US" altLang="ko-KR" dirty="0"/>
              <a:t>SoC : 50%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endParaRPr lang="en-US" altLang="ko-KR" dirty="0"/>
          </a:p>
          <a:p>
            <a:pPr lvl="2"/>
            <a:r>
              <a:rPr lang="en-US" altLang="ko-KR" dirty="0"/>
              <a:t>Current : 500mA(RMS)</a:t>
            </a:r>
          </a:p>
          <a:p>
            <a:pPr lvl="2"/>
            <a:r>
              <a:rPr lang="en-US" altLang="ko-KR" dirty="0"/>
              <a:t>Frequency range : 10kHz ~ 10mHz</a:t>
            </a:r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Aging Test</a:t>
            </a:r>
          </a:p>
          <a:p>
            <a:pPr lvl="2"/>
            <a:r>
              <a:rPr lang="en-US" altLang="ko-KR" dirty="0"/>
              <a:t>Temperature : 25</a:t>
            </a:r>
            <a:r>
              <a:rPr lang="ko-KR" altLang="en-US" dirty="0"/>
              <a:t>℃</a:t>
            </a:r>
            <a:r>
              <a:rPr lang="en-US" altLang="ko-KR" dirty="0"/>
              <a:t>, 35</a:t>
            </a:r>
            <a:r>
              <a:rPr lang="ko-KR" altLang="en-US" dirty="0"/>
              <a:t> ℃</a:t>
            </a:r>
            <a:endParaRPr lang="en-US" altLang="ko-KR" dirty="0"/>
          </a:p>
          <a:p>
            <a:pPr lvl="2"/>
            <a:r>
              <a:rPr lang="en-US" altLang="ko-KR" dirty="0"/>
              <a:t>Cycle condition 1 : traditional cycling aging pattern</a:t>
            </a:r>
          </a:p>
          <a:p>
            <a:pPr lvl="2"/>
            <a:r>
              <a:rPr lang="en-US" altLang="ko-KR" dirty="0"/>
              <a:t>Cycle condition 2 : New European Driving Cycle(NEDC, 13 NEDC cycles)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3"/>
            </a:pPr>
            <a:endParaRPr lang="ko-KR" altLang="en-US" dirty="0"/>
          </a:p>
          <a:p>
            <a:pPr>
              <a:buAutoNum type="arabicPeriod" startAt="3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7D2E5-19EA-FFBD-FEA5-F20ACB34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7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0723445-3A62-9D77-F50E-A8F293C41AEE}"/>
              </a:ext>
            </a:extLst>
          </p:cNvPr>
          <p:cNvGrpSpPr/>
          <p:nvPr/>
        </p:nvGrpSpPr>
        <p:grpSpPr>
          <a:xfrm>
            <a:off x="6006000" y="2517174"/>
            <a:ext cx="5760000" cy="1950163"/>
            <a:chOff x="6060690" y="2856055"/>
            <a:chExt cx="5760000" cy="19501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31130A-D3C0-366E-3BC8-A90CDDCBC4E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0690" y="2856055"/>
              <a:ext cx="5760000" cy="18000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2398B1-6238-C077-5343-7E066C3E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6354" y="4656055"/>
              <a:ext cx="1408672" cy="150163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9DDABFB5-515A-053B-7DDF-F8FFCD0AA08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166000" y="4701906"/>
            <a:ext cx="3600000" cy="14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80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247A-372D-3BCA-7047-175F5D9E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9598-4545-6E25-04B7-096566B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A6AB9-EC40-41C9-EDA3-514514F85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altLang="ko-KR" dirty="0"/>
              <a:t>Test Sequence</a:t>
            </a:r>
          </a:p>
          <a:p>
            <a:pPr lvl="1"/>
            <a:r>
              <a:rPr lang="en-US" altLang="ko-KR" dirty="0"/>
              <a:t>Step 1</a:t>
            </a:r>
          </a:p>
          <a:p>
            <a:pPr lvl="2"/>
            <a:r>
              <a:rPr lang="en-US" altLang="ko-KR" dirty="0"/>
              <a:t>Cell 1~4 Capacity calibration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2</a:t>
            </a:r>
          </a:p>
          <a:p>
            <a:pPr lvl="2"/>
            <a:r>
              <a:rPr lang="en-US" altLang="ko-KR" dirty="0"/>
              <a:t>Cell 1~4 EIS measurement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3</a:t>
            </a:r>
          </a:p>
          <a:p>
            <a:pPr lvl="2"/>
            <a:r>
              <a:rPr lang="en-US" altLang="ko-KR" dirty="0"/>
              <a:t>Cell</a:t>
            </a:r>
            <a:r>
              <a:rPr lang="ko-KR" altLang="en-US" dirty="0"/>
              <a:t> </a:t>
            </a:r>
            <a:r>
              <a:rPr lang="en-US" altLang="ko-KR" dirty="0"/>
              <a:t>1(25</a:t>
            </a:r>
            <a:r>
              <a:rPr lang="ko-KR" altLang="en-US" dirty="0"/>
              <a:t>℃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3(35</a:t>
            </a:r>
            <a:r>
              <a:rPr lang="ko-KR" altLang="en-US" dirty="0"/>
              <a:t>℃</a:t>
            </a:r>
            <a:r>
              <a:rPr lang="en-US" altLang="ko-KR" dirty="0"/>
              <a:t>) : Aging Test </a:t>
            </a:r>
            <a:r>
              <a:rPr lang="ko-KR" altLang="en-US" dirty="0"/>
              <a:t>수행</a:t>
            </a:r>
            <a:r>
              <a:rPr lang="en-US" altLang="ko-KR" dirty="0"/>
              <a:t>(traditional cycling aging pattern)</a:t>
            </a:r>
          </a:p>
          <a:p>
            <a:pPr lvl="2"/>
            <a:r>
              <a:rPr lang="en-US" altLang="ko-KR" dirty="0"/>
              <a:t>Cell 2(25</a:t>
            </a:r>
            <a:r>
              <a:rPr lang="ko-KR" altLang="en-US" dirty="0"/>
              <a:t>℃</a:t>
            </a:r>
            <a:r>
              <a:rPr lang="en-US" altLang="ko-KR" dirty="0"/>
              <a:t>), 4(35</a:t>
            </a:r>
            <a:r>
              <a:rPr lang="ko-KR" altLang="en-US" dirty="0"/>
              <a:t>℃</a:t>
            </a:r>
            <a:r>
              <a:rPr lang="en-US" altLang="ko-KR" dirty="0"/>
              <a:t>) :</a:t>
            </a:r>
            <a:r>
              <a:rPr lang="ko-KR" altLang="en-US" dirty="0"/>
              <a:t> </a:t>
            </a:r>
            <a:r>
              <a:rPr lang="en-US" altLang="ko-KR" dirty="0"/>
              <a:t> Aging Test </a:t>
            </a:r>
            <a:r>
              <a:rPr lang="ko-KR" altLang="en-US" dirty="0"/>
              <a:t>수행</a:t>
            </a:r>
            <a:r>
              <a:rPr lang="en-US" altLang="ko-KR" dirty="0"/>
              <a:t>(NEDC)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Step 4 ~</a:t>
            </a:r>
          </a:p>
          <a:p>
            <a:pPr lvl="2"/>
            <a:r>
              <a:rPr lang="en-US" altLang="ko-KR" dirty="0"/>
              <a:t>Cell 1, 3 : Step 3</a:t>
            </a:r>
            <a:r>
              <a:rPr lang="ko-KR" altLang="en-US" dirty="0"/>
              <a:t>의 </a:t>
            </a:r>
            <a:r>
              <a:rPr lang="en-US" altLang="ko-KR" dirty="0"/>
              <a:t>Discharging cycle 25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r>
              <a:rPr lang="en-US" altLang="ko-KR" dirty="0"/>
              <a:t>Cell 2, 4 : Step 3</a:t>
            </a:r>
            <a:r>
              <a:rPr lang="ko-KR" altLang="en-US" dirty="0"/>
              <a:t>의 </a:t>
            </a:r>
            <a:r>
              <a:rPr lang="en-US" altLang="ko-KR" dirty="0"/>
              <a:t>Charging cycle 8</a:t>
            </a:r>
            <a:r>
              <a:rPr lang="ko-KR" altLang="en-US" dirty="0"/>
              <a:t>회 마다 </a:t>
            </a:r>
            <a:r>
              <a:rPr lang="en-US" altLang="ko-KR" dirty="0"/>
              <a:t>Step 1~2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27305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>
              <a:buAutoNum type="arabicPeriod" startAt="4"/>
            </a:pPr>
            <a:endParaRPr lang="ko-KR" altLang="en-US" dirty="0"/>
          </a:p>
          <a:p>
            <a:pPr>
              <a:buAutoNum type="arabicPeriod" startAt="4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7152D-04D1-E664-F51D-A8F70BA5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15DF25-247B-E905-33EA-9F78D39F9717}"/>
              </a:ext>
            </a:extLst>
          </p:cNvPr>
          <p:cNvGrpSpPr/>
          <p:nvPr/>
        </p:nvGrpSpPr>
        <p:grpSpPr>
          <a:xfrm>
            <a:off x="8886000" y="1989000"/>
            <a:ext cx="2880000" cy="2880000"/>
            <a:chOff x="8886000" y="1152284"/>
            <a:chExt cx="2880000" cy="27200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435C9DE-3754-5EE9-966B-23A7C98CAEDE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86000" y="1152284"/>
              <a:ext cx="2880000" cy="252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B4B3CD2-7637-B30E-59B8-1068E76C2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0578" y="3672284"/>
              <a:ext cx="1390844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9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42B6-BF96-FD1B-0E4B-9B214ECB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37D3-0785-22AA-171B-1C6FA356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Methodologies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Description of EIS Model used</a:t>
                </a:r>
              </a:p>
              <a:p>
                <a:pPr lvl="1"/>
                <a:r>
                  <a:rPr lang="en-US" altLang="ko-KR" dirty="0"/>
                  <a:t>ECM : adopted fractional-order ECM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super-high frequency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𝑖𝑛𝑑𝑢𝑐𝑡𝑜𝑟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intersection of the impedance and real axis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전도 과정과 관련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Middle frequency : 2 arcs</a:t>
                </a:r>
              </a:p>
              <a:p>
                <a:pPr lvl="2"/>
                <a:r>
                  <a:rPr lang="ko-KR" altLang="en-US" dirty="0"/>
                  <a:t>하나의 </a:t>
                </a:r>
                <a:r>
                  <a:rPr lang="en-US" altLang="ko-KR" dirty="0"/>
                  <a:t>arc 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𝑟𝑒𝑠𝑖𝑠𝑡𝑜𝑟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𝐶𝑃𝐸</m:t>
                    </m:r>
                  </m:oMath>
                </a14:m>
                <a:r>
                  <a:rPr lang="ko-KR" altLang="en-US" dirty="0"/>
                  <a:t>로 나타냄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𝐶𝑃𝐸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Low frequency : Warburg element(</a:t>
                </a:r>
                <a:r>
                  <a:rPr lang="ko-KR" altLang="en-US" dirty="0"/>
                  <a:t>배터리 확산과 관련</a:t>
                </a:r>
                <a:r>
                  <a:rPr lang="en-US" altLang="ko-KR" dirty="0"/>
                  <a:t>)</a:t>
                </a:r>
              </a:p>
              <a:p>
                <a:pPr lvl="2"/>
                <a:r>
                  <a:rPr lang="ko-KR" altLang="en-US" dirty="0"/>
                  <a:t>단순화를 위해 </a:t>
                </a:r>
                <a:r>
                  <a:rPr lang="en-US" altLang="ko-KR" dirty="0"/>
                  <a:t>CPE </a:t>
                </a:r>
                <a:r>
                  <a:rPr lang="ko-KR" altLang="en-US" dirty="0"/>
                  <a:t>참조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𝑊𝑎𝑟𝑏𝑢𝑟𝑔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임피던스 계수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차수</a:t>
                </a:r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Impedance of the adopted model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𝑆𝐸𝐼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𝑓𝑖𝑙𝑚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</m:oMath>
                </a14:m>
                <a:r>
                  <a:rPr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𝑐h𝑎𝑟𝑔𝑒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𝑡𝑟𝑎𝑛𝑠𝑓𝑒𝑟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𝑝𝑟𝑜𝑐𝑒𝑠𝑠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1F6B1-59C2-6914-1230-4F5D0D99C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75" t="-1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965E58-CCA1-005C-DD3D-3416E280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573F-F516-487A-9C58-0775337C695F}" type="slidenum">
              <a:rPr lang="ko-KR" altLang="en-US" smtClean="0"/>
              <a:t>9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C36948D-3EDC-4E7C-45BE-875D07D68990}"/>
              </a:ext>
            </a:extLst>
          </p:cNvPr>
          <p:cNvGrpSpPr/>
          <p:nvPr/>
        </p:nvGrpSpPr>
        <p:grpSpPr>
          <a:xfrm>
            <a:off x="8166000" y="2273726"/>
            <a:ext cx="3600000" cy="2520000"/>
            <a:chOff x="8166000" y="1958105"/>
            <a:chExt cx="3600000" cy="231054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366A6E5-D487-6CF8-4685-F3FB98B206A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6000" y="1958105"/>
              <a:ext cx="3600000" cy="216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4762726-F930-CCFB-D615-1FB8F3C14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8375" y="4118105"/>
              <a:ext cx="1835250" cy="150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2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테마1" id="{D7C96BF2-CEBD-40BF-8DBD-ED22993A2ACA}" vid="{D14BB40D-F7F0-4A7F-9ED1-7C434395327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5086</TotalTime>
  <Words>2238</Words>
  <Application>Microsoft Office PowerPoint</Application>
  <PresentationFormat>와이드스크린</PresentationFormat>
  <Paragraphs>394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noto</vt:lpstr>
      <vt:lpstr>맑은 고딕</vt:lpstr>
      <vt:lpstr>Arial</vt:lpstr>
      <vt:lpstr>Cambria Math</vt:lpstr>
      <vt:lpstr>Wingdings</vt:lpstr>
      <vt:lpstr>테마1</vt:lpstr>
      <vt:lpstr>Paper Review</vt:lpstr>
      <vt:lpstr>PowerPoint 프레젠테이션</vt:lpstr>
      <vt:lpstr>PowerPoint 프레젠테이션</vt:lpstr>
      <vt:lpstr>2. Overview </vt:lpstr>
      <vt:lpstr>2. Overview </vt:lpstr>
      <vt:lpstr>3. Experiments</vt:lpstr>
      <vt:lpstr>3. Experiments</vt:lpstr>
      <vt:lpstr>3. Experiments</vt:lpstr>
      <vt:lpstr>4. Methodologies</vt:lpstr>
      <vt:lpstr>4. Methodologies</vt:lpstr>
      <vt:lpstr>4. Methodologies</vt:lpstr>
      <vt:lpstr>4. Methodologies</vt:lpstr>
      <vt:lpstr>4. Methodologies</vt:lpstr>
      <vt:lpstr>5. Result</vt:lpstr>
      <vt:lpstr>6. Machine learning application</vt:lpstr>
      <vt:lpstr>6. Machine learning application</vt:lpstr>
      <vt:lpstr>6. Machine learning application</vt:lpstr>
      <vt:lpstr>6. Machine learning application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7. Comparative analysis of battery SOH estimation</vt:lpstr>
      <vt:lpstr>8. Conclusion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정병성</dc:creator>
  <cp:lastModifiedBy>정병성</cp:lastModifiedBy>
  <cp:revision>858</cp:revision>
  <dcterms:created xsi:type="dcterms:W3CDTF">2024-10-31T00:07:41Z</dcterms:created>
  <dcterms:modified xsi:type="dcterms:W3CDTF">2024-11-12T03:11:35Z</dcterms:modified>
</cp:coreProperties>
</file>