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4" r:id="rId17"/>
    <p:sldId id="278" r:id="rId18"/>
    <p:sldId id="281" r:id="rId19"/>
    <p:sldId id="282" r:id="rId20"/>
    <p:sldId id="283" r:id="rId21"/>
    <p:sldId id="275" r:id="rId22"/>
    <p:sldId id="276" r:id="rId23"/>
    <p:sldId id="266" r:id="rId24"/>
    <p:sldId id="277" r:id="rId25"/>
    <p:sldId id="273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4"/>
            <p14:sldId id="278"/>
            <p14:sldId id="281"/>
            <p14:sldId id="282"/>
            <p14:sldId id="283"/>
            <p14:sldId id="275"/>
          </p14:sldIdLst>
        </p14:section>
        <p14:section name="Appendix" id="{0547C302-21AA-4BA0-BE75-302C49564918}">
          <p14:sldIdLst>
            <p14:sldId id="276"/>
            <p14:sldId id="266"/>
            <p14:sldId id="277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5AE4A-EE05-4067-AD01-15555BA68C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718" y="2796003"/>
            <a:ext cx="9072563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 comparative study of different features extracted from EIS in SoH for LIB-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2024.11.06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23CEC-F6FB-10DC-55A0-FC53A779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61DB-0A5D-092E-4432-10437A7D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E21EA-80E7-531E-00AE-020B13BE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Machine learning Model</a:t>
            </a:r>
          </a:p>
          <a:p>
            <a:pPr lvl="1"/>
            <a:r>
              <a:rPr lang="en-US" altLang="ko-KR" dirty="0"/>
              <a:t>Introduction of GPR(Gaussian processes Regression(GPR))</a:t>
            </a:r>
          </a:p>
          <a:p>
            <a:pPr lvl="2"/>
            <a:r>
              <a:rPr lang="en-US" altLang="ko-KR" dirty="0"/>
              <a:t>Bayesian method based on Gaussian processes for non-parametric Regression</a:t>
            </a:r>
          </a:p>
          <a:p>
            <a:pPr lvl="2"/>
            <a:r>
              <a:rPr lang="en-US" altLang="ko-KR" dirty="0"/>
              <a:t>non-parametric Bayesian</a:t>
            </a:r>
          </a:p>
          <a:p>
            <a:pPr lvl="3"/>
            <a:r>
              <a:rPr lang="ko-KR" altLang="en-US" dirty="0"/>
              <a:t>현재 주어진 관측된 데이터를 기반으로 추정</a:t>
            </a:r>
            <a:r>
              <a:rPr lang="en-US" altLang="ko-KR" dirty="0"/>
              <a:t>, </a:t>
            </a:r>
            <a:r>
              <a:rPr lang="ko-KR" altLang="en-US" dirty="0" err="1"/>
              <a:t>모수에</a:t>
            </a:r>
            <a:r>
              <a:rPr lang="ko-KR" altLang="en-US" dirty="0"/>
              <a:t> 대한 분포 가정 </a:t>
            </a:r>
            <a:r>
              <a:rPr lang="en-US" altLang="ko-KR" dirty="0"/>
              <a:t>X -&gt; </a:t>
            </a:r>
            <a:r>
              <a:rPr lang="ko-KR" altLang="en-US" dirty="0"/>
              <a:t>작은 </a:t>
            </a:r>
            <a:r>
              <a:rPr lang="en-US" altLang="ko-KR" dirty="0"/>
              <a:t>Data-Set</a:t>
            </a:r>
            <a:r>
              <a:rPr lang="ko-KR" altLang="en-US" dirty="0"/>
              <a:t>에 적합</a:t>
            </a:r>
            <a:endParaRPr lang="en-US" altLang="ko-KR" dirty="0"/>
          </a:p>
          <a:p>
            <a:pPr lvl="2"/>
            <a:r>
              <a:rPr lang="ko-KR" altLang="en-US" dirty="0"/>
              <a:t>예측의 불확실성 측정 가능</a:t>
            </a:r>
            <a:endParaRPr lang="en-US" altLang="ko-KR" dirty="0"/>
          </a:p>
          <a:p>
            <a:pPr lvl="3"/>
            <a:r>
              <a:rPr lang="ko-KR" altLang="en-US" dirty="0"/>
              <a:t>관측 데이터 기반으로 </a:t>
            </a:r>
            <a:r>
              <a:rPr lang="ko-KR" altLang="en-US" dirty="0" err="1"/>
              <a:t>예측값</a:t>
            </a:r>
            <a:r>
              <a:rPr lang="ko-KR" altLang="en-US" dirty="0"/>
              <a:t> 및 확률 분포를 알기 때문에</a:t>
            </a:r>
            <a:r>
              <a:rPr lang="en-US" altLang="ko-KR" dirty="0"/>
              <a:t> </a:t>
            </a:r>
            <a:r>
              <a:rPr lang="ko-KR" altLang="en-US" dirty="0"/>
              <a:t>불확실성 측정 가능</a:t>
            </a:r>
            <a:endParaRPr lang="en-US" altLang="ko-KR" dirty="0"/>
          </a:p>
          <a:p>
            <a:pPr lvl="3"/>
            <a:r>
              <a:rPr lang="en-US" altLang="ko-KR" dirty="0"/>
              <a:t>Hyper-parameter tuning method : Bayesian optimization -&gt; Gaussian process</a:t>
            </a:r>
            <a:r>
              <a:rPr lang="ko-KR" altLang="en-US" dirty="0"/>
              <a:t>와 </a:t>
            </a:r>
            <a:r>
              <a:rPr lang="en-US" altLang="ko-KR" dirty="0"/>
              <a:t>Bayesian</a:t>
            </a:r>
            <a:r>
              <a:rPr lang="ko-KR" altLang="en-US" dirty="0"/>
              <a:t>이 연결되는 지점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86D04-3E84-EEDD-C896-EA3A5502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CA761-F401-0376-41C9-AA5C8AC1544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3239942"/>
            <a:ext cx="4320000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720ED-20CA-7397-1059-4172DF6A79DB}"/>
              </a:ext>
            </a:extLst>
          </p:cNvPr>
          <p:cNvSpPr txBox="1"/>
          <p:nvPr/>
        </p:nvSpPr>
        <p:spPr>
          <a:xfrm>
            <a:off x="5121213" y="6115036"/>
            <a:ext cx="194957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/>
              <a:t>[Bayesian Optimization </a:t>
            </a:r>
            <a:r>
              <a:rPr lang="ko-KR" altLang="en-US" sz="1000" b="1" dirty="0"/>
              <a:t>예시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446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9999-C154-9657-B8C1-E9EF0C47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505E-606A-6F2E-D882-16DFBFA2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79DA5-3777-A2AF-F3AF-8657A1D1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Machine learning Model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Validation Model</a:t>
            </a:r>
          </a:p>
          <a:p>
            <a:pPr lvl="2"/>
            <a:r>
              <a:rPr lang="en-US" altLang="ko-KR" dirty="0"/>
              <a:t>Model</a:t>
            </a:r>
            <a:r>
              <a:rPr lang="ko-KR" altLang="en-US" dirty="0"/>
              <a:t> 검증을 위해 </a:t>
            </a:r>
            <a:r>
              <a:rPr lang="en-US" altLang="ko-KR" dirty="0"/>
              <a:t>Cross Validation </a:t>
            </a:r>
          </a:p>
          <a:p>
            <a:pPr lvl="3"/>
            <a:r>
              <a:rPr lang="ko-KR" altLang="en-US" dirty="0"/>
              <a:t>데이터를 무작위로 </a:t>
            </a:r>
            <a:r>
              <a:rPr lang="en-US" altLang="ko-KR" dirty="0"/>
              <a:t>k-fold</a:t>
            </a:r>
            <a:r>
              <a:rPr lang="ko-KR" altLang="en-US" dirty="0"/>
              <a:t>로 </a:t>
            </a:r>
            <a:r>
              <a:rPr lang="en-US" altLang="ko-KR" dirty="0"/>
              <a:t>split -&gt; split </a:t>
            </a:r>
            <a:r>
              <a:rPr lang="ko-KR" altLang="en-US" dirty="0"/>
              <a:t>한 </a:t>
            </a:r>
            <a:r>
              <a:rPr lang="en-US" altLang="ko-KR" dirty="0"/>
              <a:t>k</a:t>
            </a:r>
            <a:r>
              <a:rPr lang="ko-KR" altLang="en-US" dirty="0"/>
              <a:t> 값 만큼 반복적으로 학습 및 검증하는 방법</a:t>
            </a:r>
            <a:endParaRPr lang="en-US" altLang="ko-KR" dirty="0"/>
          </a:p>
          <a:p>
            <a:pPr lvl="3"/>
            <a:r>
              <a:rPr lang="ko-KR" altLang="en-US" dirty="0"/>
              <a:t>중간 미만 사이즈의 </a:t>
            </a:r>
            <a:r>
              <a:rPr lang="en-US" altLang="ko-KR" dirty="0"/>
              <a:t>dataset</a:t>
            </a:r>
            <a:r>
              <a:rPr lang="ko-KR" altLang="en-US" dirty="0"/>
              <a:t>에 주로 사용되는 방법</a:t>
            </a:r>
            <a:endParaRPr lang="en-US" altLang="ko-KR" dirty="0"/>
          </a:p>
          <a:p>
            <a:pPr lvl="3"/>
            <a:r>
              <a:rPr lang="ko-KR" altLang="en-US" dirty="0"/>
              <a:t>반복 때마다 </a:t>
            </a:r>
            <a:r>
              <a:rPr lang="en-US" altLang="ko-KR" dirty="0"/>
              <a:t>Fold n-1 </a:t>
            </a:r>
            <a:r>
              <a:rPr lang="ko-KR" altLang="en-US" dirty="0"/>
              <a:t>만큼 학습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1</a:t>
            </a:r>
            <a:r>
              <a:rPr lang="ko-KR" altLang="en-US" dirty="0"/>
              <a:t>은 검증하는 방식 </a:t>
            </a:r>
            <a:endParaRPr lang="en-US" altLang="ko-KR" dirty="0"/>
          </a:p>
          <a:p>
            <a:pPr lvl="3"/>
            <a:r>
              <a:rPr lang="en-US" altLang="ko-KR" dirty="0"/>
              <a:t>Fold</a:t>
            </a:r>
            <a:r>
              <a:rPr lang="ko-KR" altLang="en-US" dirty="0"/>
              <a:t> 수는 사용자가 정의</a:t>
            </a:r>
            <a:r>
              <a:rPr lang="en-US" altLang="ko-KR" dirty="0"/>
              <a:t>(</a:t>
            </a:r>
            <a:r>
              <a:rPr lang="ko-KR" altLang="en-US" dirty="0"/>
              <a:t>일반적으로 </a:t>
            </a:r>
            <a:r>
              <a:rPr lang="en-US" altLang="ko-KR" dirty="0"/>
              <a:t>5)</a:t>
            </a:r>
          </a:p>
          <a:p>
            <a:pPr lvl="3"/>
            <a:r>
              <a:rPr lang="en-US" altLang="ko-KR" dirty="0"/>
              <a:t>Fold </a:t>
            </a:r>
            <a:r>
              <a:rPr lang="ko-KR" altLang="en-US" dirty="0"/>
              <a:t>크기는 동일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D47EB-66B0-B1A4-6601-F6568A28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97E79F-5CBA-4FB2-3C95-4DE80A18761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599942"/>
            <a:ext cx="57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4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129B-EE7D-D330-B621-9B93DB88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B80AB-6CF0-17CE-3A2F-DDF11F4F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4EA71D-C577-2374-F646-9E11622A9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Machine learning Model</a:t>
                </a:r>
              </a:p>
              <a:p>
                <a:pPr lvl="1">
                  <a:buFont typeface="+mj-lt"/>
                  <a:buAutoNum type="arabicParenR" startAt="4"/>
                </a:pPr>
                <a:r>
                  <a:rPr lang="en-US" altLang="ko-KR" dirty="0"/>
                  <a:t>Evaluation performance of Model</a:t>
                </a:r>
              </a:p>
              <a:p>
                <a:pPr lvl="2"/>
                <a:r>
                  <a:rPr lang="en-US" altLang="ko-KR" dirty="0"/>
                  <a:t>Root Mean Squared Error(RMSE)</a:t>
                </a:r>
              </a:p>
              <a:p>
                <a:pPr lvl="3"/>
                <a:r>
                  <a:rPr lang="ko-KR" altLang="en-US" dirty="0"/>
                  <a:t>제곱하기 때문에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미만의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는 작아지고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이상의 에러는 커짐</a:t>
                </a:r>
                <a:r>
                  <a:rPr lang="en-US" altLang="ko-KR" dirty="0"/>
                  <a:t>(outlier</a:t>
                </a:r>
                <a:r>
                  <a:rPr lang="ko-KR" altLang="en-US" dirty="0"/>
                  <a:t>에 민감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 err="1"/>
                  <a:t>실제값보다</a:t>
                </a:r>
                <a:r>
                  <a:rPr lang="ko-KR" altLang="en-US" dirty="0"/>
                  <a:t> 낮게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높게 예측했는지 파악하기 어려움</a:t>
                </a:r>
                <a:r>
                  <a:rPr lang="en-US" altLang="ko-KR" dirty="0"/>
                  <a:t>, Scale dependency</a:t>
                </a:r>
              </a:p>
              <a:p>
                <a:pPr lvl="3"/>
                <a:r>
                  <a:rPr lang="ko-KR" altLang="en-US" b="0" dirty="0"/>
                  <a:t>평균 제곱근 오차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dirty="0"/>
                  <a:t> -&gt; root</a:t>
                </a:r>
                <a:r>
                  <a:rPr lang="ko-KR" altLang="en-US" dirty="0"/>
                  <a:t>로 인해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를 제곱해서 생기는 값의 왜곡이 감소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동일한 단위 사용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Mean Squared Error(MSE)</a:t>
                </a:r>
              </a:p>
              <a:p>
                <a:pPr lvl="3"/>
                <a:r>
                  <a:rPr lang="ko-KR" altLang="en-US" dirty="0"/>
                  <a:t>평균 제곱 오차 </a:t>
                </a:r>
                <a:r>
                  <a:rPr lang="en-US" altLang="ko-KR" dirty="0"/>
                  <a:t>SMSE</a:t>
                </a:r>
                <a:r>
                  <a:rPr lang="ko-KR" altLang="en-US" dirty="0"/>
                  <a:t>의 제곱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r>
                  <a:rPr lang="en-US" altLang="ko-KR" dirty="0"/>
                  <a:t>Mean Absolute Error(MAE)</a:t>
                </a:r>
              </a:p>
              <a:p>
                <a:pPr lvl="3"/>
                <a:r>
                  <a:rPr lang="en-US" altLang="ko-KR" dirty="0"/>
                  <a:t>outlier</a:t>
                </a:r>
                <a:r>
                  <a:rPr lang="ko-KR" altLang="en-US" dirty="0"/>
                  <a:t>가 많은 경우 주로 사용</a:t>
                </a:r>
                <a:r>
                  <a:rPr lang="en-US" altLang="ko-KR" dirty="0"/>
                  <a:t> , </a:t>
                </a:r>
                <a:r>
                  <a:rPr lang="ko-KR" altLang="en-US" dirty="0" err="1"/>
                  <a:t>실제값보다</a:t>
                </a:r>
                <a:r>
                  <a:rPr lang="ko-KR" altLang="en-US" dirty="0"/>
                  <a:t> 낮게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또는 높게 예측했는지 파악하기 어려움</a:t>
                </a:r>
                <a:r>
                  <a:rPr lang="en-US" altLang="ko-KR" dirty="0"/>
                  <a:t>, Scale dependency</a:t>
                </a:r>
              </a:p>
              <a:p>
                <a:pPr lvl="3"/>
                <a:r>
                  <a:rPr lang="ko-KR" altLang="en-US" b="0" dirty="0"/>
                  <a:t>평균 절대 오차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R-Squared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𝑇𝑆𝐸</m:t>
                        </m:r>
                      </m:den>
                    </m:f>
                  </m:oMath>
                </a14:m>
                <a:r>
                  <a:rPr lang="en-US" altLang="ko-KR" dirty="0"/>
                  <a:t> , SSE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제곱 오차 </a:t>
                </a:r>
                <a:r>
                  <a:rPr lang="en-US" altLang="ko-KR" dirty="0"/>
                  <a:t>, TSE : 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의 평균에 대한 총 </a:t>
                </a:r>
                <a:r>
                  <a:rPr lang="ko-KR" altLang="en-US" dirty="0" err="1"/>
                  <a:t>제곱합</a:t>
                </a:r>
                <a:endParaRPr lang="en-US" altLang="ko-KR" dirty="0"/>
              </a:p>
              <a:p>
                <a:pPr lvl="3"/>
                <a:r>
                  <a:rPr lang="ko-KR" altLang="en-US" dirty="0" err="1"/>
                  <a:t>실제값의</a:t>
                </a:r>
                <a:r>
                  <a:rPr lang="ko-KR" altLang="en-US" dirty="0"/>
                  <a:t> 분산 대비 </a:t>
                </a:r>
                <a:r>
                  <a:rPr lang="ko-KR" altLang="en-US" dirty="0" err="1"/>
                  <a:t>예측값의</a:t>
                </a:r>
                <a:r>
                  <a:rPr lang="ko-KR" altLang="en-US" dirty="0"/>
                  <a:t> 분산 비율로 얼마나 잘 예측했는지 척도 </a:t>
                </a:r>
                <a:r>
                  <a:rPr lang="en-US" altLang="ko-KR" dirty="0"/>
                  <a:t>-&gt; 1</a:t>
                </a:r>
                <a:r>
                  <a:rPr lang="ko-KR" altLang="en-US" dirty="0"/>
                  <a:t>에 가까울 수록 좋은 모델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4EA71D-C577-2374-F646-9E11622A9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B7905-D34D-79EC-0DF1-3797B423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8E0D-C019-9CEC-67E1-D7EC3637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675D8-05A5-8015-827D-F17A357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SoH Estimation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9C235-0048-1675-5E7A-4C6F960F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Case of</a:t>
            </a:r>
            <a:r>
              <a:rPr lang="ko-KR" altLang="en-US" dirty="0"/>
              <a:t> </a:t>
            </a:r>
            <a:r>
              <a:rPr lang="en-US" altLang="ko-KR" dirty="0"/>
              <a:t>GPR Model</a:t>
            </a:r>
          </a:p>
          <a:p>
            <a:pPr lvl="1"/>
            <a:r>
              <a:rPr lang="en-US" altLang="ko-KR" dirty="0"/>
              <a:t> input</a:t>
            </a:r>
            <a:r>
              <a:rPr lang="ko-KR" altLang="en-US" dirty="0"/>
              <a:t>에 따라 </a:t>
            </a:r>
            <a:r>
              <a:rPr lang="en-US" altLang="ko-KR" dirty="0"/>
              <a:t>SoH Estimation Performance</a:t>
            </a:r>
            <a:r>
              <a:rPr lang="ko-KR" altLang="en-US" dirty="0"/>
              <a:t>를 분석하기 위해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Model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/>
              <a:t>Case 1</a:t>
            </a:r>
          </a:p>
          <a:p>
            <a:pPr lvl="2"/>
            <a:r>
              <a:rPr lang="en-US" altLang="ko-KR" dirty="0"/>
              <a:t>SoC, Temperature </a:t>
            </a:r>
            <a:r>
              <a:rPr lang="ko-KR" altLang="en-US" dirty="0"/>
              <a:t>외 </a:t>
            </a:r>
            <a:r>
              <a:rPr lang="en-US" altLang="ko-KR" dirty="0"/>
              <a:t>EIS </a:t>
            </a:r>
            <a:r>
              <a:rPr lang="ko-KR" altLang="en-US" dirty="0"/>
              <a:t>모든 데이터를 </a:t>
            </a:r>
            <a:r>
              <a:rPr lang="en-US" altLang="ko-KR" dirty="0"/>
              <a:t>input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en-US" altLang="ko-KR" dirty="0"/>
              <a:t>Case 2</a:t>
            </a:r>
          </a:p>
          <a:p>
            <a:pPr lvl="2"/>
            <a:r>
              <a:rPr lang="en-US" altLang="ko-KR" dirty="0"/>
              <a:t>EIS </a:t>
            </a:r>
            <a:r>
              <a:rPr lang="ko-KR" altLang="en-US" dirty="0"/>
              <a:t>에서 추출한 특성만을 </a:t>
            </a:r>
            <a:r>
              <a:rPr lang="en-US" altLang="ko-KR" dirty="0"/>
              <a:t>input</a:t>
            </a:r>
            <a:r>
              <a:rPr lang="ko-KR" altLang="en-US" dirty="0"/>
              <a:t>으로 사용 </a:t>
            </a:r>
            <a:r>
              <a:rPr lang="en-US" altLang="ko-KR" dirty="0"/>
              <a:t>: </a:t>
            </a:r>
            <a:r>
              <a:rPr lang="ko-KR" altLang="en-US" dirty="0"/>
              <a:t>주파수</a:t>
            </a:r>
            <a:r>
              <a:rPr lang="en-US" altLang="ko-KR" dirty="0"/>
              <a:t>, </a:t>
            </a:r>
            <a:r>
              <a:rPr lang="ko-KR" altLang="en-US" dirty="0" err="1"/>
              <a:t>실수부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허수부</a:t>
            </a:r>
            <a:endParaRPr lang="en-US" altLang="ko-KR" dirty="0"/>
          </a:p>
          <a:p>
            <a:pPr lvl="2"/>
            <a:r>
              <a:rPr lang="en-US" altLang="ko-KR" dirty="0"/>
              <a:t>Feature information</a:t>
            </a:r>
          </a:p>
          <a:p>
            <a:pPr lvl="3"/>
            <a:r>
              <a:rPr lang="en-US" altLang="ko-KR" dirty="0"/>
              <a:t>F1 :</a:t>
            </a:r>
            <a:r>
              <a:rPr lang="ko-KR" altLang="en-US" dirty="0"/>
              <a:t> 최고 주파수 지점</a:t>
            </a:r>
          </a:p>
          <a:p>
            <a:pPr lvl="3"/>
            <a:r>
              <a:rPr lang="en-US" altLang="ko-KR" dirty="0"/>
              <a:t>F2 :</a:t>
            </a:r>
            <a:r>
              <a:rPr lang="ko-KR" altLang="en-US" dirty="0"/>
              <a:t> 최소 </a:t>
            </a:r>
            <a:r>
              <a:rPr lang="en-US" altLang="ko-KR" dirty="0"/>
              <a:t>Real Z </a:t>
            </a:r>
            <a:r>
              <a:rPr lang="ko-KR" altLang="en-US" dirty="0"/>
              <a:t>값의 지점</a:t>
            </a:r>
          </a:p>
          <a:p>
            <a:pPr lvl="3"/>
            <a:r>
              <a:rPr lang="en-US" altLang="ko-KR" dirty="0"/>
              <a:t>F3 :</a:t>
            </a:r>
            <a:r>
              <a:rPr lang="ko-KR" altLang="en-US" dirty="0"/>
              <a:t> 최저 주파수 지점</a:t>
            </a:r>
            <a:r>
              <a:rPr lang="en-US" altLang="ko-KR" dirty="0"/>
              <a:t>(F7-F3 </a:t>
            </a:r>
            <a:r>
              <a:rPr lang="ko-KR" altLang="en-US" dirty="0"/>
              <a:t>사이 기울기 </a:t>
            </a:r>
            <a:r>
              <a:rPr lang="en-US" altLang="ko-KR" dirty="0"/>
              <a:t>Warburg </a:t>
            </a:r>
            <a:r>
              <a:rPr lang="ko-KR" altLang="en-US" dirty="0"/>
              <a:t>임피던스의 기울기와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F4 :</a:t>
            </a:r>
            <a:r>
              <a:rPr lang="ko-KR" altLang="en-US" dirty="0"/>
              <a:t> 영점 교차 지점</a:t>
            </a:r>
            <a:r>
              <a:rPr lang="en-US" altLang="ko-KR" dirty="0"/>
              <a:t>(</a:t>
            </a:r>
            <a:r>
              <a:rPr lang="ko-KR" altLang="en-US" dirty="0"/>
              <a:t>셀의 </a:t>
            </a:r>
            <a:r>
              <a:rPr lang="en-US" altLang="ko-KR" dirty="0"/>
              <a:t>DC </a:t>
            </a:r>
            <a:r>
              <a:rPr lang="ko-KR" altLang="en-US" dirty="0"/>
              <a:t>저항과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F5 :</a:t>
            </a:r>
            <a:r>
              <a:rPr lang="ko-KR" altLang="en-US" dirty="0"/>
              <a:t> </a:t>
            </a:r>
            <a:r>
              <a:rPr lang="en-US" altLang="ko-KR" dirty="0"/>
              <a:t>local peak </a:t>
            </a:r>
            <a:r>
              <a:rPr lang="ko-KR" altLang="en-US" dirty="0"/>
              <a:t>지점</a:t>
            </a:r>
            <a:r>
              <a:rPr lang="en-US" altLang="ko-KR" dirty="0"/>
              <a:t>(</a:t>
            </a:r>
            <a:r>
              <a:rPr lang="en-US" altLang="ko-KR" dirty="0" err="1"/>
              <a:t>R_ct</a:t>
            </a:r>
            <a:r>
              <a:rPr lang="en-US" altLang="ko-KR" dirty="0"/>
              <a:t>(</a:t>
            </a:r>
            <a:r>
              <a:rPr lang="ko-KR" altLang="en-US" dirty="0"/>
              <a:t>전하 전달 임피던스</a:t>
            </a:r>
            <a:r>
              <a:rPr lang="en-US" altLang="ko-KR" dirty="0"/>
              <a:t>)</a:t>
            </a:r>
            <a:r>
              <a:rPr lang="ko-KR" altLang="en-US" dirty="0"/>
              <a:t>와 관련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F6 :</a:t>
            </a:r>
            <a:r>
              <a:rPr lang="ko-KR" altLang="en-US" dirty="0"/>
              <a:t> </a:t>
            </a:r>
            <a:r>
              <a:rPr lang="en-US" altLang="ko-KR" dirty="0"/>
              <a:t>F4-F5 </a:t>
            </a:r>
            <a:r>
              <a:rPr lang="ko-KR" altLang="en-US" dirty="0"/>
              <a:t>사이 </a:t>
            </a:r>
            <a:r>
              <a:rPr lang="en-US" altLang="ko-KR" dirty="0"/>
              <a:t>local </a:t>
            </a:r>
            <a:r>
              <a:rPr lang="ko-KR" altLang="en-US" dirty="0"/>
              <a:t>최저 지점</a:t>
            </a:r>
            <a:r>
              <a:rPr lang="en-US" altLang="ko-KR" dirty="0"/>
              <a:t>(SEI </a:t>
            </a:r>
            <a:r>
              <a:rPr lang="ko-KR" altLang="en-US" dirty="0"/>
              <a:t>형성의 가능성과 관련</a:t>
            </a:r>
            <a:r>
              <a:rPr lang="en-US" altLang="ko-KR" dirty="0"/>
              <a:t>)</a:t>
            </a:r>
            <a:endParaRPr lang="ko-KR" altLang="en-US" dirty="0"/>
          </a:p>
          <a:p>
            <a:pPr lvl="3"/>
            <a:r>
              <a:rPr lang="en-US" altLang="ko-KR" dirty="0"/>
              <a:t>F7 :</a:t>
            </a:r>
            <a:r>
              <a:rPr lang="ko-KR" altLang="en-US" dirty="0"/>
              <a:t> </a:t>
            </a:r>
            <a:r>
              <a:rPr lang="en-US" altLang="ko-KR" dirty="0"/>
              <a:t>F3-F5</a:t>
            </a:r>
            <a:r>
              <a:rPr lang="ko-KR" altLang="en-US" dirty="0"/>
              <a:t> 사이 </a:t>
            </a:r>
            <a:r>
              <a:rPr lang="en-US" altLang="ko-KR" dirty="0"/>
              <a:t>local </a:t>
            </a:r>
            <a:r>
              <a:rPr lang="ko-KR" altLang="en-US" dirty="0"/>
              <a:t>최저 지점</a:t>
            </a:r>
            <a:r>
              <a:rPr lang="en-US" altLang="ko-KR" dirty="0"/>
              <a:t>(Diffusion</a:t>
            </a:r>
            <a:r>
              <a:rPr lang="ko-KR" altLang="en-US" dirty="0"/>
              <a:t>으로의 전환점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B69DB-17ED-BE1B-2EE6-D2199220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A21B39-1223-210F-08D8-BE184EF665F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00" y="738058"/>
            <a:ext cx="3600000" cy="25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7DE02-D868-FC11-B460-209F3C30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078" y="3327198"/>
            <a:ext cx="2290993" cy="165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529F78-FBAB-999F-FF07-7F000AC4845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00" y="3805226"/>
            <a:ext cx="36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BF53-D887-6D82-759C-18A89B03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40211-24A1-26E7-6191-256EB582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SoH Estimation 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9603E-746C-E69F-B7E8-468AA598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Correlation analysis between Features and Target</a:t>
            </a:r>
          </a:p>
          <a:p>
            <a:pPr lvl="1"/>
            <a:r>
              <a:rPr lang="en-US" altLang="ko-KR" dirty="0"/>
              <a:t>Method : Pearson correlation analysis</a:t>
            </a:r>
          </a:p>
          <a:p>
            <a:pPr lvl="1"/>
            <a:r>
              <a:rPr lang="en-US" altLang="ko-KR" dirty="0"/>
              <a:t>Correlation coefficients : 0~1 </a:t>
            </a:r>
            <a:r>
              <a:rPr lang="ko-KR" altLang="en-US" dirty="0"/>
              <a:t>사이 값으로</a:t>
            </a:r>
            <a:r>
              <a:rPr lang="en-US" altLang="ko-KR" dirty="0"/>
              <a:t>, 1</a:t>
            </a:r>
            <a:r>
              <a:rPr lang="ko-KR" altLang="en-US" dirty="0"/>
              <a:t>에 가까울수록 강한 상관관계</a:t>
            </a:r>
            <a:r>
              <a:rPr lang="en-US" altLang="ko-KR" dirty="0"/>
              <a:t>, 0</a:t>
            </a:r>
            <a:r>
              <a:rPr lang="ko-KR" altLang="en-US" dirty="0"/>
              <a:t>에 가까울수록 반대</a:t>
            </a:r>
            <a:endParaRPr lang="en-US" altLang="ko-KR" dirty="0"/>
          </a:p>
          <a:p>
            <a:pPr lvl="1"/>
            <a:r>
              <a:rPr lang="ko-KR" altLang="en-US" dirty="0"/>
              <a:t>임피던스 실수부가 모든 주파수에 대해 높은 상관관계 </a:t>
            </a:r>
            <a:r>
              <a:rPr lang="en-US" altLang="ko-KR" dirty="0"/>
              <a:t>(paper)</a:t>
            </a:r>
          </a:p>
          <a:p>
            <a:pPr lvl="2"/>
            <a:r>
              <a:rPr lang="en-US" altLang="ko-KR" dirty="0"/>
              <a:t>F3, F5, F6, F7</a:t>
            </a:r>
            <a:r>
              <a:rPr lang="ko-KR" altLang="en-US" dirty="0"/>
              <a:t>의 경우 </a:t>
            </a:r>
            <a:r>
              <a:rPr lang="en-US" altLang="ko-KR" dirty="0"/>
              <a:t>0.4 </a:t>
            </a:r>
            <a:r>
              <a:rPr lang="ko-KR" altLang="en-US" dirty="0"/>
              <a:t>미만으로 약한 상관관계이나 왜 높다고 했는지 의문</a:t>
            </a:r>
            <a:endParaRPr lang="en-US" altLang="ko-KR" dirty="0"/>
          </a:p>
          <a:p>
            <a:pPr lvl="1"/>
            <a:r>
              <a:rPr lang="ko-KR" altLang="en-US" dirty="0"/>
              <a:t>임피던스 허수부는 모든 주파수에 대해 낮은 상관관계</a:t>
            </a:r>
            <a:endParaRPr lang="en-US" altLang="ko-KR" dirty="0"/>
          </a:p>
          <a:p>
            <a:pPr>
              <a:buAutoNum type="arabicPeriod" startAt="2"/>
            </a:pP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Check Significance by P-value</a:t>
            </a:r>
          </a:p>
          <a:p>
            <a:pPr lvl="1"/>
            <a:r>
              <a:rPr lang="ko-KR" altLang="en-US" dirty="0"/>
              <a:t>상관관계가 유의한지 확인하기 위해 </a:t>
            </a:r>
            <a:r>
              <a:rPr lang="en-US" altLang="ko-KR" dirty="0"/>
              <a:t>P-value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P-value : 0.1 </a:t>
            </a:r>
            <a:r>
              <a:rPr lang="ko-KR" altLang="en-US" dirty="0"/>
              <a:t>이하일 때 상관관계가 유의미함을 나타냄 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en-US" altLang="ko-KR" dirty="0"/>
              <a:t>0.1</a:t>
            </a:r>
            <a:r>
              <a:rPr lang="ko-KR" altLang="en-US" dirty="0"/>
              <a:t>미만이므로 모든 상관관계의 유의성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Case 1</a:t>
            </a:r>
            <a:r>
              <a:rPr lang="ko-KR" altLang="en-US" dirty="0"/>
              <a:t>은 여러 조건에서의 전체 </a:t>
            </a:r>
            <a:r>
              <a:rPr lang="en-US" altLang="ko-KR" dirty="0"/>
              <a:t>EIS </a:t>
            </a:r>
            <a:r>
              <a:rPr lang="ko-KR" altLang="en-US" dirty="0"/>
              <a:t>데이터를 모델에 사용 </a:t>
            </a:r>
            <a:r>
              <a:rPr lang="en-US" altLang="ko-KR" dirty="0"/>
              <a:t>-&gt; </a:t>
            </a:r>
            <a:r>
              <a:rPr lang="ko-KR" altLang="en-US" dirty="0"/>
              <a:t>모델의 특성으로 간주하지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BB42A-D8D5-50C0-8AE7-787196E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10000-6755-BFA6-A1FD-DEF90940F5B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738912"/>
            <a:ext cx="86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2387-1DE6-5C17-B6B1-1C79BC9A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B96D7-AC19-38F9-04D3-C2CB4794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3F5CA-C36C-7B93-7491-6E95D01D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Estimation Result of both models</a:t>
            </a:r>
          </a:p>
          <a:p>
            <a:pPr lvl="1"/>
            <a:r>
              <a:rPr lang="en-US" altLang="ko-KR" dirty="0"/>
              <a:t>Figure a :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관측값의</a:t>
            </a:r>
            <a:r>
              <a:rPr lang="ko-KR" altLang="en-US" dirty="0"/>
              <a:t> 분포</a:t>
            </a:r>
            <a:endParaRPr lang="en-US" altLang="ko-KR" dirty="0"/>
          </a:p>
          <a:p>
            <a:pPr lvl="1"/>
            <a:r>
              <a:rPr lang="en-US" altLang="ko-KR" dirty="0"/>
              <a:t>Figure b : </a:t>
            </a:r>
            <a:r>
              <a:rPr lang="ko-KR" altLang="en-US" dirty="0"/>
              <a:t>완벽한 예측과 비교한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관측값의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en-US" altLang="ko-KR" dirty="0"/>
              <a:t>Evaluation of 2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</a:p>
          <a:p>
            <a:pPr lvl="2"/>
            <a:r>
              <a:rPr lang="en-US" altLang="ko-KR" dirty="0"/>
              <a:t>Case1</a:t>
            </a:r>
            <a:r>
              <a:rPr lang="ko-KR" altLang="en-US" dirty="0"/>
              <a:t>이 대부분의 지표에서 우수</a:t>
            </a:r>
            <a:endParaRPr lang="en-US" altLang="ko-KR" dirty="0"/>
          </a:p>
          <a:p>
            <a:pPr lvl="2"/>
            <a:r>
              <a:rPr lang="en-US" altLang="ko-KR" dirty="0"/>
              <a:t>Run time </a:t>
            </a:r>
            <a:r>
              <a:rPr lang="ko-KR" altLang="en-US" dirty="0"/>
              <a:t>측면에서 수배 차이</a:t>
            </a:r>
            <a:r>
              <a:rPr lang="en-US" altLang="ko-KR" dirty="0"/>
              <a:t> -&gt; complexity of training </a:t>
            </a:r>
            <a:r>
              <a:rPr lang="ko-KR" altLang="en-US" dirty="0"/>
              <a:t>너무 높음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52350-8933-3A9C-1A29-FC7ECF75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950D0-8A58-2223-DD9F-645A628C8D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1" y="2727646"/>
            <a:ext cx="5400000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0B3CA-C869-E509-8DA5-83555AC4522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76000" y="5247646"/>
            <a:ext cx="8640000" cy="1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E8972B-5BB6-B8DF-CDE7-CE88DFBF1D6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65999" y="2727646"/>
            <a:ext cx="54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225E0-0E81-99C7-0239-57799E5A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79C07-2031-45F3-42BB-B4F8755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23E3F-56CB-7E24-16B4-B6CFCCCE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Sensitivity and robustness to noise</a:t>
            </a:r>
          </a:p>
          <a:p>
            <a:pPr lvl="1"/>
            <a:r>
              <a:rPr lang="en-US" altLang="ko-KR" dirty="0"/>
              <a:t>Model </a:t>
            </a:r>
            <a:r>
              <a:rPr lang="ko-KR" altLang="en-US" dirty="0"/>
              <a:t>개발 시 </a:t>
            </a:r>
            <a:r>
              <a:rPr lang="en-US" altLang="ko-KR" dirty="0"/>
              <a:t>EIS Measurement </a:t>
            </a:r>
            <a:r>
              <a:rPr lang="ko-KR" altLang="en-US" dirty="0"/>
              <a:t>관련 </a:t>
            </a:r>
            <a:r>
              <a:rPr lang="en-US" altLang="ko-KR" dirty="0"/>
              <a:t>noise</a:t>
            </a:r>
            <a:r>
              <a:rPr lang="ko-KR" altLang="en-US" dirty="0"/>
              <a:t>에 대한 이해 필요</a:t>
            </a:r>
            <a:endParaRPr lang="en-US" altLang="ko-KR" dirty="0"/>
          </a:p>
          <a:p>
            <a:pPr lvl="2"/>
            <a:r>
              <a:rPr lang="ko-KR" altLang="en-US" dirty="0"/>
              <a:t>주요 노이즈는 </a:t>
            </a:r>
            <a:r>
              <a:rPr lang="en-US" altLang="ko-KR" dirty="0"/>
              <a:t>SoC</a:t>
            </a:r>
            <a:r>
              <a:rPr lang="ko-KR" altLang="en-US" dirty="0"/>
              <a:t>와 온도 측정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Noise analysis methodology </a:t>
            </a:r>
          </a:p>
          <a:p>
            <a:pPr lvl="2"/>
            <a:r>
              <a:rPr lang="en-US" altLang="ko-KR" dirty="0"/>
              <a:t>Data split : Training 80%, Test 20%</a:t>
            </a:r>
          </a:p>
          <a:p>
            <a:pPr lvl="2"/>
            <a:r>
              <a:rPr lang="en-US" altLang="ko-KR" dirty="0"/>
              <a:t>adding an uncertainty : noise data to Test</a:t>
            </a:r>
            <a:r>
              <a:rPr lang="ko-KR" altLang="en-US" dirty="0"/>
              <a:t> </a:t>
            </a:r>
            <a:r>
              <a:rPr lang="en-US" altLang="ko-KR" dirty="0"/>
              <a:t>data - </a:t>
            </a:r>
            <a:r>
              <a:rPr lang="ko-KR" altLang="en-US" dirty="0"/>
              <a:t>각 온도 및 </a:t>
            </a:r>
            <a:r>
              <a:rPr lang="en-US" altLang="ko-KR" dirty="0"/>
              <a:t>SoC</a:t>
            </a:r>
            <a:r>
              <a:rPr lang="ko-KR" altLang="en-US" dirty="0"/>
              <a:t>에 대해 최대 </a:t>
            </a:r>
            <a:r>
              <a:rPr lang="en-US" altLang="ko-KR" dirty="0"/>
              <a:t>10%</a:t>
            </a:r>
            <a:r>
              <a:rPr lang="ko-KR" altLang="en-US" dirty="0"/>
              <a:t>의 </a:t>
            </a:r>
            <a:r>
              <a:rPr lang="en-US" altLang="ko-KR" dirty="0"/>
              <a:t>Gaussian Distribution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Optimized</a:t>
            </a:r>
            <a:r>
              <a:rPr lang="ko-KR" altLang="en-US" dirty="0"/>
              <a:t> </a:t>
            </a:r>
            <a:r>
              <a:rPr lang="en-US" altLang="ko-KR" dirty="0"/>
              <a:t>hyper-parameter</a:t>
            </a:r>
            <a:r>
              <a:rPr lang="ko-KR" altLang="en-US" dirty="0"/>
              <a:t>를 변경 </a:t>
            </a:r>
            <a:r>
              <a:rPr lang="en-US" altLang="ko-KR" dirty="0"/>
              <a:t>X -&gt; </a:t>
            </a:r>
            <a:r>
              <a:rPr lang="ko-KR" altLang="en-US" dirty="0"/>
              <a:t>새로운 </a:t>
            </a:r>
            <a:r>
              <a:rPr lang="en-US" altLang="ko-KR" dirty="0"/>
              <a:t>data</a:t>
            </a:r>
            <a:r>
              <a:rPr lang="ko-KR" altLang="en-US" dirty="0"/>
              <a:t>에 대해 검증</a:t>
            </a:r>
            <a:endParaRPr lang="en-US" altLang="ko-KR" dirty="0"/>
          </a:p>
          <a:p>
            <a:pPr lvl="2"/>
            <a:r>
              <a:rPr lang="en-US" altLang="ko-KR" dirty="0"/>
              <a:t>Iteration : 40</a:t>
            </a:r>
          </a:p>
          <a:p>
            <a:pPr lvl="2"/>
            <a:r>
              <a:rPr lang="en-US" altLang="ko-KR" dirty="0"/>
              <a:t>Noise level : 0% -&gt; 10%(step : 0.5%)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2052D-DD4D-44E0-09DE-176539F6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CBA9CE-A8D0-A2B2-E559-BF0A2128575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834511"/>
            <a:ext cx="57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D2E09-9B82-ECE0-D5BC-B67E10D5C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F1DBD-7545-9451-3D2D-E8ABCEFF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6F8C2-0C58-4E97-4532-A3CDF651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Sensitivity and robustness to noise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R Square : 0.9 </a:t>
            </a:r>
            <a:r>
              <a:rPr lang="ko-KR" altLang="en-US" dirty="0"/>
              <a:t>이상일 때 최대 </a:t>
            </a:r>
            <a:r>
              <a:rPr lang="en-US" altLang="ko-KR" dirty="0"/>
              <a:t>8.2% Noise</a:t>
            </a:r>
          </a:p>
          <a:p>
            <a:pPr lvl="2"/>
            <a:r>
              <a:rPr lang="en-US" altLang="ko-KR" dirty="0"/>
              <a:t>RMSE : 1.5 </a:t>
            </a:r>
            <a:r>
              <a:rPr lang="ko-KR" altLang="en-US" dirty="0"/>
              <a:t>이하일 때 최대 </a:t>
            </a:r>
            <a:r>
              <a:rPr lang="en-US" altLang="ko-KR" dirty="0"/>
              <a:t>7.8% Noise </a:t>
            </a:r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7.8% Noise</a:t>
            </a:r>
            <a:r>
              <a:rPr lang="ko-KR" altLang="en-US" dirty="0"/>
              <a:t>까지 </a:t>
            </a:r>
            <a:r>
              <a:rPr lang="en-US" altLang="ko-KR" dirty="0"/>
              <a:t>Model performance </a:t>
            </a:r>
            <a:r>
              <a:rPr lang="ko-KR" altLang="en-US" dirty="0"/>
              <a:t>보장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3241A-A998-AE14-7FC7-5BA7DDA5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7B7748-4246-B21E-A9C5-07B910A6DDB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496522"/>
            <a:ext cx="86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81E35-3E1D-77B2-5826-CF5E8F55F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5FF45-3D43-161B-7F81-3E524023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9C63C-9312-2A5E-CD4C-EE8E1046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Sensitivity and robustness to noise</a:t>
            </a:r>
          </a:p>
          <a:p>
            <a:pPr lvl="1"/>
            <a:r>
              <a:rPr lang="ko-KR" altLang="en-US" dirty="0"/>
              <a:t>테스트 장비 또한 </a:t>
            </a:r>
            <a:r>
              <a:rPr lang="en-US" altLang="ko-KR" dirty="0"/>
              <a:t>EIS </a:t>
            </a:r>
            <a:r>
              <a:rPr lang="ko-KR" altLang="en-US" dirty="0"/>
              <a:t>데이터의 특성에 상당한 영향 존재</a:t>
            </a:r>
          </a:p>
          <a:p>
            <a:pPr lvl="2">
              <a:buFont typeface="+mj-lt"/>
              <a:buAutoNum type="arabicParenR"/>
            </a:pPr>
            <a:r>
              <a:rPr lang="en-US" altLang="ko-KR" dirty="0"/>
              <a:t>Multiplexer </a:t>
            </a:r>
            <a:r>
              <a:rPr lang="ko-KR" altLang="en-US" dirty="0"/>
              <a:t>데이터로 훈련된 모델 </a:t>
            </a:r>
            <a:r>
              <a:rPr lang="en-US" altLang="ko-KR" dirty="0"/>
              <a:t>+ </a:t>
            </a:r>
            <a:r>
              <a:rPr lang="ko-KR" altLang="en-US" dirty="0"/>
              <a:t>대체 장비인 </a:t>
            </a:r>
            <a:r>
              <a:rPr lang="en-US" altLang="ko-KR" dirty="0"/>
              <a:t>Gamry(DC </a:t>
            </a:r>
            <a:r>
              <a:rPr lang="ko-KR" altLang="en-US" dirty="0"/>
              <a:t>및 임피던스 분석기</a:t>
            </a:r>
            <a:r>
              <a:rPr lang="en-US" altLang="ko-KR" dirty="0"/>
              <a:t>) </a:t>
            </a:r>
            <a:r>
              <a:rPr lang="ko-KR" altLang="en-US" dirty="0"/>
              <a:t>새로운 </a:t>
            </a:r>
            <a:r>
              <a:rPr lang="en-US" altLang="ko-KR" dirty="0"/>
              <a:t>data set</a:t>
            </a:r>
            <a:r>
              <a:rPr lang="ko-KR" altLang="en-US" dirty="0"/>
              <a:t>에 대해 검증</a:t>
            </a:r>
          </a:p>
          <a:p>
            <a:pPr lvl="2">
              <a:buFont typeface="+mj-lt"/>
              <a:buAutoNum type="arabicParenR"/>
            </a:pPr>
            <a:r>
              <a:rPr lang="en-US" altLang="ko-KR" dirty="0"/>
              <a:t>Experiment : 5</a:t>
            </a:r>
            <a:r>
              <a:rPr lang="ko-KR" altLang="en-US" dirty="0"/>
              <a:t>개의 셀 </a:t>
            </a:r>
            <a:r>
              <a:rPr lang="en-US" altLang="ko-KR" dirty="0"/>
              <a:t>25’℃</a:t>
            </a:r>
            <a:r>
              <a:rPr lang="ko-KR" altLang="en-US" dirty="0"/>
              <a:t>에서 각 </a:t>
            </a:r>
            <a:r>
              <a:rPr lang="en-US" altLang="ko-KR" dirty="0"/>
              <a:t>SoC </a:t>
            </a:r>
            <a:r>
              <a:rPr lang="ko-KR" altLang="en-US" dirty="0"/>
              <a:t>조건 별로 </a:t>
            </a:r>
            <a:r>
              <a:rPr lang="en-US" altLang="ko-KR" dirty="0"/>
              <a:t>EIS Test </a:t>
            </a:r>
            <a:r>
              <a:rPr lang="ko-KR" altLang="en-US" dirty="0"/>
              <a:t>진행</a:t>
            </a:r>
          </a:p>
          <a:p>
            <a:pPr lvl="2">
              <a:buFont typeface="+mj-lt"/>
              <a:buAutoNum type="arabicParenR"/>
            </a:pPr>
            <a:r>
              <a:rPr lang="ko-KR" altLang="en-US" dirty="0"/>
              <a:t>실험 신뢰도 수준의 차이 및 모델 예측 성능의 영향 평가</a:t>
            </a:r>
            <a:endParaRPr lang="en-US" altLang="ko-KR" dirty="0"/>
          </a:p>
          <a:p>
            <a:pPr lvl="2">
              <a:buFont typeface="+mj-lt"/>
              <a:buAutoNum type="arabicParenR"/>
            </a:pPr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Nyquist plot : </a:t>
            </a:r>
            <a:r>
              <a:rPr lang="ko-KR" altLang="en-US" dirty="0"/>
              <a:t>주로 고주파</a:t>
            </a:r>
            <a:r>
              <a:rPr lang="en-US" altLang="ko-KR" dirty="0"/>
              <a:t>(L</a:t>
            </a:r>
            <a:r>
              <a:rPr lang="ko-KR" altLang="en-US" dirty="0"/>
              <a:t>성분 영역</a:t>
            </a:r>
            <a:r>
              <a:rPr lang="en-US" altLang="ko-KR" dirty="0"/>
              <a:t>) </a:t>
            </a:r>
            <a:r>
              <a:rPr lang="ko-KR" altLang="en-US" dirty="0"/>
              <a:t>부분에서 차이가 두드러지게 나타남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90F6E-7054-5B52-8664-9ECFD9B8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78809-DCB2-52B1-05D9-2BA723C90E9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834511"/>
            <a:ext cx="86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765AD-6BF9-4AE4-4A58-A212FC57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8A49F-938B-F7EB-6120-D1F97DD4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06C4D-E95F-25F0-3E50-F5D6A8A0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Sensitivity and robustness to noise</a:t>
            </a:r>
          </a:p>
          <a:p>
            <a:pPr lvl="1">
              <a:buFont typeface="+mj-lt"/>
              <a:buAutoNum type="arabicParenR" startAt="2"/>
            </a:pPr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Case 1 : 5</a:t>
            </a:r>
            <a:r>
              <a:rPr lang="ko-KR" altLang="en-US" dirty="0"/>
              <a:t>개 조건에 대한 평균 예측 오류 </a:t>
            </a:r>
            <a:r>
              <a:rPr lang="en-US" altLang="ko-KR" dirty="0"/>
              <a:t>2.9%, RMSE 1.59%(</a:t>
            </a:r>
            <a:r>
              <a:rPr lang="ko-KR" altLang="en-US" dirty="0"/>
              <a:t>원본 </a:t>
            </a:r>
            <a:r>
              <a:rPr lang="en-US" altLang="ko-KR" dirty="0"/>
              <a:t>RMSE 1.1096%)</a:t>
            </a:r>
          </a:p>
          <a:p>
            <a:pPr lvl="2"/>
            <a:r>
              <a:rPr lang="en-US" altLang="ko-KR" dirty="0"/>
              <a:t>Case 2 : 5</a:t>
            </a:r>
            <a:r>
              <a:rPr lang="ko-KR" altLang="en-US" dirty="0"/>
              <a:t>개 조건에 대한 평균 예측 오류 </a:t>
            </a:r>
            <a:r>
              <a:rPr lang="en-US" altLang="ko-KR" dirty="0"/>
              <a:t>4.25%, RMSE 1.91%(</a:t>
            </a:r>
            <a:r>
              <a:rPr lang="ko-KR" altLang="en-US" dirty="0"/>
              <a:t>원본 </a:t>
            </a:r>
            <a:r>
              <a:rPr lang="en-US" altLang="ko-KR" dirty="0"/>
              <a:t>RMSE 1.1096%)</a:t>
            </a:r>
          </a:p>
          <a:p>
            <a:pPr lvl="2"/>
            <a:r>
              <a:rPr lang="en-US" altLang="ko-KR" dirty="0"/>
              <a:t>Case1</a:t>
            </a:r>
            <a:r>
              <a:rPr lang="ko-KR" altLang="en-US" dirty="0"/>
              <a:t>이 </a:t>
            </a:r>
            <a:r>
              <a:rPr lang="en-US" altLang="ko-KR" dirty="0"/>
              <a:t>Test </a:t>
            </a:r>
            <a:r>
              <a:rPr lang="ko-KR" altLang="en-US" dirty="0"/>
              <a:t>장비 변화에 더 </a:t>
            </a:r>
            <a:r>
              <a:rPr lang="en-US" altLang="ko-KR" dirty="0"/>
              <a:t>Robust</a:t>
            </a:r>
            <a:r>
              <a:rPr lang="ko-KR" altLang="en-US" dirty="0"/>
              <a:t>한 것으로 나타남</a:t>
            </a:r>
            <a:endParaRPr lang="en-US" altLang="ko-KR" dirty="0"/>
          </a:p>
          <a:p>
            <a:pPr lvl="3"/>
            <a:r>
              <a:rPr lang="ko-KR" altLang="en-US" dirty="0"/>
              <a:t>학습 과정에서 더 많은 정보를 </a:t>
            </a:r>
            <a:r>
              <a:rPr lang="en-US" altLang="ko-KR" dirty="0"/>
              <a:t>training </a:t>
            </a:r>
            <a:r>
              <a:rPr lang="ko-KR" altLang="en-US" dirty="0"/>
              <a:t>하기 때문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5B5BB-AA67-7EBD-4E71-2558F3D2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97A19F-7ADE-C517-4F24-C77DD7E98DE3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914511"/>
            <a:ext cx="86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SoH Estimation Process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Further Review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1018-B20F-9312-0493-7D36AA46A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2DD9-F709-2FA9-471A-A97A59A4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Further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637C6-9D7A-3C72-6571-15B623BE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SoC and temperature contributions </a:t>
            </a:r>
          </a:p>
          <a:p>
            <a:pPr lvl="1"/>
            <a:r>
              <a:rPr lang="en-US" altLang="ko-KR" dirty="0"/>
              <a:t>characterization of second-life LIB</a:t>
            </a:r>
          </a:p>
          <a:p>
            <a:pPr lvl="2"/>
            <a:r>
              <a:rPr lang="ko-KR" altLang="en-US" dirty="0"/>
              <a:t>셀 온도</a:t>
            </a:r>
            <a:r>
              <a:rPr lang="en-US" altLang="ko-KR" dirty="0"/>
              <a:t>, SoC, </a:t>
            </a:r>
            <a:r>
              <a:rPr lang="ko-KR" altLang="en-US" dirty="0"/>
              <a:t>노화 이력</a:t>
            </a:r>
            <a:r>
              <a:rPr lang="en-US" altLang="ko-KR" dirty="0"/>
              <a:t>, </a:t>
            </a:r>
            <a:r>
              <a:rPr lang="ko-KR" altLang="en-US" dirty="0"/>
              <a:t>초기 사용 조건</a:t>
            </a:r>
            <a:r>
              <a:rPr lang="en-US" altLang="ko-KR" dirty="0"/>
              <a:t>, </a:t>
            </a:r>
            <a:r>
              <a:rPr lang="ko-KR" altLang="en-US" dirty="0"/>
              <a:t>보관 조건 등 다양한 요인의 영향을 받는 복잡한 과정</a:t>
            </a:r>
            <a:endParaRPr lang="en-US" altLang="ko-KR" dirty="0"/>
          </a:p>
          <a:p>
            <a:pPr lvl="2"/>
            <a:r>
              <a:rPr lang="ko-KR" altLang="en-US" dirty="0"/>
              <a:t>모든 요인을 측정하고 정량화 </a:t>
            </a:r>
            <a:r>
              <a:rPr lang="en-US" altLang="ko-KR" dirty="0"/>
              <a:t>-&gt;</a:t>
            </a:r>
            <a:r>
              <a:rPr lang="ko-KR" altLang="en-US" dirty="0"/>
              <a:t> 비현실적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와 온도가 </a:t>
            </a:r>
            <a:r>
              <a:rPr lang="en-US" altLang="ko-KR" dirty="0"/>
              <a:t>SoH </a:t>
            </a:r>
            <a:r>
              <a:rPr lang="ko-KR" altLang="en-US" dirty="0"/>
              <a:t>예측 정확도에 미치는 기여도를 정량화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Re-Training</a:t>
            </a:r>
          </a:p>
          <a:p>
            <a:pPr lvl="2"/>
            <a:r>
              <a:rPr lang="ko-KR" altLang="en-US" dirty="0"/>
              <a:t>전체 예측 변수를 사용하여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training </a:t>
            </a:r>
            <a:r>
              <a:rPr lang="ko-KR" altLang="en-US" dirty="0"/>
              <a:t>후 예측 변수 제외하여 </a:t>
            </a:r>
            <a:r>
              <a:rPr lang="en-US" altLang="ko-KR" dirty="0"/>
              <a:t>Model re-training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ko-KR" altLang="en-US" dirty="0"/>
              <a:t>전체 예측 변수 포함한 </a:t>
            </a:r>
            <a:r>
              <a:rPr lang="en-US" altLang="ko-KR" dirty="0"/>
              <a:t>Model performance </a:t>
            </a:r>
            <a:r>
              <a:rPr lang="ko-KR" altLang="en-US" dirty="0"/>
              <a:t>가장 우수</a:t>
            </a:r>
            <a:endParaRPr lang="en-US" altLang="ko-KR" dirty="0"/>
          </a:p>
          <a:p>
            <a:pPr lvl="2"/>
            <a:r>
              <a:rPr lang="ko-KR" altLang="en-US" dirty="0"/>
              <a:t>온도와 </a:t>
            </a:r>
            <a:r>
              <a:rPr lang="en-US" altLang="ko-KR" dirty="0"/>
              <a:t>SoC</a:t>
            </a:r>
            <a:r>
              <a:rPr lang="ko-KR" altLang="en-US" dirty="0"/>
              <a:t>는 모델 성능에 중요한 역할</a:t>
            </a:r>
            <a:endParaRPr lang="en-US" altLang="ko-KR" dirty="0"/>
          </a:p>
          <a:p>
            <a:pPr lvl="2"/>
            <a:r>
              <a:rPr lang="en-US" altLang="ko-KR" dirty="0"/>
              <a:t>SoC</a:t>
            </a:r>
            <a:r>
              <a:rPr lang="ko-KR" altLang="en-US" dirty="0"/>
              <a:t>가 온도보다 모델 성능에 더 큰 기여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7C2BD-5287-2569-D628-22F2BCD0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BEEE7-7E3A-316D-906B-53D430E7EA9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4554511"/>
            <a:ext cx="4320000" cy="180000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6F16249-DE80-6B2B-3435-7179C801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76268"/>
              </p:ext>
            </p:extLst>
          </p:nvPr>
        </p:nvGraphicFramePr>
        <p:xfrm>
          <a:off x="8985334" y="4871151"/>
          <a:ext cx="2780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3385566163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2728317037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426203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Variables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RMAE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R-Square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4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온도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12.84%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0.77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4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SoC </a:t>
                      </a:r>
                      <a:r>
                        <a:rPr lang="ko-KR" altLang="en-US" sz="1200" dirty="0"/>
                        <a:t>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19.96%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1.0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89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모두 제외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22.21%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1.5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↓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25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7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AEFA-94D9-7C7A-D91B-B19DA184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DE79-888C-14EA-729E-EEF6170F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1D7C7-1A31-084F-37CA-E0E723EE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Test</a:t>
            </a:r>
            <a:r>
              <a:rPr lang="ko-KR" altLang="en-US" dirty="0"/>
              <a:t>를 기반으로 셀 임피던스를 고려하고</a:t>
            </a:r>
            <a:r>
              <a:rPr lang="en-US" altLang="ko-KR" dirty="0"/>
              <a:t>, </a:t>
            </a:r>
            <a:r>
              <a:rPr lang="ko-KR" altLang="en-US" dirty="0"/>
              <a:t>셀 간 변화</a:t>
            </a:r>
            <a:r>
              <a:rPr lang="en-US" altLang="ko-KR" dirty="0"/>
              <a:t>, </a:t>
            </a:r>
            <a:r>
              <a:rPr lang="ko-KR" altLang="en-US" dirty="0"/>
              <a:t>충전 상태</a:t>
            </a:r>
            <a:r>
              <a:rPr lang="en-US" altLang="ko-KR" dirty="0"/>
              <a:t>(SoC),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불확실성 요소를 통합하여 </a:t>
            </a:r>
            <a:r>
              <a:rPr lang="en-US" altLang="ko-KR" dirty="0"/>
              <a:t>SoH </a:t>
            </a:r>
            <a:r>
              <a:rPr lang="ko-KR" altLang="en-US" dirty="0"/>
              <a:t>예측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ML Model </a:t>
            </a:r>
            <a:r>
              <a:rPr lang="ko-KR" altLang="en-US" dirty="0"/>
              <a:t>구축 방법론과 불확실성 및 견고성 분석을 위한 접근법을 제시한 점에서 리튬 이온 배터리 </a:t>
            </a:r>
            <a:r>
              <a:rPr lang="en-US" altLang="ko-KR" dirty="0"/>
              <a:t>SoH </a:t>
            </a:r>
            <a:r>
              <a:rPr lang="ko-KR" altLang="en-US" dirty="0"/>
              <a:t>예측의 중요한 혁신을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SoH</a:t>
            </a:r>
            <a:r>
              <a:rPr lang="ko-KR" altLang="en-US" dirty="0"/>
              <a:t>와 실험 장비의 측정 노이즈에 따른 </a:t>
            </a:r>
            <a:r>
              <a:rPr lang="en-US" altLang="ko-KR" dirty="0"/>
              <a:t>EIS </a:t>
            </a:r>
            <a:r>
              <a:rPr lang="ko-KR" altLang="en-US" dirty="0"/>
              <a:t>특성 간의 관계를 규명</a:t>
            </a:r>
            <a:r>
              <a:rPr lang="en-US" altLang="ko-KR" dirty="0"/>
              <a:t>, </a:t>
            </a:r>
            <a:r>
              <a:rPr lang="ko-KR" altLang="en-US" dirty="0"/>
              <a:t>모델 구축 방법과 불확실성 및 견고성 분석을 위한 접근법을 제시</a:t>
            </a:r>
            <a:endParaRPr lang="en-US" altLang="ko-KR" dirty="0"/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 </a:t>
            </a:r>
            <a:r>
              <a:rPr lang="en-US" altLang="ko-KR" dirty="0"/>
              <a:t>SoH </a:t>
            </a:r>
            <a:r>
              <a:rPr lang="ko-KR" altLang="en-US" dirty="0"/>
              <a:t>예측의 중요한 혁신을 제공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D3D12-EBE7-1846-6703-B770405D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4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475934-76B2-2393-3762-24F640186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/>
                <a:r>
                  <a:rPr lang="ko-KR" altLang="en-US" dirty="0"/>
                  <a:t>주어진 입력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 대해 평균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와 공분산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dirty="0"/>
                  <a:t>로 확률 분포 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생성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Probability Distribution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Equation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𝐺𝑃𝑅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′))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 −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′))]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E : expected value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kernel function</a:t>
                </a:r>
                <a:r>
                  <a:rPr lang="ko-KR" altLang="en-US" dirty="0"/>
                  <a:t>라고도 하며 관련 입력의 유사성을 통해 실제 응답과 예측 값 간의 연관성 포착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475934-76B2-2393-3762-24F640186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AAAE-449D-7089-6AD3-C0162B7D2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7FCD-E962-1CAC-3865-EE77744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8CD004-6B69-2D29-472C-637257E9D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>
                  <a:buFont typeface="+mj-lt"/>
                  <a:buAutoNum type="arabicParenR" startAt="2"/>
                </a:pPr>
                <a:r>
                  <a:rPr lang="ko-KR" altLang="en-US" dirty="0"/>
                  <a:t>회귀 과정에서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의 사전 분포</a:t>
                </a:r>
                <a:r>
                  <a:rPr lang="en-US" altLang="ko-KR" dirty="0"/>
                  <a:t>(prior distribution of the output)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ko-KR" i="1" dirty="0" smtClean="0">
                        <a:latin typeface="Cambria Math" panose="02040503050406030204" pitchFamily="18" charset="0"/>
                      </a:rPr>
                      <m:t>′))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s-ES" altLang="ko-K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dirty="0"/>
                  <a:t>분포 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평균은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설정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계산의 단순화를 위함</a:t>
                </a:r>
                <a:endParaRPr lang="en-US" altLang="ko-KR" dirty="0"/>
              </a:p>
              <a:p>
                <a:pPr lvl="1">
                  <a:buAutoNum type="arabicParenR" startAt="2"/>
                </a:pPr>
                <a:endParaRPr lang="en-US" altLang="ko-KR" dirty="0"/>
              </a:p>
              <a:p>
                <a:pPr lvl="1">
                  <a:buAutoNum type="arabicParenR" startAt="2"/>
                </a:pPr>
                <a:r>
                  <a:rPr lang="en-US" altLang="ko-KR" dirty="0"/>
                  <a:t>Predicted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prior output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결합 확률 분포</a:t>
                </a:r>
                <a:r>
                  <a:rPr lang="en-US" altLang="ko-KR" dirty="0"/>
                  <a:t>(joint prior distribution)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Training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, Test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, Predicted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 , prior output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훈련 및 테스트 데이터가 동일한 </a:t>
                </a:r>
                <a:r>
                  <a:rPr lang="en-US" altLang="ko-KR" dirty="0"/>
                  <a:t>gaussian </a:t>
                </a:r>
                <a:r>
                  <a:rPr lang="ko-KR" altLang="en-US" dirty="0"/>
                  <a:t>분포를 따른다고 가정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2"/>
                </a:pPr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8CD004-6B69-2D29-472C-637257E9D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94160-C11A-30AA-5520-10FFC40A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46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1CB2C-83D2-B000-86B2-02331F0E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E0BC7-517F-EFE2-C7BF-C921E818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17C009-3882-F84A-B8DE-A1B2B6578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Fundamentals of the GPR</a:t>
                </a:r>
              </a:p>
              <a:p>
                <a:pPr lvl="1">
                  <a:buFont typeface="+mj-lt"/>
                  <a:buAutoNum type="arabicParenR" startAt="4"/>
                </a:pPr>
                <a:r>
                  <a:rPr lang="ko-KR" altLang="en-US" dirty="0"/>
                  <a:t>커널 함수 신중하게 선택</a:t>
                </a:r>
                <a:r>
                  <a:rPr lang="en-US" altLang="ko-KR" dirty="0"/>
                  <a:t>, hyperparameter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최적화 필요</a:t>
                </a:r>
                <a:r>
                  <a:rPr lang="en-US" altLang="ko-KR" dirty="0"/>
                  <a:t>(Model</a:t>
                </a:r>
                <a:r>
                  <a:rPr lang="ko-KR" altLang="en-US" dirty="0"/>
                  <a:t>의 성능 보장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보통 음의 로그우도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ko-K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최소화하는 방식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𝑑𝑒𝑡𝐶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Gradient descent(</a:t>
                </a: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또는 </a:t>
                </a:r>
                <a:r>
                  <a:rPr lang="en-US" altLang="ko-KR" dirty="0"/>
                  <a:t>heuristic </a:t>
                </a:r>
                <a:r>
                  <a:rPr lang="ko-KR" altLang="en-US" dirty="0"/>
                  <a:t>접근 방식으로 진행됨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conditional distribution equation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 : </m:t>
                    </m:r>
                    <m:r>
                      <m:rPr>
                        <m:nor/>
                      </m:rPr>
                      <a:rPr lang="ko-KR" altLang="en-US" dirty="0" err="1"/>
                      <m:t>예측값의</m:t>
                    </m:r>
                    <m:r>
                      <m:rPr>
                        <m:nor/>
                      </m:rPr>
                      <a:rPr lang="ko-KR" altLang="en-US" dirty="0"/>
                      <m:t> 평균값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17C009-3882-F84A-B8DE-A1B2B6578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E88C6-00C9-B0DC-B1ED-0B73D29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7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51483-07D7-BF2C-1738-402ECEDA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CE0E5-5F97-E68C-532E-EAE32522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</p:spPr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7B4C-E9D4-35CC-D1C2-F71B2BAE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</p:spPr>
        <p:txBody>
          <a:bodyPr/>
          <a:lstStyle/>
          <a:p>
            <a:r>
              <a:rPr lang="en-US" altLang="ko-KR" dirty="0"/>
              <a:t>Distribution of the Prediction Error for Performance of model in different condition</a:t>
            </a:r>
          </a:p>
          <a:p>
            <a:pPr lvl="1"/>
            <a:r>
              <a:rPr lang="en-US" altLang="ko-KR" dirty="0"/>
              <a:t>Max Prediction Error Median</a:t>
            </a:r>
          </a:p>
          <a:p>
            <a:pPr lvl="2"/>
            <a:r>
              <a:rPr lang="en-US" altLang="ko-KR" dirty="0"/>
              <a:t>Case 1 : SoC 20%, Temperature 15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Case 2 : SoC 5%, Temperature 35</a:t>
            </a:r>
            <a:r>
              <a:rPr lang="ko-KR" altLang="en-US" dirty="0"/>
              <a:t>℃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 Prediction Error Median</a:t>
            </a:r>
          </a:p>
          <a:p>
            <a:pPr lvl="2"/>
            <a:r>
              <a:rPr lang="en-US" altLang="ko-KR" dirty="0"/>
              <a:t>Case 1 : SoC 50%, Temperature 35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Case 2 : SoC 70%, Temperature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Performance of Model</a:t>
            </a:r>
          </a:p>
          <a:p>
            <a:pPr lvl="2"/>
            <a:r>
              <a:rPr lang="ko-KR" altLang="en-US" dirty="0"/>
              <a:t>일반적으로 중간 범위의 </a:t>
            </a:r>
            <a:r>
              <a:rPr lang="en-US" altLang="ko-KR" dirty="0"/>
              <a:t>SoC, Temperature</a:t>
            </a:r>
            <a:r>
              <a:rPr lang="ko-KR" altLang="en-US" dirty="0"/>
              <a:t>에서 더 좋은 성능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BEB0F-41BF-CD69-DD1B-4F06846F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78126-215E-C978-CB72-FA6FD68A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4011034"/>
            <a:ext cx="996454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2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4710-3600-244E-9963-E2A1B932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CCEB-7054-BEAF-2D91-2DAA0F51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</p:spPr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4DF1E-071E-4250-03D3-7D571C3A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</p:spPr>
        <p:txBody>
          <a:bodyPr/>
          <a:lstStyle/>
          <a:p>
            <a:r>
              <a:rPr lang="en-US" altLang="ko-KR" dirty="0"/>
              <a:t>Distribution of the Prediction Error</a:t>
            </a:r>
          </a:p>
          <a:p>
            <a:pPr lvl="1"/>
            <a:r>
              <a:rPr lang="en-US" altLang="ko-KR" dirty="0" err="1"/>
              <a:t>sdf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7D59E-D242-059C-91B2-BA5238A1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4A9970-D450-34F4-900D-7F6F6C47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40" y="1808990"/>
            <a:ext cx="8431338" cy="45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</a:t>
            </a:r>
            <a:r>
              <a:rPr lang="ko-KR" altLang="en-US" dirty="0"/>
              <a:t>특징 추출 방법의 성능을 체계적으로 평가 및 분석하여 추정 정확도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효율성의 관점에서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LIB</a:t>
            </a:r>
            <a:r>
              <a:rPr lang="ko-KR" altLang="en-US" dirty="0"/>
              <a:t>는 전기화학적 장치이기 때문에 환경 민감성</a:t>
            </a:r>
            <a:r>
              <a:rPr lang="en-US" altLang="ko-KR" dirty="0"/>
              <a:t>, </a:t>
            </a:r>
            <a:r>
              <a:rPr lang="ko-KR" altLang="en-US" dirty="0"/>
              <a:t>필연적인 노화</a:t>
            </a:r>
            <a:r>
              <a:rPr lang="en-US" altLang="ko-KR" dirty="0"/>
              <a:t>, </a:t>
            </a:r>
            <a:r>
              <a:rPr lang="ko-KR" altLang="en-US" dirty="0"/>
              <a:t>열 안전성 등의 문제에 직면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A858-AF94-DDFD-7ADA-1009D014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DA87-7124-4926-9B11-9E243CC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57651-8E77-8DFA-104C-1B081F71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information</a:t>
            </a:r>
          </a:p>
          <a:p>
            <a:pPr lvl="1"/>
            <a:r>
              <a:rPr lang="en-US" altLang="ko-KR" dirty="0"/>
              <a:t>Type : NMC Commercial LIB</a:t>
            </a:r>
          </a:p>
          <a:p>
            <a:pPr lvl="1"/>
            <a:r>
              <a:rPr lang="en-US" altLang="ko-KR" dirty="0"/>
              <a:t>Model : 21700 cylindrical Cell - LGM50</a:t>
            </a:r>
          </a:p>
          <a:p>
            <a:pPr lvl="1"/>
            <a:r>
              <a:rPr lang="en-US" altLang="ko-KR" dirty="0"/>
              <a:t>Number of Cell : 25</a:t>
            </a:r>
          </a:p>
          <a:p>
            <a:pPr lvl="1"/>
            <a:r>
              <a:rPr lang="en-US" altLang="ko-KR" dirty="0"/>
              <a:t>Specification</a:t>
            </a:r>
          </a:p>
          <a:p>
            <a:pPr lvl="2"/>
            <a:r>
              <a:rPr lang="en-US" altLang="ko-KR" dirty="0"/>
              <a:t>Capacity : 5Ah</a:t>
            </a:r>
          </a:p>
          <a:p>
            <a:pPr lvl="2"/>
            <a:r>
              <a:rPr lang="en-US" altLang="ko-KR" dirty="0"/>
              <a:t>Max Charge current : 0.7C-rate</a:t>
            </a:r>
          </a:p>
          <a:p>
            <a:pPr lvl="2"/>
            <a:r>
              <a:rPr lang="en-US" altLang="ko-KR" dirty="0"/>
              <a:t>Max Discharge current : 1.5C-rate</a:t>
            </a:r>
          </a:p>
          <a:p>
            <a:endParaRPr lang="en-US" altLang="ko-KR" dirty="0"/>
          </a:p>
          <a:p>
            <a:r>
              <a:rPr lang="en-US" altLang="ko-KR" dirty="0"/>
              <a:t>Test Equipment</a:t>
            </a:r>
          </a:p>
          <a:p>
            <a:pPr lvl="1"/>
            <a:r>
              <a:rPr lang="en-US" altLang="ko-KR" dirty="0"/>
              <a:t>Cycler : 10A </a:t>
            </a:r>
            <a:r>
              <a:rPr lang="en-US" altLang="ko-KR" dirty="0" err="1"/>
              <a:t>Digatron</a:t>
            </a:r>
            <a:r>
              <a:rPr lang="en-US" altLang="ko-KR" dirty="0"/>
              <a:t> Cycler (MCT10-6-192HD)</a:t>
            </a:r>
          </a:p>
          <a:p>
            <a:pPr lvl="1"/>
            <a:r>
              <a:rPr lang="en-US" altLang="ko-KR" dirty="0"/>
              <a:t>EIS : IVIUM Multiplexer (MUX-64)</a:t>
            </a:r>
          </a:p>
          <a:p>
            <a:pPr lvl="1"/>
            <a:r>
              <a:rPr lang="en-US" altLang="ko-KR" dirty="0"/>
              <a:t>Chamber : ESPEC(PL3J)</a:t>
            </a:r>
          </a:p>
          <a:p>
            <a:pPr lvl="1"/>
            <a:r>
              <a:rPr lang="en-US" altLang="ko-KR" dirty="0"/>
              <a:t>Temperate control of the dielectric oil : Lauda circulation unit(RP245E)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74DF-55C7-98F1-9137-51F2AFD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8482-F89A-9EEE-51A2-F46734CA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187D-164A-9FF6-56A9-15AAD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285C-154B-0739-F2A1-E2F2FD63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Test information</a:t>
            </a:r>
          </a:p>
          <a:p>
            <a:pPr lvl="1"/>
            <a:r>
              <a:rPr lang="en-US" altLang="ko-KR" dirty="0"/>
              <a:t>Reference Performance Test(RPT)</a:t>
            </a:r>
          </a:p>
          <a:p>
            <a:pPr lvl="2"/>
            <a:r>
              <a:rPr lang="en-US" altLang="ko-KR" dirty="0"/>
              <a:t>For each SOH condition, 5 cells were tested</a:t>
            </a:r>
          </a:p>
          <a:p>
            <a:pPr lvl="2"/>
            <a:r>
              <a:rPr lang="en-US" altLang="ko-KR" dirty="0"/>
              <a:t>Measurement Energy Capacity</a:t>
            </a:r>
          </a:p>
          <a:p>
            <a:pPr lvl="3"/>
            <a:r>
              <a:rPr lang="en-US" altLang="ko-KR" dirty="0"/>
              <a:t>Capacity : Discharge Energy Capacity</a:t>
            </a:r>
          </a:p>
          <a:p>
            <a:pPr lvl="3"/>
            <a:r>
              <a:rPr lang="en-US" altLang="ko-KR" dirty="0"/>
              <a:t>Chamber : 25</a:t>
            </a:r>
            <a:r>
              <a:rPr lang="ko-KR" altLang="en-US" dirty="0"/>
              <a:t>℃ </a:t>
            </a:r>
            <a:r>
              <a:rPr lang="en-US" altLang="ko-KR" dirty="0"/>
              <a:t>1hour socking</a:t>
            </a:r>
          </a:p>
          <a:p>
            <a:pPr lvl="3"/>
            <a:r>
              <a:rPr lang="en-US" altLang="ko-KR" dirty="0"/>
              <a:t>Cycle test : 4.2C CC(C/3)CV(C/20) Charge – Rest 1hour – 2.5V CC(C/3) Discharge (=initial capacity measurement test)</a:t>
            </a:r>
          </a:p>
          <a:p>
            <a:pPr lvl="2"/>
            <a:r>
              <a:rPr lang="en-US" altLang="ko-KR" dirty="0"/>
              <a:t>Measurement EIS</a:t>
            </a:r>
          </a:p>
          <a:p>
            <a:pPr lvl="3"/>
            <a:r>
              <a:rPr lang="en-US" altLang="ko-KR" dirty="0"/>
              <a:t>dielectric oil : 4hour socking after control SoC </a:t>
            </a:r>
          </a:p>
          <a:p>
            <a:pPr lvl="3"/>
            <a:r>
              <a:rPr lang="en-US" altLang="ko-KR" dirty="0"/>
              <a:t>Different SoC : 5%, 20%, 50%, 70%, 95% (high -&gt; low)</a:t>
            </a:r>
          </a:p>
          <a:p>
            <a:pPr lvl="3"/>
            <a:r>
              <a:rPr lang="en-US" altLang="ko-KR" dirty="0"/>
              <a:t>Temperature : 15</a:t>
            </a:r>
            <a:r>
              <a:rPr lang="ko-KR" altLang="en-US" dirty="0"/>
              <a:t>℃</a:t>
            </a:r>
            <a:r>
              <a:rPr lang="en-US" altLang="ko-KR" dirty="0"/>
              <a:t>, 25</a:t>
            </a:r>
            <a:r>
              <a:rPr lang="ko-KR" altLang="en-US" dirty="0"/>
              <a:t>℃</a:t>
            </a:r>
            <a:r>
              <a:rPr lang="en-US" altLang="ko-KR" dirty="0"/>
              <a:t>, 35</a:t>
            </a:r>
            <a:r>
              <a:rPr lang="ko-KR" altLang="en-US" dirty="0"/>
              <a:t>℃</a:t>
            </a:r>
            <a:endParaRPr lang="en-US" altLang="ko-KR" dirty="0"/>
          </a:p>
          <a:p>
            <a:pPr lvl="3"/>
            <a:r>
              <a:rPr lang="en-US" altLang="ko-KR" dirty="0"/>
              <a:t>Current : 250mA(AC)</a:t>
            </a:r>
          </a:p>
          <a:p>
            <a:pPr lvl="3"/>
            <a:r>
              <a:rPr lang="en-US" altLang="ko-KR" dirty="0"/>
              <a:t>Frequency range : 10kHz ~ 10mHz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Cyclic Aging Test (CAT)</a:t>
            </a:r>
          </a:p>
          <a:p>
            <a:pPr lvl="2"/>
            <a:r>
              <a:rPr lang="en-US" altLang="ko-KR" dirty="0"/>
              <a:t>dielectric oil : conditioned to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Cycle test : 4.2C CC(C/2)CV(C/20) Charge ~ 2.5V CC(1C) Discharge</a:t>
            </a:r>
          </a:p>
          <a:p>
            <a:pPr lvl="1"/>
            <a:endParaRPr lang="en-US" altLang="ko-KR" dirty="0"/>
          </a:p>
          <a:p>
            <a:pPr>
              <a:buAutoNum type="arabicPeriod" startAt="3"/>
            </a:pPr>
            <a:endParaRPr lang="ko-KR" altLang="en-US" dirty="0"/>
          </a:p>
          <a:p>
            <a:pPr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7D2E5-19EA-FFBD-FEA5-F20ACB3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247A-372D-3BCA-7047-175F5D9E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9598-4545-6E25-04B7-096566B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A6AB9-EC40-41C9-EDA3-514514F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Test Sequence</a:t>
            </a:r>
          </a:p>
          <a:p>
            <a:pPr lvl="1"/>
            <a:r>
              <a:rPr lang="en-US" altLang="ko-KR" dirty="0"/>
              <a:t>Step 1</a:t>
            </a:r>
          </a:p>
          <a:p>
            <a:pPr lvl="2"/>
            <a:r>
              <a:rPr lang="en-US" altLang="ko-KR" dirty="0"/>
              <a:t>25</a:t>
            </a:r>
            <a:r>
              <a:rPr lang="ko-KR" altLang="en-US" dirty="0"/>
              <a:t>개 셀 </a:t>
            </a:r>
            <a:r>
              <a:rPr lang="en-US" altLang="ko-KR" dirty="0"/>
              <a:t>RPT </a:t>
            </a:r>
            <a:r>
              <a:rPr lang="ko-KR" altLang="en-US" dirty="0"/>
              <a:t>수행 </a:t>
            </a:r>
            <a:r>
              <a:rPr lang="en-US" altLang="ko-KR" dirty="0"/>
              <a:t>-&gt; </a:t>
            </a:r>
            <a:r>
              <a:rPr lang="ko-KR" altLang="en-US" dirty="0"/>
              <a:t>에너지 용량 및 </a:t>
            </a:r>
            <a:r>
              <a:rPr lang="en-US" altLang="ko-KR" dirty="0"/>
              <a:t>EIS </a:t>
            </a:r>
            <a:r>
              <a:rPr lang="ko-KR" altLang="en-US" dirty="0"/>
              <a:t>측정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셀 이후 검증을 위해 보관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</a:t>
            </a:r>
          </a:p>
          <a:p>
            <a:pPr lvl="2"/>
            <a:r>
              <a:rPr lang="en-US" altLang="ko-KR" dirty="0"/>
              <a:t>20</a:t>
            </a:r>
            <a:r>
              <a:rPr lang="ko-KR" altLang="en-US" dirty="0"/>
              <a:t>개 셀 </a:t>
            </a:r>
            <a:r>
              <a:rPr lang="en-US" altLang="ko-KR" dirty="0"/>
              <a:t>SoH 95% </a:t>
            </a:r>
            <a:r>
              <a:rPr lang="ko-KR" altLang="en-US" dirty="0"/>
              <a:t>까지 </a:t>
            </a:r>
            <a:r>
              <a:rPr lang="en-US" altLang="ko-KR" dirty="0"/>
              <a:t>CAT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셀 </a:t>
            </a:r>
            <a:r>
              <a:rPr lang="en-US" altLang="ko-KR" dirty="0"/>
              <a:t>RPT </a:t>
            </a:r>
            <a:r>
              <a:rPr lang="ko-KR" altLang="en-US" dirty="0"/>
              <a:t>수행 후 보관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 ~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단계와 동일한 과정을 </a:t>
            </a:r>
            <a:r>
              <a:rPr lang="en-US" altLang="ko-KR" dirty="0"/>
              <a:t>SoH 80% </a:t>
            </a:r>
            <a:r>
              <a:rPr lang="ko-KR" altLang="en-US" dirty="0"/>
              <a:t>까지 동일하게 진행</a:t>
            </a:r>
            <a:endParaRPr lang="en-US" altLang="ko-KR" dirty="0"/>
          </a:p>
          <a:p>
            <a:pPr lvl="2"/>
            <a:r>
              <a:rPr lang="en-US" altLang="ko-KR" dirty="0"/>
              <a:t>SoH 80%</a:t>
            </a:r>
            <a:r>
              <a:rPr lang="ko-KR" altLang="en-US" dirty="0"/>
              <a:t>에서 </a:t>
            </a:r>
            <a:r>
              <a:rPr lang="en-US" altLang="ko-KR" dirty="0"/>
              <a:t>RPT </a:t>
            </a:r>
            <a:r>
              <a:rPr lang="ko-KR" altLang="en-US" dirty="0"/>
              <a:t>수행하는 </a:t>
            </a:r>
            <a:r>
              <a:rPr lang="en-US" altLang="ko-KR" dirty="0"/>
              <a:t>5</a:t>
            </a:r>
            <a:r>
              <a:rPr lang="ko-KR" altLang="en-US" dirty="0"/>
              <a:t>개 셀이 마지막 테스트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4"/>
            </a:pPr>
            <a:endParaRPr lang="ko-KR" altLang="en-US" dirty="0"/>
          </a:p>
          <a:p>
            <a:pPr>
              <a:buAutoNum type="arabicPeriod" startAt="4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152D-04D1-E664-F51D-A8F70BA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9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2FD8-8C3E-722E-2C2D-AFC24FD3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DB33-64E5-41D1-B0E5-7442EC66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FB608-1328-0F18-BF4F-47BC2D5A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/>
              <a:t>Test and the Experimental setup configuration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5"/>
            </a:pPr>
            <a:endParaRPr lang="ko-KR" altLang="en-US" dirty="0"/>
          </a:p>
          <a:p>
            <a:pPr>
              <a:buAutoNum type="arabicPeriod" startAt="5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DBBDE-8903-789F-EFB0-69F57186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5D526D-E403-5230-23B0-80CDA171514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799942"/>
            <a:ext cx="86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42B6-BF96-FD1B-0E4B-9B214EC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37D3-0785-22AA-171B-1C6FA35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EIS</a:t>
                </a:r>
              </a:p>
              <a:p>
                <a:pPr lvl="1"/>
                <a:r>
                  <a:rPr lang="en-US" altLang="ko-KR" dirty="0"/>
                  <a:t>Measurement : 4</a:t>
                </a:r>
                <a:r>
                  <a:rPr lang="ko-KR" altLang="en-US" dirty="0"/>
                  <a:t>시간 후 </a:t>
                </a:r>
                <a:r>
                  <a:rPr lang="en-US" altLang="ko-KR" dirty="0"/>
                  <a:t>10kHz ~ 10mHz </a:t>
                </a:r>
                <a:r>
                  <a:rPr lang="ko-KR" altLang="en-US" dirty="0"/>
                  <a:t>주파수로 </a:t>
                </a:r>
                <a:r>
                  <a:rPr lang="en-US" altLang="ko-KR" dirty="0"/>
                  <a:t>EIS </a:t>
                </a:r>
                <a:r>
                  <a:rPr lang="ko-KR" altLang="en-US" dirty="0"/>
                  <a:t>측정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Spectrum : X</a:t>
                </a:r>
                <a:r>
                  <a:rPr lang="ko-KR" altLang="en-US" dirty="0"/>
                  <a:t>축</a:t>
                </a:r>
                <a:r>
                  <a:rPr lang="en-US" altLang="ko-KR" dirty="0"/>
                  <a:t>(Z Real), Y</a:t>
                </a:r>
                <a:r>
                  <a:rPr lang="ko-KR" altLang="en-US" dirty="0"/>
                  <a:t>축</a:t>
                </a:r>
                <a:r>
                  <a:rPr lang="en-US" altLang="ko-KR" dirty="0"/>
                  <a:t>(Z Imaginary)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Nyquist plot</a:t>
                </a:r>
                <a:r>
                  <a:rPr lang="ko-KR" altLang="en-US" dirty="0"/>
                  <a:t>을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Equation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+∅)</m:t>
                    </m:r>
                  </m:oMath>
                </a14:m>
                <a:endParaRPr lang="ko-KR" alt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EIS curve</a:t>
                </a:r>
              </a:p>
              <a:p>
                <a:pPr lvl="2"/>
                <a:r>
                  <a:rPr lang="en-US" altLang="ko-KR" dirty="0"/>
                  <a:t>low frequency(10~100mHz) : diffusion processes</a:t>
                </a:r>
              </a:p>
              <a:p>
                <a:pPr lvl="2"/>
                <a:r>
                  <a:rPr lang="en-US" altLang="ko-KR" dirty="0"/>
                  <a:t>low frequency(</a:t>
                </a:r>
                <a:r>
                  <a:rPr lang="ko-KR" altLang="en-US" dirty="0"/>
                  <a:t>약 </a:t>
                </a:r>
                <a:r>
                  <a:rPr lang="en-US" altLang="ko-KR" dirty="0"/>
                  <a:t>1Hz) : double-layer capacitance effect</a:t>
                </a:r>
              </a:p>
              <a:p>
                <a:pPr lvl="2"/>
                <a:r>
                  <a:rPr lang="en-US" altLang="ko-KR" dirty="0"/>
                  <a:t>low frequency(500Hz </a:t>
                </a:r>
                <a:r>
                  <a:rPr lang="ko-KR" altLang="en-US" dirty="0"/>
                  <a:t>이상</a:t>
                </a:r>
                <a:r>
                  <a:rPr lang="en-US" altLang="ko-KR" dirty="0"/>
                  <a:t>) : Ohmic Resistance(</a:t>
                </a:r>
                <a:r>
                  <a:rPr lang="ko-KR" altLang="en-US" dirty="0"/>
                  <a:t>실수축과의 교차점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Data Set</a:t>
                </a:r>
              </a:p>
              <a:p>
                <a:pPr lvl="2"/>
                <a:r>
                  <a:rPr lang="en-US" altLang="ko-KR" dirty="0"/>
                  <a:t>300</a:t>
                </a:r>
                <a:r>
                  <a:rPr lang="ko-KR" altLang="en-US" dirty="0"/>
                  <a:t>개 이상의 </a:t>
                </a:r>
                <a:r>
                  <a:rPr lang="en-US" altLang="ko-KR" dirty="0"/>
                  <a:t>Data Set </a:t>
                </a:r>
                <a:r>
                  <a:rPr lang="ko-KR" altLang="en-US" dirty="0"/>
                  <a:t>확보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65E58-CCA1-005C-DD3D-3416E2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3638E5-A8C5-DB2F-0252-C3D28B4EC22E}"/>
              </a:ext>
            </a:extLst>
          </p:cNvPr>
          <p:cNvGrpSpPr/>
          <p:nvPr/>
        </p:nvGrpSpPr>
        <p:grpSpPr>
          <a:xfrm>
            <a:off x="6841278" y="1929898"/>
            <a:ext cx="5040000" cy="2998204"/>
            <a:chOff x="6841278" y="1989000"/>
            <a:chExt cx="5040000" cy="29982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46CA70-3923-CC9D-329C-CA16916A522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8" y="1989000"/>
              <a:ext cx="5040000" cy="288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9DEAFC-9468-6B1C-72B2-44594124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8169" y="4872844"/>
              <a:ext cx="4286217" cy="11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4644</TotalTime>
  <Words>1896</Words>
  <Application>Microsoft Office PowerPoint</Application>
  <PresentationFormat>와이드스크린</PresentationFormat>
  <Paragraphs>303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</vt:lpstr>
      <vt:lpstr>맑은 고딕</vt:lpstr>
      <vt:lpstr>Arial</vt:lpstr>
      <vt:lpstr>Cambria Math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3. Experiments</vt:lpstr>
      <vt:lpstr>3. Experiments</vt:lpstr>
      <vt:lpstr>3. Experiments</vt:lpstr>
      <vt:lpstr>3. Experiments</vt:lpstr>
      <vt:lpstr>4. Background</vt:lpstr>
      <vt:lpstr>4. Background</vt:lpstr>
      <vt:lpstr>4. Background</vt:lpstr>
      <vt:lpstr>4. Background</vt:lpstr>
      <vt:lpstr>5. SoH Estimation Process</vt:lpstr>
      <vt:lpstr>5. SoH Estimation Process</vt:lpstr>
      <vt:lpstr>6. Result</vt:lpstr>
      <vt:lpstr>7. Further Review</vt:lpstr>
      <vt:lpstr>7. Further Review</vt:lpstr>
      <vt:lpstr>7. Further Review</vt:lpstr>
      <vt:lpstr>7. Further Review</vt:lpstr>
      <vt:lpstr>7. Further Review</vt:lpstr>
      <vt:lpstr>8. Conclusion</vt:lpstr>
      <vt:lpstr>Appendix.</vt:lpstr>
      <vt:lpstr>Appendix.</vt:lpstr>
      <vt:lpstr>Appendix.</vt:lpstr>
      <vt:lpstr>Appendix.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430</cp:revision>
  <dcterms:created xsi:type="dcterms:W3CDTF">2024-10-31T00:07:41Z</dcterms:created>
  <dcterms:modified xsi:type="dcterms:W3CDTF">2024-11-11T03:19:46Z</dcterms:modified>
</cp:coreProperties>
</file>