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8" r:id="rId2"/>
    <p:sldId id="257" r:id="rId3"/>
    <p:sldId id="265" r:id="rId4"/>
    <p:sldId id="277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59" r:id="rId18"/>
  </p:sldIdLst>
  <p:sldSz cx="12192000" cy="6858000"/>
  <p:notesSz cx="6858000" cy="9144000"/>
  <p:embeddedFontLst>
    <p:embeddedFont>
      <p:font typeface="210 수필명조 020" panose="02020603020101020101" pitchFamily="18" charset="-127"/>
      <p:regular r:id="rId19"/>
    </p:embeddedFont>
    <p:embeddedFont>
      <p:font typeface="210 수필명조 040" panose="02020603020101020101" pitchFamily="18" charset="-127"/>
      <p:regular r:id="rId20"/>
    </p:embeddedFont>
    <p:embeddedFont>
      <p:font typeface="a옛날사진관2" panose="02020600000000000000" pitchFamily="18" charset="-127"/>
      <p:regular r:id="rId21"/>
    </p:embeddedFont>
    <p:embeddedFont>
      <p:font typeface="a옛날사진관3" panose="02020600000000000000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AA1"/>
    <a:srgbClr val="000000"/>
    <a:srgbClr val="C9C9C9"/>
    <a:srgbClr val="99D18F"/>
    <a:srgbClr val="EC9488"/>
    <a:srgbClr val="E74C3C"/>
    <a:srgbClr val="B8D9C0"/>
    <a:srgbClr val="0BD9C1"/>
    <a:srgbClr val="0CD8C1"/>
    <a:srgbClr val="41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7" autoAdjust="0"/>
    <p:restoredTop sz="94637"/>
  </p:normalViewPr>
  <p:slideViewPr>
    <p:cSldViewPr snapToGrid="0" snapToObjects="1">
      <p:cViewPr varScale="1">
        <p:scale>
          <a:sx n="109" d="100"/>
          <a:sy n="109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19B6E-95F8-9846-AC9E-2B64A5A1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D086C-85CB-4344-A11A-D5D32D6AD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2A4A8-F698-6E43-847D-209A46BD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50E0D-50D9-D64E-80D0-477BE642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B047E-B77B-F143-8C93-BE708928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76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A960-3BAA-B441-8FD1-35E871C3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5462B-1566-254B-B8FB-3C8A6B52F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21E88-DFEA-1441-9AF6-E71A7935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61315-B00B-4B4B-A1CB-A04518FF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20C41-DD3A-4C4A-B472-CFA307A6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63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1F457-5962-6F4D-9C47-6DEE4FA66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1E23D-5571-3945-B423-074BECC8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88A5E-4926-D044-8BE7-85AB6DFD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ECD27-F2BC-9E4E-AB49-35E17147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7A25-2DA0-CB49-90F7-02959E27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6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2188-854D-774C-9B3E-F1B903B5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AA69B-27B1-1B4E-B62B-49A2DFC7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D71D9-89E5-A54D-8780-4E90AC66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A5FFD-C62E-2249-91B8-D696F17A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D86A-83F0-5046-8CF1-4B2AA791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8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791A-9561-EA45-B883-F9F70085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C56D7-5788-4347-B607-D0C42C42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85715-6865-DD42-8360-CEFACA09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67033-0D77-2D4E-9F70-022EB6FF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BCA87-A0C2-3745-92AA-096CE5A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92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A1AD0-E113-A04B-B17C-D49CD758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E3249-1C67-D347-A1D3-57C2B949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1B260-0E6B-5241-8198-5B86CB50D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61913-2C17-324F-BCB0-5B2A9BB3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3EB08-99BE-864D-8BE4-32559B62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12CB5-2E39-764A-99CD-5C6EFEA7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00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8EC59-9480-7447-8809-862A1E80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F7B9B-21EA-6442-8B6F-46AA92BD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4DD15-2BA2-9F4E-B387-A3BFD936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74303-9FC3-9640-B4FE-2674C5AB4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A45D6-1F32-264D-ACC4-6DC32C8B1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11F2CF-F165-2A4B-A489-0163F93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CE3E4-C097-C64B-AF71-7008DEE9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C520C2-1A21-264A-AB51-29F76B04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412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B9F63-CF68-084B-9E0E-D73E846E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4D6451-D227-2643-AEDC-0A09F99C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FB8C7A-FC1C-9A44-815C-0E467268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BD00-2858-BE47-9FB1-3065FC0E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507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2B00B4-97EA-9A41-84D1-25293FB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21A79-C46F-2E45-B8CB-706A276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CAAC4-0003-E446-93DA-ECDC8FC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9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8C73B-6A61-2246-B325-AA9235F1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E7D40-A7B0-DE43-9FA1-F0FD8736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B471C1-D93A-B343-846F-87F6A340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E91ED-D84D-FE43-A087-21359DAE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3EBD5-928C-1847-BAAA-D9FB590E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6F353-6BA9-1046-8618-A52A3DFD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0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43FE1-5EE5-7C41-92A7-567FD0C3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4144D-DB72-D643-B434-B270DBDC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52324-9D26-A64B-B0B4-8109BE68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E042A-E452-A048-B29A-1CBF7A1D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B928B-57BA-9C4D-B149-1D478C40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C0CA8-D58F-CA49-8CCB-F8FBA3CB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3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D3A6C-8BD1-1445-BD1E-75669E3A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B061F-73E9-7942-8853-F6148B75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720B2-FB87-1044-850B-812CA1EBF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803D-B72B-6D46-9457-694D75DB827A}" type="datetimeFigureOut">
              <a:rPr kumimoji="1" lang="ko-KR" altLang="en-US" smtClean="0"/>
              <a:t>2019-09-17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2B98C-CE83-8546-9347-6EDD8975A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3F141-ED30-5B47-8AB7-2606BF8FF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4176-5314-CD49-8FDE-052B445448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699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C6A8F8C7-1A02-40C4-93BD-6E10B132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326C94-EB52-4F22-A709-33751D079694}"/>
              </a:ext>
            </a:extLst>
          </p:cNvPr>
          <p:cNvSpPr/>
          <p:nvPr/>
        </p:nvSpPr>
        <p:spPr>
          <a:xfrm>
            <a:off x="-8092" y="-48362"/>
            <a:ext cx="12192000" cy="690636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5285" y="2875002"/>
            <a:ext cx="6781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73BAA1"/>
                </a:solidFill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&lt;</a:t>
            </a:r>
            <a:r>
              <a:rPr lang="ko-KR" altLang="en-US" sz="6600" dirty="0">
                <a:solidFill>
                  <a:srgbClr val="73BAA1"/>
                </a:solidFill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오늘도 달린다</a:t>
            </a:r>
            <a:r>
              <a:rPr lang="en-US" altLang="ko-KR" sz="6600" dirty="0">
                <a:solidFill>
                  <a:srgbClr val="73BAA1"/>
                </a:solidFill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&gt;</a:t>
            </a:r>
            <a:endParaRPr lang="ko-KR" altLang="en-US" sz="6600" dirty="0">
              <a:solidFill>
                <a:srgbClr val="73BAA1"/>
              </a:solidFill>
              <a:latin typeface="210 수필명조 040" panose="02020603020101020101" pitchFamily="18" charset="-127"/>
              <a:ea typeface="210 수필명조 04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CEF6F-CA8E-5E4C-99E8-7808D07FD084}"/>
              </a:ext>
            </a:extLst>
          </p:cNvPr>
          <p:cNvSpPr txBox="1"/>
          <p:nvPr/>
        </p:nvSpPr>
        <p:spPr>
          <a:xfrm>
            <a:off x="2697193" y="2082480"/>
            <a:ext cx="679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드라이브 코스 공유 어플리케이션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02034-BF64-BC43-84E2-FEBDC8131C54}"/>
              </a:ext>
            </a:extLst>
          </p:cNvPr>
          <p:cNvSpPr txBox="1"/>
          <p:nvPr/>
        </p:nvSpPr>
        <p:spPr>
          <a:xfrm>
            <a:off x="7824147" y="4463287"/>
            <a:ext cx="40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[8</a:t>
            </a:r>
            <a:r>
              <a:rPr lang="ko-KR" altLang="en-US" sz="32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</a:t>
            </a:r>
            <a:r>
              <a:rPr lang="en-US" altLang="ko-KR" sz="32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]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20141323</a:t>
            </a:r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박민수</a:t>
            </a:r>
            <a:endParaRPr lang="en-US" altLang="ko-KR" sz="28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20155839</a:t>
            </a:r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김재원</a:t>
            </a:r>
            <a:endParaRPr lang="en-US" altLang="ko-KR" sz="28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20152502</a:t>
            </a:r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정창민</a:t>
            </a:r>
          </a:p>
        </p:txBody>
      </p:sp>
    </p:spTree>
    <p:extLst>
      <p:ext uri="{BB962C8B-B14F-4D97-AF65-F5344CB8AC3E}">
        <p14:creationId xmlns:p14="http://schemas.microsoft.com/office/powerpoint/2010/main" val="258599326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129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목 표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497589" y="1618510"/>
            <a:ext cx="110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4.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주요 지도 앱과의 </a:t>
            </a:r>
            <a:r>
              <a:rPr lang="ko-KR" altLang="en-US" sz="2800" dirty="0"/>
              <a:t>연동 가능성</a:t>
            </a:r>
            <a:endParaRPr lang="en-US" altLang="ko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497589" y="3312667"/>
            <a:ext cx="1107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5.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코스와 관련된 </a:t>
            </a:r>
            <a:r>
              <a:rPr lang="ko-KR" altLang="en-US" sz="2800" dirty="0"/>
              <a:t>키워드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(ex.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바다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도시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통해 자신이 찾고자 하는</a:t>
            </a:r>
            <a:endParaRPr lang="en-US" altLang="ko-KR" sz="2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컨셉에 더 알맞은 코스를 손쉽게 찾을 수 있도록 한다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07629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6" y="510183"/>
            <a:ext cx="417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개발 및 구현내용</a:t>
            </a:r>
            <a:endParaRPr lang="ko-KR" altLang="en-US" sz="4000" b="1" dirty="0">
              <a:solidFill>
                <a:srgbClr val="73BAA1"/>
              </a:solidFill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497590" y="1618510"/>
            <a:ext cx="735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800" dirty="0"/>
              <a:t> 지도 </a:t>
            </a:r>
            <a:r>
              <a:rPr lang="en-US" altLang="ko-KR" sz="2800" dirty="0"/>
              <a:t>API</a:t>
            </a:r>
            <a:r>
              <a:rPr lang="ko-KR" altLang="en-US" sz="2800" dirty="0"/>
              <a:t>를 활용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하여 풍경 좋은 드라이브</a:t>
            </a:r>
            <a:endParaRPr lang="en-US" altLang="ko-KR" sz="2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fontAlgn="base"/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루트를 내비게이션 기능으로 안내 받을 수 있다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497590" y="3085730"/>
            <a:ext cx="735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en-US" altLang="ko-KR" sz="2800" dirty="0"/>
              <a:t> GPS </a:t>
            </a:r>
            <a:r>
              <a:rPr lang="ko-KR" altLang="en-US" sz="2800" dirty="0"/>
              <a:t>기반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 현재 위치에서 가장 가까운</a:t>
            </a:r>
            <a:endParaRPr lang="en-US" altLang="ko-KR" sz="2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fontAlgn="base"/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드라이브 코스를 검색해서 제안할 수 있게 한다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81F79A-7871-4188-B664-7075E633A97C}"/>
              </a:ext>
            </a:extLst>
          </p:cNvPr>
          <p:cNvGrpSpPr/>
          <p:nvPr/>
        </p:nvGrpSpPr>
        <p:grpSpPr>
          <a:xfrm>
            <a:off x="6385205" y="250818"/>
            <a:ext cx="6721073" cy="5902608"/>
            <a:chOff x="5761623" y="523181"/>
            <a:chExt cx="6721073" cy="590260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1C2B6A-E332-4C44-8FFC-8C74E164665B}"/>
                </a:ext>
              </a:extLst>
            </p:cNvPr>
            <p:cNvGrpSpPr/>
            <p:nvPr/>
          </p:nvGrpSpPr>
          <p:grpSpPr>
            <a:xfrm>
              <a:off x="5761623" y="523181"/>
              <a:ext cx="6721073" cy="5902608"/>
              <a:chOff x="5761623" y="523181"/>
              <a:chExt cx="6721073" cy="5902608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8404D30-3373-4DBA-939E-A840D7FA48D8}"/>
                  </a:ext>
                </a:extLst>
              </p:cNvPr>
              <p:cNvGrpSpPr/>
              <p:nvPr/>
            </p:nvGrpSpPr>
            <p:grpSpPr>
              <a:xfrm>
                <a:off x="5761623" y="523181"/>
                <a:ext cx="6721073" cy="5902608"/>
                <a:chOff x="5761623" y="200530"/>
                <a:chExt cx="6721073" cy="5902608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0609F04D-82A2-4626-AAFB-07412B666E75}"/>
                    </a:ext>
                  </a:extLst>
                </p:cNvPr>
                <p:cNvGrpSpPr/>
                <p:nvPr/>
              </p:nvGrpSpPr>
              <p:grpSpPr>
                <a:xfrm>
                  <a:off x="5761623" y="200530"/>
                  <a:ext cx="6721073" cy="5902608"/>
                  <a:chOff x="6978102" y="608059"/>
                  <a:chExt cx="5416198" cy="4999284"/>
                </a:xfrm>
              </p:grpSpPr>
              <p:pic>
                <p:nvPicPr>
                  <p:cNvPr id="34" name="그래픽 33" descr="스마트폰">
                    <a:extLst>
                      <a:ext uri="{FF2B5EF4-FFF2-40B4-BE49-F238E27FC236}">
                        <a16:creationId xmlns:a16="http://schemas.microsoft.com/office/drawing/2014/main" id="{9DEB81E1-11C8-44F5-9925-8E537987D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78102" y="608059"/>
                    <a:ext cx="5416198" cy="4999284"/>
                  </a:xfrm>
                  <a:prstGeom prst="rect">
                    <a:avLst/>
                  </a:prstGeom>
                </p:spPr>
              </p:pic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B6A247E8-6101-4F3B-A276-0B840B3F8A26}"/>
                      </a:ext>
                    </a:extLst>
                  </p:cNvPr>
                  <p:cNvSpPr/>
                  <p:nvPr/>
                </p:nvSpPr>
                <p:spPr>
                  <a:xfrm>
                    <a:off x="9054702" y="989621"/>
                    <a:ext cx="1221581" cy="2714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</p:grpSp>
            <p:sp>
              <p:nvSpPr>
                <p:cNvPr id="32" name="모서리가 둥근 직사각형 55">
                  <a:extLst>
                    <a:ext uri="{FF2B5EF4-FFF2-40B4-BE49-F238E27FC236}">
                      <a16:creationId xmlns:a16="http://schemas.microsoft.com/office/drawing/2014/main" id="{27538EB9-A13F-4269-92D6-1AF0463FB4B8}"/>
                    </a:ext>
                  </a:extLst>
                </p:cNvPr>
                <p:cNvSpPr/>
                <p:nvPr/>
              </p:nvSpPr>
              <p:spPr>
                <a:xfrm flipV="1">
                  <a:off x="8830909" y="672980"/>
                  <a:ext cx="542925" cy="4571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A2333FF1-EC6B-4D24-8612-27CF309D9E9B}"/>
                    </a:ext>
                  </a:extLst>
                </p:cNvPr>
                <p:cNvSpPr/>
                <p:nvPr/>
              </p:nvSpPr>
              <p:spPr>
                <a:xfrm>
                  <a:off x="8935597" y="5328720"/>
                  <a:ext cx="357187" cy="35718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211E721-1081-40B7-82F1-A5CD792B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4807" y="1214688"/>
                <a:ext cx="2905492" cy="350202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5D85139-CAF5-44C5-AFE4-4C3BE3C297DE}"/>
                  </a:ext>
                </a:extLst>
              </p:cNvPr>
              <p:cNvSpPr/>
              <p:nvPr/>
            </p:nvSpPr>
            <p:spPr>
              <a:xfrm>
                <a:off x="7664807" y="993493"/>
                <a:ext cx="2905492" cy="221195"/>
              </a:xfrm>
              <a:prstGeom prst="rect">
                <a:avLst/>
              </a:prstGeom>
              <a:solidFill>
                <a:srgbClr val="0CD8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 장체L" panose="02020603020101020101" pitchFamily="18" charset="-127"/>
                  <a:ea typeface="서울남산 장체L" panose="0202060302010102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CD17AD6-8436-4C32-9B2C-EF50FE602409}"/>
                  </a:ext>
                </a:extLst>
              </p:cNvPr>
              <p:cNvSpPr/>
              <p:nvPr/>
            </p:nvSpPr>
            <p:spPr>
              <a:xfrm>
                <a:off x="7665861" y="4713807"/>
                <a:ext cx="2904438" cy="823432"/>
              </a:xfrm>
              <a:prstGeom prst="rect">
                <a:avLst/>
              </a:prstGeom>
              <a:solidFill>
                <a:srgbClr val="0CD8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서울남산 장체L" panose="02020603020101020101" pitchFamily="18" charset="-127"/>
                  <a:ea typeface="서울남산 장체L" panose="02020603020101020101" pitchFamily="18" charset="-127"/>
                </a:endParaRPr>
              </a:p>
            </p:txBody>
          </p:sp>
        </p:grpSp>
        <p:pic>
          <p:nvPicPr>
            <p:cNvPr id="10" name="그래픽 9" descr="가득 찬 배터리">
              <a:extLst>
                <a:ext uri="{FF2B5EF4-FFF2-40B4-BE49-F238E27FC236}">
                  <a16:creationId xmlns:a16="http://schemas.microsoft.com/office/drawing/2014/main" id="{52157087-804B-4497-A871-849AB8635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00944" y="1001832"/>
              <a:ext cx="208737" cy="208737"/>
            </a:xfrm>
            <a:prstGeom prst="rect">
              <a:avLst/>
            </a:prstGeom>
          </p:spPr>
        </p:pic>
        <p:pic>
          <p:nvPicPr>
            <p:cNvPr id="11" name="그래픽 10" descr="신호">
              <a:extLst>
                <a:ext uri="{FF2B5EF4-FFF2-40B4-BE49-F238E27FC236}">
                  <a16:creationId xmlns:a16="http://schemas.microsoft.com/office/drawing/2014/main" id="{F1AD72F4-9AC9-489B-BAB0-7382EEB4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86705" y="1003891"/>
              <a:ext cx="208737" cy="208737"/>
            </a:xfrm>
            <a:prstGeom prst="rect">
              <a:avLst/>
            </a:prstGeom>
          </p:spPr>
        </p:pic>
        <p:pic>
          <p:nvPicPr>
            <p:cNvPr id="12" name="그래픽 11" descr="Wi-Fi">
              <a:extLst>
                <a:ext uri="{FF2B5EF4-FFF2-40B4-BE49-F238E27FC236}">
                  <a16:creationId xmlns:a16="http://schemas.microsoft.com/office/drawing/2014/main" id="{B137DBF3-B229-48C0-B594-B30BA372C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51078" y="982094"/>
              <a:ext cx="274852" cy="274852"/>
            </a:xfrm>
            <a:prstGeom prst="rect">
              <a:avLst/>
            </a:prstGeom>
          </p:spPr>
        </p:pic>
        <p:pic>
          <p:nvPicPr>
            <p:cNvPr id="15" name="그래픽 14" descr="표식">
              <a:extLst>
                <a:ext uri="{FF2B5EF4-FFF2-40B4-BE49-F238E27FC236}">
                  <a16:creationId xmlns:a16="http://schemas.microsoft.com/office/drawing/2014/main" id="{8B2198BE-D40C-4397-B0A0-14363B286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2501" y="1015950"/>
              <a:ext cx="180889" cy="1808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1CC09-8441-4DA8-B3EC-15D7E9E21894}"/>
                </a:ext>
              </a:extLst>
            </p:cNvPr>
            <p:cNvSpPr txBox="1"/>
            <p:nvPr/>
          </p:nvSpPr>
          <p:spPr>
            <a:xfrm>
              <a:off x="9842807" y="990465"/>
              <a:ext cx="6699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solidFill>
                    <a:schemeClr val="bg1"/>
                  </a:solidFill>
                </a:rPr>
                <a:t>98%</a:t>
              </a:r>
              <a:endParaRPr kumimoji="1"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E87F6-BC90-46A2-A37F-C8C0EBE44F31}"/>
                </a:ext>
              </a:extLst>
            </p:cNvPr>
            <p:cNvSpPr txBox="1"/>
            <p:nvPr/>
          </p:nvSpPr>
          <p:spPr>
            <a:xfrm>
              <a:off x="8135407" y="1001832"/>
              <a:ext cx="18890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solidFill>
                    <a:schemeClr val="bg1"/>
                  </a:solidFill>
                </a:rPr>
                <a:t>19:30</a:t>
              </a:r>
              <a:endParaRPr kumimoji="1"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B09005-0C89-49FD-961C-8DAEAB7B01C8}"/>
                </a:ext>
              </a:extLst>
            </p:cNvPr>
            <p:cNvSpPr txBox="1"/>
            <p:nvPr/>
          </p:nvSpPr>
          <p:spPr>
            <a:xfrm>
              <a:off x="8338519" y="4838223"/>
              <a:ext cx="2133600" cy="199378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tx1">
                  <a:lumMod val="50000"/>
                  <a:lumOff val="50000"/>
                  <a:alpha val="56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2000"/>
                </a:prstClr>
              </a:outerShdw>
              <a:reflection stA="0" endPos="6500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669F17-46E6-4333-8E4B-75E6ACE41152}"/>
                </a:ext>
              </a:extLst>
            </p:cNvPr>
            <p:cNvSpPr txBox="1"/>
            <p:nvPr/>
          </p:nvSpPr>
          <p:spPr>
            <a:xfrm>
              <a:off x="7283435" y="4809545"/>
              <a:ext cx="1440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chemeClr val="bg1"/>
                  </a:solidFill>
                </a:rPr>
                <a:t>검색</a:t>
              </a:r>
            </a:p>
          </p:txBody>
        </p:sp>
        <p:sp>
          <p:nvSpPr>
            <p:cNvPr id="24" name="모서리가 둥근 직사각형 47">
              <a:extLst>
                <a:ext uri="{FF2B5EF4-FFF2-40B4-BE49-F238E27FC236}">
                  <a16:creationId xmlns:a16="http://schemas.microsoft.com/office/drawing/2014/main" id="{C591EB59-7D0C-45FA-A235-7A29B0B80785}"/>
                </a:ext>
              </a:extLst>
            </p:cNvPr>
            <p:cNvSpPr/>
            <p:nvPr/>
          </p:nvSpPr>
          <p:spPr>
            <a:xfrm>
              <a:off x="7791073" y="5154832"/>
              <a:ext cx="786384" cy="265176"/>
            </a:xfrm>
            <a:prstGeom prst="round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주변</a:t>
              </a:r>
            </a:p>
          </p:txBody>
        </p:sp>
        <p:sp>
          <p:nvSpPr>
            <p:cNvPr id="25" name="모서리가 둥근 직사각형 48">
              <a:extLst>
                <a:ext uri="{FF2B5EF4-FFF2-40B4-BE49-F238E27FC236}">
                  <a16:creationId xmlns:a16="http://schemas.microsoft.com/office/drawing/2014/main" id="{653383D0-8377-44F2-AE47-0AD712BDDB8A}"/>
                </a:ext>
              </a:extLst>
            </p:cNvPr>
            <p:cNvSpPr/>
            <p:nvPr/>
          </p:nvSpPr>
          <p:spPr>
            <a:xfrm>
              <a:off x="8747271" y="5149293"/>
              <a:ext cx="786384" cy="265176"/>
            </a:xfrm>
            <a:prstGeom prst="round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/>
                <a:t>커뮤니티</a:t>
              </a:r>
            </a:p>
          </p:txBody>
        </p:sp>
        <p:sp>
          <p:nvSpPr>
            <p:cNvPr id="26" name="모서리가 둥근 직사각형 49">
              <a:extLst>
                <a:ext uri="{FF2B5EF4-FFF2-40B4-BE49-F238E27FC236}">
                  <a16:creationId xmlns:a16="http://schemas.microsoft.com/office/drawing/2014/main" id="{19164FD9-0A3D-4C9D-AF93-4372C436F013}"/>
                </a:ext>
              </a:extLst>
            </p:cNvPr>
            <p:cNvSpPr/>
            <p:nvPr/>
          </p:nvSpPr>
          <p:spPr>
            <a:xfrm>
              <a:off x="9713157" y="5151733"/>
              <a:ext cx="786384" cy="265176"/>
            </a:xfrm>
            <a:prstGeom prst="round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/>
                <a:t>설정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EBA46D-B09E-4911-B100-CEB016306335}"/>
              </a:ext>
            </a:extLst>
          </p:cNvPr>
          <p:cNvSpPr txBox="1"/>
          <p:nvPr/>
        </p:nvSpPr>
        <p:spPr>
          <a:xfrm>
            <a:off x="544689" y="4552951"/>
            <a:ext cx="7304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자신이 주행 중인 코스에 특별한 먹거리나</a:t>
            </a:r>
            <a:endParaRPr lang="en-US" altLang="ko-KR" sz="2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fontAlgn="base"/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관광코스를 </a:t>
            </a:r>
            <a:r>
              <a:rPr lang="ko-KR" altLang="en-US" sz="2800" dirty="0"/>
              <a:t>실시간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 볼 수 있다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49BA6D-A937-4620-A25E-8F37D6B71D49}"/>
              </a:ext>
            </a:extLst>
          </p:cNvPr>
          <p:cNvSpPr txBox="1"/>
          <p:nvPr/>
        </p:nvSpPr>
        <p:spPr>
          <a:xfrm>
            <a:off x="544689" y="5942384"/>
            <a:ext cx="76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※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관련 기술 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: Android, </a:t>
            </a:r>
            <a:r>
              <a:rPr lang="ko-KR" altLang="en-US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지도 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API, Aws EC2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79D6F-F938-4EA8-BCD2-346F2B1F2171}"/>
              </a:ext>
            </a:extLst>
          </p:cNvPr>
          <p:cNvSpPr txBox="1"/>
          <p:nvPr/>
        </p:nvSpPr>
        <p:spPr>
          <a:xfrm>
            <a:off x="8895213" y="5999785"/>
            <a:ext cx="17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/>
            <a:r>
              <a:rPr lang="en-US" altLang="ko-KR" sz="2000" dirty="0"/>
              <a:t>[</a:t>
            </a:r>
            <a:r>
              <a:rPr lang="ko-KR" altLang="en-US" sz="2000" dirty="0"/>
              <a:t>앱 </a:t>
            </a:r>
            <a:r>
              <a:rPr lang="en-US" altLang="ko-KR" sz="2000" dirty="0"/>
              <a:t>UI </a:t>
            </a:r>
            <a:r>
              <a:rPr lang="ko-KR" altLang="en-US" sz="2000" dirty="0"/>
              <a:t>예시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4033330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6" y="510183"/>
            <a:ext cx="417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개발 및 구현내용</a:t>
            </a:r>
            <a:endParaRPr lang="ko-KR" altLang="en-US" sz="4000" b="1" dirty="0">
              <a:solidFill>
                <a:srgbClr val="73BAA1"/>
              </a:solidFill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497590" y="1618510"/>
            <a:ext cx="7351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커뮤니티 기능을 통해 </a:t>
            </a:r>
            <a:r>
              <a:rPr lang="ko-KR" altLang="en-US" sz="2400" dirty="0"/>
              <a:t>여러 지역의</a:t>
            </a:r>
            <a:r>
              <a:rPr lang="en-US" altLang="ko-KR" sz="2400" dirty="0"/>
              <a:t> </a:t>
            </a:r>
            <a:r>
              <a:rPr lang="ko-KR" altLang="en-US" sz="2400" dirty="0"/>
              <a:t>드라이브</a:t>
            </a:r>
            <a:r>
              <a:rPr lang="en-US" altLang="ko-KR" sz="2400" dirty="0"/>
              <a:t> </a:t>
            </a:r>
            <a:r>
              <a:rPr lang="ko-KR" altLang="en-US" sz="2400" dirty="0"/>
              <a:t>코스를</a:t>
            </a:r>
            <a:endParaRPr lang="en-US" altLang="ko-KR" sz="2400" dirty="0"/>
          </a:p>
          <a:p>
            <a:pPr fontAlgn="base"/>
            <a:r>
              <a:rPr lang="ko-KR" altLang="en-US" sz="2400" dirty="0"/>
              <a:t>공유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할 수 있다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497590" y="2754756"/>
            <a:ext cx="7351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4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작성자뿐만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아니라 다녀간 다른 유저도 평가를 남겨</a:t>
            </a:r>
            <a:endParaRPr lang="en-US" altLang="ko-KR" sz="2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fontAlgn="base"/>
            <a:r>
              <a:rPr lang="ko-KR" altLang="en-US" sz="2400" dirty="0"/>
              <a:t>여러 경험을 공유할 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수 있다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81F79A-7871-4188-B664-7075E633A97C}"/>
              </a:ext>
            </a:extLst>
          </p:cNvPr>
          <p:cNvGrpSpPr/>
          <p:nvPr/>
        </p:nvGrpSpPr>
        <p:grpSpPr>
          <a:xfrm>
            <a:off x="6385205" y="250818"/>
            <a:ext cx="6721073" cy="5902608"/>
            <a:chOff x="5761623" y="523181"/>
            <a:chExt cx="6721073" cy="590260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1C2B6A-E332-4C44-8FFC-8C74E164665B}"/>
                </a:ext>
              </a:extLst>
            </p:cNvPr>
            <p:cNvGrpSpPr/>
            <p:nvPr/>
          </p:nvGrpSpPr>
          <p:grpSpPr>
            <a:xfrm>
              <a:off x="5761623" y="523181"/>
              <a:ext cx="6721073" cy="5902608"/>
              <a:chOff x="5761623" y="523181"/>
              <a:chExt cx="6721073" cy="5902608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8404D30-3373-4DBA-939E-A840D7FA48D8}"/>
                  </a:ext>
                </a:extLst>
              </p:cNvPr>
              <p:cNvGrpSpPr/>
              <p:nvPr/>
            </p:nvGrpSpPr>
            <p:grpSpPr>
              <a:xfrm>
                <a:off x="5761623" y="523181"/>
                <a:ext cx="6721073" cy="5902608"/>
                <a:chOff x="5761623" y="200530"/>
                <a:chExt cx="6721073" cy="5902608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0609F04D-82A2-4626-AAFB-07412B666E75}"/>
                    </a:ext>
                  </a:extLst>
                </p:cNvPr>
                <p:cNvGrpSpPr/>
                <p:nvPr/>
              </p:nvGrpSpPr>
              <p:grpSpPr>
                <a:xfrm>
                  <a:off x="5761623" y="200530"/>
                  <a:ext cx="6721073" cy="5902608"/>
                  <a:chOff x="6978102" y="608059"/>
                  <a:chExt cx="5416198" cy="4999284"/>
                </a:xfrm>
              </p:grpSpPr>
              <p:pic>
                <p:nvPicPr>
                  <p:cNvPr id="34" name="그래픽 33" descr="스마트폰">
                    <a:extLst>
                      <a:ext uri="{FF2B5EF4-FFF2-40B4-BE49-F238E27FC236}">
                        <a16:creationId xmlns:a16="http://schemas.microsoft.com/office/drawing/2014/main" id="{9DEB81E1-11C8-44F5-9925-8E537987D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78102" y="608059"/>
                    <a:ext cx="5416198" cy="4999284"/>
                  </a:xfrm>
                  <a:prstGeom prst="rect">
                    <a:avLst/>
                  </a:prstGeom>
                </p:spPr>
              </p:pic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B6A247E8-6101-4F3B-A276-0B840B3F8A26}"/>
                      </a:ext>
                    </a:extLst>
                  </p:cNvPr>
                  <p:cNvSpPr/>
                  <p:nvPr/>
                </p:nvSpPr>
                <p:spPr>
                  <a:xfrm>
                    <a:off x="9054702" y="989621"/>
                    <a:ext cx="1221581" cy="2714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</p:grpSp>
            <p:sp>
              <p:nvSpPr>
                <p:cNvPr id="32" name="모서리가 둥근 직사각형 55">
                  <a:extLst>
                    <a:ext uri="{FF2B5EF4-FFF2-40B4-BE49-F238E27FC236}">
                      <a16:creationId xmlns:a16="http://schemas.microsoft.com/office/drawing/2014/main" id="{27538EB9-A13F-4269-92D6-1AF0463FB4B8}"/>
                    </a:ext>
                  </a:extLst>
                </p:cNvPr>
                <p:cNvSpPr/>
                <p:nvPr/>
              </p:nvSpPr>
              <p:spPr>
                <a:xfrm flipV="1">
                  <a:off x="8830909" y="672980"/>
                  <a:ext cx="542925" cy="4571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A2333FF1-EC6B-4D24-8612-27CF309D9E9B}"/>
                    </a:ext>
                  </a:extLst>
                </p:cNvPr>
                <p:cNvSpPr/>
                <p:nvPr/>
              </p:nvSpPr>
              <p:spPr>
                <a:xfrm>
                  <a:off x="8935597" y="5328720"/>
                  <a:ext cx="357187" cy="35718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211E721-1081-40B7-82F1-A5CD792B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4807" y="1214688"/>
                <a:ext cx="2905492" cy="350202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5D85139-CAF5-44C5-AFE4-4C3BE3C297DE}"/>
                  </a:ext>
                </a:extLst>
              </p:cNvPr>
              <p:cNvSpPr/>
              <p:nvPr/>
            </p:nvSpPr>
            <p:spPr>
              <a:xfrm>
                <a:off x="7664807" y="993493"/>
                <a:ext cx="2905492" cy="221195"/>
              </a:xfrm>
              <a:prstGeom prst="rect">
                <a:avLst/>
              </a:prstGeom>
              <a:solidFill>
                <a:srgbClr val="0CD8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 장체L" panose="02020603020101020101" pitchFamily="18" charset="-127"/>
                  <a:ea typeface="서울남산 장체L" panose="0202060302010102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CD17AD6-8436-4C32-9B2C-EF50FE602409}"/>
                  </a:ext>
                </a:extLst>
              </p:cNvPr>
              <p:cNvSpPr/>
              <p:nvPr/>
            </p:nvSpPr>
            <p:spPr>
              <a:xfrm>
                <a:off x="7665861" y="4713807"/>
                <a:ext cx="2904438" cy="823432"/>
              </a:xfrm>
              <a:prstGeom prst="rect">
                <a:avLst/>
              </a:prstGeom>
              <a:solidFill>
                <a:srgbClr val="0CD8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서울남산 장체L" panose="02020603020101020101" pitchFamily="18" charset="-127"/>
                  <a:ea typeface="서울남산 장체L" panose="02020603020101020101" pitchFamily="18" charset="-127"/>
                </a:endParaRPr>
              </a:p>
            </p:txBody>
          </p:sp>
        </p:grpSp>
        <p:pic>
          <p:nvPicPr>
            <p:cNvPr id="10" name="그래픽 9" descr="가득 찬 배터리">
              <a:extLst>
                <a:ext uri="{FF2B5EF4-FFF2-40B4-BE49-F238E27FC236}">
                  <a16:creationId xmlns:a16="http://schemas.microsoft.com/office/drawing/2014/main" id="{52157087-804B-4497-A871-849AB8635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00944" y="1001832"/>
              <a:ext cx="208737" cy="208737"/>
            </a:xfrm>
            <a:prstGeom prst="rect">
              <a:avLst/>
            </a:prstGeom>
          </p:spPr>
        </p:pic>
        <p:pic>
          <p:nvPicPr>
            <p:cNvPr id="11" name="그래픽 10" descr="신호">
              <a:extLst>
                <a:ext uri="{FF2B5EF4-FFF2-40B4-BE49-F238E27FC236}">
                  <a16:creationId xmlns:a16="http://schemas.microsoft.com/office/drawing/2014/main" id="{F1AD72F4-9AC9-489B-BAB0-7382EEB4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86705" y="1003891"/>
              <a:ext cx="208737" cy="208737"/>
            </a:xfrm>
            <a:prstGeom prst="rect">
              <a:avLst/>
            </a:prstGeom>
          </p:spPr>
        </p:pic>
        <p:pic>
          <p:nvPicPr>
            <p:cNvPr id="12" name="그래픽 11" descr="Wi-Fi">
              <a:extLst>
                <a:ext uri="{FF2B5EF4-FFF2-40B4-BE49-F238E27FC236}">
                  <a16:creationId xmlns:a16="http://schemas.microsoft.com/office/drawing/2014/main" id="{B137DBF3-B229-48C0-B594-B30BA372C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51078" y="982094"/>
              <a:ext cx="274852" cy="274852"/>
            </a:xfrm>
            <a:prstGeom prst="rect">
              <a:avLst/>
            </a:prstGeom>
          </p:spPr>
        </p:pic>
        <p:pic>
          <p:nvPicPr>
            <p:cNvPr id="15" name="그래픽 14" descr="표식">
              <a:extLst>
                <a:ext uri="{FF2B5EF4-FFF2-40B4-BE49-F238E27FC236}">
                  <a16:creationId xmlns:a16="http://schemas.microsoft.com/office/drawing/2014/main" id="{8B2198BE-D40C-4397-B0A0-14363B286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2501" y="1015950"/>
              <a:ext cx="180889" cy="1808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1CC09-8441-4DA8-B3EC-15D7E9E21894}"/>
                </a:ext>
              </a:extLst>
            </p:cNvPr>
            <p:cNvSpPr txBox="1"/>
            <p:nvPr/>
          </p:nvSpPr>
          <p:spPr>
            <a:xfrm>
              <a:off x="9842807" y="990465"/>
              <a:ext cx="6699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solidFill>
                    <a:schemeClr val="bg1"/>
                  </a:solidFill>
                </a:rPr>
                <a:t>98%</a:t>
              </a:r>
              <a:endParaRPr kumimoji="1"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E87F6-BC90-46A2-A37F-C8C0EBE44F31}"/>
                </a:ext>
              </a:extLst>
            </p:cNvPr>
            <p:cNvSpPr txBox="1"/>
            <p:nvPr/>
          </p:nvSpPr>
          <p:spPr>
            <a:xfrm>
              <a:off x="8135407" y="1001832"/>
              <a:ext cx="18890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dirty="0">
                  <a:solidFill>
                    <a:schemeClr val="bg1"/>
                  </a:solidFill>
                </a:rPr>
                <a:t>19:30</a:t>
              </a:r>
              <a:endParaRPr kumimoji="1"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B09005-0C89-49FD-961C-8DAEAB7B01C8}"/>
                </a:ext>
              </a:extLst>
            </p:cNvPr>
            <p:cNvSpPr txBox="1"/>
            <p:nvPr/>
          </p:nvSpPr>
          <p:spPr>
            <a:xfrm>
              <a:off x="8338519" y="4838223"/>
              <a:ext cx="2133600" cy="199378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tx1">
                  <a:lumMod val="50000"/>
                  <a:lumOff val="50000"/>
                  <a:alpha val="56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2000"/>
                </a:prstClr>
              </a:outerShdw>
              <a:reflection stA="0" endPos="6500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669F17-46E6-4333-8E4B-75E6ACE41152}"/>
                </a:ext>
              </a:extLst>
            </p:cNvPr>
            <p:cNvSpPr txBox="1"/>
            <p:nvPr/>
          </p:nvSpPr>
          <p:spPr>
            <a:xfrm>
              <a:off x="7283435" y="4809545"/>
              <a:ext cx="1440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chemeClr val="bg1"/>
                  </a:solidFill>
                </a:rPr>
                <a:t>검색</a:t>
              </a:r>
            </a:p>
          </p:txBody>
        </p:sp>
        <p:sp>
          <p:nvSpPr>
            <p:cNvPr id="24" name="모서리가 둥근 직사각형 47">
              <a:extLst>
                <a:ext uri="{FF2B5EF4-FFF2-40B4-BE49-F238E27FC236}">
                  <a16:creationId xmlns:a16="http://schemas.microsoft.com/office/drawing/2014/main" id="{C591EB59-7D0C-45FA-A235-7A29B0B80785}"/>
                </a:ext>
              </a:extLst>
            </p:cNvPr>
            <p:cNvSpPr/>
            <p:nvPr/>
          </p:nvSpPr>
          <p:spPr>
            <a:xfrm>
              <a:off x="7791073" y="5154832"/>
              <a:ext cx="786384" cy="265176"/>
            </a:xfrm>
            <a:prstGeom prst="round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주변</a:t>
              </a:r>
            </a:p>
          </p:txBody>
        </p:sp>
        <p:sp>
          <p:nvSpPr>
            <p:cNvPr id="25" name="모서리가 둥근 직사각형 48">
              <a:extLst>
                <a:ext uri="{FF2B5EF4-FFF2-40B4-BE49-F238E27FC236}">
                  <a16:creationId xmlns:a16="http://schemas.microsoft.com/office/drawing/2014/main" id="{653383D0-8377-44F2-AE47-0AD712BDDB8A}"/>
                </a:ext>
              </a:extLst>
            </p:cNvPr>
            <p:cNvSpPr/>
            <p:nvPr/>
          </p:nvSpPr>
          <p:spPr>
            <a:xfrm>
              <a:off x="8747271" y="5149293"/>
              <a:ext cx="786384" cy="265176"/>
            </a:xfrm>
            <a:prstGeom prst="round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/>
                <a:t>커뮤니티</a:t>
              </a:r>
            </a:p>
          </p:txBody>
        </p:sp>
        <p:sp>
          <p:nvSpPr>
            <p:cNvPr id="26" name="모서리가 둥근 직사각형 49">
              <a:extLst>
                <a:ext uri="{FF2B5EF4-FFF2-40B4-BE49-F238E27FC236}">
                  <a16:creationId xmlns:a16="http://schemas.microsoft.com/office/drawing/2014/main" id="{19164FD9-0A3D-4C9D-AF93-4372C436F013}"/>
                </a:ext>
              </a:extLst>
            </p:cNvPr>
            <p:cNvSpPr/>
            <p:nvPr/>
          </p:nvSpPr>
          <p:spPr>
            <a:xfrm>
              <a:off x="9713157" y="5151733"/>
              <a:ext cx="786384" cy="265176"/>
            </a:xfrm>
            <a:prstGeom prst="round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/>
                <a:t>설정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EBA46D-B09E-4911-B100-CEB016306335}"/>
              </a:ext>
            </a:extLst>
          </p:cNvPr>
          <p:cNvSpPr txBox="1"/>
          <p:nvPr/>
        </p:nvSpPr>
        <p:spPr>
          <a:xfrm>
            <a:off x="544689" y="3891002"/>
            <a:ext cx="7304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400" dirty="0"/>
              <a:t> 커뮤니티 리뷰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통해 호평이 많은 리뷰를 개발자가</a:t>
            </a:r>
            <a:endParaRPr lang="en-US" altLang="ko-KR" sz="2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fontAlgn="base"/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코스에 추가할 수 있다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49BA6D-A937-4620-A25E-8F37D6B71D49}"/>
              </a:ext>
            </a:extLst>
          </p:cNvPr>
          <p:cNvSpPr txBox="1"/>
          <p:nvPr/>
        </p:nvSpPr>
        <p:spPr>
          <a:xfrm>
            <a:off x="544689" y="5027247"/>
            <a:ext cx="730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400" dirty="0"/>
              <a:t> 코스 키워드 기능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 유저가 찾고자 하는 코스를 손쉽게 찾을 수 있도록 한다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또한 유저가 관심을 갖는 코스와 </a:t>
            </a:r>
            <a:r>
              <a:rPr lang="ko-KR" altLang="en-US" sz="2400" dirty="0"/>
              <a:t>비슷한 키워드를 갖는 코스를 유저에게 추천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79D6F-F938-4EA8-BCD2-346F2B1F2171}"/>
              </a:ext>
            </a:extLst>
          </p:cNvPr>
          <p:cNvSpPr txBox="1"/>
          <p:nvPr/>
        </p:nvSpPr>
        <p:spPr>
          <a:xfrm>
            <a:off x="8895213" y="5999785"/>
            <a:ext cx="17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/>
            <a:r>
              <a:rPr lang="en-US" altLang="ko-KR" sz="2000" dirty="0"/>
              <a:t>[</a:t>
            </a:r>
            <a:r>
              <a:rPr lang="ko-KR" altLang="en-US" sz="2000" dirty="0"/>
              <a:t>앱 </a:t>
            </a:r>
            <a:r>
              <a:rPr lang="en-US" altLang="ko-KR" sz="2000" dirty="0"/>
              <a:t>UI </a:t>
            </a:r>
            <a:r>
              <a:rPr lang="ko-KR" altLang="en-US" sz="2000" dirty="0"/>
              <a:t>예시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9710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6" y="510183"/>
            <a:ext cx="417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개발 및 구현내용</a:t>
            </a:r>
            <a:endParaRPr lang="ko-KR" altLang="en-US" sz="4000" b="1" dirty="0">
              <a:solidFill>
                <a:srgbClr val="73BAA1"/>
              </a:solidFill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497590" y="1331003"/>
            <a:ext cx="190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base"/>
            <a:r>
              <a:rPr lang="en-US" altLang="ko-KR" dirty="0">
                <a:solidFill>
                  <a:srgbClr val="E74C3C"/>
                </a:solidFill>
              </a:rPr>
              <a:t>[</a:t>
            </a:r>
            <a:r>
              <a:rPr lang="ko-KR" altLang="en-US" dirty="0">
                <a:solidFill>
                  <a:srgbClr val="E74C3C"/>
                </a:solidFill>
              </a:rPr>
              <a:t>리스크</a:t>
            </a:r>
            <a:r>
              <a:rPr lang="en-US" altLang="ko-KR" dirty="0">
                <a:solidFill>
                  <a:srgbClr val="E74C3C"/>
                </a:solidFill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2717994" y="1483313"/>
            <a:ext cx="8668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지도 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API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활용하여 실시간으로 자신의 위치를 어플 지도에 나타내어 자신의 위치를 알 수 있다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길 안내 기능 특성상 가장 짧은 거리로 안내를 하기 때문에 내비게이션의 </a:t>
            </a:r>
            <a:r>
              <a:rPr lang="ko-KR" altLang="en-US" sz="2400" dirty="0"/>
              <a:t>길 안내 기능을</a:t>
            </a:r>
            <a:endParaRPr lang="en-US" altLang="ko-KR" sz="2400" dirty="0"/>
          </a:p>
          <a:p>
            <a:pPr algn="l"/>
            <a:r>
              <a:rPr lang="ko-KR" altLang="en-US" sz="2400" dirty="0"/>
              <a:t>활용할 경우 여러 경유지를 설정해야 하는 문제점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 있다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 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따라서 안내 기능을 사용하지 않고 지도에 코스만 보일 수 있게 다른 색깔로 표시를 하여 </a:t>
            </a:r>
            <a:r>
              <a:rPr lang="ko-KR" altLang="en-US" sz="2400" dirty="0"/>
              <a:t>실시간으로 위치만 보이게 한다</a:t>
            </a:r>
            <a:r>
              <a:rPr lang="en-US" altLang="ko-KR" sz="2400" dirty="0"/>
              <a:t>.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EBA46D-B09E-4911-B100-CEB016306335}"/>
              </a:ext>
            </a:extLst>
          </p:cNvPr>
          <p:cNvSpPr txBox="1"/>
          <p:nvPr/>
        </p:nvSpPr>
        <p:spPr>
          <a:xfrm>
            <a:off x="2717994" y="4314163"/>
            <a:ext cx="866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유저가 올린 자신의 코스를 자동적으로 앱에서 제공하도록 구현하는 것이 지도 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API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에서 불가능 할 수 있기 때문에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 경우에는 </a:t>
            </a:r>
            <a:r>
              <a:rPr lang="ko-KR" altLang="en-US" sz="2400" dirty="0"/>
              <a:t>수동으로 유저의 코스를 앱에 등록하는 과정이 요구</a:t>
            </a:r>
            <a:r>
              <a:rPr lang="ko-KR" altLang="en-US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된다</a:t>
            </a:r>
            <a:r>
              <a:rPr lang="en-US" altLang="ko-KR" sz="2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A29235-E7B2-49D8-9596-269B005C76F9}"/>
              </a:ext>
            </a:extLst>
          </p:cNvPr>
          <p:cNvSpPr/>
          <p:nvPr/>
        </p:nvSpPr>
        <p:spPr>
          <a:xfrm>
            <a:off x="2407534" y="1424619"/>
            <a:ext cx="9289679" cy="2425712"/>
          </a:xfrm>
          <a:prstGeom prst="roundRect">
            <a:avLst/>
          </a:prstGeom>
          <a:noFill/>
          <a:ln w="63500"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A707A2B-CECA-44FA-BFBB-3F92ACB2651E}"/>
              </a:ext>
            </a:extLst>
          </p:cNvPr>
          <p:cNvSpPr/>
          <p:nvPr/>
        </p:nvSpPr>
        <p:spPr>
          <a:xfrm>
            <a:off x="2407534" y="4168636"/>
            <a:ext cx="9289679" cy="1491383"/>
          </a:xfrm>
          <a:prstGeom prst="roundRect">
            <a:avLst/>
          </a:prstGeom>
          <a:noFill/>
          <a:ln w="63500"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2219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1BF3D995-0405-4B18-A889-0823836F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F58004-87E2-448B-A616-A4F33E24806F}"/>
              </a:ext>
            </a:extLst>
          </p:cNvPr>
          <p:cNvSpPr/>
          <p:nvPr/>
        </p:nvSpPr>
        <p:spPr>
          <a:xfrm>
            <a:off x="-8092" y="-48362"/>
            <a:ext cx="12192000" cy="690636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4192945" y="3013502"/>
            <a:ext cx="4529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8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팀원 및 역할분담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96" y="3067275"/>
            <a:ext cx="723449" cy="7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9072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8120E7B7-89CE-49E3-B68C-7C432066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DD0732C-1446-4D0F-AB1E-99FE9424900D}"/>
              </a:ext>
            </a:extLst>
          </p:cNvPr>
          <p:cNvSpPr/>
          <p:nvPr/>
        </p:nvSpPr>
        <p:spPr>
          <a:xfrm>
            <a:off x="-1" y="0"/>
            <a:ext cx="4064000" cy="6858000"/>
          </a:xfrm>
          <a:prstGeom prst="rect">
            <a:avLst/>
          </a:prstGeom>
          <a:solidFill>
            <a:srgbClr val="EC948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4E5D82-F12F-4073-A6E6-1D4FF3AA4510}"/>
              </a:ext>
            </a:extLst>
          </p:cNvPr>
          <p:cNvSpPr/>
          <p:nvPr/>
        </p:nvSpPr>
        <p:spPr>
          <a:xfrm>
            <a:off x="4063999" y="0"/>
            <a:ext cx="4064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69666-21E4-4991-B989-47659CB165F3}"/>
              </a:ext>
            </a:extLst>
          </p:cNvPr>
          <p:cNvSpPr/>
          <p:nvPr/>
        </p:nvSpPr>
        <p:spPr>
          <a:xfrm>
            <a:off x="8127998" y="0"/>
            <a:ext cx="4064000" cy="6858000"/>
          </a:xfrm>
          <a:prstGeom prst="rect">
            <a:avLst/>
          </a:prstGeom>
          <a:solidFill>
            <a:srgbClr val="99D18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 descr="android pngì ëí ì´ë¯¸ì§ ê²ìê²°ê³¼">
            <a:extLst>
              <a:ext uri="{FF2B5EF4-FFF2-40B4-BE49-F238E27FC236}">
                <a16:creationId xmlns:a16="http://schemas.microsoft.com/office/drawing/2014/main" id="{C1211DB9-75B1-431B-A34A-73D48FC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66" y="1060827"/>
            <a:ext cx="1108666" cy="11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F2CE3B-DB2F-4939-88A3-9AE6470849AB}"/>
              </a:ext>
            </a:extLst>
          </p:cNvPr>
          <p:cNvSpPr txBox="1"/>
          <p:nvPr/>
        </p:nvSpPr>
        <p:spPr>
          <a:xfrm>
            <a:off x="977675" y="2169493"/>
            <a:ext cx="210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base"/>
            <a:r>
              <a:rPr lang="en-US" altLang="ko-KR" dirty="0"/>
              <a:t>[</a:t>
            </a:r>
            <a:r>
              <a:rPr lang="ko-KR" altLang="en-US" dirty="0"/>
              <a:t>박민수</a:t>
            </a:r>
            <a:r>
              <a:rPr lang="en-US" altLang="ko-KR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C1E1F-E8DF-44AF-93F4-68FD53911DFF}"/>
              </a:ext>
            </a:extLst>
          </p:cNvPr>
          <p:cNvSpPr txBox="1"/>
          <p:nvPr/>
        </p:nvSpPr>
        <p:spPr>
          <a:xfrm>
            <a:off x="198055" y="3392502"/>
            <a:ext cx="36678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t">
              <a:spcBef>
                <a:spcPts val="1200"/>
              </a:spcBef>
            </a:pP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안드로이드 및 </a:t>
            </a:r>
            <a:endParaRPr lang="ko-KR" altLang="en-US" sz="4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 fontAlgn="t">
              <a:spcBef>
                <a:spcPts val="1200"/>
              </a:spcBef>
            </a:pP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지도 </a:t>
            </a:r>
            <a:r>
              <a:rPr lang="en-US" altLang="ko-KR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API </a:t>
            </a: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활용</a:t>
            </a:r>
            <a:endParaRPr lang="ko-KR" altLang="en-US" sz="4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8A75F-0BE5-4118-A5DC-9DF7DA069FF4}"/>
              </a:ext>
            </a:extLst>
          </p:cNvPr>
          <p:cNvSpPr txBox="1"/>
          <p:nvPr/>
        </p:nvSpPr>
        <p:spPr>
          <a:xfrm>
            <a:off x="5041673" y="2169493"/>
            <a:ext cx="210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base"/>
            <a:r>
              <a:rPr lang="en-US" altLang="ko-KR" dirty="0"/>
              <a:t>[</a:t>
            </a:r>
            <a:r>
              <a:rPr lang="ko-KR" altLang="en-US" dirty="0" err="1"/>
              <a:t>정창민</a:t>
            </a:r>
            <a:r>
              <a:rPr lang="en-US" altLang="ko-KR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257F8-8BA1-477F-8A2C-B5452759CF9D}"/>
              </a:ext>
            </a:extLst>
          </p:cNvPr>
          <p:cNvSpPr txBox="1"/>
          <p:nvPr/>
        </p:nvSpPr>
        <p:spPr>
          <a:xfrm>
            <a:off x="4262053" y="3392502"/>
            <a:ext cx="36678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t">
              <a:spcBef>
                <a:spcPts val="1200"/>
              </a:spcBef>
            </a:pP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앱</a:t>
            </a:r>
            <a:r>
              <a:rPr lang="en-US" altLang="ko-KR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 fontAlgn="t">
              <a:spcBef>
                <a:spcPts val="1200"/>
              </a:spcBef>
            </a:pPr>
            <a:r>
              <a:rPr lang="en-US" altLang="ko-KR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UI </a:t>
            </a: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디자인 및 구현 </a:t>
            </a:r>
            <a:endParaRPr lang="ko-KR" altLang="en-US" sz="4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54974-DA76-48B3-9B95-1009398BACAF}"/>
              </a:ext>
            </a:extLst>
          </p:cNvPr>
          <p:cNvSpPr txBox="1"/>
          <p:nvPr/>
        </p:nvSpPr>
        <p:spPr>
          <a:xfrm>
            <a:off x="9105675" y="2169493"/>
            <a:ext cx="210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base"/>
            <a:r>
              <a:rPr lang="en-US" altLang="ko-KR" dirty="0"/>
              <a:t>[</a:t>
            </a:r>
            <a:r>
              <a:rPr lang="ko-KR" altLang="en-US" dirty="0"/>
              <a:t>김재원</a:t>
            </a:r>
            <a:r>
              <a:rPr lang="en-US" altLang="ko-KR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CD1EA-5E01-45CB-A643-9AFAA98829F6}"/>
              </a:ext>
            </a:extLst>
          </p:cNvPr>
          <p:cNvSpPr txBox="1"/>
          <p:nvPr/>
        </p:nvSpPr>
        <p:spPr>
          <a:xfrm>
            <a:off x="8326055" y="3392502"/>
            <a:ext cx="36678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ctr" fontAlgn="t">
              <a:spcBef>
                <a:spcPts val="1200"/>
              </a:spcBef>
            </a:pP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서버 구축 및</a:t>
            </a:r>
            <a:endParaRPr lang="en-US" altLang="ko-KR" dirty="0">
              <a:solidFill>
                <a:srgbClr val="00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 fontAlgn="t">
              <a:spcBef>
                <a:spcPts val="1200"/>
              </a:spcBef>
            </a:pPr>
            <a:r>
              <a:rPr lang="en-US" altLang="ko-KR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DB </a:t>
            </a:r>
            <a:r>
              <a:rPr lang="ko-KR" altLang="en-US" dirty="0">
                <a:solidFill>
                  <a:srgbClr val="0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관리</a:t>
            </a:r>
            <a:endParaRPr lang="ko-KR" altLang="en-US" sz="4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8200" name="Picture 8" descr="design pngì ëí ì´ë¯¸ì§ ê²ìê²°ê³¼">
            <a:extLst>
              <a:ext uri="{FF2B5EF4-FFF2-40B4-BE49-F238E27FC236}">
                <a16:creationId xmlns:a16="http://schemas.microsoft.com/office/drawing/2014/main" id="{C633C5D6-9FBF-4A7A-A072-52D92057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9" y="740020"/>
            <a:ext cx="1172036" cy="14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database pngì ëí ì´ë¯¸ì§ ê²ìê²°ê³¼">
            <a:extLst>
              <a:ext uri="{FF2B5EF4-FFF2-40B4-BE49-F238E27FC236}">
                <a16:creationId xmlns:a16="http://schemas.microsoft.com/office/drawing/2014/main" id="{D47B7B10-B465-4531-B02A-A1637DA2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44" y="1175786"/>
            <a:ext cx="993707" cy="99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0077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B2035-19F4-4C7A-8E71-C2EDA65BA0F9}"/>
              </a:ext>
            </a:extLst>
          </p:cNvPr>
          <p:cNvSpPr/>
          <p:nvPr/>
        </p:nvSpPr>
        <p:spPr>
          <a:xfrm>
            <a:off x="-8092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925847" y="232385"/>
            <a:ext cx="417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주간 진행 계획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" y="260342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DFAA902-A3BC-42BF-AB49-71649C83E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20910"/>
              </p:ext>
            </p:extLst>
          </p:nvPr>
        </p:nvGraphicFramePr>
        <p:xfrm>
          <a:off x="939478" y="954825"/>
          <a:ext cx="10313044" cy="571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261">
                  <a:extLst>
                    <a:ext uri="{9D8B030D-6E8A-4147-A177-3AD203B41FA5}">
                      <a16:colId xmlns:a16="http://schemas.microsoft.com/office/drawing/2014/main" val="1034118009"/>
                    </a:ext>
                  </a:extLst>
                </a:gridCol>
                <a:gridCol w="2578261">
                  <a:extLst>
                    <a:ext uri="{9D8B030D-6E8A-4147-A177-3AD203B41FA5}">
                      <a16:colId xmlns:a16="http://schemas.microsoft.com/office/drawing/2014/main" val="1394969608"/>
                    </a:ext>
                  </a:extLst>
                </a:gridCol>
                <a:gridCol w="2578261">
                  <a:extLst>
                    <a:ext uri="{9D8B030D-6E8A-4147-A177-3AD203B41FA5}">
                      <a16:colId xmlns:a16="http://schemas.microsoft.com/office/drawing/2014/main" val="1690174413"/>
                    </a:ext>
                  </a:extLst>
                </a:gridCol>
                <a:gridCol w="2578261">
                  <a:extLst>
                    <a:ext uri="{9D8B030D-6E8A-4147-A177-3AD203B41FA5}">
                      <a16:colId xmlns:a16="http://schemas.microsoft.com/office/drawing/2014/main" val="179865422"/>
                    </a:ext>
                  </a:extLst>
                </a:gridCol>
              </a:tblGrid>
              <a:tr h="38078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박민수</a:t>
                      </a:r>
                    </a:p>
                  </a:txBody>
                  <a:tcPr>
                    <a:solidFill>
                      <a:srgbClr val="99D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정창민</a:t>
                      </a:r>
                    </a:p>
                  </a:txBody>
                  <a:tcPr>
                    <a:solidFill>
                      <a:srgbClr val="99D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김재원</a:t>
                      </a:r>
                    </a:p>
                  </a:txBody>
                  <a:tcPr>
                    <a:solidFill>
                      <a:srgbClr val="99D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25852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아이디어 회의 및 제안서 작성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165228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멘토 상담 및 프로그램 전체 틀 설계</a:t>
                      </a:r>
                      <a:endParaRPr lang="ko-KR" altLang="en-US" sz="1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5436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앱 기반 설립 및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API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활용 방안 연구</a:t>
                      </a:r>
                      <a:endParaRPr lang="ko-KR" altLang="en-US" sz="11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앱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UI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아웃라인 설계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서버 및 데이터 틀 설계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32576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지도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API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적용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앱 아이콘 및</a:t>
                      </a:r>
                    </a:p>
                    <a:p>
                      <a:pPr algn="ctr" rtl="0"/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UI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로그인 기능 구현 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203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코스 정보 시각화 구현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유저 인증정보 및</a:t>
                      </a:r>
                      <a:endParaRPr lang="en-US" altLang="ko-K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  <a:p>
                      <a:pPr algn="ctr" rtl="0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데이터 저장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5323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 UI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적용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92312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중간 데모 프로그램 완성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4140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중간고사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97433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드라이브 정보 중간 데모에서 부족했던 부분 보충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02577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커뮤니티 동기화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커뮤니티 디자인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커뮤니티 서버 구축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39014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드라이브 정보와 커뮤니티 병합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93214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애플리케이션 완성 및 버그 검토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7647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버그 수정 및 </a:t>
                      </a:r>
                      <a:r>
                        <a:rPr lang="ko-KR" alt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최종본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 완성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6563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최종 발표</a:t>
                      </a:r>
                      <a:endParaRPr lang="ko-KR" altLang="en-US" sz="12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189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ëì°¨, í´ëì ìëì°¨, ì², ì¼ì¸ íë, ëë¡, ì¬í, ëë¬´, ì°¨ë, í¬ëì£¼, í­ì¤ë°ê²">
            <a:extLst>
              <a:ext uri="{FF2B5EF4-FFF2-40B4-BE49-F238E27FC236}">
                <a16:creationId xmlns:a16="http://schemas.microsoft.com/office/drawing/2014/main" id="{631EB679-2266-4627-A1CD-71869B99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942" y="0"/>
            <a:ext cx="1249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31F2E8-696D-4E13-9910-E65E53C7546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A61E-B464-4209-A218-C57ACD06B1B8}"/>
              </a:ext>
            </a:extLst>
          </p:cNvPr>
          <p:cNvSpPr txBox="1"/>
          <p:nvPr/>
        </p:nvSpPr>
        <p:spPr>
          <a:xfrm>
            <a:off x="2697193" y="2013859"/>
            <a:ext cx="679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감 사 합 </a:t>
            </a:r>
            <a:r>
              <a:rPr lang="ko-KR" altLang="en-US" sz="4000" dirty="0" err="1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니</a:t>
            </a:r>
            <a:r>
              <a:rPr lang="ko-KR" altLang="en-US" sz="4000" dirty="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96390964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FEB540E-84BC-46C6-865B-66E3FDD67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B51126-E7B2-45EA-A1E2-CC812BA66A8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6D2E43-FB14-4401-ADB3-7BBE77CF3537}"/>
              </a:ext>
            </a:extLst>
          </p:cNvPr>
          <p:cNvSpPr/>
          <p:nvPr/>
        </p:nvSpPr>
        <p:spPr>
          <a:xfrm>
            <a:off x="0" y="191826"/>
            <a:ext cx="581906" cy="707886"/>
          </a:xfrm>
          <a:prstGeom prst="rect">
            <a:avLst/>
          </a:prstGeom>
          <a:solidFill>
            <a:srgbClr val="73B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F383D-4CC3-464B-B3C4-0EDD04D50011}"/>
              </a:ext>
            </a:extLst>
          </p:cNvPr>
          <p:cNvSpPr txBox="1"/>
          <p:nvPr/>
        </p:nvSpPr>
        <p:spPr>
          <a:xfrm>
            <a:off x="593481" y="219984"/>
            <a:ext cx="129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목 차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69733D-BD8D-4A48-A9E6-8A6460D51E18}"/>
              </a:ext>
            </a:extLst>
          </p:cNvPr>
          <p:cNvSpPr/>
          <p:nvPr/>
        </p:nvSpPr>
        <p:spPr>
          <a:xfrm>
            <a:off x="752354" y="1273489"/>
            <a:ext cx="10891778" cy="5100631"/>
          </a:xfrm>
          <a:custGeom>
            <a:avLst/>
            <a:gdLst>
              <a:gd name="connsiteX0" fmla="*/ 0 w 10891778"/>
              <a:gd name="connsiteY0" fmla="*/ 254369 h 5100631"/>
              <a:gd name="connsiteX1" fmla="*/ 4236335 w 10891778"/>
              <a:gd name="connsiteY1" fmla="*/ 300668 h 5100631"/>
              <a:gd name="connsiteX2" fmla="*/ 1030147 w 10891778"/>
              <a:gd name="connsiteY2" fmla="*/ 3263787 h 5100631"/>
              <a:gd name="connsiteX3" fmla="*/ 5984112 w 10891778"/>
              <a:gd name="connsiteY3" fmla="*/ 5046288 h 5100631"/>
              <a:gd name="connsiteX4" fmla="*/ 8021256 w 10891778"/>
              <a:gd name="connsiteY4" fmla="*/ 1226643 h 5100631"/>
              <a:gd name="connsiteX5" fmla="*/ 10891778 w 10891778"/>
              <a:gd name="connsiteY5" fmla="*/ 1087746 h 510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1778" h="5100631">
                <a:moveTo>
                  <a:pt x="0" y="254369"/>
                </a:moveTo>
                <a:cubicBezTo>
                  <a:pt x="2032322" y="26733"/>
                  <a:pt x="4064644" y="-200902"/>
                  <a:pt x="4236335" y="300668"/>
                </a:cubicBezTo>
                <a:cubicBezTo>
                  <a:pt x="4408026" y="802238"/>
                  <a:pt x="738851" y="2472850"/>
                  <a:pt x="1030147" y="3263787"/>
                </a:cubicBezTo>
                <a:cubicBezTo>
                  <a:pt x="1321443" y="4054724"/>
                  <a:pt x="4818927" y="5385812"/>
                  <a:pt x="5984112" y="5046288"/>
                </a:cubicBezTo>
                <a:cubicBezTo>
                  <a:pt x="7149297" y="4706764"/>
                  <a:pt x="7203312" y="1886400"/>
                  <a:pt x="8021256" y="1226643"/>
                </a:cubicBezTo>
                <a:cubicBezTo>
                  <a:pt x="8839200" y="566886"/>
                  <a:pt x="10525246" y="597751"/>
                  <a:pt x="10891778" y="1087746"/>
                </a:cubicBezTo>
              </a:path>
            </a:pathLst>
          </a:custGeom>
          <a:noFill/>
          <a:ln w="1143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EA9C0414-4B0C-4E5F-B9D6-E1A47C08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590" y="1446835"/>
            <a:ext cx="1059084" cy="10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67212F-9307-494A-840E-B14636AF116D}"/>
              </a:ext>
            </a:extLst>
          </p:cNvPr>
          <p:cNvSpPr txBox="1"/>
          <p:nvPr/>
        </p:nvSpPr>
        <p:spPr>
          <a:xfrm>
            <a:off x="9457340" y="844857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주간 진행 계획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D11E184-122B-4FD9-A97F-B2610934D6E4}"/>
              </a:ext>
            </a:extLst>
          </p:cNvPr>
          <p:cNvSpPr/>
          <p:nvPr/>
        </p:nvSpPr>
        <p:spPr>
          <a:xfrm>
            <a:off x="505290" y="1321560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FC1D9-82EC-4AE1-AD79-938D3889EA0C}"/>
              </a:ext>
            </a:extLst>
          </p:cNvPr>
          <p:cNvSpPr txBox="1"/>
          <p:nvPr/>
        </p:nvSpPr>
        <p:spPr>
          <a:xfrm>
            <a:off x="-794590" y="1791788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E2F8D-FDA8-4F82-A198-DA0F6A2D7A3D}"/>
              </a:ext>
            </a:extLst>
          </p:cNvPr>
          <p:cNvSpPr txBox="1"/>
          <p:nvPr/>
        </p:nvSpPr>
        <p:spPr>
          <a:xfrm>
            <a:off x="905094" y="1634199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동기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4193BD-DD90-48AF-B0E6-A2CEDB890EB4}"/>
              </a:ext>
            </a:extLst>
          </p:cNvPr>
          <p:cNvSpPr txBox="1"/>
          <p:nvPr/>
        </p:nvSpPr>
        <p:spPr>
          <a:xfrm>
            <a:off x="4181145" y="1366678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D1C9CE-9895-4ED7-B4CA-9BC9E4018622}"/>
              </a:ext>
            </a:extLst>
          </p:cNvPr>
          <p:cNvSpPr txBox="1"/>
          <p:nvPr/>
        </p:nvSpPr>
        <p:spPr>
          <a:xfrm>
            <a:off x="2077655" y="3716400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멘토님 피드백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06109B-496C-4DE0-84D6-B8D6371F1D35}"/>
              </a:ext>
            </a:extLst>
          </p:cNvPr>
          <p:cNvSpPr txBox="1"/>
          <p:nvPr/>
        </p:nvSpPr>
        <p:spPr>
          <a:xfrm>
            <a:off x="1784976" y="5850900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F912A5-93E2-480C-86FA-CD7CF503A0F0}"/>
              </a:ext>
            </a:extLst>
          </p:cNvPr>
          <p:cNvSpPr txBox="1"/>
          <p:nvPr/>
        </p:nvSpPr>
        <p:spPr>
          <a:xfrm>
            <a:off x="7842946" y="5168716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개발 및 구현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6BF9C5-9715-46FF-903F-1C646264B72F}"/>
              </a:ext>
            </a:extLst>
          </p:cNvPr>
          <p:cNvSpPr txBox="1"/>
          <p:nvPr/>
        </p:nvSpPr>
        <p:spPr>
          <a:xfrm>
            <a:off x="8659930" y="2797073"/>
            <a:ext cx="298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팀원 및 </a:t>
            </a:r>
            <a:r>
              <a:rPr lang="ko-KR" altLang="en-US" sz="28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역할 분담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D2B0DE-01EE-46F3-803F-5BE8B0E417E6}"/>
              </a:ext>
            </a:extLst>
          </p:cNvPr>
          <p:cNvSpPr/>
          <p:nvPr/>
        </p:nvSpPr>
        <p:spPr>
          <a:xfrm>
            <a:off x="2204974" y="1130578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D030314-FF69-4718-8C50-CE3DD0C5869F}"/>
              </a:ext>
            </a:extLst>
          </p:cNvPr>
          <p:cNvSpPr/>
          <p:nvPr/>
        </p:nvSpPr>
        <p:spPr>
          <a:xfrm>
            <a:off x="4769116" y="1437306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040A408-E1A7-4E9F-B260-D7F3A3F50E68}"/>
              </a:ext>
            </a:extLst>
          </p:cNvPr>
          <p:cNvSpPr/>
          <p:nvPr/>
        </p:nvSpPr>
        <p:spPr>
          <a:xfrm>
            <a:off x="1886673" y="3700655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227A17-EAD0-4371-B15B-5FC4EE065FE2}"/>
              </a:ext>
            </a:extLst>
          </p:cNvPr>
          <p:cNvSpPr/>
          <p:nvPr/>
        </p:nvSpPr>
        <p:spPr>
          <a:xfrm>
            <a:off x="3084856" y="5430326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8E364C-FED5-4A9F-972A-E94AFD212D10}"/>
              </a:ext>
            </a:extLst>
          </p:cNvPr>
          <p:cNvSpPr/>
          <p:nvPr/>
        </p:nvSpPr>
        <p:spPr>
          <a:xfrm>
            <a:off x="7364494" y="5196486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64CAFE6-AE5E-48C8-821D-FC90C75CFF04}"/>
              </a:ext>
            </a:extLst>
          </p:cNvPr>
          <p:cNvSpPr/>
          <p:nvPr/>
        </p:nvSpPr>
        <p:spPr>
          <a:xfrm>
            <a:off x="8277966" y="2641176"/>
            <a:ext cx="381964" cy="381964"/>
          </a:xfrm>
          <a:prstGeom prst="ellipse">
            <a:avLst/>
          </a:prstGeom>
          <a:solidFill>
            <a:schemeClr val="bg1"/>
          </a:solidFill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5778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82782-5472-9D4D-B92A-B9D9437F70AD}"/>
              </a:ext>
            </a:extLst>
          </p:cNvPr>
          <p:cNvSpPr txBox="1"/>
          <p:nvPr/>
        </p:nvSpPr>
        <p:spPr>
          <a:xfrm>
            <a:off x="5333180" y="2551837"/>
            <a:ext cx="6542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특별한 </a:t>
            </a:r>
            <a:r>
              <a:rPr kumimoji="1"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드라이브 코스</a:t>
            </a:r>
            <a:r>
              <a:rPr kumimoji="1" lang="ko-KR" altLang="en-US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와</a:t>
            </a:r>
            <a:endParaRPr kumimoji="1" lang="en-US" altLang="ko-KR" sz="3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r>
              <a:rPr kumimoji="1" lang="ko-KR" altLang="en-US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주변</a:t>
            </a:r>
            <a:r>
              <a:rPr kumimoji="1" lang="en-US" altLang="ko-KR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맛집 식당을 </a:t>
            </a:r>
            <a:r>
              <a:rPr kumimoji="1"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공유</a:t>
            </a:r>
            <a:r>
              <a:rPr kumimoji="1"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kumimoji="1"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</a:t>
            </a:r>
            <a:endParaRPr kumimoji="1" lang="en-US" altLang="ko-KR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kumimoji="1"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추천</a:t>
            </a:r>
            <a:r>
              <a:rPr kumimoji="1" lang="ko-KR" altLang="en-US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하는</a:t>
            </a:r>
            <a:r>
              <a:rPr kumimoji="1" lang="en-US" altLang="ko-KR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어플리케이션</a:t>
            </a:r>
          </a:p>
        </p:txBody>
      </p:sp>
      <p:pic>
        <p:nvPicPr>
          <p:cNvPr id="4098" name="Picture 2" descr="person touching smartphone">
            <a:extLst>
              <a:ext uri="{FF2B5EF4-FFF2-40B4-BE49-F238E27FC236}">
                <a16:creationId xmlns:a16="http://schemas.microsoft.com/office/drawing/2014/main" id="{8559716C-6AE1-47B0-8FF4-54DEC359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0" y="1409217"/>
            <a:ext cx="4661970" cy="403956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129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주 제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6458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82782-5472-9D4D-B92A-B9D9437F70AD}"/>
              </a:ext>
            </a:extLst>
          </p:cNvPr>
          <p:cNvSpPr txBox="1"/>
          <p:nvPr/>
        </p:nvSpPr>
        <p:spPr>
          <a:xfrm>
            <a:off x="711720" y="1414863"/>
            <a:ext cx="4819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사람들은 내비게이션에</a:t>
            </a:r>
            <a:endParaRPr kumimoji="1" lang="en-US" altLang="ko-KR" sz="3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의존하기에 </a:t>
            </a:r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최적의 루트만 이용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하는 것이 일반적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129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동 기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A337D-B19D-44F5-A125-3512A99ABB10}"/>
              </a:ext>
            </a:extLst>
          </p:cNvPr>
          <p:cNvSpPr txBox="1"/>
          <p:nvPr/>
        </p:nvSpPr>
        <p:spPr>
          <a:xfrm>
            <a:off x="711719" y="3207987"/>
            <a:ext cx="4819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정해진 경로로 </a:t>
            </a:r>
            <a:r>
              <a:rPr kumimoji="1" lang="ko-KR" altLang="en-US" sz="32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가다보면</a:t>
            </a:r>
            <a:endParaRPr kumimoji="1" lang="en-US" altLang="ko-KR" sz="3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just"/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숨은 절경이나 새로운</a:t>
            </a:r>
            <a:endParaRPr kumimoji="1" lang="en-US" altLang="ko-KR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just"/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식당을 접할 기회를 놓침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F1E9C-2FF7-4C66-A988-33EE56CB10B1}"/>
              </a:ext>
            </a:extLst>
          </p:cNvPr>
          <p:cNvSpPr txBox="1"/>
          <p:nvPr/>
        </p:nvSpPr>
        <p:spPr>
          <a:xfrm>
            <a:off x="711719" y="5001111"/>
            <a:ext cx="4819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계속 같은 길로 </a:t>
            </a:r>
            <a:r>
              <a:rPr kumimoji="1" lang="ko-KR" altLang="en-US" sz="32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가다보면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질리게 됨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1FE2B19B-C096-4904-993F-DC8B12FAC294}"/>
              </a:ext>
            </a:extLst>
          </p:cNvPr>
          <p:cNvSpPr/>
          <p:nvPr/>
        </p:nvSpPr>
        <p:spPr>
          <a:xfrm>
            <a:off x="6086356" y="2896565"/>
            <a:ext cx="621177" cy="1064871"/>
          </a:xfrm>
          <a:prstGeom prst="chevron">
            <a:avLst/>
          </a:prstGeom>
          <a:noFill/>
          <a:ln w="762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7271735" y="1326905"/>
            <a:ext cx="4962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나만 알고있는</a:t>
            </a:r>
            <a:r>
              <a:rPr kumimoji="1" lang="en-US" altLang="ko-KR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!</a:t>
            </a:r>
          </a:p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일상의</a:t>
            </a:r>
            <a:r>
              <a:rPr kumimoji="1" lang="en-US" altLang="ko-KR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무료함을</a:t>
            </a:r>
            <a:endParaRPr kumimoji="1" lang="en-US" altLang="ko-KR" sz="3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잊게</a:t>
            </a:r>
            <a:r>
              <a:rPr kumimoji="1" lang="en-US" altLang="ko-KR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할</a:t>
            </a:r>
            <a:r>
              <a:rPr kumimoji="1" lang="en-US" altLang="ko-KR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코스를 공유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7271735" y="3216473"/>
            <a:ext cx="4962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공유된 코스 </a:t>
            </a:r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이용자는</a:t>
            </a:r>
            <a:endParaRPr kumimoji="1" lang="en-US" altLang="ko-KR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just"/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추천기능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</a:t>
            </a:r>
            <a:r>
              <a:rPr kumimoji="1" lang="en-US" altLang="ko-KR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활성화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C39C1-9202-495C-9F90-973E489B63FE}"/>
              </a:ext>
            </a:extLst>
          </p:cNvPr>
          <p:cNvSpPr txBox="1"/>
          <p:nvPr/>
        </p:nvSpPr>
        <p:spPr>
          <a:xfrm>
            <a:off x="7271735" y="4613600"/>
            <a:ext cx="4962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일상에서 편하게 사용</a:t>
            </a:r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할</a:t>
            </a:r>
            <a:endParaRPr kumimoji="1" lang="en-US" altLang="ko-KR" sz="3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just"/>
            <a:r>
              <a:rPr kumimoji="1" lang="ko-KR" altLang="en-US" sz="32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18239359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129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개 요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497589" y="1618510"/>
            <a:ext cx="110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1.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경치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맛집 등을 기반으로 한 </a:t>
            </a:r>
            <a:r>
              <a:rPr lang="ko-KR" altLang="en-US" sz="2800" dirty="0"/>
              <a:t>특별한 드라이브 코스 공유</a:t>
            </a:r>
            <a:r>
              <a:rPr lang="en-US" altLang="ko-KR" sz="2800" dirty="0"/>
              <a:t>, </a:t>
            </a:r>
            <a:r>
              <a:rPr lang="ko-KR" altLang="en-US" sz="2800" dirty="0"/>
              <a:t>추천</a:t>
            </a:r>
            <a:r>
              <a:rPr lang="en-US" altLang="ko-KR" sz="2800" dirty="0"/>
              <a:t>, </a:t>
            </a:r>
            <a:r>
              <a:rPr lang="ko-KR" altLang="en-US" sz="2800" dirty="0"/>
              <a:t>안내</a:t>
            </a:r>
            <a:endParaRPr lang="en-US" altLang="ko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497589" y="3312667"/>
            <a:ext cx="11077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2.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애플리케이션 내에서 </a:t>
            </a:r>
            <a:r>
              <a:rPr lang="ko-KR" altLang="en-US" sz="2800" dirty="0"/>
              <a:t>커뮤니티 기능 지원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을 통한 유저 활동 장려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C39C1-9202-495C-9F90-973E489B63FE}"/>
              </a:ext>
            </a:extLst>
          </p:cNvPr>
          <p:cNvSpPr txBox="1"/>
          <p:nvPr/>
        </p:nvSpPr>
        <p:spPr>
          <a:xfrm>
            <a:off x="497588" y="5006823"/>
            <a:ext cx="110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드라이브 루트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실시간 제공 </a:t>
            </a:r>
            <a:r>
              <a:rPr lang="en-US" altLang="ko-KR" sz="2800" dirty="0"/>
              <a:t>(</a:t>
            </a:r>
            <a:r>
              <a:rPr lang="ko-KR" altLang="en-US" sz="2800" dirty="0"/>
              <a:t>주변 맛집</a:t>
            </a:r>
            <a:r>
              <a:rPr lang="en-US" altLang="ko-KR" sz="2800" dirty="0"/>
              <a:t>, </a:t>
            </a:r>
            <a:r>
              <a:rPr lang="ko-KR" altLang="en-US" sz="2800" dirty="0"/>
              <a:t>관광 코스 실시간 표시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80067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405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멘토님 피드백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1567961" y="2048942"/>
            <a:ext cx="8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아이디어 자체는 나름 참신하나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800" dirty="0"/>
              <a:t>실용성에 대해선 의문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기존 차량용 내비게이션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8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내비앱에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연동이 되면 좋겠음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C39C1-9202-495C-9F90-973E489B63FE}"/>
              </a:ext>
            </a:extLst>
          </p:cNvPr>
          <p:cNvSpPr txBox="1"/>
          <p:nvPr/>
        </p:nvSpPr>
        <p:spPr>
          <a:xfrm>
            <a:off x="1567961" y="4643244"/>
            <a:ext cx="110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r>
              <a:rPr lang="ko-KR" altLang="en-US" sz="2800" dirty="0" err="1"/>
              <a:t>내비게이션앱과</a:t>
            </a:r>
            <a:r>
              <a:rPr lang="ko-KR" altLang="en-US" sz="2800" dirty="0"/>
              <a:t> 어떻게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연동</a:t>
            </a:r>
            <a:r>
              <a:rPr lang="ko-KR" altLang="en-US" sz="2800" dirty="0"/>
              <a:t>해서</a:t>
            </a:r>
            <a:r>
              <a:rPr lang="en-US" altLang="ko-KR" sz="2800" dirty="0"/>
              <a:t> </a:t>
            </a:r>
            <a:r>
              <a:rPr lang="ko-KR" altLang="en-US" sz="2800" dirty="0"/>
              <a:t>보여줄 수 있을지</a:t>
            </a:r>
            <a:r>
              <a:rPr lang="en-US" altLang="ko-KR" sz="2800" dirty="0"/>
              <a:t> </a:t>
            </a:r>
            <a:r>
              <a:rPr lang="ko-KR" altLang="en-US" sz="2800" dirty="0"/>
              <a:t>고민해 볼 것</a:t>
            </a:r>
            <a:r>
              <a:rPr lang="en-US" altLang="ko-KR" sz="2800" dirty="0"/>
              <a:t>.</a:t>
            </a:r>
          </a:p>
        </p:txBody>
      </p:sp>
      <p:pic>
        <p:nvPicPr>
          <p:cNvPr id="6146" name="Picture 2" descr="red check pngì ëí ì´ë¯¸ì§ ê²ìê²°ê³¼">
            <a:extLst>
              <a:ext uri="{FF2B5EF4-FFF2-40B4-BE49-F238E27FC236}">
                <a16:creationId xmlns:a16="http://schemas.microsoft.com/office/drawing/2014/main" id="{A735C5B2-608D-4F9A-89C0-2B01785E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7" b="95833" l="10000" r="90000">
                        <a14:foregroundMark x1="81889" y1="6875" x2="81889" y2="6875"/>
                        <a14:foregroundMark x1="84667" y1="2917" x2="84667" y2="2917"/>
                        <a14:foregroundMark x1="46778" y1="91979" x2="46778" y2="91979"/>
                        <a14:foregroundMark x1="65333" y1="95833" x2="65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4" y="1695914"/>
            <a:ext cx="782768" cy="83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check pngì ëí ì´ë¯¸ì§ ê²ìê²°ê³¼">
            <a:extLst>
              <a:ext uri="{FF2B5EF4-FFF2-40B4-BE49-F238E27FC236}">
                <a16:creationId xmlns:a16="http://schemas.microsoft.com/office/drawing/2014/main" id="{7E77CA8B-075F-4049-916D-DB597052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7" b="95833" l="10000" r="90000">
                        <a14:foregroundMark x1="81889" y1="6875" x2="81889" y2="6875"/>
                        <a14:foregroundMark x1="84667" y1="2917" x2="84667" y2="2917"/>
                        <a14:foregroundMark x1="46778" y1="91979" x2="46778" y2="91979"/>
                        <a14:foregroundMark x1="65333" y1="95833" x2="65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4" y="4297478"/>
            <a:ext cx="782768" cy="83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5801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405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멘토님 피드백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1567961" y="2048942"/>
            <a:ext cx="8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아이디어 자체는 나름 참신하나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800" dirty="0"/>
              <a:t>실용성에 대해선 의문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기존 차량용 내비게이션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8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내비앱에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연동이 되면 좋겠음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F335BD-D9DC-41C1-9787-25DC870D6F4A}"/>
              </a:ext>
            </a:extLst>
          </p:cNvPr>
          <p:cNvSpPr/>
          <p:nvPr/>
        </p:nvSpPr>
        <p:spPr>
          <a:xfrm>
            <a:off x="494788" y="3194613"/>
            <a:ext cx="11202425" cy="2592729"/>
          </a:xfrm>
          <a:prstGeom prst="roundRect">
            <a:avLst/>
          </a:prstGeom>
          <a:noFill/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C39C1-9202-495C-9F90-973E489B63FE}"/>
              </a:ext>
            </a:extLst>
          </p:cNvPr>
          <p:cNvSpPr txBox="1"/>
          <p:nvPr/>
        </p:nvSpPr>
        <p:spPr>
          <a:xfrm>
            <a:off x="557453" y="3367593"/>
            <a:ext cx="11077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algn="l"/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[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실용성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] </a:t>
            </a:r>
            <a:r>
              <a:rPr lang="ko-KR" altLang="en-US" sz="2800" dirty="0"/>
              <a:t>현재 </a:t>
            </a:r>
            <a:r>
              <a:rPr lang="en-US" altLang="ko-KR" sz="2800" dirty="0"/>
              <a:t>‘</a:t>
            </a:r>
            <a:r>
              <a:rPr lang="ko-KR" altLang="en-US" sz="2800" dirty="0"/>
              <a:t>드라이브 코스</a:t>
            </a:r>
            <a:r>
              <a:rPr lang="en-US" altLang="ko-KR" sz="2800" dirty="0"/>
              <a:t>’</a:t>
            </a:r>
            <a:r>
              <a:rPr lang="ko-KR" altLang="en-US" sz="2800" dirty="0"/>
              <a:t>에 초점을 둔 애플리케이션은 없음</a:t>
            </a:r>
            <a:r>
              <a:rPr lang="en-US" altLang="ko-KR" sz="2800" dirty="0"/>
              <a:t>. </a:t>
            </a:r>
            <a:r>
              <a:rPr lang="ko-KR" altLang="en-US" sz="2800" dirty="0"/>
              <a:t>기존에 없었던 것을 만듦으로써 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‘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새로운 요구</a:t>
            </a:r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’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충족</a:t>
            </a:r>
            <a:r>
              <a:rPr lang="en-US" altLang="ko-KR" sz="2800" dirty="0"/>
              <a:t>. </a:t>
            </a:r>
            <a:r>
              <a:rPr lang="ko-KR" altLang="en-US" sz="2800" dirty="0"/>
              <a:t>기존 지도나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내비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앱과연동까지는</a:t>
            </a:r>
            <a:r>
              <a:rPr lang="ko-KR" altLang="en-US" sz="2800" dirty="0"/>
              <a:t> 구현하지 못하더라도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루트와</a:t>
            </a:r>
            <a:r>
              <a:rPr lang="ko-KR" altLang="en-US" sz="2800" dirty="0"/>
              <a:t>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유저의 현재 위치를 실시간으로 제공</a:t>
            </a:r>
            <a:r>
              <a:rPr lang="ko-KR" altLang="en-US" sz="2800" dirty="0"/>
              <a:t>할 수 있다면 충분히 쓸모 있을 것</a:t>
            </a:r>
            <a:r>
              <a:rPr lang="en-US" altLang="ko-KR" sz="2800" dirty="0"/>
              <a:t>. </a:t>
            </a:r>
            <a:r>
              <a:rPr lang="ko-KR" altLang="en-US" sz="2800" dirty="0"/>
              <a:t>연동이 가능하다면</a:t>
            </a:r>
            <a:r>
              <a:rPr lang="en-US" altLang="ko-KR" sz="2800" dirty="0"/>
              <a:t> </a:t>
            </a:r>
            <a:r>
              <a:rPr lang="ko-KR" altLang="en-US" sz="2800" dirty="0"/>
              <a:t>더욱 실용성이 있을 것</a:t>
            </a:r>
            <a:r>
              <a:rPr lang="en-US" altLang="ko-KR" sz="2800" dirty="0"/>
              <a:t>.</a:t>
            </a:r>
          </a:p>
        </p:txBody>
      </p:sp>
      <p:pic>
        <p:nvPicPr>
          <p:cNvPr id="6146" name="Picture 2" descr="red check pngì ëí ì´ë¯¸ì§ ê²ìê²°ê³¼">
            <a:extLst>
              <a:ext uri="{FF2B5EF4-FFF2-40B4-BE49-F238E27FC236}">
                <a16:creationId xmlns:a16="http://schemas.microsoft.com/office/drawing/2014/main" id="{A735C5B2-608D-4F9A-89C0-2B01785E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7" b="95833" l="10000" r="90000">
                        <a14:foregroundMark x1="81889" y1="6875" x2="81889" y2="6875"/>
                        <a14:foregroundMark x1="84667" y1="2917" x2="84667" y2="2917"/>
                        <a14:foregroundMark x1="46778" y1="91979" x2="46778" y2="91979"/>
                        <a14:foregroundMark x1="65333" y1="95833" x2="65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4" y="1695914"/>
            <a:ext cx="782768" cy="83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1264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405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멘토님 피드백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775504" y="1816586"/>
            <a:ext cx="1064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앱에서 </a:t>
            </a:r>
            <a:r>
              <a:rPr lang="ko-KR" altLang="en-US" sz="2800" dirty="0"/>
              <a:t>자체적으로 시각적인 코스 안내를</a:t>
            </a:r>
            <a:r>
              <a:rPr lang="en-US" altLang="ko-KR" sz="2800" dirty="0"/>
              <a:t> </a:t>
            </a:r>
            <a:r>
              <a:rPr lang="ko-KR" altLang="en-US" sz="2800" dirty="0"/>
              <a:t>제공한다면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8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내비앱과의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연동이 불필요해짐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endParaRPr lang="en-US" altLang="ko-KR" sz="2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800" dirty="0"/>
              <a:t>[</a:t>
            </a:r>
            <a:r>
              <a:rPr lang="ko-KR" altLang="en-US" sz="2800" dirty="0"/>
              <a:t>기존 차량용 </a:t>
            </a:r>
            <a:r>
              <a:rPr lang="ko-KR" altLang="en-US" sz="2800" dirty="0" err="1"/>
              <a:t>내비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내비앱과의</a:t>
            </a:r>
            <a:r>
              <a:rPr lang="ko-KR" altLang="en-US" sz="2800" dirty="0"/>
              <a:t> 연동</a:t>
            </a:r>
            <a:r>
              <a:rPr lang="en-US" altLang="ko-KR" sz="2800" dirty="0"/>
              <a:t>]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지도 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API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활용함으로써 추후 주요 지도 애플리케이션과의 연동 가능성 엿봄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C39C1-9202-495C-9F90-973E489B63FE}"/>
              </a:ext>
            </a:extLst>
          </p:cNvPr>
          <p:cNvSpPr txBox="1"/>
          <p:nvPr/>
        </p:nvSpPr>
        <p:spPr>
          <a:xfrm>
            <a:off x="1567961" y="4643244"/>
            <a:ext cx="110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r>
              <a:rPr lang="ko-KR" altLang="en-US" sz="2800" dirty="0" err="1"/>
              <a:t>내비게이션앱과</a:t>
            </a:r>
            <a:r>
              <a:rPr lang="ko-KR" altLang="en-US" sz="2800" dirty="0"/>
              <a:t> 어떻게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연동</a:t>
            </a:r>
            <a:r>
              <a:rPr lang="ko-KR" altLang="en-US" sz="2800" dirty="0"/>
              <a:t>해서</a:t>
            </a:r>
            <a:r>
              <a:rPr lang="en-US" altLang="ko-KR" sz="2800" dirty="0"/>
              <a:t> </a:t>
            </a:r>
            <a:r>
              <a:rPr lang="ko-KR" altLang="en-US" sz="2800" dirty="0"/>
              <a:t>보여줄 수 있을지</a:t>
            </a:r>
            <a:r>
              <a:rPr lang="en-US" altLang="ko-KR" sz="2800" dirty="0"/>
              <a:t> </a:t>
            </a:r>
            <a:r>
              <a:rPr lang="ko-KR" altLang="en-US" sz="2800" dirty="0"/>
              <a:t>고민해 볼 것</a:t>
            </a:r>
            <a:r>
              <a:rPr lang="en-US" altLang="ko-KR" sz="2800" dirty="0"/>
              <a:t>.</a:t>
            </a:r>
          </a:p>
        </p:txBody>
      </p:sp>
      <p:pic>
        <p:nvPicPr>
          <p:cNvPr id="10" name="Picture 2" descr="red check pngì ëí ì´ë¯¸ì§ ê²ìê²°ê³¼">
            <a:extLst>
              <a:ext uri="{FF2B5EF4-FFF2-40B4-BE49-F238E27FC236}">
                <a16:creationId xmlns:a16="http://schemas.microsoft.com/office/drawing/2014/main" id="{7E77CA8B-075F-4049-916D-DB597052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7" b="95833" l="10000" r="90000">
                        <a14:foregroundMark x1="81889" y1="6875" x2="81889" y2="6875"/>
                        <a14:foregroundMark x1="84667" y1="2917" x2="84667" y2="2917"/>
                        <a14:foregroundMark x1="46778" y1="91979" x2="46778" y2="91979"/>
                        <a14:foregroundMark x1="65333" y1="95833" x2="65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4" y="4297478"/>
            <a:ext cx="782768" cy="83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67C0C7-42C9-4806-9CFC-ADE5518FA701}"/>
              </a:ext>
            </a:extLst>
          </p:cNvPr>
          <p:cNvSpPr/>
          <p:nvPr/>
        </p:nvSpPr>
        <p:spPr>
          <a:xfrm>
            <a:off x="494788" y="1643606"/>
            <a:ext cx="11202425" cy="2592729"/>
          </a:xfrm>
          <a:prstGeom prst="roundRect">
            <a:avLst/>
          </a:prstGeom>
          <a:noFill/>
          <a:ln w="63500">
            <a:solidFill>
              <a:srgbClr val="73B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8312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ìëì°¨, ê³ ì ì ì¸, ëë¡, ì¬í, ëë¬´, ì°¨ë, í­ì¤ë°ê², í­ì¤ë°ê² ë¹í, Oldtimer, ë²½ì§">
            <a:extLst>
              <a:ext uri="{FF2B5EF4-FFF2-40B4-BE49-F238E27FC236}">
                <a16:creationId xmlns:a16="http://schemas.microsoft.com/office/drawing/2014/main" id="{F890CF43-8F1B-4C6A-B8C6-1F918FE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1E94922-2CDF-45DB-9425-104CE3E7C86F}"/>
              </a:ext>
            </a:extLst>
          </p:cNvPr>
          <p:cNvSpPr/>
          <p:nvPr/>
        </p:nvSpPr>
        <p:spPr>
          <a:xfrm>
            <a:off x="254643" y="353028"/>
            <a:ext cx="11682714" cy="6151944"/>
          </a:xfrm>
          <a:custGeom>
            <a:avLst/>
            <a:gdLst>
              <a:gd name="connsiteX0" fmla="*/ 0 w 11682714"/>
              <a:gd name="connsiteY0" fmla="*/ 0 h 6151944"/>
              <a:gd name="connsiteX1" fmla="*/ 11682714 w 11682714"/>
              <a:gd name="connsiteY1" fmla="*/ 0 h 6151944"/>
              <a:gd name="connsiteX2" fmla="*/ 11682714 w 11682714"/>
              <a:gd name="connsiteY2" fmla="*/ 5202820 h 6151944"/>
              <a:gd name="connsiteX3" fmla="*/ 10733590 w 11682714"/>
              <a:gd name="connsiteY3" fmla="*/ 6151944 h 6151944"/>
              <a:gd name="connsiteX4" fmla="*/ 0 w 11682714"/>
              <a:gd name="connsiteY4" fmla="*/ 6151944 h 61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2714" h="6151944">
                <a:moveTo>
                  <a:pt x="0" y="0"/>
                </a:moveTo>
                <a:lnTo>
                  <a:pt x="11682714" y="0"/>
                </a:lnTo>
                <a:lnTo>
                  <a:pt x="11682714" y="5202820"/>
                </a:lnTo>
                <a:lnTo>
                  <a:pt x="10733590" y="6151944"/>
                </a:lnTo>
                <a:lnTo>
                  <a:pt x="0" y="6151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5AF11-408E-4C99-8BF8-64FBCC8AE28B}"/>
              </a:ext>
            </a:extLst>
          </p:cNvPr>
          <p:cNvSpPr txBox="1"/>
          <p:nvPr/>
        </p:nvSpPr>
        <p:spPr>
          <a:xfrm>
            <a:off x="1111047" y="510183"/>
            <a:ext cx="129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dirty="0">
                <a:solidFill>
                  <a:srgbClr val="73BAA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목 표</a:t>
            </a:r>
          </a:p>
        </p:txBody>
      </p:sp>
      <p:pic>
        <p:nvPicPr>
          <p:cNvPr id="19" name="Picture 8" descr="gps pngì ëí ì´ë¯¸ì§ ê²ìê²°ê³¼">
            <a:extLst>
              <a:ext uri="{FF2B5EF4-FFF2-40B4-BE49-F238E27FC236}">
                <a16:creationId xmlns:a16="http://schemas.microsoft.com/office/drawing/2014/main" id="{0C79988D-7C52-4AD0-8793-CE92BBA2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9" y="538140"/>
            <a:ext cx="613458" cy="6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B1F4F-164B-4400-8773-1D11806B1A0D}"/>
              </a:ext>
            </a:extLst>
          </p:cNvPr>
          <p:cNvSpPr txBox="1"/>
          <p:nvPr/>
        </p:nvSpPr>
        <p:spPr>
          <a:xfrm>
            <a:off x="497589" y="1618510"/>
            <a:ext cx="110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fontAlgn="base"/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1.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멋진 </a:t>
            </a:r>
            <a:r>
              <a:rPr lang="ko-KR" altLang="en-US" sz="28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드라이빙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코스를 홍보하여 </a:t>
            </a:r>
            <a:r>
              <a:rPr lang="ko-KR" altLang="en-US" sz="2800" dirty="0"/>
              <a:t>많은 사람들이 즐길 수 있도록 합니다</a:t>
            </a:r>
            <a:r>
              <a:rPr lang="en-US" altLang="ko-KR" sz="28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A7E9D-B922-4027-9D80-63971BB46C1A}"/>
              </a:ext>
            </a:extLst>
          </p:cNvPr>
          <p:cNvSpPr txBox="1"/>
          <p:nvPr/>
        </p:nvSpPr>
        <p:spPr>
          <a:xfrm>
            <a:off x="497589" y="3312667"/>
            <a:ext cx="1107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2. </a:t>
            </a:r>
            <a:r>
              <a:rPr lang="ko-KR" altLang="en-US" sz="2800" dirty="0"/>
              <a:t>커뮤니티를 활성화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하여 여러 색다른 코스와 먹거리를 공유할 수</a:t>
            </a:r>
            <a:endParaRPr lang="en-US" altLang="ko-KR" sz="2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 </a:t>
            </a:r>
            <a:r>
              <a:rPr lang="ko-KR" altLang="en-US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있도록 한다</a:t>
            </a:r>
            <a:r>
              <a:rPr lang="en-US" altLang="ko-KR" sz="2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C39C1-9202-495C-9F90-973E489B63FE}"/>
              </a:ext>
            </a:extLst>
          </p:cNvPr>
          <p:cNvSpPr txBox="1"/>
          <p:nvPr/>
        </p:nvSpPr>
        <p:spPr>
          <a:xfrm>
            <a:off x="497588" y="5006823"/>
            <a:ext cx="11077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kumimoji="1" sz="32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커뮤니티 기능을 통해 명소를 공유하고 유저 평가 기능을 통해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정보의</a:t>
            </a:r>
            <a:endParaRPr lang="en-US" altLang="ko-KR" sz="28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신뢰성을 향상</a:t>
            </a:r>
            <a:r>
              <a:rPr lang="ko-KR" altLang="en-US" sz="2800" dirty="0"/>
              <a:t>시킬 수 있도록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545122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764</Words>
  <Application>Microsoft Office PowerPoint</Application>
  <PresentationFormat>와이드스크린</PresentationFormat>
  <Paragraphs>147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서울남산 장체L</vt:lpstr>
      <vt:lpstr>맑은 고딕</vt:lpstr>
      <vt:lpstr>210 수필명조 020</vt:lpstr>
      <vt:lpstr>Arial</vt:lpstr>
      <vt:lpstr>210 수필명조 040</vt:lpstr>
      <vt:lpstr>a옛날사진관3</vt:lpstr>
      <vt:lpstr>a옛날사진관2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정창민</dc:creator>
  <cp:lastModifiedBy>Windows 사용자</cp:lastModifiedBy>
  <cp:revision>35</cp:revision>
  <dcterms:created xsi:type="dcterms:W3CDTF">2019-09-16T11:27:26Z</dcterms:created>
  <dcterms:modified xsi:type="dcterms:W3CDTF">2019-09-16T23:12:17Z</dcterms:modified>
  <cp:contentStatus/>
</cp:coreProperties>
</file>