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6" r:id="rId6"/>
  </p:sldMasterIdLst>
  <p:notesMasterIdLst>
    <p:notesMasterId r:id="rId21"/>
  </p:notesMasterIdLst>
  <p:handoutMasterIdLst>
    <p:handoutMasterId r:id="rId22"/>
  </p:handoutMasterIdLst>
  <p:sldIdLst>
    <p:sldId id="1142" r:id="rId7"/>
    <p:sldId id="1397" r:id="rId8"/>
    <p:sldId id="1354" r:id="rId9"/>
    <p:sldId id="1356" r:id="rId10"/>
    <p:sldId id="1353" r:id="rId11"/>
    <p:sldId id="1411" r:id="rId12"/>
    <p:sldId id="1402" r:id="rId13"/>
    <p:sldId id="1404" r:id="rId14"/>
    <p:sldId id="1403" r:id="rId15"/>
    <p:sldId id="1409" r:id="rId16"/>
    <p:sldId id="1410" r:id="rId17"/>
    <p:sldId id="1359" r:id="rId18"/>
    <p:sldId id="1399" r:id="rId19"/>
    <p:sldId id="1079" r:id="rId2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  <a:srgbClr val="66FF33"/>
    <a:srgbClr val="99CC00"/>
    <a:srgbClr val="33CC33"/>
    <a:srgbClr val="00FFFF"/>
    <a:srgbClr val="FF66FF"/>
    <a:srgbClr val="0532C1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89714" autoAdjust="0"/>
  </p:normalViewPr>
  <p:slideViewPr>
    <p:cSldViewPr snapToGrid="0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b="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Times" panose="02020603050405020304" pitchFamily="18" charset="0"/>
              </a:defRPr>
            </a:lvl1pPr>
          </a:lstStyle>
          <a:p>
            <a:fld id="{4DEA76BA-64C8-4FBA-AE51-1334C05D38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97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b="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Times" panose="02020603050405020304" pitchFamily="18" charset="0"/>
              </a:defRPr>
            </a:lvl1pPr>
          </a:lstStyle>
          <a:p>
            <a:fld id="{493B405C-BDAC-40CD-8678-8E7232AD0B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285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C56D1B-E8CB-499A-9541-065B0A966D1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36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122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7EA8E-78BB-4ADA-8C33-707AAA747D7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6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586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B5445-AAA1-4A49-A31D-735EB0725E6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6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488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47A5D-71DC-4B7C-A56A-10BF033D082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27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258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5DCFE-8958-4003-B8EA-ACF6CC3A266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41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320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1D363-8A93-4F1C-8947-3BDC08353B1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46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054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573D9-B863-4018-8A55-E482529147E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6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36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06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06562-F0E3-48B1-9EFC-4650A9D40AC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6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03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86BDE-0966-4512-90D0-B9A7255A513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7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68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72C17-8710-4668-8887-C25738BE75D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6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1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21ACC8-1EEC-462F-9E46-7FC823EB80D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45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22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104AA2-4CF0-4FC7-A491-D4AE3CBBA9B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45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866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6903D-4EE8-4E6C-9194-C0A3597C338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45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025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1263B-07F1-4AF0-B253-A66C5DFC487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46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95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A1A39E-94C7-4B00-9E52-42A3AA4DD6CB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94C7D-DED4-4896-A721-05C662B2BB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444196"/>
      </p:ext>
    </p:extLst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04C7F8-1CE0-450E-89B6-E008DB96AE2A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43A63-5881-40FE-AF0D-4EB84BA88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695296"/>
      </p:ext>
    </p:extLst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9674D5-11FB-4265-BA3B-9B9E4A17F56E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2A37A-C02E-459A-B209-65A6CDDFCF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652357"/>
      </p:ext>
    </p:extLst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3F6B9D-1A74-4A21-BE0F-1B7BE47A6801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D971B-A4BC-48FC-908B-85BE1E6CD2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133824"/>
      </p:ext>
    </p:extLst>
  </p:cSld>
  <p:clrMapOvr>
    <a:masterClrMapping/>
  </p:clrMapOvr>
  <p:transition>
    <p:pull dir="l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D4360B-CB58-4388-8105-0D15381165D2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6FA1B-1480-4ED3-AC30-8F47228E9F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071187"/>
      </p:ext>
    </p:extLst>
  </p:cSld>
  <p:clrMapOvr>
    <a:masterClrMapping/>
  </p:clrMapOvr>
  <p:transition>
    <p:pull dir="l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3E9989-96B4-4DE0-99FD-EC43AFCE2A88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64BD9-0F05-424D-821D-B68866FE0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690752"/>
      </p:ext>
    </p:extLst>
  </p:cSld>
  <p:clrMapOvr>
    <a:masterClrMapping/>
  </p:clrMapOvr>
  <p:transition>
    <p:pull dir="l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10AC32-46EF-499D-A297-EFCE76251625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97C0D-712E-4450-BF73-D4D7EF64A8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302513"/>
      </p:ext>
    </p:extLst>
  </p:cSld>
  <p:clrMapOvr>
    <a:masterClrMapping/>
  </p:clrMapOvr>
  <p:transition>
    <p:pull dir="l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331BCA-2FF0-4830-91CC-212827DD259E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1C173-242C-402B-92DA-B23C15541D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249606"/>
      </p:ext>
    </p:extLst>
  </p:cSld>
  <p:clrMapOvr>
    <a:masterClrMapping/>
  </p:clrMapOvr>
  <p:transition>
    <p:pull dir="l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22AEBF-A4DB-42AC-B2CF-C82EA13BBFC3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068C3-3190-4C1B-B321-214A1E796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01445"/>
      </p:ext>
    </p:extLst>
  </p:cSld>
  <p:clrMapOvr>
    <a:masterClrMapping/>
  </p:clrMapOvr>
  <p:transition>
    <p:pull dir="l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7E68FE-E7A0-4C7A-A1E6-0B219ED27E82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6C1AD-35B5-4B98-A302-108CEE47F2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797845"/>
      </p:ext>
    </p:extLst>
  </p:cSld>
  <p:clrMapOvr>
    <a:masterClrMapping/>
  </p:clrMapOvr>
  <p:transition>
    <p:pull dir="l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B9DE05-29A0-48AD-9678-E1011848C8AD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0E03F-D81C-464A-8FB6-B3F55F61A6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600879"/>
      </p:ext>
    </p:extLst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788C85-1472-4F84-A50A-9FA6137A2C16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A18DF-8342-4ECC-82D7-6640299E0C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926378"/>
      </p:ext>
    </p:extLst>
  </p:cSld>
  <p:clrMapOvr>
    <a:masterClrMapping/>
  </p:clrMapOvr>
  <p:transition>
    <p:pull dir="l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DA7436-E711-474E-B708-8EE649E73FC3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F1018-D6BB-4EDF-804D-5C5A25394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743662"/>
      </p:ext>
    </p:extLst>
  </p:cSld>
  <p:clrMapOvr>
    <a:masterClrMapping/>
  </p:clrMapOvr>
  <p:transition>
    <p:pull dir="l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2D992A-BF53-406B-AFA8-8273BBD63176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3794F-B915-4225-B6E3-11C910EA25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949136"/>
      </p:ext>
    </p:extLst>
  </p:cSld>
  <p:clrMapOvr>
    <a:masterClrMapping/>
  </p:clrMapOvr>
  <p:transition>
    <p:pull dir="l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0"/>
            <a:ext cx="207645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07695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E8F0A-E3E2-4D55-A52C-9E776BDCFE35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72383-06A1-4728-AB3F-C2A7753FC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777121"/>
      </p:ext>
    </p:extLst>
  </p:cSld>
  <p:clrMapOvr>
    <a:masterClrMapping/>
  </p:clrMapOvr>
  <p:transition>
    <p:pull dir="l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CA8FE1-19F1-4F3F-B353-0F5C72148CCA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3DA35-A9EB-48D3-A2BD-2B68E8F8E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32371"/>
      </p:ext>
    </p:extLst>
  </p:cSld>
  <p:clrMapOvr>
    <a:masterClrMapping/>
  </p:clrMapOvr>
  <p:transition>
    <p:pull dir="l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93BB6A-06F2-49A5-AC3F-D5BA6E967EFF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A0C56-0679-4375-891E-25DA2D3B0C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020274"/>
      </p:ext>
    </p:extLst>
  </p:cSld>
  <p:clrMapOvr>
    <a:masterClrMapping/>
  </p:clrMapOvr>
  <p:transition>
    <p:pull dir="l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01F329-758D-4179-8D6A-889AD819B7BC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72D85-6BC9-4101-907A-03903F261A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418148"/>
      </p:ext>
    </p:extLst>
  </p:cSld>
  <p:clrMapOvr>
    <a:masterClrMapping/>
  </p:clrMapOvr>
  <p:transition>
    <p:pull dir="l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54E028-E9EA-4CEA-A4B8-C0F6FAA04043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59650-28D6-4CC2-B39C-E83BB499F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812073"/>
      </p:ext>
    </p:extLst>
  </p:cSld>
  <p:clrMapOvr>
    <a:masterClrMapping/>
  </p:clrMapOvr>
  <p:transition>
    <p:pull dir="l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761A5C-D330-4065-AAD4-116231D53B45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0F7A1-3004-488A-8514-8325CFB4A7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998665"/>
      </p:ext>
    </p:extLst>
  </p:cSld>
  <p:clrMapOvr>
    <a:masterClrMapping/>
  </p:clrMapOvr>
  <p:transition>
    <p:pull dir="l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93002-01EA-4648-8FA8-6C1F50422172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FB391-7555-4840-986D-04AD064B71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895904"/>
      </p:ext>
    </p:extLst>
  </p:cSld>
  <p:clrMapOvr>
    <a:masterClrMapping/>
  </p:clrMapOvr>
  <p:transition>
    <p:pull dir="l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C8BBCB-FC8B-4174-B53C-245D86193887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FD454-F45F-4B21-8AC7-B11D9988F0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314570"/>
      </p:ext>
    </p:extLst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16063D-BE70-44F8-B962-314B8ED898F9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63642-D088-4FE5-A670-FD206D0B2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58991"/>
      </p:ext>
    </p:extLst>
  </p:cSld>
  <p:clrMapOvr>
    <a:masterClrMapping/>
  </p:clrMapOvr>
  <p:transition>
    <p:pull dir="l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2A73F4-80B9-40D8-9D69-7FC494D31EDF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CC501-FEEF-478F-8614-017951343C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2878"/>
      </p:ext>
    </p:extLst>
  </p:cSld>
  <p:clrMapOvr>
    <a:masterClrMapping/>
  </p:clrMapOvr>
  <p:transition>
    <p:pull dir="l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38DAAE-AD1C-45B6-A0DD-E46C115E05DC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EA64F-0521-4CE2-BB93-179A6079DD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688916"/>
      </p:ext>
    </p:extLst>
  </p:cSld>
  <p:clrMapOvr>
    <a:masterClrMapping/>
  </p:clrMapOvr>
  <p:transition>
    <p:pull dir="l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340393-EBF7-49DA-A651-16B7813D064A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FFE09-7D13-4861-BA5E-86FF61A10C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617902"/>
      </p:ext>
    </p:extLst>
  </p:cSld>
  <p:clrMapOvr>
    <a:masterClrMapping/>
  </p:clrMapOvr>
  <p:transition>
    <p:pull dir="l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8575"/>
            <a:ext cx="2057400" cy="6097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75"/>
            <a:ext cx="6019800" cy="6097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297E68-5FC5-481F-8562-AA92529132E0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01BBB-AA63-4E53-B22B-BDDFF733C5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02781"/>
      </p:ext>
    </p:extLst>
  </p:cSld>
  <p:clrMapOvr>
    <a:masterClrMapping/>
  </p:clrMapOvr>
  <p:transition>
    <p:pull dir="l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09BD9C-FDC1-4B0C-82BA-8D3263F18C71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E54BB-DC82-4558-8099-877CF0C757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437958"/>
      </p:ext>
    </p:extLst>
  </p:cSld>
  <p:clrMapOvr>
    <a:masterClrMapping/>
  </p:clrMapOvr>
  <p:transition>
    <p:pull dir="l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6A6E51-51B3-461B-A506-FECF096155DF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FB21A-3639-4AE7-9D53-97C91783BB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414167"/>
      </p:ext>
    </p:extLst>
  </p:cSld>
  <p:clrMapOvr>
    <a:masterClrMapping/>
  </p:clrMapOvr>
  <p:transition>
    <p:pull dir="l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39242-3D0A-41AC-AB9D-C5C71A8A3D2B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E3629-4ED7-44F9-80F9-70A6B21BC0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008191"/>
      </p:ext>
    </p:extLst>
  </p:cSld>
  <p:clrMapOvr>
    <a:masterClrMapping/>
  </p:clrMapOvr>
  <p:transition>
    <p:pull dir="l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7F6F73-3AFD-4240-9695-400852F1A055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BBAF4-7E24-46AC-8103-0F9F6E7D41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591882"/>
      </p:ext>
    </p:extLst>
  </p:cSld>
  <p:clrMapOvr>
    <a:masterClrMapping/>
  </p:clrMapOvr>
  <p:transition>
    <p:pull dir="l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048794-3BD5-4B8B-9C1E-ADB63D6F1C4A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CEDE3-1780-498A-883D-B901F014A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235286"/>
      </p:ext>
    </p:extLst>
  </p:cSld>
  <p:clrMapOvr>
    <a:masterClrMapping/>
  </p:clrMapOvr>
  <p:transition>
    <p:pull dir="l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FB8090-922D-4C9C-A2CD-66E529BC9C54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479D1-17EF-4440-AB6A-397509F95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26737"/>
      </p:ext>
    </p:extLst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EC1D0B-91F9-40EF-A342-51699D5FB1A4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A6E51-53F4-4E9F-BFF3-2AF58523D0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225607"/>
      </p:ext>
    </p:extLst>
  </p:cSld>
  <p:clrMapOvr>
    <a:masterClrMapping/>
  </p:clrMapOvr>
  <p:transition>
    <p:pull dir="l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36A5A3-1C4F-465E-BAC5-CF5D26086278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FDBDB-9CAD-4082-A710-9D5EFCF09A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825487"/>
      </p:ext>
    </p:extLst>
  </p:cSld>
  <p:clrMapOvr>
    <a:masterClrMapping/>
  </p:clrMapOvr>
  <p:transition>
    <p:pull dir="l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B1BA5A-F0EB-423D-A273-4E17D7A8162A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DD57D-AF5B-49F8-9D30-D1AFE9A3DD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105588"/>
      </p:ext>
    </p:extLst>
  </p:cSld>
  <p:clrMapOvr>
    <a:masterClrMapping/>
  </p:clrMapOvr>
  <p:transition>
    <p:pull dir="l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8FAB72-6A77-4CC0-B801-2EF5EFCCB41F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7973E-C36F-476A-B60A-0134564ED0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358878"/>
      </p:ext>
    </p:extLst>
  </p:cSld>
  <p:clrMapOvr>
    <a:masterClrMapping/>
  </p:clrMapOvr>
  <p:transition>
    <p:pull dir="l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4EDACA-53EE-4F36-B01B-A5BCB88AA420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4D95E-E053-4303-A2EA-78814FF4BA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497788"/>
      </p:ext>
    </p:extLst>
  </p:cSld>
  <p:clrMapOvr>
    <a:masterClrMapping/>
  </p:clrMapOvr>
  <p:transition>
    <p:pull dir="l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25625"/>
            <a:ext cx="2057400" cy="43513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5625"/>
            <a:ext cx="60198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E1A62A-7BA6-48DD-95F1-E870C3F8E6EB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D3393-F4DA-4579-8758-71E3BEC45D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705832"/>
      </p:ext>
    </p:extLst>
  </p:cSld>
  <p:clrMapOvr>
    <a:masterClrMapping/>
  </p:clrMapOvr>
  <p:transition>
    <p:pull dir="l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4F9169-70C8-48E5-87A7-A61A6FFDC143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20ED0-531B-4260-9C99-820E06C0A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828942"/>
      </p:ext>
    </p:extLst>
  </p:cSld>
  <p:clrMapOvr>
    <a:masterClrMapping/>
  </p:clrMapOvr>
  <p:transition>
    <p:pull dir="l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87608D-9664-48D7-A945-25A2B14484B1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CD335-4C4A-42BC-AA29-6CE1E3DADB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934010"/>
      </p:ext>
    </p:extLst>
  </p:cSld>
  <p:clrMapOvr>
    <a:masterClrMapping/>
  </p:clrMapOvr>
  <p:transition>
    <p:pull dir="l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E0AA83-DBE1-476E-82D4-D2EECDA56D3C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62C45-07E1-4D12-A745-FB1DB64BE7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082402"/>
      </p:ext>
    </p:extLst>
  </p:cSld>
  <p:clrMapOvr>
    <a:masterClrMapping/>
  </p:clrMapOvr>
  <p:transition>
    <p:pull dir="l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DF117-90F7-433A-9A74-3D6E65376E9A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14B27-9C1D-4F73-B47A-DB1C0A4847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54686"/>
      </p:ext>
    </p:extLst>
  </p:cSld>
  <p:clrMapOvr>
    <a:masterClrMapping/>
  </p:clrMapOvr>
  <p:transition>
    <p:pull dir="l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EA96A1-DB9D-4EC2-BCD1-01FFD2EEBCF2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E3739-88A0-4DD4-A50B-C2FC1B16D3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744030"/>
      </p:ext>
    </p:extLst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8D5E8E-0FF9-4B46-B30C-5574FD55BBE2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C4445-2441-49EA-8202-CAE90CC264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367767"/>
      </p:ext>
    </p:extLst>
  </p:cSld>
  <p:clrMapOvr>
    <a:masterClrMapping/>
  </p:clrMapOvr>
  <p:transition>
    <p:pull dir="l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BF9E0B-1788-4C23-9975-A3F14E55251A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69368-82DA-41D4-BE52-50C23BAF31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286413"/>
      </p:ext>
    </p:extLst>
  </p:cSld>
  <p:clrMapOvr>
    <a:masterClrMapping/>
  </p:clrMapOvr>
  <p:transition>
    <p:pull dir="l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0D219-96BC-468E-BBED-3375D8A7E66A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212CF-D053-47CF-8702-31A0AAF81F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803673"/>
      </p:ext>
    </p:extLst>
  </p:cSld>
  <p:clrMapOvr>
    <a:masterClrMapping/>
  </p:clrMapOvr>
  <p:transition>
    <p:pull dir="l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BA990-7473-4903-A7E1-0FB9D305F5E0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8154-4312-4C85-9990-B94DD98FB4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663625"/>
      </p:ext>
    </p:extLst>
  </p:cSld>
  <p:clrMapOvr>
    <a:masterClrMapping/>
  </p:clrMapOvr>
  <p:transition>
    <p:pull dir="l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23C09F-7F03-4A3E-B69F-6392A20E8F7A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BB7DA-FDA8-4302-8056-DF921E5204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468068"/>
      </p:ext>
    </p:extLst>
  </p:cSld>
  <p:clrMapOvr>
    <a:masterClrMapping/>
  </p:clrMapOvr>
  <p:transition>
    <p:pull dir="l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29F85E-348C-4EB1-84AE-D0F80B7F0172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57971-656A-4B6A-96B8-8A49E256B0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254487"/>
      </p:ext>
    </p:extLst>
  </p:cSld>
  <p:clrMapOvr>
    <a:masterClrMapping/>
  </p:clrMapOvr>
  <p:transition>
    <p:pull dir="l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129840-949B-400A-A6C5-73C2C091DEDE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1D1A6-A9DE-4FE8-B548-F5D8CE8AD0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445180"/>
      </p:ext>
    </p:extLst>
  </p:cSld>
  <p:clrMapOvr>
    <a:masterClrMapping/>
  </p:clrMapOvr>
  <p:transition>
    <p:pull dir="lu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609850"/>
            <a:ext cx="7623175" cy="10668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The Complete RFID Solution</a:t>
            </a:r>
          </a:p>
        </p:txBody>
      </p:sp>
      <p:sp>
        <p:nvSpPr>
          <p:cNvPr id="2393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421005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Denver International Airport</a:t>
            </a:r>
          </a:p>
        </p:txBody>
      </p:sp>
      <p:sp>
        <p:nvSpPr>
          <p:cNvPr id="239309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709DF04-143C-4CFD-856B-64DFAF3F1449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239309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www.activewaveinc.comwww.activewaveinc.com</a:t>
            </a:r>
          </a:p>
        </p:txBody>
      </p:sp>
      <p:sp>
        <p:nvSpPr>
          <p:cNvPr id="23930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A25D249-A324-4415-9320-7C38DA0332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93095" name="Freeform 7"/>
          <p:cNvSpPr>
            <a:spLocks noChangeArrowheads="1"/>
          </p:cNvSpPr>
          <p:nvPr/>
        </p:nvSpPr>
        <p:spPr bwMode="auto">
          <a:xfrm>
            <a:off x="609600" y="222885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3096" name="Line 8"/>
          <p:cNvSpPr>
            <a:spLocks noChangeShapeType="1"/>
          </p:cNvSpPr>
          <p:nvPr/>
        </p:nvSpPr>
        <p:spPr bwMode="auto">
          <a:xfrm>
            <a:off x="1981200" y="421005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93097" name="Picture 9" descr="aw-logo-rg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52450"/>
            <a:ext cx="4224338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50D0CB-20F7-4A1E-B9F6-0AFB57BD356C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0D64D-2C48-4306-8665-AD9543552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940746"/>
      </p:ext>
    </p:extLst>
  </p:cSld>
  <p:clrMapOvr>
    <a:masterClrMapping/>
  </p:clrMapOvr>
  <p:transition>
    <p:pull dir="l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6699E4-5AB1-453C-A299-7E8680D6669C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5EA25-8B5D-4805-8DAB-35B45AAD70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968241"/>
      </p:ext>
    </p:extLst>
  </p:cSld>
  <p:clrMapOvr>
    <a:masterClrMapping/>
  </p:clrMapOvr>
  <p:transition>
    <p:pull dir="lu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97B578-DFCD-4383-819F-1DE9AC0EF0FE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E328C-0962-4097-93CF-EC9B5AD332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612613"/>
      </p:ext>
    </p:extLst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E8DA7D-9C30-47C6-A92E-FE9138A3868B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F0948-22C5-40C4-941A-0B4AD142A5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276989"/>
      </p:ext>
    </p:extLst>
  </p:cSld>
  <p:clrMapOvr>
    <a:masterClrMapping/>
  </p:clrMapOvr>
  <p:transition>
    <p:pull dir="l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7C06A4-BACA-42F5-A836-40C61EFB3D8F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37091D-A783-4782-9FB3-F69D76E970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693865"/>
      </p:ext>
    </p:extLst>
  </p:cSld>
  <p:clrMapOvr>
    <a:masterClrMapping/>
  </p:clrMapOvr>
  <p:transition>
    <p:pull dir="lu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B76B24-086C-4E35-9321-E7BD22E9864E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98D8C-51E4-4FF0-B2BB-6A6FF18F0C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62933"/>
      </p:ext>
    </p:extLst>
  </p:cSld>
  <p:clrMapOvr>
    <a:masterClrMapping/>
  </p:clrMapOvr>
  <p:transition>
    <p:pull dir="lu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137F90-9444-4ABE-AD42-B455AACE6E3B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6B153-6401-40FD-B526-91FE7D941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074313"/>
      </p:ext>
    </p:extLst>
  </p:cSld>
  <p:clrMapOvr>
    <a:masterClrMapping/>
  </p:clrMapOvr>
  <p:transition>
    <p:pull dir="lu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2BC821-DE7B-40C9-9393-09CC54785F3C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5F5BD-6523-4BF8-8AB6-77BE605D9A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517260"/>
      </p:ext>
    </p:extLst>
  </p:cSld>
  <p:clrMapOvr>
    <a:masterClrMapping/>
  </p:clrMapOvr>
  <p:transition>
    <p:pull dir="lu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BA3A9B-5E64-4736-A3B5-8C52F90D88B2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E5156-650A-4117-AA8A-642E332487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039191"/>
      </p:ext>
    </p:extLst>
  </p:cSld>
  <p:clrMapOvr>
    <a:masterClrMapping/>
  </p:clrMapOvr>
  <p:transition>
    <p:pull dir="lu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FBACC7-81C2-4B60-A19F-B54A9D0E4777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A84B0-0FF2-4A07-95B1-E7DAFF21A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63327"/>
      </p:ext>
    </p:extLst>
  </p:cSld>
  <p:clrMapOvr>
    <a:masterClrMapping/>
  </p:clrMapOvr>
  <p:transition>
    <p:pull dir="lu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ED75FD-C458-4AB7-BF26-C819B422E7B8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064A2-A2AC-417B-AC14-E6423C7E88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461730"/>
      </p:ext>
    </p:extLst>
  </p:cSld>
  <p:clrMapOvr>
    <a:masterClrMapping/>
  </p:clrMapOvr>
  <p:transition>
    <p:pull dir="lu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63B72A2-7129-4AC1-BC38-E468920B88BD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C486E9-A176-4893-B3A3-501AD99C93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68691"/>
      </p:ext>
    </p:extLst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8E739-11FF-427A-BC13-2E8D76AB1862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80E47-F37E-46A0-8961-02D0B69668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455441"/>
      </p:ext>
    </p:extLst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38C982-435C-4652-AE4E-4B671D7571E5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3C23B-9B65-4CD1-88BF-DC331A7E95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305775"/>
      </p:ext>
    </p:extLst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190BCD-36CE-4865-89D8-F0A1F1B95A3A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F076A-B23D-4DA5-B5A4-C5D07D28DE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963339"/>
      </p:ext>
    </p:extLst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4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fld id="{070E2967-2354-4A9E-A8C4-40D82854FABA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18985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18985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fld id="{CA78CD64-97FF-45DC-AFE7-DACB4B1AA1F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>
    <p:pull dir="lu"/>
  </p:transition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0546" name="Picture 2" descr="Stratumbackground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05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6400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19005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005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Times" panose="02020603050405020304" pitchFamily="18" charset="0"/>
              </a:defRPr>
            </a:lvl1pPr>
          </a:lstStyle>
          <a:p>
            <a:fld id="{D31D4D29-D0B7-4A91-8EE1-A091F2C623E1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19005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" panose="02020603050405020304" pitchFamily="18" charset="0"/>
              </a:defRPr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19005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" panose="02020603050405020304" pitchFamily="18" charset="0"/>
              </a:defRPr>
            </a:lvl1pPr>
          </a:lstStyle>
          <a:p>
            <a:fld id="{C3CA3BAA-E408-479F-867E-1DC60CC22E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00552" name="Rectangle 8"/>
          <p:cNvSpPr>
            <a:spLocks noChangeArrowheads="1"/>
          </p:cNvSpPr>
          <p:nvPr userDrawn="1"/>
        </p:nvSpPr>
        <p:spPr bwMode="auto">
          <a:xfrm>
            <a:off x="5937250" y="6654800"/>
            <a:ext cx="2924175" cy="244475"/>
          </a:xfrm>
          <a:prstGeom prst="rect">
            <a:avLst/>
          </a:prstGeom>
          <a:noFill/>
          <a:ln>
            <a:noFill/>
          </a:ln>
          <a:effectLst>
            <a:outerShdw dist="45791" dir="3378596" algn="ctr" rotWithShape="0">
              <a:srgbClr val="4D4D4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>
                <a:solidFill>
                  <a:schemeClr val="bg1"/>
                </a:solidFill>
                <a:latin typeface="Myriad Pro" pitchFamily="-124" charset="0"/>
              </a:rPr>
              <a:t>2005 Stratum Global, Inc.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>
    <p:pull dir="lu"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5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575"/>
            <a:ext cx="6843713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015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015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Times" panose="02020603050405020304" pitchFamily="18" charset="0"/>
              </a:defRPr>
            </a:lvl1pPr>
          </a:lstStyle>
          <a:p>
            <a:fld id="{72DD0B4B-8234-4186-80A0-B3C99C09FE7F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19015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" panose="02020603050405020304" pitchFamily="18" charset="0"/>
              </a:defRPr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19015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" panose="02020603050405020304" pitchFamily="18" charset="0"/>
              </a:defRPr>
            </a:lvl1pPr>
          </a:lstStyle>
          <a:p>
            <a:fld id="{5571EB1F-7233-4188-8BD5-36CB2A260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>
    <p:pull dir="lu"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Myriad Pro Black Cond" pitchFamily="-12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5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14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02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Times" panose="02020603050405020304" pitchFamily="18" charset="0"/>
              </a:defRPr>
            </a:lvl1pPr>
          </a:lstStyle>
          <a:p>
            <a:fld id="{7100C1F4-CDAA-4051-BA27-2A46A6DB96BC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1902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" panose="02020603050405020304" pitchFamily="18" charset="0"/>
              </a:defRPr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1902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" panose="02020603050405020304" pitchFamily="18" charset="0"/>
              </a:defRPr>
            </a:lvl1pPr>
          </a:lstStyle>
          <a:p>
            <a:fld id="{159CFF9D-3C98-4F74-8854-6AA1B9B869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pull dir="lu"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 Black Cond" pitchFamily="-12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 Black Cond" pitchFamily="-12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 Black Cond" pitchFamily="-12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 Black Cond" pitchFamily="-12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 Black Cond" pitchFamily="-12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 Black Cond" pitchFamily="-12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 Black Cond" pitchFamily="-12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Myriad Pro Black Cond" pitchFamily="-12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03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03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fld id="{28143A6B-86EC-4C1C-8D38-9E59FAFEE55C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1903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1903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fld id="{4886E877-2E88-44FA-B83E-DB833728636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>
    <p:pull dir="lu"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392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392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b="0">
                <a:latin typeface="+mj-lt"/>
              </a:defRPr>
            </a:lvl1pPr>
          </a:lstStyle>
          <a:p>
            <a:fld id="{747E099D-877A-41A6-9412-60D8D5FB8E16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2392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latin typeface="+mj-lt"/>
              </a:defRPr>
            </a:lvl1pPr>
          </a:lstStyle>
          <a:p>
            <a:r>
              <a:rPr lang="en-US" altLang="en-US"/>
              <a:t>www.activewaveinc.com</a:t>
            </a:r>
          </a:p>
        </p:txBody>
      </p:sp>
      <p:sp>
        <p:nvSpPr>
          <p:cNvPr id="2392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="0">
                <a:latin typeface="+mj-lt"/>
              </a:defRPr>
            </a:lvl1pPr>
          </a:lstStyle>
          <a:p>
            <a:fld id="{94CB155F-31ED-4F04-B2BA-424EB95DAB2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9207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9207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ransition>
    <p:pull dir="lu"/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5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6.jpeg"/><Relationship Id="rId1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6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532C1"/>
                </a:solidFill>
              </a:rPr>
              <a:t>The Complete RFID Solution</a:t>
            </a:r>
          </a:p>
        </p:txBody>
      </p:sp>
      <p:sp>
        <p:nvSpPr>
          <p:cNvPr id="17582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4210050"/>
            <a:ext cx="6102350" cy="1752600"/>
          </a:xfrm>
          <a:noFill/>
          <a:ln/>
        </p:spPr>
        <p:txBody>
          <a:bodyPr/>
          <a:lstStyle/>
          <a:p>
            <a:r>
              <a:rPr lang="en-US" altLang="en-US"/>
              <a:t>Total Hospital Access Control, Tracking, &amp; Asset Management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624C-D388-4E10-934A-2D8DA4146832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AC8D-2F1B-4662-AE04-0819980A630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3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532C1"/>
                </a:solidFill>
              </a:rPr>
              <a:t>Equipment Tracking</a:t>
            </a:r>
          </a:p>
        </p:txBody>
      </p:sp>
      <p:sp>
        <p:nvSpPr>
          <p:cNvPr id="243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Active tags not only provide a unique ID to medical equipment, but can be used to track movement as well.</a:t>
            </a:r>
          </a:p>
          <a:p>
            <a:r>
              <a:rPr lang="en-US" altLang="en-US"/>
              <a:t>Possible applications:</a:t>
            </a:r>
          </a:p>
          <a:p>
            <a:pPr lvl="1"/>
            <a:r>
              <a:rPr lang="en-US" altLang="en-US"/>
              <a:t>Track movement and usage of equipment.</a:t>
            </a:r>
          </a:p>
          <a:p>
            <a:pPr lvl="1"/>
            <a:r>
              <a:rPr lang="en-US" altLang="en-US"/>
              <a:t>Locate missing equipment, e.g., system can read all equipment in several storage rooms simultaneously.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F0AE-374E-4996-B9AF-D1BC237E4670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5041-BE49-42AD-A853-AC0EC532763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3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532C1"/>
                </a:solidFill>
              </a:rPr>
              <a:t>Automatic In-room Billing</a:t>
            </a:r>
          </a:p>
        </p:txBody>
      </p:sp>
      <p:sp>
        <p:nvSpPr>
          <p:cNvPr id="243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2388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Active tags provide an accurate history of time spent in each patient’s room.</a:t>
            </a:r>
          </a:p>
          <a:p>
            <a:pPr>
              <a:lnSpc>
                <a:spcPct val="90000"/>
              </a:lnSpc>
            </a:pPr>
            <a:r>
              <a:rPr lang="en-US" altLang="en-US"/>
              <a:t>Billing hours applied to doctors’ times and specific medical equipment usage.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Doctors and other specialists can have a reliable account of exactly how much time is spent per patient.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Heart monitors, drug carts, wheelchairs and other equipment time can be automatically billed to the correct patient.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6D76C-7B53-47A9-B9DE-266269807ABB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www.activewaveinc.com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AD986-D4DA-457F-86F7-868522779613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2276437" name="Picture 85" descr="clinic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5750" y="1338263"/>
            <a:ext cx="5811838" cy="453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763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532C1"/>
                </a:solidFill>
              </a:rPr>
              <a:t>Example Active RFID Application</a:t>
            </a:r>
          </a:p>
        </p:txBody>
      </p:sp>
      <p:grpSp>
        <p:nvGrpSpPr>
          <p:cNvPr id="2276368" name="Group 16"/>
          <p:cNvGrpSpPr>
            <a:grpSpLocks/>
          </p:cNvGrpSpPr>
          <p:nvPr/>
        </p:nvGrpSpPr>
        <p:grpSpPr bwMode="auto">
          <a:xfrm>
            <a:off x="2622550" y="4300538"/>
            <a:ext cx="731838" cy="746125"/>
            <a:chOff x="209" y="2327"/>
            <a:chExt cx="1014" cy="1017"/>
          </a:xfrm>
        </p:grpSpPr>
        <p:sp>
          <p:nvSpPr>
            <p:cNvPr id="2276369" name="Oval 17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370" name="Oval 18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76384" name="Rectangle 32"/>
          <p:cNvSpPr>
            <a:spLocks noChangeArrowheads="1"/>
          </p:cNvSpPr>
          <p:nvPr/>
        </p:nvSpPr>
        <p:spPr bwMode="auto">
          <a:xfrm>
            <a:off x="4397375" y="4495800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276386" name="Rectangle 34"/>
          <p:cNvSpPr>
            <a:spLocks noChangeArrowheads="1"/>
          </p:cNvSpPr>
          <p:nvPr/>
        </p:nvSpPr>
        <p:spPr bwMode="auto">
          <a:xfrm>
            <a:off x="5597525" y="2203450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276387" name="Rectangle 35"/>
          <p:cNvSpPr>
            <a:spLocks noChangeArrowheads="1"/>
          </p:cNvSpPr>
          <p:nvPr/>
        </p:nvSpPr>
        <p:spPr bwMode="auto">
          <a:xfrm>
            <a:off x="2955925" y="4591050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276388" name="Rectangle 36"/>
          <p:cNvSpPr>
            <a:spLocks noChangeArrowheads="1"/>
          </p:cNvSpPr>
          <p:nvPr/>
        </p:nvSpPr>
        <p:spPr bwMode="auto">
          <a:xfrm>
            <a:off x="3043238" y="5480050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2276389" name="Group 37"/>
          <p:cNvGrpSpPr>
            <a:grpSpLocks/>
          </p:cNvGrpSpPr>
          <p:nvPr/>
        </p:nvGrpSpPr>
        <p:grpSpPr bwMode="auto">
          <a:xfrm>
            <a:off x="4092575" y="4206875"/>
            <a:ext cx="731838" cy="746125"/>
            <a:chOff x="209" y="2327"/>
            <a:chExt cx="1014" cy="1017"/>
          </a:xfrm>
        </p:grpSpPr>
        <p:sp>
          <p:nvSpPr>
            <p:cNvPr id="2276390" name="Oval 38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391" name="Oval 39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76392" name="Group 40"/>
          <p:cNvGrpSpPr>
            <a:grpSpLocks/>
          </p:cNvGrpSpPr>
          <p:nvPr/>
        </p:nvGrpSpPr>
        <p:grpSpPr bwMode="auto">
          <a:xfrm>
            <a:off x="5262563" y="1925638"/>
            <a:ext cx="731837" cy="746125"/>
            <a:chOff x="209" y="2327"/>
            <a:chExt cx="1014" cy="1017"/>
          </a:xfrm>
        </p:grpSpPr>
        <p:sp>
          <p:nvSpPr>
            <p:cNvPr id="2276393" name="Oval 41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394" name="Oval 42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76395" name="Rectangle 43"/>
          <p:cNvSpPr>
            <a:spLocks noChangeArrowheads="1"/>
          </p:cNvSpPr>
          <p:nvPr/>
        </p:nvSpPr>
        <p:spPr bwMode="auto">
          <a:xfrm>
            <a:off x="4826000" y="5376863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276396" name="Rectangle 44"/>
          <p:cNvSpPr>
            <a:spLocks noChangeArrowheads="1"/>
          </p:cNvSpPr>
          <p:nvPr/>
        </p:nvSpPr>
        <p:spPr bwMode="auto">
          <a:xfrm>
            <a:off x="3017838" y="1992313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276397" name="Rectangle 45"/>
          <p:cNvSpPr>
            <a:spLocks noChangeArrowheads="1"/>
          </p:cNvSpPr>
          <p:nvPr/>
        </p:nvSpPr>
        <p:spPr bwMode="auto">
          <a:xfrm>
            <a:off x="4910138" y="4789488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276398" name="Rectangle 46"/>
          <p:cNvSpPr>
            <a:spLocks noChangeArrowheads="1"/>
          </p:cNvSpPr>
          <p:nvPr/>
        </p:nvSpPr>
        <p:spPr bwMode="auto">
          <a:xfrm>
            <a:off x="8402638" y="3108325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2276399" name="Group 47"/>
          <p:cNvGrpSpPr>
            <a:grpSpLocks/>
          </p:cNvGrpSpPr>
          <p:nvPr/>
        </p:nvGrpSpPr>
        <p:grpSpPr bwMode="auto">
          <a:xfrm>
            <a:off x="4602163" y="4498975"/>
            <a:ext cx="731837" cy="746125"/>
            <a:chOff x="209" y="2327"/>
            <a:chExt cx="1014" cy="1017"/>
          </a:xfrm>
        </p:grpSpPr>
        <p:sp>
          <p:nvSpPr>
            <p:cNvPr id="2276400" name="Oval 48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401" name="Oval 49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76402" name="Group 50"/>
          <p:cNvGrpSpPr>
            <a:grpSpLocks/>
          </p:cNvGrpSpPr>
          <p:nvPr/>
        </p:nvGrpSpPr>
        <p:grpSpPr bwMode="auto">
          <a:xfrm>
            <a:off x="8066088" y="2833688"/>
            <a:ext cx="731837" cy="746125"/>
            <a:chOff x="209" y="2327"/>
            <a:chExt cx="1014" cy="1017"/>
          </a:xfrm>
        </p:grpSpPr>
        <p:sp>
          <p:nvSpPr>
            <p:cNvPr id="2276403" name="Oval 51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404" name="Oval 52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76405" name="Group 53"/>
          <p:cNvGrpSpPr>
            <a:grpSpLocks/>
          </p:cNvGrpSpPr>
          <p:nvPr/>
        </p:nvGrpSpPr>
        <p:grpSpPr bwMode="auto">
          <a:xfrm>
            <a:off x="4492625" y="5091113"/>
            <a:ext cx="731838" cy="746125"/>
            <a:chOff x="209" y="2327"/>
            <a:chExt cx="1014" cy="1017"/>
          </a:xfrm>
        </p:grpSpPr>
        <p:sp>
          <p:nvSpPr>
            <p:cNvPr id="2276406" name="Oval 54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407" name="Oval 55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76408" name="Group 56"/>
          <p:cNvGrpSpPr>
            <a:grpSpLocks/>
          </p:cNvGrpSpPr>
          <p:nvPr/>
        </p:nvGrpSpPr>
        <p:grpSpPr bwMode="auto">
          <a:xfrm>
            <a:off x="2682875" y="1704975"/>
            <a:ext cx="731838" cy="746125"/>
            <a:chOff x="209" y="2327"/>
            <a:chExt cx="1014" cy="1017"/>
          </a:xfrm>
        </p:grpSpPr>
        <p:sp>
          <p:nvSpPr>
            <p:cNvPr id="2276409" name="Oval 57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410" name="Oval 58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76412" name="Rectangle 60"/>
          <p:cNvSpPr>
            <a:spLocks noChangeArrowheads="1"/>
          </p:cNvSpPr>
          <p:nvPr/>
        </p:nvSpPr>
        <p:spPr bwMode="auto">
          <a:xfrm>
            <a:off x="304800" y="2111375"/>
            <a:ext cx="2316163" cy="314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 u="sng">
                <a:ea typeface="ＭＳ Ｐゴシック" panose="020B0600070205080204" pitchFamily="34" charset="-128"/>
                <a:cs typeface="Arial" panose="020B0604020202020204" pitchFamily="34" charset="0"/>
              </a:rPr>
              <a:t>Asset Management</a:t>
            </a:r>
          </a:p>
          <a:p>
            <a:pPr algn="l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b="0">
                <a:ea typeface="ＭＳ Ｐゴシック" panose="020B0600070205080204" pitchFamily="34" charset="-128"/>
                <a:cs typeface="Arial" panose="020B0604020202020204" pitchFamily="34" charset="0"/>
              </a:rPr>
              <a:t>Identify tagged equipment using beacon mode.  </a:t>
            </a:r>
          </a:p>
          <a:p>
            <a:pPr algn="l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b="0">
                <a:ea typeface="ＭＳ Ｐゴシック" panose="020B0600070205080204" pitchFamily="34" charset="-128"/>
                <a:cs typeface="Arial" panose="020B0604020202020204" pitchFamily="34" charset="0"/>
              </a:rPr>
              <a:t>Each tag periodically transmits its unique ID to Reader.   </a:t>
            </a:r>
          </a:p>
          <a:p>
            <a:pPr algn="l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b="0">
                <a:ea typeface="ＭＳ Ｐゴシック" panose="020B0600070205080204" pitchFamily="34" charset="-128"/>
                <a:cs typeface="Arial" panose="020B0604020202020204" pitchFamily="34" charset="0"/>
              </a:rPr>
              <a:t>If tag does not “report in” by specified time, system will generate alarm.</a:t>
            </a:r>
          </a:p>
        </p:txBody>
      </p:sp>
      <p:grpSp>
        <p:nvGrpSpPr>
          <p:cNvPr id="2276423" name="Group 71"/>
          <p:cNvGrpSpPr>
            <a:grpSpLocks/>
          </p:cNvGrpSpPr>
          <p:nvPr/>
        </p:nvGrpSpPr>
        <p:grpSpPr bwMode="auto">
          <a:xfrm>
            <a:off x="2709863" y="5216525"/>
            <a:ext cx="731837" cy="746125"/>
            <a:chOff x="209" y="2327"/>
            <a:chExt cx="1014" cy="1017"/>
          </a:xfrm>
        </p:grpSpPr>
        <p:sp>
          <p:nvSpPr>
            <p:cNvPr id="2276424" name="Oval 72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425" name="Oval 73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76439" name="Group 87"/>
          <p:cNvGrpSpPr>
            <a:grpSpLocks/>
          </p:cNvGrpSpPr>
          <p:nvPr/>
        </p:nvGrpSpPr>
        <p:grpSpPr bwMode="auto">
          <a:xfrm>
            <a:off x="5546725" y="4367213"/>
            <a:ext cx="731838" cy="746125"/>
            <a:chOff x="209" y="2327"/>
            <a:chExt cx="1014" cy="1017"/>
          </a:xfrm>
        </p:grpSpPr>
        <p:sp>
          <p:nvSpPr>
            <p:cNvPr id="2276440" name="Oval 88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441" name="Oval 89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76442" name="Group 90"/>
          <p:cNvGrpSpPr>
            <a:grpSpLocks/>
          </p:cNvGrpSpPr>
          <p:nvPr/>
        </p:nvGrpSpPr>
        <p:grpSpPr bwMode="auto">
          <a:xfrm>
            <a:off x="7353300" y="5114925"/>
            <a:ext cx="731838" cy="746125"/>
            <a:chOff x="209" y="2327"/>
            <a:chExt cx="1014" cy="1017"/>
          </a:xfrm>
        </p:grpSpPr>
        <p:sp>
          <p:nvSpPr>
            <p:cNvPr id="2276443" name="Oval 91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444" name="Oval 92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76445" name="Group 93"/>
          <p:cNvGrpSpPr>
            <a:grpSpLocks/>
          </p:cNvGrpSpPr>
          <p:nvPr/>
        </p:nvGrpSpPr>
        <p:grpSpPr bwMode="auto">
          <a:xfrm>
            <a:off x="7026275" y="4381500"/>
            <a:ext cx="731838" cy="746125"/>
            <a:chOff x="209" y="2327"/>
            <a:chExt cx="1014" cy="1017"/>
          </a:xfrm>
        </p:grpSpPr>
        <p:sp>
          <p:nvSpPr>
            <p:cNvPr id="2276446" name="Oval 94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447" name="Oval 95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76448" name="Group 96"/>
          <p:cNvGrpSpPr>
            <a:grpSpLocks/>
          </p:cNvGrpSpPr>
          <p:nvPr/>
        </p:nvGrpSpPr>
        <p:grpSpPr bwMode="auto">
          <a:xfrm>
            <a:off x="7367588" y="4549775"/>
            <a:ext cx="731837" cy="746125"/>
            <a:chOff x="209" y="2327"/>
            <a:chExt cx="1014" cy="1017"/>
          </a:xfrm>
        </p:grpSpPr>
        <p:sp>
          <p:nvSpPr>
            <p:cNvPr id="2276449" name="Oval 97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450" name="Oval 98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76451" name="Group 99"/>
          <p:cNvGrpSpPr>
            <a:grpSpLocks/>
          </p:cNvGrpSpPr>
          <p:nvPr/>
        </p:nvGrpSpPr>
        <p:grpSpPr bwMode="auto">
          <a:xfrm>
            <a:off x="5575300" y="5268913"/>
            <a:ext cx="731838" cy="746125"/>
            <a:chOff x="209" y="2327"/>
            <a:chExt cx="1014" cy="1017"/>
          </a:xfrm>
        </p:grpSpPr>
        <p:sp>
          <p:nvSpPr>
            <p:cNvPr id="2276452" name="Oval 100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276453" name="Oval 101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76454" name="Rectangle 102"/>
          <p:cNvSpPr>
            <a:spLocks noChangeArrowheads="1"/>
          </p:cNvSpPr>
          <p:nvPr/>
        </p:nvSpPr>
        <p:spPr bwMode="auto">
          <a:xfrm>
            <a:off x="7664450" y="5413375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276455" name="Rectangle 103"/>
          <p:cNvSpPr>
            <a:spLocks noChangeArrowheads="1"/>
          </p:cNvSpPr>
          <p:nvPr/>
        </p:nvSpPr>
        <p:spPr bwMode="auto">
          <a:xfrm>
            <a:off x="7718425" y="4826000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276456" name="Rectangle 104"/>
          <p:cNvSpPr>
            <a:spLocks noChangeArrowheads="1"/>
          </p:cNvSpPr>
          <p:nvPr/>
        </p:nvSpPr>
        <p:spPr bwMode="auto">
          <a:xfrm>
            <a:off x="5807075" y="4656138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276457" name="Rectangle 105"/>
          <p:cNvSpPr>
            <a:spLocks noChangeArrowheads="1"/>
          </p:cNvSpPr>
          <p:nvPr/>
        </p:nvSpPr>
        <p:spPr bwMode="auto">
          <a:xfrm>
            <a:off x="5921375" y="5573713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276458" name="Rectangle 106"/>
          <p:cNvSpPr>
            <a:spLocks noChangeArrowheads="1"/>
          </p:cNvSpPr>
          <p:nvPr/>
        </p:nvSpPr>
        <p:spPr bwMode="auto">
          <a:xfrm>
            <a:off x="7332663" y="4672013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2276460" name="Group 108"/>
          <p:cNvGrpSpPr>
            <a:grpSpLocks/>
          </p:cNvGrpSpPr>
          <p:nvPr/>
        </p:nvGrpSpPr>
        <p:grpSpPr bwMode="auto">
          <a:xfrm>
            <a:off x="5405438" y="2576513"/>
            <a:ext cx="838200" cy="1182687"/>
            <a:chOff x="3405" y="1623"/>
            <a:chExt cx="528" cy="745"/>
          </a:xfrm>
        </p:grpSpPr>
        <p:sp>
          <p:nvSpPr>
            <p:cNvPr id="2276422" name="AutoShape 70"/>
            <p:cNvSpPr>
              <a:spLocks noChangeArrowheads="1"/>
            </p:cNvSpPr>
            <p:nvPr/>
          </p:nvSpPr>
          <p:spPr bwMode="auto">
            <a:xfrm>
              <a:off x="3405" y="1623"/>
              <a:ext cx="528" cy="489"/>
            </a:xfrm>
            <a:prstGeom prst="wedgeEllipseCallout">
              <a:avLst>
                <a:gd name="adj1" fmla="val -18940"/>
                <a:gd name="adj2" fmla="val 93352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3378596" algn="ctr" rotWithShape="0">
                <a:srgbClr val="4D4D4D"/>
              </a:outerShdw>
            </a:effectLst>
          </p:spPr>
          <p:txBody>
            <a:bodyPr lIns="9144" tIns="46038" rIns="9144" bIns="46038" anchor="ctr"/>
            <a:lstStyle/>
            <a:p>
              <a:r>
                <a:rPr lang="en-US" altLang="en-US"/>
                <a:t>RFID Active Reader</a:t>
              </a:r>
            </a:p>
          </p:txBody>
        </p:sp>
        <p:sp>
          <p:nvSpPr>
            <p:cNvPr id="2276459" name="Rectangle 107"/>
            <p:cNvSpPr>
              <a:spLocks noChangeArrowheads="1"/>
            </p:cNvSpPr>
            <p:nvPr/>
          </p:nvSpPr>
          <p:spPr bwMode="auto">
            <a:xfrm>
              <a:off x="3493" y="2286"/>
              <a:ext cx="146" cy="8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3378596" algn="ctr" rotWithShape="0">
                <a:srgbClr val="4D4D4D"/>
              </a:outerShdw>
            </a:effec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76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76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7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7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7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7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7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7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76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76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7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76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76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76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76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7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6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76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7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76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76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7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76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76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7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7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7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7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76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76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7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6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76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7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6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6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7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64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D16B-65A7-4414-8CDE-5D13451C23AE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www.activewaveinc.com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1CD06-90B4-458C-BA47-22A587581912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2416697" name="Picture 57" descr="clinic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5900" y="1701800"/>
            <a:ext cx="5811838" cy="4530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166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532C1"/>
                </a:solidFill>
              </a:rPr>
              <a:t>Zoning Example</a:t>
            </a:r>
          </a:p>
        </p:txBody>
      </p:sp>
      <p:grpSp>
        <p:nvGrpSpPr>
          <p:cNvPr id="2416644" name="Group 4"/>
          <p:cNvGrpSpPr>
            <a:grpSpLocks/>
          </p:cNvGrpSpPr>
          <p:nvPr/>
        </p:nvGrpSpPr>
        <p:grpSpPr bwMode="auto">
          <a:xfrm>
            <a:off x="2465388" y="1587500"/>
            <a:ext cx="2532062" cy="2546350"/>
            <a:chOff x="209" y="2327"/>
            <a:chExt cx="1014" cy="1017"/>
          </a:xfrm>
        </p:grpSpPr>
        <p:sp>
          <p:nvSpPr>
            <p:cNvPr id="2416645" name="Oval 5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6646" name="Oval 6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16647" name="Rectangle 7"/>
          <p:cNvSpPr>
            <a:spLocks noChangeArrowheads="1"/>
          </p:cNvSpPr>
          <p:nvPr/>
        </p:nvSpPr>
        <p:spPr bwMode="auto">
          <a:xfrm>
            <a:off x="5516563" y="2725738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648" name="Rectangle 8"/>
          <p:cNvSpPr>
            <a:spLocks noChangeArrowheads="1"/>
          </p:cNvSpPr>
          <p:nvPr/>
        </p:nvSpPr>
        <p:spPr bwMode="auto">
          <a:xfrm>
            <a:off x="3073400" y="2552700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649" name="Rectangle 9"/>
          <p:cNvSpPr>
            <a:spLocks noChangeArrowheads="1"/>
          </p:cNvSpPr>
          <p:nvPr/>
        </p:nvSpPr>
        <p:spPr bwMode="auto">
          <a:xfrm>
            <a:off x="4365625" y="5170488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650" name="Rectangle 10"/>
          <p:cNvSpPr>
            <a:spLocks noChangeArrowheads="1"/>
          </p:cNvSpPr>
          <p:nvPr/>
        </p:nvSpPr>
        <p:spPr bwMode="auto">
          <a:xfrm>
            <a:off x="2941638" y="5145088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2416654" name="Group 14"/>
          <p:cNvGrpSpPr>
            <a:grpSpLocks/>
          </p:cNvGrpSpPr>
          <p:nvPr/>
        </p:nvGrpSpPr>
        <p:grpSpPr bwMode="auto">
          <a:xfrm>
            <a:off x="4056063" y="4156075"/>
            <a:ext cx="1893887" cy="2243138"/>
            <a:chOff x="209" y="2327"/>
            <a:chExt cx="1014" cy="1017"/>
          </a:xfrm>
        </p:grpSpPr>
        <p:sp>
          <p:nvSpPr>
            <p:cNvPr id="2416655" name="Oval 15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6656" name="Oval 16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16657" name="Rectangle 17"/>
          <p:cNvSpPr>
            <a:spLocks noChangeArrowheads="1"/>
          </p:cNvSpPr>
          <p:nvPr/>
        </p:nvSpPr>
        <p:spPr bwMode="auto">
          <a:xfrm>
            <a:off x="2924175" y="6015038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658" name="Rectangle 18"/>
          <p:cNvSpPr>
            <a:spLocks noChangeArrowheads="1"/>
          </p:cNvSpPr>
          <p:nvPr/>
        </p:nvSpPr>
        <p:spPr bwMode="auto">
          <a:xfrm>
            <a:off x="4787900" y="5911850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659" name="Rectangle 19"/>
          <p:cNvSpPr>
            <a:spLocks noChangeArrowheads="1"/>
          </p:cNvSpPr>
          <p:nvPr/>
        </p:nvSpPr>
        <p:spPr bwMode="auto">
          <a:xfrm>
            <a:off x="4749800" y="5370513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660" name="Rectangle 20"/>
          <p:cNvSpPr>
            <a:spLocks noChangeArrowheads="1"/>
          </p:cNvSpPr>
          <p:nvPr/>
        </p:nvSpPr>
        <p:spPr bwMode="auto">
          <a:xfrm>
            <a:off x="8329613" y="3471863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2416667" name="Group 27"/>
          <p:cNvGrpSpPr>
            <a:grpSpLocks/>
          </p:cNvGrpSpPr>
          <p:nvPr/>
        </p:nvGrpSpPr>
        <p:grpSpPr bwMode="auto">
          <a:xfrm>
            <a:off x="4702175" y="1490663"/>
            <a:ext cx="4108450" cy="3273425"/>
            <a:chOff x="209" y="2327"/>
            <a:chExt cx="1014" cy="1017"/>
          </a:xfrm>
        </p:grpSpPr>
        <p:sp>
          <p:nvSpPr>
            <p:cNvPr id="2416668" name="Oval 28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6669" name="Oval 29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16673" name="Rectangle 33"/>
          <p:cNvSpPr>
            <a:spLocks noChangeArrowheads="1"/>
          </p:cNvSpPr>
          <p:nvPr/>
        </p:nvSpPr>
        <p:spPr bwMode="auto">
          <a:xfrm>
            <a:off x="0" y="4579938"/>
            <a:ext cx="2770188" cy="143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 u="sng">
                <a:ea typeface="ＭＳ Ｐゴシック" panose="020B0600070205080204" pitchFamily="34" charset="-128"/>
                <a:cs typeface="Arial" panose="020B0604020202020204" pitchFamily="34" charset="0"/>
              </a:rPr>
              <a:t>Track movement from zone to zone</a:t>
            </a:r>
          </a:p>
          <a:p>
            <a:pPr algn="l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b="0">
                <a:ea typeface="ＭＳ Ｐゴシック" panose="020B0600070205080204" pitchFamily="34" charset="-128"/>
                <a:cs typeface="Arial" panose="020B0604020202020204" pitchFamily="34" charset="0"/>
              </a:rPr>
              <a:t>Detect movement with motion sensor activation (trigger mode).</a:t>
            </a:r>
          </a:p>
        </p:txBody>
      </p:sp>
      <p:sp>
        <p:nvSpPr>
          <p:cNvPr id="2416674" name="Rectangle 34"/>
          <p:cNvSpPr>
            <a:spLocks noChangeArrowheads="1"/>
          </p:cNvSpPr>
          <p:nvPr/>
        </p:nvSpPr>
        <p:spPr bwMode="auto">
          <a:xfrm>
            <a:off x="188913" y="2332038"/>
            <a:ext cx="2430462" cy="192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 u="sng">
                <a:ea typeface="ＭＳ Ｐゴシック" panose="020B0600070205080204" pitchFamily="34" charset="-128"/>
                <a:cs typeface="Arial" panose="020B0604020202020204" pitchFamily="34" charset="0"/>
              </a:rPr>
              <a:t>Locate tags per zone</a:t>
            </a:r>
          </a:p>
          <a:p>
            <a:pPr algn="l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b="0">
                <a:ea typeface="ＭＳ Ｐゴシック" panose="020B0600070205080204" pitchFamily="34" charset="-128"/>
                <a:cs typeface="Arial" panose="020B0604020202020204" pitchFamily="34" charset="0"/>
              </a:rPr>
              <a:t>Find tagged goods instantly throughout entire facility per zone by manually activating each Reader (user mode).  </a:t>
            </a:r>
          </a:p>
        </p:txBody>
      </p:sp>
      <p:grpSp>
        <p:nvGrpSpPr>
          <p:cNvPr id="2416680" name="Group 40"/>
          <p:cNvGrpSpPr>
            <a:grpSpLocks/>
          </p:cNvGrpSpPr>
          <p:nvPr/>
        </p:nvGrpSpPr>
        <p:grpSpPr bwMode="auto">
          <a:xfrm>
            <a:off x="2563813" y="4197350"/>
            <a:ext cx="1881187" cy="2241550"/>
            <a:chOff x="209" y="2327"/>
            <a:chExt cx="1014" cy="1017"/>
          </a:xfrm>
        </p:grpSpPr>
        <p:sp>
          <p:nvSpPr>
            <p:cNvPr id="2416681" name="Oval 41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6682" name="Oval 42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16690" name="Rectangle 50"/>
          <p:cNvSpPr>
            <a:spLocks noChangeArrowheads="1"/>
          </p:cNvSpPr>
          <p:nvPr/>
        </p:nvSpPr>
        <p:spPr bwMode="auto">
          <a:xfrm>
            <a:off x="5305425" y="414338"/>
            <a:ext cx="3838575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 u="sng">
                <a:ea typeface="ＭＳ Ｐゴシック" panose="020B0600070205080204" pitchFamily="34" charset="-128"/>
                <a:cs typeface="Arial" panose="020B0604020202020204" pitchFamily="34" charset="0"/>
              </a:rPr>
              <a:t>Automatic inventory control</a:t>
            </a:r>
          </a:p>
          <a:p>
            <a:pPr algn="l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600" b="0">
                <a:ea typeface="ＭＳ Ｐゴシック" panose="020B0600070205080204" pitchFamily="34" charset="-128"/>
                <a:cs typeface="Arial" panose="020B0604020202020204" pitchFamily="34" charset="0"/>
              </a:rPr>
              <a:t>Read all tags periodically for real-time inventory control (periodic mode).</a:t>
            </a:r>
          </a:p>
        </p:txBody>
      </p:sp>
      <p:grpSp>
        <p:nvGrpSpPr>
          <p:cNvPr id="2416699" name="Group 59"/>
          <p:cNvGrpSpPr>
            <a:grpSpLocks/>
          </p:cNvGrpSpPr>
          <p:nvPr/>
        </p:nvGrpSpPr>
        <p:grpSpPr bwMode="auto">
          <a:xfrm>
            <a:off x="5430838" y="4189413"/>
            <a:ext cx="1881187" cy="2241550"/>
            <a:chOff x="209" y="2327"/>
            <a:chExt cx="1014" cy="1017"/>
          </a:xfrm>
        </p:grpSpPr>
        <p:sp>
          <p:nvSpPr>
            <p:cNvPr id="2416700" name="Oval 60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6701" name="Oval 61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16705" name="Group 65"/>
          <p:cNvGrpSpPr>
            <a:grpSpLocks/>
          </p:cNvGrpSpPr>
          <p:nvPr/>
        </p:nvGrpSpPr>
        <p:grpSpPr bwMode="auto">
          <a:xfrm>
            <a:off x="6915150" y="4165600"/>
            <a:ext cx="1936750" cy="2284413"/>
            <a:chOff x="209" y="2327"/>
            <a:chExt cx="1014" cy="1017"/>
          </a:xfrm>
        </p:grpSpPr>
        <p:sp>
          <p:nvSpPr>
            <p:cNvPr id="2416706" name="Oval 66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16707" name="Oval 67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16708" name="Rectangle 68"/>
          <p:cNvSpPr>
            <a:spLocks noChangeArrowheads="1"/>
          </p:cNvSpPr>
          <p:nvPr/>
        </p:nvSpPr>
        <p:spPr bwMode="auto">
          <a:xfrm>
            <a:off x="7581900" y="5759450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709" name="Rectangle 69"/>
          <p:cNvSpPr>
            <a:spLocks noChangeArrowheads="1"/>
          </p:cNvSpPr>
          <p:nvPr/>
        </p:nvSpPr>
        <p:spPr bwMode="auto">
          <a:xfrm>
            <a:off x="7543800" y="5218113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710" name="Rectangle 70"/>
          <p:cNvSpPr>
            <a:spLocks noChangeArrowheads="1"/>
          </p:cNvSpPr>
          <p:nvPr/>
        </p:nvSpPr>
        <p:spPr bwMode="auto">
          <a:xfrm>
            <a:off x="5807075" y="5051425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711" name="Rectangle 71"/>
          <p:cNvSpPr>
            <a:spLocks noChangeArrowheads="1"/>
          </p:cNvSpPr>
          <p:nvPr/>
        </p:nvSpPr>
        <p:spPr bwMode="auto">
          <a:xfrm>
            <a:off x="5789613" y="5921375"/>
            <a:ext cx="76200" cy="1524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712" name="Rectangle 72"/>
          <p:cNvSpPr>
            <a:spLocks noChangeArrowheads="1"/>
          </p:cNvSpPr>
          <p:nvPr/>
        </p:nvSpPr>
        <p:spPr bwMode="auto">
          <a:xfrm>
            <a:off x="7172325" y="5094288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714" name="AutoShape 74"/>
          <p:cNvSpPr>
            <a:spLocks noChangeArrowheads="1"/>
          </p:cNvSpPr>
          <p:nvPr/>
        </p:nvSpPr>
        <p:spPr bwMode="auto">
          <a:xfrm>
            <a:off x="6523038" y="1836738"/>
            <a:ext cx="838200" cy="776287"/>
          </a:xfrm>
          <a:prstGeom prst="wedgeEllipseCallout">
            <a:avLst>
              <a:gd name="adj1" fmla="val -18940"/>
              <a:gd name="adj2" fmla="val 9335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lIns="9144" tIns="46038" rIns="9144" bIns="46038" anchor="ctr"/>
          <a:lstStyle/>
          <a:p>
            <a:r>
              <a:rPr lang="en-US" altLang="en-US"/>
              <a:t>RFID Active Reader</a:t>
            </a:r>
          </a:p>
        </p:txBody>
      </p:sp>
      <p:sp>
        <p:nvSpPr>
          <p:cNvPr id="2416715" name="Rectangle 75"/>
          <p:cNvSpPr>
            <a:spLocks noChangeArrowheads="1"/>
          </p:cNvSpPr>
          <p:nvPr/>
        </p:nvSpPr>
        <p:spPr bwMode="auto">
          <a:xfrm>
            <a:off x="6662738" y="2889250"/>
            <a:ext cx="231775" cy="1301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718" name="Rectangle 78"/>
          <p:cNvSpPr>
            <a:spLocks noChangeArrowheads="1"/>
          </p:cNvSpPr>
          <p:nvPr/>
        </p:nvSpPr>
        <p:spPr bwMode="auto">
          <a:xfrm>
            <a:off x="3578225" y="2838450"/>
            <a:ext cx="231775" cy="1301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721" name="Rectangle 81"/>
          <p:cNvSpPr>
            <a:spLocks noChangeArrowheads="1"/>
          </p:cNvSpPr>
          <p:nvPr/>
        </p:nvSpPr>
        <p:spPr bwMode="auto">
          <a:xfrm>
            <a:off x="3409950" y="5254625"/>
            <a:ext cx="231775" cy="1301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724" name="Rectangle 84"/>
          <p:cNvSpPr>
            <a:spLocks noChangeArrowheads="1"/>
          </p:cNvSpPr>
          <p:nvPr/>
        </p:nvSpPr>
        <p:spPr bwMode="auto">
          <a:xfrm>
            <a:off x="4926013" y="5189538"/>
            <a:ext cx="231775" cy="1301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727" name="Rectangle 87"/>
          <p:cNvSpPr>
            <a:spLocks noChangeArrowheads="1"/>
          </p:cNvSpPr>
          <p:nvPr/>
        </p:nvSpPr>
        <p:spPr bwMode="auto">
          <a:xfrm>
            <a:off x="6269038" y="5210175"/>
            <a:ext cx="231775" cy="1301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730" name="Rectangle 90"/>
          <p:cNvSpPr>
            <a:spLocks noChangeArrowheads="1"/>
          </p:cNvSpPr>
          <p:nvPr/>
        </p:nvSpPr>
        <p:spPr bwMode="auto">
          <a:xfrm>
            <a:off x="7785100" y="5218113"/>
            <a:ext cx="231775" cy="1301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16731" name="Rectangle 91"/>
          <p:cNvSpPr>
            <a:spLocks noChangeArrowheads="1"/>
          </p:cNvSpPr>
          <p:nvPr/>
        </p:nvSpPr>
        <p:spPr bwMode="auto">
          <a:xfrm>
            <a:off x="290513" y="1133475"/>
            <a:ext cx="2198687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1600">
                <a:ea typeface="ＭＳ Ｐゴシック" panose="020B0600070205080204" pitchFamily="34" charset="-128"/>
                <a:cs typeface="Arial" panose="020B0604020202020204" pitchFamily="34" charset="0"/>
              </a:rPr>
              <a:t>Install Readers in ceilings at Zone centers.</a:t>
            </a:r>
          </a:p>
          <a:p>
            <a:pPr algn="l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1600" b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16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1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16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16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16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6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1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1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16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16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1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1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1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16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16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1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16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16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1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16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16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1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16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16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1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16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16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1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91" presetID="53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16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16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1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41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41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41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3" grpId="0"/>
      <p:bldP spid="2416674" grpId="0"/>
      <p:bldP spid="2416690" grpId="0"/>
      <p:bldP spid="2416714" grpId="0" animBg="1"/>
      <p:bldP spid="2416715" grpId="0" animBg="1"/>
      <p:bldP spid="2416718" grpId="0" animBg="1"/>
      <p:bldP spid="2416721" grpId="0" animBg="1"/>
      <p:bldP spid="2416724" grpId="0" animBg="1"/>
      <p:bldP spid="2416727" grpId="0" animBg="1"/>
      <p:bldP spid="2416730" grpId="0" animBg="1"/>
      <p:bldP spid="24167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2492375"/>
            <a:ext cx="5451475" cy="1143000"/>
          </a:xfrm>
        </p:spPr>
        <p:txBody>
          <a:bodyPr/>
          <a:lstStyle/>
          <a:p>
            <a:r>
              <a:rPr lang="en-US" altLang="en-US" sz="5800" b="1">
                <a:solidFill>
                  <a:srgbClr val="0532C1"/>
                </a:solidFill>
                <a:latin typeface="Myriad Pro Black Cond" pitchFamily="-124" charset="0"/>
              </a:rPr>
              <a:t>Thank You</a:t>
            </a:r>
          </a:p>
        </p:txBody>
      </p:sp>
      <p:sp>
        <p:nvSpPr>
          <p:cNvPr id="1643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71713" y="4373563"/>
            <a:ext cx="6553200" cy="768350"/>
          </a:xfrm>
          <a:noFill/>
          <a:ln/>
        </p:spPr>
        <p:txBody>
          <a:bodyPr/>
          <a:lstStyle/>
          <a:p>
            <a:r>
              <a:rPr lang="en-US" altLang="en-US">
                <a:solidFill>
                  <a:srgbClr val="0532C1"/>
                </a:solidFill>
              </a:rPr>
              <a:t>Your Total RFID Solutions Provider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A419-0D0F-466C-B35E-BE5D0872CB25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www.activewaveinc.com</a:t>
            </a:r>
          </a:p>
        </p:txBody>
      </p:sp>
      <p:sp>
        <p:nvSpPr>
          <p:cNvPr id="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80F8-CAEB-4C79-BA74-50EC0D02B1BD}" type="slidenum">
              <a:rPr lang="en-US" altLang="en-US"/>
              <a:pPr/>
              <a:t>2</a:t>
            </a:fld>
            <a:endParaRPr lang="en-US" altLang="en-US"/>
          </a:p>
        </p:txBody>
      </p:sp>
      <p:pic>
        <p:nvPicPr>
          <p:cNvPr id="2363394" name="Picture 2" descr="CMSImage_300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28800"/>
            <a:ext cx="2095500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3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900">
                <a:solidFill>
                  <a:srgbClr val="0532C1"/>
                </a:solidFill>
                <a:latin typeface="Myriad Pro Black Cond" pitchFamily="-124" charset="0"/>
              </a:rPr>
              <a:t>R</a:t>
            </a:r>
            <a:r>
              <a:rPr lang="en-US" altLang="en-US" sz="3900">
                <a:solidFill>
                  <a:srgbClr val="0532C1"/>
                </a:solidFill>
              </a:rPr>
              <a:t>FID - what are the components?</a:t>
            </a:r>
            <a:endParaRPr lang="en-US" altLang="en-US" sz="3900">
              <a:solidFill>
                <a:srgbClr val="0532C1"/>
              </a:solidFill>
              <a:latin typeface="Myriad Pro Black Cond" pitchFamily="-124" charset="0"/>
            </a:endParaRPr>
          </a:p>
        </p:txBody>
      </p:sp>
      <p:pic>
        <p:nvPicPr>
          <p:cNvPr id="2363423" name="Picture 31" descr="PassiveReader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65638" y="4413250"/>
            <a:ext cx="1574800" cy="860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633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8" y="3794125"/>
            <a:ext cx="1319212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rgbClr val="005E47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graphicFrame>
        <p:nvGraphicFramePr>
          <p:cNvPr id="2363397" name="Object 5"/>
          <p:cNvGraphicFramePr>
            <a:graphicFrameLocks noChangeAspect="1"/>
          </p:cNvGraphicFramePr>
          <p:nvPr/>
        </p:nvGraphicFramePr>
        <p:xfrm>
          <a:off x="5432425" y="2765425"/>
          <a:ext cx="5905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32" name="CorelPhotoPaint.Image.8" r:id="rId7" imgW="647619" imgH="400000" progId="CorelPhotoPaint.Image.8">
                  <p:embed/>
                </p:oleObj>
              </mc:Choice>
              <mc:Fallback>
                <p:oleObj name="CorelPhotoPaint.Image.8" r:id="rId7" imgW="647619" imgH="400000" progId="CorelPhotoPaint.Imag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2765425"/>
                        <a:ext cx="59055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398" name="Object 6"/>
          <p:cNvGraphicFramePr>
            <a:graphicFrameLocks noChangeAspect="1"/>
          </p:cNvGraphicFramePr>
          <p:nvPr/>
        </p:nvGraphicFramePr>
        <p:xfrm>
          <a:off x="5572125" y="2362200"/>
          <a:ext cx="26828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33" name="CorelPhotoPaint.Image.8" r:id="rId9" imgW="295238" imgH="352102" progId="CorelPhotoPaint.Image.8">
                  <p:embed/>
                </p:oleObj>
              </mc:Choice>
              <mc:Fallback>
                <p:oleObj name="CorelPhotoPaint.Image.8" r:id="rId9" imgW="295238" imgH="352102" progId="CorelPhotoPaint.Imag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362200"/>
                        <a:ext cx="268288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3399" name="Text Box 7"/>
          <p:cNvSpPr txBox="1">
            <a:spLocks noChangeArrowheads="1"/>
          </p:cNvSpPr>
          <p:nvPr/>
        </p:nvSpPr>
        <p:spPr bwMode="auto">
          <a:xfrm>
            <a:off x="5173663" y="1944688"/>
            <a:ext cx="10064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13" tIns="41057" rIns="82113" bIns="41057">
            <a:spAutoFit/>
          </a:bodyPr>
          <a:lstStyle>
            <a:lvl1pPr algn="l" defTabSz="820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11163" algn="l" defTabSz="820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20738" algn="l" defTabSz="820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231900" algn="l" defTabSz="820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641475" algn="l" defTabSz="8207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  <a:r>
              <a:rPr lang="en-US" altLang="en-US" sz="1800" b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</p:txBody>
      </p:sp>
      <p:sp>
        <p:nvSpPr>
          <p:cNvPr id="2363400" name="Line 8"/>
          <p:cNvSpPr>
            <a:spLocks noChangeShapeType="1"/>
          </p:cNvSpPr>
          <p:nvPr/>
        </p:nvSpPr>
        <p:spPr bwMode="auto">
          <a:xfrm flipH="1" flipV="1">
            <a:off x="6307138" y="2355850"/>
            <a:ext cx="1752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3401" name="Rectangle 9"/>
          <p:cNvSpPr>
            <a:spLocks noChangeArrowheads="1"/>
          </p:cNvSpPr>
          <p:nvPr/>
        </p:nvSpPr>
        <p:spPr bwMode="auto">
          <a:xfrm>
            <a:off x="846138" y="1028700"/>
            <a:ext cx="73040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990000"/>
                </a:solidFill>
                <a:latin typeface="Arial" panose="020B0604020202020204" pitchFamily="34" charset="0"/>
              </a:rPr>
              <a:t>Active &amp; Passive RFID tags respond to readers with unique IDs:</a:t>
            </a:r>
          </a:p>
        </p:txBody>
      </p:sp>
      <p:pic>
        <p:nvPicPr>
          <p:cNvPr id="236340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8" y="4443413"/>
            <a:ext cx="1327150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sp>
        <p:nvSpPr>
          <p:cNvPr id="2363405" name="Line 13"/>
          <p:cNvSpPr>
            <a:spLocks noChangeShapeType="1"/>
          </p:cNvSpPr>
          <p:nvPr/>
        </p:nvSpPr>
        <p:spPr bwMode="auto">
          <a:xfrm>
            <a:off x="5316538" y="3575050"/>
            <a:ext cx="1676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3406" name="Rectangle 14"/>
          <p:cNvSpPr>
            <a:spLocks noChangeArrowheads="1"/>
          </p:cNvSpPr>
          <p:nvPr/>
        </p:nvSpPr>
        <p:spPr bwMode="auto">
          <a:xfrm>
            <a:off x="381000" y="5638800"/>
            <a:ext cx="1258888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Host System</a:t>
            </a:r>
          </a:p>
        </p:txBody>
      </p:sp>
      <p:sp>
        <p:nvSpPr>
          <p:cNvPr id="2363407" name="Rectangle 15"/>
          <p:cNvSpPr>
            <a:spLocks noChangeArrowheads="1"/>
          </p:cNvSpPr>
          <p:nvPr/>
        </p:nvSpPr>
        <p:spPr bwMode="auto">
          <a:xfrm>
            <a:off x="4564063" y="5546725"/>
            <a:ext cx="12588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/>
              <a:t>RFID Reader</a:t>
            </a:r>
          </a:p>
        </p:txBody>
      </p:sp>
      <p:pic>
        <p:nvPicPr>
          <p:cNvPr id="2363408" name="Picture 16" descr="wave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1450">
            <a:off x="6180138" y="2911475"/>
            <a:ext cx="1517650" cy="12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3409" name="Picture 17" descr="wave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2805113"/>
            <a:ext cx="1527175" cy="129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63410" name="Group 18"/>
          <p:cNvGrpSpPr>
            <a:grpSpLocks/>
          </p:cNvGrpSpPr>
          <p:nvPr/>
        </p:nvGrpSpPr>
        <p:grpSpPr bwMode="auto">
          <a:xfrm>
            <a:off x="1066800" y="1524000"/>
            <a:ext cx="1676400" cy="1657350"/>
            <a:chOff x="182" y="1142"/>
            <a:chExt cx="1056" cy="1044"/>
          </a:xfrm>
        </p:grpSpPr>
        <p:sp>
          <p:nvSpPr>
            <p:cNvPr id="2363411" name="AutoShape 19"/>
            <p:cNvSpPr>
              <a:spLocks noChangeArrowheads="1"/>
            </p:cNvSpPr>
            <p:nvPr/>
          </p:nvSpPr>
          <p:spPr bwMode="auto">
            <a:xfrm>
              <a:off x="182" y="1142"/>
              <a:ext cx="1021" cy="1044"/>
            </a:xfrm>
            <a:prstGeom prst="wedgeRectCallout">
              <a:avLst>
                <a:gd name="adj1" fmla="val 107981"/>
                <a:gd name="adj2" fmla="val -296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/>
            <a:lstStyle/>
            <a:p>
              <a:pPr algn="l" eaLnBrk="1" hangingPunct="1"/>
              <a:endParaRPr lang="en-US" altLang="en-US" sz="1400" b="0"/>
            </a:p>
          </p:txBody>
        </p:sp>
        <p:sp>
          <p:nvSpPr>
            <p:cNvPr id="2363412" name="Rectangle 20"/>
            <p:cNvSpPr>
              <a:spLocks noChangeArrowheads="1"/>
            </p:cNvSpPr>
            <p:nvPr/>
          </p:nvSpPr>
          <p:spPr bwMode="auto">
            <a:xfrm>
              <a:off x="201" y="1190"/>
              <a:ext cx="1037" cy="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168275" indent="-168275" algn="l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669925" indent="-325438" algn="l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022350" indent="-350838" algn="l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39850" indent="-315913"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81163" indent="-339725" algn="l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38363" indent="-339725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95563" indent="-339725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52763" indent="-339725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509963" indent="-339725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1500" b="0" u="sng"/>
                <a:t>RFID Tags</a:t>
              </a:r>
            </a:p>
            <a:p>
              <a:pPr eaLnBrk="1" hangingPunct="1"/>
              <a:r>
                <a:rPr lang="en-US" altLang="en-US" sz="1500" b="0"/>
                <a:t>Chip</a:t>
              </a:r>
            </a:p>
            <a:p>
              <a:pPr eaLnBrk="1" hangingPunct="1"/>
              <a:r>
                <a:rPr lang="en-US" altLang="en-US" sz="1500" b="0"/>
                <a:t>Antenna</a:t>
              </a:r>
            </a:p>
            <a:p>
              <a:pPr eaLnBrk="1" hangingPunct="1"/>
              <a:r>
                <a:rPr lang="en-US" altLang="en-US" sz="1500" b="0"/>
                <a:t>Packaging or  substrate</a:t>
              </a:r>
            </a:p>
          </p:txBody>
        </p:sp>
      </p:grpSp>
      <p:pic>
        <p:nvPicPr>
          <p:cNvPr id="2363413" name="Picture 21" descr="IBM eServer iSerie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948113"/>
            <a:ext cx="795337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3414" name="Rectangle 22"/>
          <p:cNvSpPr>
            <a:spLocks noChangeArrowheads="1"/>
          </p:cNvSpPr>
          <p:nvPr/>
        </p:nvSpPr>
        <p:spPr bwMode="auto">
          <a:xfrm>
            <a:off x="2155825" y="5510213"/>
            <a:ext cx="13954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 sz="1600"/>
              <a:t>RFID Middleware</a:t>
            </a:r>
          </a:p>
        </p:txBody>
      </p:sp>
      <p:pic>
        <p:nvPicPr>
          <p:cNvPr id="2363415" name="Picture 2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4192588"/>
            <a:ext cx="909638" cy="123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3416" name="AutoShape 24"/>
          <p:cNvSpPr>
            <a:spLocks noChangeArrowheads="1"/>
          </p:cNvSpPr>
          <p:nvPr/>
        </p:nvSpPr>
        <p:spPr bwMode="auto">
          <a:xfrm>
            <a:off x="1236663" y="4400550"/>
            <a:ext cx="1392237" cy="822325"/>
          </a:xfrm>
          <a:prstGeom prst="leftRightArrow">
            <a:avLst>
              <a:gd name="adj1" fmla="val 50000"/>
              <a:gd name="adj2" fmla="val 33861"/>
            </a:avLst>
          </a:prstGeom>
          <a:gradFill rotWithShape="0">
            <a:gsLst>
              <a:gs pos="0">
                <a:schemeClr val="accent1"/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  <a:effectLst>
            <a:outerShdw dist="45791" dir="3378596" algn="ctr" rotWithShape="0">
              <a:srgbClr val="4D4D4D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r>
              <a:rPr lang="en-US" altLang="en-US"/>
              <a:t>enterprise Integration</a:t>
            </a:r>
          </a:p>
        </p:txBody>
      </p:sp>
      <p:pic>
        <p:nvPicPr>
          <p:cNvPr id="2363426" name="Picture 34"/>
          <p:cNvPicPr>
            <a:picLocks noGrp="1" noChangeAspect="1" noChangeArrowheads="1"/>
          </p:cNvPicPr>
          <p:nvPr>
            <p:ph sz="half"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8963" y="4491038"/>
            <a:ext cx="1370012" cy="811212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6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6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6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6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6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36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63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63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6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400" grpId="0" animBg="1"/>
      <p:bldP spid="2363405" grpId="0" animBg="1"/>
      <p:bldP spid="236341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060-03EE-4F0C-B39B-CF8AC1F8365F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www.activewaveinc.com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878E-867C-4B31-AEA1-FDE9A44485B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65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400" y="1019175"/>
            <a:ext cx="8255000" cy="549433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100" u="sng"/>
              <a:t>Components</a:t>
            </a:r>
          </a:p>
          <a:p>
            <a:pPr>
              <a:lnSpc>
                <a:spcPct val="80000"/>
              </a:lnSpc>
              <a:buSzPct val="75000"/>
            </a:pPr>
            <a:r>
              <a:rPr lang="en-US" altLang="en-US" sz="2100"/>
              <a:t>Reader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Listens for Tag beacons, can call individual tags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Programs tags with ID and how to behave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Has built in Field Generator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Full Duplex – broadcasts at 433Mhz and listens </a:t>
            </a:r>
          </a:p>
          <a:p>
            <a:pPr lvl="2">
              <a:lnSpc>
                <a:spcPct val="8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/>
              <a:t>on 916Mhz</a:t>
            </a:r>
            <a:r>
              <a:rPr lang="en-US" altLang="en-US" sz="1800"/>
              <a:t> </a:t>
            </a:r>
          </a:p>
          <a:p>
            <a:pPr>
              <a:lnSpc>
                <a:spcPct val="80000"/>
              </a:lnSpc>
              <a:buSzPct val="75000"/>
            </a:pPr>
            <a:r>
              <a:rPr lang="en-US" altLang="en-US" sz="2100"/>
              <a:t>Field Generator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Sends out signal and wakes up active tags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Transmit range configurable to match zone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Periodic or sensor based activation</a:t>
            </a:r>
          </a:p>
          <a:p>
            <a:pPr>
              <a:lnSpc>
                <a:spcPct val="80000"/>
              </a:lnSpc>
              <a:buSzPct val="75000"/>
            </a:pPr>
            <a:r>
              <a:rPr lang="en-US" altLang="en-US" sz="2100"/>
              <a:t>Tags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Various types to match application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Can have onboard LED and/or Alarm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Smaller you go, the shorter the range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Can track temperature and tampering</a:t>
            </a:r>
          </a:p>
        </p:txBody>
      </p:sp>
      <p:sp>
        <p:nvSpPr>
          <p:cNvPr id="2265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532C1"/>
                </a:solidFill>
              </a:rPr>
              <a:t>Active Technology</a:t>
            </a:r>
          </a:p>
        </p:txBody>
      </p:sp>
      <p:pic>
        <p:nvPicPr>
          <p:cNvPr id="22650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971800"/>
            <a:ext cx="1447800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2650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990600"/>
            <a:ext cx="1443038" cy="126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2650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638" y="5499100"/>
            <a:ext cx="1285875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265098" name="Picture 10" descr="minita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713" y="4459288"/>
            <a:ext cx="11430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509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4848225"/>
            <a:ext cx="9779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ABD8-4564-42D0-9B7D-5B5B7B45AE75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www.activewaveinc.com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17D0-E7D5-469A-83BF-4736658B2AC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70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532C1"/>
                </a:solidFill>
              </a:rPr>
              <a:t>Active Tags</a:t>
            </a:r>
          </a:p>
        </p:txBody>
      </p:sp>
      <p:sp>
        <p:nvSpPr>
          <p:cNvPr id="2270210" name="Rectangle 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SzPct val="75000"/>
            </a:pPr>
            <a:r>
              <a:rPr lang="en-US" altLang="en-US" sz="2200"/>
              <a:t>Mini-Tag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100’ transmit range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Small parts</a:t>
            </a:r>
          </a:p>
          <a:p>
            <a:pPr>
              <a:lnSpc>
                <a:spcPct val="80000"/>
              </a:lnSpc>
              <a:buSzPct val="75000"/>
            </a:pPr>
            <a:r>
              <a:rPr lang="en-US" altLang="en-US" sz="2200"/>
              <a:t>Compact Tag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145’ transmit range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Monitors, wheelchairs, etc.</a:t>
            </a:r>
          </a:p>
          <a:p>
            <a:pPr>
              <a:lnSpc>
                <a:spcPct val="80000"/>
              </a:lnSpc>
              <a:buSzPct val="75000"/>
            </a:pPr>
            <a:r>
              <a:rPr lang="en-US" altLang="en-US" sz="2200"/>
              <a:t>Card Tag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Thin footprint - ideal for access control badge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280’ transmit range</a:t>
            </a:r>
          </a:p>
          <a:p>
            <a:pPr>
              <a:lnSpc>
                <a:spcPct val="80000"/>
              </a:lnSpc>
              <a:buSzPct val="75000"/>
            </a:pPr>
            <a:r>
              <a:rPr lang="en-US" altLang="en-US" sz="2200"/>
              <a:t>Wristband tag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Access control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Monitor Temperature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Tamper proof</a:t>
            </a:r>
          </a:p>
        </p:txBody>
      </p:sp>
      <p:pic>
        <p:nvPicPr>
          <p:cNvPr id="2270213" name="Picture 5" descr="minit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90600"/>
            <a:ext cx="172085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02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8" y="2592388"/>
            <a:ext cx="18669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2702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3363913"/>
            <a:ext cx="1154113" cy="185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270219" name="Picture 11" descr="WristBandTag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81700" y="4219575"/>
            <a:ext cx="2476500" cy="1857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6FFE-6382-4E76-8139-9AB3CB3F7B8F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C1EC-9755-4CDB-9642-62546A2DBA3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63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1350" y="830263"/>
            <a:ext cx="7858125" cy="51196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600" u="sng"/>
          </a:p>
          <a:p>
            <a:pPr>
              <a:lnSpc>
                <a:spcPct val="80000"/>
              </a:lnSpc>
              <a:buSzPct val="75000"/>
            </a:pPr>
            <a:r>
              <a:rPr lang="en-US" altLang="en-US" sz="2600"/>
              <a:t>Beacon mode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Tag wakes up at given intervals and reports “I’m here”.</a:t>
            </a:r>
          </a:p>
          <a:p>
            <a:pPr>
              <a:lnSpc>
                <a:spcPct val="80000"/>
              </a:lnSpc>
              <a:buSzPct val="75000"/>
            </a:pPr>
            <a:r>
              <a:rPr lang="en-US" altLang="en-US" sz="2600"/>
              <a:t>Periodic mode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Reader or Field Generator periodically transmits a command to Tag.  Tag responds back to Reader.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User-configurable ON and OFF times.</a:t>
            </a:r>
          </a:p>
          <a:p>
            <a:pPr>
              <a:lnSpc>
                <a:spcPct val="80000"/>
              </a:lnSpc>
              <a:buSzPct val="75000"/>
            </a:pPr>
            <a:r>
              <a:rPr lang="en-US" altLang="en-US" sz="2600"/>
              <a:t>Trigger mode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Reader or Field Generator calls a Tag when an external event happens, e.g., motion sensor activation.</a:t>
            </a:r>
          </a:p>
          <a:p>
            <a:pPr>
              <a:lnSpc>
                <a:spcPct val="80000"/>
              </a:lnSpc>
              <a:buSzPct val="75000"/>
            </a:pPr>
            <a:r>
              <a:rPr lang="en-US" altLang="en-US" sz="2600"/>
              <a:t>User mode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User initiates Tag call from computer.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Can call all tags, specific tag type, specific tag ID range, or specific tag ID and type.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Blip>
                <a:blip r:embed="rId3"/>
              </a:buBlip>
            </a:pPr>
            <a:endParaRPr lang="en-US" altLang="en-US" sz="2200"/>
          </a:p>
        </p:txBody>
      </p:sp>
      <p:sp>
        <p:nvSpPr>
          <p:cNvPr id="22630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>
                <a:solidFill>
                  <a:srgbClr val="0532C1"/>
                </a:solidFill>
              </a:rPr>
              <a:t>Active Technology</a:t>
            </a:r>
            <a:r>
              <a:rPr lang="en-US" altLang="en-US" sz="3800"/>
              <a:t> </a:t>
            </a:r>
            <a:r>
              <a:rPr lang="en-US" altLang="en-US" sz="3800">
                <a:solidFill>
                  <a:srgbClr val="0532C1"/>
                </a:solidFill>
              </a:rPr>
              <a:t>- Modes of Operation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FDD1-F557-4F80-9EB6-D235F925DE46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www.activewaveinc.com</a:t>
            </a:r>
          </a:p>
        </p:txBody>
      </p:sp>
      <p:sp>
        <p:nvSpPr>
          <p:cNvPr id="7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6CFF-7A24-4835-903D-C78E26A3C12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44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1139825"/>
          </a:xfrm>
        </p:spPr>
        <p:txBody>
          <a:bodyPr/>
          <a:lstStyle/>
          <a:p>
            <a:r>
              <a:rPr lang="en-US" altLang="en-US" sz="3800">
                <a:solidFill>
                  <a:srgbClr val="0532C1"/>
                </a:solidFill>
              </a:rPr>
              <a:t>Monitoring Floor with Different Modes</a:t>
            </a:r>
          </a:p>
        </p:txBody>
      </p:sp>
      <p:sp>
        <p:nvSpPr>
          <p:cNvPr id="2440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</p:txBody>
      </p:sp>
      <p:pic>
        <p:nvPicPr>
          <p:cNvPr id="2440196" name="Picture 4" descr="outpatient_clinic_layou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4225" y="835025"/>
            <a:ext cx="7415213" cy="529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4019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3271838"/>
            <a:ext cx="936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44019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2066925"/>
            <a:ext cx="671513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44019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084388"/>
            <a:ext cx="671512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44020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3698875"/>
            <a:ext cx="671513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44020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962400"/>
            <a:ext cx="671513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440202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4525963"/>
            <a:ext cx="671512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440203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4872038"/>
            <a:ext cx="671512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grpSp>
        <p:nvGrpSpPr>
          <p:cNvPr id="2440204" name="Group 12"/>
          <p:cNvGrpSpPr>
            <a:grpSpLocks/>
          </p:cNvGrpSpPr>
          <p:nvPr/>
        </p:nvGrpSpPr>
        <p:grpSpPr bwMode="auto">
          <a:xfrm>
            <a:off x="3765550" y="1628775"/>
            <a:ext cx="1673225" cy="1466850"/>
            <a:chOff x="3336" y="3144"/>
            <a:chExt cx="672" cy="624"/>
          </a:xfrm>
        </p:grpSpPr>
        <p:sp>
          <p:nvSpPr>
            <p:cNvPr id="2440205" name="Oval 13"/>
            <p:cNvSpPr>
              <a:spLocks noChangeArrowheads="1"/>
            </p:cNvSpPr>
            <p:nvPr/>
          </p:nvSpPr>
          <p:spPr bwMode="auto">
            <a:xfrm>
              <a:off x="3444" y="3222"/>
              <a:ext cx="461" cy="4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40206" name="Oval 14"/>
            <p:cNvSpPr>
              <a:spLocks noChangeArrowheads="1"/>
            </p:cNvSpPr>
            <p:nvPr/>
          </p:nvSpPr>
          <p:spPr bwMode="auto">
            <a:xfrm>
              <a:off x="3546" y="3330"/>
              <a:ext cx="264" cy="2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40207" name="Oval 15"/>
            <p:cNvSpPr>
              <a:spLocks noChangeArrowheads="1"/>
            </p:cNvSpPr>
            <p:nvPr/>
          </p:nvSpPr>
          <p:spPr bwMode="auto">
            <a:xfrm>
              <a:off x="3336" y="3144"/>
              <a:ext cx="672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40208" name="Group 16"/>
          <p:cNvGrpSpPr>
            <a:grpSpLocks/>
          </p:cNvGrpSpPr>
          <p:nvPr/>
        </p:nvGrpSpPr>
        <p:grpSpPr bwMode="auto">
          <a:xfrm>
            <a:off x="3505200" y="2286000"/>
            <a:ext cx="731838" cy="746125"/>
            <a:chOff x="209" y="2327"/>
            <a:chExt cx="1014" cy="1017"/>
          </a:xfrm>
        </p:grpSpPr>
        <p:sp>
          <p:nvSpPr>
            <p:cNvPr id="2440209" name="Oval 17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40210" name="Oval 18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40211" name="Group 19"/>
          <p:cNvGrpSpPr>
            <a:grpSpLocks/>
          </p:cNvGrpSpPr>
          <p:nvPr/>
        </p:nvGrpSpPr>
        <p:grpSpPr bwMode="auto">
          <a:xfrm>
            <a:off x="4510088" y="2579688"/>
            <a:ext cx="731837" cy="746125"/>
            <a:chOff x="209" y="2327"/>
            <a:chExt cx="1014" cy="1017"/>
          </a:xfrm>
        </p:grpSpPr>
        <p:sp>
          <p:nvSpPr>
            <p:cNvPr id="2440212" name="Oval 20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40213" name="Oval 21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40214" name="Group 22"/>
          <p:cNvGrpSpPr>
            <a:grpSpLocks/>
          </p:cNvGrpSpPr>
          <p:nvPr/>
        </p:nvGrpSpPr>
        <p:grpSpPr bwMode="auto">
          <a:xfrm>
            <a:off x="5029200" y="1371600"/>
            <a:ext cx="731838" cy="746125"/>
            <a:chOff x="209" y="2327"/>
            <a:chExt cx="1014" cy="1017"/>
          </a:xfrm>
        </p:grpSpPr>
        <p:sp>
          <p:nvSpPr>
            <p:cNvPr id="2440215" name="Oval 23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40216" name="Oval 24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40217" name="Group 25"/>
          <p:cNvGrpSpPr>
            <a:grpSpLocks/>
          </p:cNvGrpSpPr>
          <p:nvPr/>
        </p:nvGrpSpPr>
        <p:grpSpPr bwMode="auto">
          <a:xfrm>
            <a:off x="4176713" y="1331913"/>
            <a:ext cx="731837" cy="746125"/>
            <a:chOff x="209" y="2327"/>
            <a:chExt cx="1014" cy="1017"/>
          </a:xfrm>
        </p:grpSpPr>
        <p:sp>
          <p:nvSpPr>
            <p:cNvPr id="2440218" name="Oval 26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40219" name="Oval 27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40220" name="Rectangle 28"/>
          <p:cNvSpPr>
            <a:spLocks noChangeArrowheads="1"/>
          </p:cNvSpPr>
          <p:nvPr/>
        </p:nvSpPr>
        <p:spPr bwMode="auto">
          <a:xfrm>
            <a:off x="4510088" y="1679575"/>
            <a:ext cx="76200" cy="76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D4D4D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40221" name="Rectangle 29"/>
          <p:cNvSpPr>
            <a:spLocks noChangeArrowheads="1"/>
          </p:cNvSpPr>
          <p:nvPr/>
        </p:nvSpPr>
        <p:spPr bwMode="auto">
          <a:xfrm>
            <a:off x="5348288" y="1719263"/>
            <a:ext cx="76200" cy="76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D4D4D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40222" name="Rectangle 30"/>
          <p:cNvSpPr>
            <a:spLocks noChangeArrowheads="1"/>
          </p:cNvSpPr>
          <p:nvPr/>
        </p:nvSpPr>
        <p:spPr bwMode="auto">
          <a:xfrm>
            <a:off x="4843463" y="2932113"/>
            <a:ext cx="76200" cy="76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D4D4D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40223" name="Rectangle 31"/>
          <p:cNvSpPr>
            <a:spLocks noChangeArrowheads="1"/>
          </p:cNvSpPr>
          <p:nvPr/>
        </p:nvSpPr>
        <p:spPr bwMode="auto">
          <a:xfrm>
            <a:off x="3838575" y="2622550"/>
            <a:ext cx="76200" cy="76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D4D4D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pic>
        <p:nvPicPr>
          <p:cNvPr id="2440224" name="Picture 3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378200"/>
            <a:ext cx="671513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pic>
        <p:nvPicPr>
          <p:cNvPr id="2440225" name="Picture 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3365500"/>
            <a:ext cx="671513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4D4D4D"/>
                  </a:outerShdw>
                </a:effectLst>
              </a14:hiddenEffects>
            </a:ext>
          </a:extLst>
        </p:spPr>
      </p:pic>
      <p:sp>
        <p:nvSpPr>
          <p:cNvPr id="2440226" name="Rectangle 34"/>
          <p:cNvSpPr>
            <a:spLocks noChangeArrowheads="1"/>
          </p:cNvSpPr>
          <p:nvPr/>
        </p:nvSpPr>
        <p:spPr bwMode="auto">
          <a:xfrm>
            <a:off x="5410200" y="2286000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40227" name="Rectangle 35"/>
          <p:cNvSpPr>
            <a:spLocks noChangeArrowheads="1"/>
          </p:cNvSpPr>
          <p:nvPr/>
        </p:nvSpPr>
        <p:spPr bwMode="auto">
          <a:xfrm>
            <a:off x="4016375" y="1724025"/>
            <a:ext cx="76200" cy="1524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45791" dir="3378596" algn="ctr" rotWithShape="0">
              <a:srgbClr val="4D4D4D"/>
            </a:outerShdw>
          </a:effec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2440228" name="Group 36"/>
          <p:cNvGrpSpPr>
            <a:grpSpLocks/>
          </p:cNvGrpSpPr>
          <p:nvPr/>
        </p:nvGrpSpPr>
        <p:grpSpPr bwMode="auto">
          <a:xfrm>
            <a:off x="5092700" y="2006600"/>
            <a:ext cx="731838" cy="746125"/>
            <a:chOff x="209" y="2327"/>
            <a:chExt cx="1014" cy="1017"/>
          </a:xfrm>
        </p:grpSpPr>
        <p:sp>
          <p:nvSpPr>
            <p:cNvPr id="2440229" name="Oval 37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40230" name="Oval 38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40231" name="Group 39"/>
          <p:cNvGrpSpPr>
            <a:grpSpLocks/>
          </p:cNvGrpSpPr>
          <p:nvPr/>
        </p:nvGrpSpPr>
        <p:grpSpPr bwMode="auto">
          <a:xfrm>
            <a:off x="3697288" y="1447800"/>
            <a:ext cx="731837" cy="746125"/>
            <a:chOff x="209" y="2327"/>
            <a:chExt cx="1014" cy="1017"/>
          </a:xfrm>
        </p:grpSpPr>
        <p:sp>
          <p:nvSpPr>
            <p:cNvPr id="2440232" name="Oval 40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40233" name="Oval 41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40234" name="Group 42"/>
          <p:cNvGrpSpPr>
            <a:grpSpLocks/>
          </p:cNvGrpSpPr>
          <p:nvPr/>
        </p:nvGrpSpPr>
        <p:grpSpPr bwMode="auto">
          <a:xfrm>
            <a:off x="2663825" y="4713288"/>
            <a:ext cx="731838" cy="746125"/>
            <a:chOff x="209" y="2327"/>
            <a:chExt cx="1014" cy="1017"/>
          </a:xfrm>
        </p:grpSpPr>
        <p:sp>
          <p:nvSpPr>
            <p:cNvPr id="2440235" name="Oval 43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40236" name="Oval 44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40237" name="Group 45"/>
          <p:cNvGrpSpPr>
            <a:grpSpLocks/>
          </p:cNvGrpSpPr>
          <p:nvPr/>
        </p:nvGrpSpPr>
        <p:grpSpPr bwMode="auto">
          <a:xfrm>
            <a:off x="4924425" y="4681538"/>
            <a:ext cx="731838" cy="746125"/>
            <a:chOff x="209" y="2327"/>
            <a:chExt cx="1014" cy="1017"/>
          </a:xfrm>
        </p:grpSpPr>
        <p:sp>
          <p:nvSpPr>
            <p:cNvPr id="2440238" name="Oval 46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40239" name="Oval 47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40240" name="Group 48"/>
          <p:cNvGrpSpPr>
            <a:grpSpLocks/>
          </p:cNvGrpSpPr>
          <p:nvPr/>
        </p:nvGrpSpPr>
        <p:grpSpPr bwMode="auto">
          <a:xfrm>
            <a:off x="4338638" y="5203825"/>
            <a:ext cx="731837" cy="746125"/>
            <a:chOff x="209" y="2327"/>
            <a:chExt cx="1014" cy="1017"/>
          </a:xfrm>
        </p:grpSpPr>
        <p:sp>
          <p:nvSpPr>
            <p:cNvPr id="2440241" name="Oval 49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40242" name="Oval 50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40243" name="Rectangle 51"/>
          <p:cNvSpPr>
            <a:spLocks noChangeArrowheads="1"/>
          </p:cNvSpPr>
          <p:nvPr/>
        </p:nvSpPr>
        <p:spPr bwMode="auto">
          <a:xfrm>
            <a:off x="4659313" y="5526088"/>
            <a:ext cx="76200" cy="76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D4D4D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40244" name="Rectangle 52"/>
          <p:cNvSpPr>
            <a:spLocks noChangeArrowheads="1"/>
          </p:cNvSpPr>
          <p:nvPr/>
        </p:nvSpPr>
        <p:spPr bwMode="auto">
          <a:xfrm>
            <a:off x="5257800" y="5029200"/>
            <a:ext cx="76200" cy="76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D4D4D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40245" name="Rectangle 53"/>
          <p:cNvSpPr>
            <a:spLocks noChangeArrowheads="1"/>
          </p:cNvSpPr>
          <p:nvPr/>
        </p:nvSpPr>
        <p:spPr bwMode="auto">
          <a:xfrm>
            <a:off x="2981325" y="5054600"/>
            <a:ext cx="76200" cy="76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D4D4D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pic>
        <p:nvPicPr>
          <p:cNvPr id="2440246" name="Picture 54" descr="wave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3762375"/>
            <a:ext cx="973138" cy="11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0247" name="Rectangle 55"/>
          <p:cNvSpPr>
            <a:spLocks noChangeArrowheads="1"/>
          </p:cNvSpPr>
          <p:nvPr/>
        </p:nvSpPr>
        <p:spPr bwMode="auto">
          <a:xfrm>
            <a:off x="2097088" y="4405313"/>
            <a:ext cx="228600" cy="2286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28398" dir="3806097" algn="ctr" rotWithShape="0">
              <a:srgbClr val="4D4D4D"/>
            </a:outerShdw>
          </a:effec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2440248" name="Group 56"/>
          <p:cNvGrpSpPr>
            <a:grpSpLocks/>
          </p:cNvGrpSpPr>
          <p:nvPr/>
        </p:nvGrpSpPr>
        <p:grpSpPr bwMode="auto">
          <a:xfrm>
            <a:off x="152400" y="3124200"/>
            <a:ext cx="1066800" cy="990600"/>
            <a:chOff x="3336" y="3144"/>
            <a:chExt cx="672" cy="624"/>
          </a:xfrm>
        </p:grpSpPr>
        <p:sp>
          <p:nvSpPr>
            <p:cNvPr id="2440249" name="Oval 57"/>
            <p:cNvSpPr>
              <a:spLocks noChangeArrowheads="1"/>
            </p:cNvSpPr>
            <p:nvPr/>
          </p:nvSpPr>
          <p:spPr bwMode="auto">
            <a:xfrm>
              <a:off x="3444" y="3222"/>
              <a:ext cx="461" cy="4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40250" name="Oval 58"/>
            <p:cNvSpPr>
              <a:spLocks noChangeArrowheads="1"/>
            </p:cNvSpPr>
            <p:nvPr/>
          </p:nvSpPr>
          <p:spPr bwMode="auto">
            <a:xfrm>
              <a:off x="3546" y="3330"/>
              <a:ext cx="264" cy="2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40251" name="Oval 59"/>
            <p:cNvSpPr>
              <a:spLocks noChangeArrowheads="1"/>
            </p:cNvSpPr>
            <p:nvPr/>
          </p:nvSpPr>
          <p:spPr bwMode="auto">
            <a:xfrm>
              <a:off x="3336" y="3144"/>
              <a:ext cx="672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40252" name="Group 60"/>
          <p:cNvGrpSpPr>
            <a:grpSpLocks/>
          </p:cNvGrpSpPr>
          <p:nvPr/>
        </p:nvGrpSpPr>
        <p:grpSpPr bwMode="auto">
          <a:xfrm>
            <a:off x="0" y="2376488"/>
            <a:ext cx="731838" cy="746125"/>
            <a:chOff x="209" y="2327"/>
            <a:chExt cx="1014" cy="1017"/>
          </a:xfrm>
        </p:grpSpPr>
        <p:sp>
          <p:nvSpPr>
            <p:cNvPr id="2440253" name="Oval 61"/>
            <p:cNvSpPr>
              <a:spLocks noChangeArrowheads="1"/>
            </p:cNvSpPr>
            <p:nvPr/>
          </p:nvSpPr>
          <p:spPr bwMode="auto">
            <a:xfrm>
              <a:off x="240" y="2352"/>
              <a:ext cx="960" cy="960"/>
            </a:xfrm>
            <a:prstGeom prst="ellips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2440254" name="Oval 62"/>
            <p:cNvSpPr>
              <a:spLocks noChangeArrowheads="1"/>
            </p:cNvSpPr>
            <p:nvPr/>
          </p:nvSpPr>
          <p:spPr bwMode="auto">
            <a:xfrm>
              <a:off x="209" y="2327"/>
              <a:ext cx="1014" cy="101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4D4D4D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40255" name="AutoShape 63"/>
          <p:cNvSpPr>
            <a:spLocks noChangeArrowheads="1"/>
          </p:cNvSpPr>
          <p:nvPr/>
        </p:nvSpPr>
        <p:spPr bwMode="auto">
          <a:xfrm>
            <a:off x="6062663" y="1044575"/>
            <a:ext cx="1490662" cy="381000"/>
          </a:xfrm>
          <a:prstGeom prst="wedgeRectCallout">
            <a:avLst>
              <a:gd name="adj1" fmla="val -91106"/>
              <a:gd name="adj2" fmla="val 20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altLang="en-US" sz="1400">
                <a:latin typeface="Comic Sans MS" panose="030F0702030302020204" pitchFamily="66" charset="0"/>
                <a:ea typeface="ＭＳ Ｐゴシック" panose="020B0600070205080204" pitchFamily="34" charset="-128"/>
              </a:rPr>
              <a:t>Periodic Mode</a:t>
            </a:r>
          </a:p>
        </p:txBody>
      </p:sp>
      <p:sp>
        <p:nvSpPr>
          <p:cNvPr id="2440256" name="AutoShape 64"/>
          <p:cNvSpPr>
            <a:spLocks noChangeArrowheads="1"/>
          </p:cNvSpPr>
          <p:nvPr/>
        </p:nvSpPr>
        <p:spPr bwMode="auto">
          <a:xfrm>
            <a:off x="6024563" y="4287838"/>
            <a:ext cx="1376362" cy="381000"/>
          </a:xfrm>
          <a:prstGeom prst="wedgeRectCallout">
            <a:avLst>
              <a:gd name="adj1" fmla="val -86218"/>
              <a:gd name="adj2" fmla="val 187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altLang="en-US" sz="1400">
                <a:latin typeface="Comic Sans MS" panose="030F0702030302020204" pitchFamily="66" charset="0"/>
                <a:ea typeface="ＭＳ Ｐゴシック" panose="020B0600070205080204" pitchFamily="34" charset="-128"/>
              </a:rPr>
              <a:t>Beacon Mode</a:t>
            </a:r>
          </a:p>
        </p:txBody>
      </p:sp>
      <p:sp>
        <p:nvSpPr>
          <p:cNvPr id="2440257" name="AutoShape 65"/>
          <p:cNvSpPr>
            <a:spLocks noChangeArrowheads="1"/>
          </p:cNvSpPr>
          <p:nvPr/>
        </p:nvSpPr>
        <p:spPr bwMode="auto">
          <a:xfrm>
            <a:off x="1279525" y="2447925"/>
            <a:ext cx="1376363" cy="381000"/>
          </a:xfrm>
          <a:prstGeom prst="wedgeRectCallout">
            <a:avLst>
              <a:gd name="adj1" fmla="val -79065"/>
              <a:gd name="adj2" fmla="val 21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altLang="en-US" sz="1400">
                <a:latin typeface="Comic Sans MS" panose="030F0702030302020204" pitchFamily="66" charset="0"/>
                <a:ea typeface="ＭＳ Ｐゴシック" panose="020B0600070205080204" pitchFamily="34" charset="-128"/>
              </a:rPr>
              <a:t>Trigger Mode</a:t>
            </a:r>
          </a:p>
        </p:txBody>
      </p:sp>
      <p:pic>
        <p:nvPicPr>
          <p:cNvPr id="2440258" name="Picture 66" descr="wav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257245">
            <a:off x="3748088" y="4071938"/>
            <a:ext cx="1311275" cy="114776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40259" name="Picture 67" descr="wave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1469">
            <a:off x="4148138" y="3846513"/>
            <a:ext cx="1311275" cy="114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40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40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4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40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40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4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40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40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4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40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40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4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40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40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4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40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40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4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40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40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4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4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40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40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4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4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53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40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40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4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44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2" presetID="53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40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40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4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44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44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C 0.0026 -0.02916 0.00521 -0.0581 -0.00278 -0.07592 C -0.01094 -0.09375 -0.03125 -0.09791 -0.04861 -0.1074 C -0.06597 -0.11689 -0.08819 -0.12407 -0.10694 -0.13333 C -0.12569 -0.14259 -0.14514 -0.15393 -0.16111 -0.16296 C -0.17708 -0.17199 -0.19514 -0.1706 -0.20278 -0.18703 C -0.21042 -0.20347 -0.20573 -0.24814 -0.20694 -0.26111 " pathEditMode="relative" ptsTypes="aaaaaaA">
                                      <p:cBhvr>
                                        <p:cTn id="125" dur="2000" fill="hold"/>
                                        <p:tgtEl>
                                          <p:spTgt spid="2440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53" presetClass="entr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4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4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4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53" presetClass="entr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4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44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44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0247" grpId="0" animBg="1"/>
      <p:bldP spid="2440255" grpId="0" animBg="1"/>
      <p:bldP spid="2440256" grpId="0" animBg="1" autoUpdateAnimBg="0"/>
      <p:bldP spid="244025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56F4-5B44-4E47-9B1A-3C801BD1E928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C0DA-F27D-474B-A1E6-8E1BFE77F4D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42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532C1"/>
                </a:solidFill>
              </a:rPr>
              <a:t>Active Tag Applications</a:t>
            </a:r>
          </a:p>
        </p:txBody>
      </p:sp>
      <p:sp>
        <p:nvSpPr>
          <p:cNvPr id="242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Hands-free Access Control</a:t>
            </a:r>
          </a:p>
          <a:p>
            <a:r>
              <a:rPr lang="en-US" altLang="en-US"/>
              <a:t>Patient / Employee Monitor</a:t>
            </a:r>
          </a:p>
          <a:p>
            <a:r>
              <a:rPr lang="en-US" altLang="en-US"/>
              <a:t>Equipment Tracking</a:t>
            </a:r>
          </a:p>
          <a:p>
            <a:r>
              <a:rPr lang="en-US" altLang="en-US"/>
              <a:t>Automatic In-room Billing</a:t>
            </a:r>
          </a:p>
          <a:p>
            <a:r>
              <a:rPr lang="en-US" altLang="en-US"/>
              <a:t>Supplies Inventory Control</a:t>
            </a:r>
          </a:p>
          <a:p>
            <a:r>
              <a:rPr lang="en-US" altLang="en-US"/>
              <a:t>Quarantine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12AB-73AD-440D-8E69-1ECBFCAD59DF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2E87-F14D-4635-8E9E-909140222BA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42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532C1"/>
                </a:solidFill>
              </a:rPr>
              <a:t>Hands-free Access Control</a:t>
            </a:r>
          </a:p>
        </p:txBody>
      </p:sp>
      <p:sp>
        <p:nvSpPr>
          <p:cNvPr id="242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3975"/>
            <a:ext cx="82296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/>
              <a:t>With the long, adjustable range of active tags, active RFID systems can read tags within several feet of any door.</a:t>
            </a:r>
          </a:p>
          <a:p>
            <a:pPr>
              <a:lnSpc>
                <a:spcPct val="80000"/>
              </a:lnSpc>
            </a:pPr>
            <a:r>
              <a:rPr lang="en-US" altLang="en-US" sz="2600"/>
              <a:t>Active tags do not have to be manually placed close to the door Reader like passive tags.</a:t>
            </a:r>
          </a:p>
          <a:p>
            <a:pPr>
              <a:lnSpc>
                <a:spcPct val="80000"/>
              </a:lnSpc>
            </a:pPr>
            <a:r>
              <a:rPr lang="en-US" altLang="en-US" sz="2600"/>
              <a:t>Possible applications: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Control entry through locked doors to secured areas such as nurseries and labs.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Only allow newborns to leave with authorized people – dual tag validation.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Prevent Alzheimer’s and dementia patients from exiting hospital grounds.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Control employee-only doors and after-hours entries.</a:t>
            </a:r>
          </a:p>
          <a:p>
            <a:pPr lvl="1">
              <a:lnSpc>
                <a:spcPct val="80000"/>
              </a:lnSpc>
            </a:pPr>
            <a:endParaRPr lang="en-US" altLang="en-US" sz="220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61AA-3F93-49EC-9EDA-5D1FCFDC64DA}" type="datetime1">
              <a:rPr lang="en-US" altLang="en-US"/>
              <a:pPr/>
              <a:t>1/13/2017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www.activewaveinc.com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C32A-02F6-4107-A7DB-6DF363404B8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42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532C1"/>
                </a:solidFill>
              </a:rPr>
              <a:t>Patient / Employee Monitoring</a:t>
            </a:r>
          </a:p>
        </p:txBody>
      </p:sp>
      <p:sp>
        <p:nvSpPr>
          <p:cNvPr id="242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6675"/>
            <a:ext cx="8229600" cy="4530725"/>
          </a:xfrm>
        </p:spPr>
        <p:txBody>
          <a:bodyPr/>
          <a:lstStyle/>
          <a:p>
            <a:r>
              <a:rPr lang="en-US" altLang="en-US"/>
              <a:t>The high power of active tags allow them to be reliably read when passing by Readers.</a:t>
            </a:r>
          </a:p>
          <a:p>
            <a:r>
              <a:rPr lang="en-US" altLang="en-US"/>
              <a:t>Possible applications:</a:t>
            </a:r>
          </a:p>
          <a:p>
            <a:pPr lvl="1"/>
            <a:r>
              <a:rPr lang="en-US" altLang="en-US"/>
              <a:t>Monitoring patients and employees throughout entire hospitals.</a:t>
            </a:r>
          </a:p>
          <a:p>
            <a:pPr lvl="1"/>
            <a:r>
              <a:rPr lang="en-US" altLang="en-US"/>
              <a:t>Locating patients and employees in any room or hallway.</a:t>
            </a:r>
          </a:p>
          <a:p>
            <a:pPr lvl="1"/>
            <a:r>
              <a:rPr lang="en-US" altLang="en-US"/>
              <a:t>Recording the movement of newborns and Alheimer’s patients throughout a facility.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yriad Pro Black Cond"/>
        <a:ea typeface=""/>
        <a:cs typeface=""/>
      </a:majorFont>
      <a:minorFont>
        <a:latin typeface="Myriad Pro Semibold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Myriad Pro Black C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Myriad Pro Black C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>
          <a:outerShdw dist="45791" dir="3378596" algn="ctr" rotWithShape="0">
            <a:srgbClr val="4D4D4D"/>
          </a:outerShdw>
        </a:effectLst>
      </a:spPr>
      <a:bodyPr vert="horz" wrap="squar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StratumPPT</Template>
  <TotalTime>203442</TotalTime>
  <Words>733</Words>
  <Application>Microsoft Office PowerPoint</Application>
  <PresentationFormat>On-screen Show (4:3)</PresentationFormat>
  <Paragraphs>159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ＭＳ Ｐゴシック</vt:lpstr>
      <vt:lpstr>Arial</vt:lpstr>
      <vt:lpstr>Comic Sans MS</vt:lpstr>
      <vt:lpstr>Garamond</vt:lpstr>
      <vt:lpstr>Myriad Pro</vt:lpstr>
      <vt:lpstr>Myriad Pro Black Cond</vt:lpstr>
      <vt:lpstr>Myriad Pro Semibold Cond</vt:lpstr>
      <vt:lpstr>Times</vt:lpstr>
      <vt:lpstr>Wingdings</vt:lpstr>
      <vt:lpstr>Blank Presentation</vt:lpstr>
      <vt:lpstr>Custom Design</vt:lpstr>
      <vt:lpstr>1_Custom Design</vt:lpstr>
      <vt:lpstr>2_Custom Design</vt:lpstr>
      <vt:lpstr>1_Blank Presentation</vt:lpstr>
      <vt:lpstr>Edge</vt:lpstr>
      <vt:lpstr>CorelPhotoPaint.Image.8</vt:lpstr>
      <vt:lpstr>The Complete RFID Solution</vt:lpstr>
      <vt:lpstr>RFID - what are the components?</vt:lpstr>
      <vt:lpstr>Active Technology</vt:lpstr>
      <vt:lpstr>Active Tags</vt:lpstr>
      <vt:lpstr>Active Technology - Modes of Operation</vt:lpstr>
      <vt:lpstr>Monitoring Floor with Different Modes</vt:lpstr>
      <vt:lpstr>Active Tag Applications</vt:lpstr>
      <vt:lpstr>Hands-free Access Control</vt:lpstr>
      <vt:lpstr>Patient / Employee Monitoring</vt:lpstr>
      <vt:lpstr>Equipment Tracking</vt:lpstr>
      <vt:lpstr>Automatic In-room Billing</vt:lpstr>
      <vt:lpstr>Example Active RFID Application</vt:lpstr>
      <vt:lpstr>Zoning Example</vt:lpstr>
      <vt:lpstr>Thank You</vt:lpstr>
    </vt:vector>
  </TitlesOfParts>
  <Manager>Touraj Ghaffari</Manager>
  <Company>ActiveWave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Complete RFID Solution</dc:title>
  <dc:creator>Touraj Ghaffari</dc:creator>
  <cp:lastModifiedBy>Omid Ghaffari</cp:lastModifiedBy>
  <cp:revision>1174</cp:revision>
  <dcterms:created xsi:type="dcterms:W3CDTF">2001-01-09T16:06:36Z</dcterms:created>
  <dcterms:modified xsi:type="dcterms:W3CDTF">2017-01-13T23:57:58Z</dcterms:modified>
</cp:coreProperties>
</file>