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6" r:id="rId6"/>
  </p:sldMasterIdLst>
  <p:notesMasterIdLst>
    <p:notesMasterId r:id="rId18"/>
  </p:notesMasterIdLst>
  <p:handoutMasterIdLst>
    <p:handoutMasterId r:id="rId19"/>
  </p:handoutMasterIdLst>
  <p:sldIdLst>
    <p:sldId id="1142" r:id="rId7"/>
    <p:sldId id="1401" r:id="rId8"/>
    <p:sldId id="1402" r:id="rId9"/>
    <p:sldId id="1405" r:id="rId10"/>
    <p:sldId id="1354" r:id="rId11"/>
    <p:sldId id="1356" r:id="rId12"/>
    <p:sldId id="1353" r:id="rId13"/>
    <p:sldId id="1400" r:id="rId14"/>
    <p:sldId id="1359" r:id="rId15"/>
    <p:sldId id="1399" r:id="rId16"/>
    <p:sldId id="1079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66FF33"/>
    <a:srgbClr val="99CC00"/>
    <a:srgbClr val="33CC33"/>
    <a:srgbClr val="00FFFF"/>
    <a:srgbClr val="FF66FF"/>
    <a:srgbClr val="0532C1"/>
    <a:srgbClr val="064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3210" autoAdjust="0"/>
  </p:normalViewPr>
  <p:slideViewPr>
    <p:cSldViewPr snapToGrid="0"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fld id="{CC45CC91-D650-4C9D-9C76-94DF83E91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09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fld id="{E0CE2014-B24C-4A92-8740-65EB80D83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FE677-1660-4CBE-A3E8-A4E34DFFF40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80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D6D32-F17C-467F-9712-0A4E251282B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1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0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DE0B9-6BF9-4140-9C1E-2AD87C8A89B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2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14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429BD-CDAF-4305-AD61-4FBE148016E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2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7B24D-CA13-4443-965F-BF63977EA86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4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2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A4B4F-DD98-4FCB-85A0-85CF23DCE2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5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44610-1479-46C5-92CA-1456E62452A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6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96A98-7BEC-4F20-BCD2-99BEAF90A17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7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87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445DE-30C0-4B30-A362-9EE84CD488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6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16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4F17E-6706-4AAF-A9B3-327F9CF06BB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2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1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5912D-D678-481D-B170-559066C7D5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7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67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0A5D5-C37D-4B7A-BF08-E92D66D6E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266544"/>
      </p:ext>
    </p:extLst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3923A-91D7-462A-AF9C-6CAE6918B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028231"/>
      </p:ext>
    </p:extLst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2D70B-3E66-4600-9D91-DAF037220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122957"/>
      </p:ext>
    </p:extLst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57B9-D573-4696-88D9-C84A96374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956204"/>
      </p:ext>
    </p:extLst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6AAF-0005-4099-B8A8-42D2DDA64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660501"/>
      </p:ext>
    </p:extLst>
  </p:cSld>
  <p:clrMapOvr>
    <a:masterClrMapping/>
  </p:clrMapOvr>
  <p:transition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CE877-31A7-4F50-B88E-32025D7694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37754"/>
      </p:ext>
    </p:extLst>
  </p:cSld>
  <p:clrMapOvr>
    <a:masterClrMapping/>
  </p:clrMapOvr>
  <p:transition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7BD2-2216-4C10-B40F-B53A52F5D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45376"/>
      </p:ext>
    </p:extLst>
  </p:cSld>
  <p:clrMapOvr>
    <a:masterClrMapping/>
  </p:clrMapOvr>
  <p:transition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5AD76-E909-42F3-BC3A-5420ADDB9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56268"/>
      </p:ext>
    </p:extLst>
  </p:cSld>
  <p:clrMapOvr>
    <a:masterClrMapping/>
  </p:clrMapOvr>
  <p:transition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A85CD-387B-454A-8C07-1E3333351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638338"/>
      </p:ext>
    </p:extLst>
  </p:cSld>
  <p:clrMapOvr>
    <a:masterClrMapping/>
  </p:clrMapOvr>
  <p:transition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D5568-B2F6-4ED6-8C59-693AD9464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9582"/>
      </p:ext>
    </p:extLst>
  </p:cSld>
  <p:clrMapOvr>
    <a:masterClrMapping/>
  </p:clrMapOvr>
  <p:transition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99C0B-7EE6-438C-A89D-96F60D52B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754342"/>
      </p:ext>
    </p:extLst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D6EF-E199-411E-97BE-D995C00FF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323200"/>
      </p:ext>
    </p:extLst>
  </p:cSld>
  <p:clrMapOvr>
    <a:masterClrMapping/>
  </p:clrMapOvr>
  <p:transition>
    <p:pull dir="l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47B4D-6DAC-4319-92F1-02A97C376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461444"/>
      </p:ext>
    </p:extLst>
  </p:cSld>
  <p:clrMapOvr>
    <a:masterClrMapping/>
  </p:clrMapOvr>
  <p:transition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D8E00-81AD-4A92-AAD9-EB2AA850B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56129"/>
      </p:ext>
    </p:extLst>
  </p:cSld>
  <p:clrMapOvr>
    <a:masterClrMapping/>
  </p:clrMapOvr>
  <p:transition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07645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7695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85662-6F23-4A69-BB8E-309B4A78E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81586"/>
      </p:ext>
    </p:extLst>
  </p:cSld>
  <p:clrMapOvr>
    <a:masterClrMapping/>
  </p:clrMapOvr>
  <p:transition>
    <p:pull dir="l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2C3CF-F2BE-487D-90EC-D4E0D2FC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106433"/>
      </p:ext>
    </p:extLst>
  </p:cSld>
  <p:clrMapOvr>
    <a:masterClrMapping/>
  </p:clrMapOvr>
  <p:transition>
    <p:pull dir="l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049E8-81F7-42F3-8F79-FB5D81342B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998091"/>
      </p:ext>
    </p:extLst>
  </p:cSld>
  <p:clrMapOvr>
    <a:masterClrMapping/>
  </p:clrMapOvr>
  <p:transition>
    <p:pull dir="l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27962-F66F-4F51-8947-60E25CBFB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527697"/>
      </p:ext>
    </p:extLst>
  </p:cSld>
  <p:clrMapOvr>
    <a:masterClrMapping/>
  </p:clrMapOvr>
  <p:transition>
    <p:pull dir="l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B9D67-328D-4CDA-ADEA-72601BA9F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310823"/>
      </p:ext>
    </p:extLst>
  </p:cSld>
  <p:clrMapOvr>
    <a:masterClrMapping/>
  </p:clrMapOvr>
  <p:transition>
    <p:pull dir="l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51EF-7079-4F42-9DD7-2CFC53E6E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509314"/>
      </p:ext>
    </p:extLst>
  </p:cSld>
  <p:clrMapOvr>
    <a:masterClrMapping/>
  </p:clrMapOvr>
  <p:transition>
    <p:pull dir="l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5F419-015C-4BAD-B6F6-6D13BFAF0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7132"/>
      </p:ext>
    </p:extLst>
  </p:cSld>
  <p:clrMapOvr>
    <a:masterClrMapping/>
  </p:clrMapOvr>
  <p:transition>
    <p:pull dir="l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FB80F-24BF-4653-A922-043D3775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990677"/>
      </p:ext>
    </p:extLst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56FA9-8314-4252-947C-EFA6A97EF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4245"/>
      </p:ext>
    </p:extLst>
  </p:cSld>
  <p:clrMapOvr>
    <a:masterClrMapping/>
  </p:clrMapOvr>
  <p:transition>
    <p:pull dir="l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1B617-5793-4476-94A6-87ECCDC89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869374"/>
      </p:ext>
    </p:extLst>
  </p:cSld>
  <p:clrMapOvr>
    <a:masterClrMapping/>
  </p:clrMapOvr>
  <p:transition>
    <p:pull dir="l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E6664-1465-4668-855F-D140AAACB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89363"/>
      </p:ext>
    </p:extLst>
  </p:cSld>
  <p:clrMapOvr>
    <a:masterClrMapping/>
  </p:clrMapOvr>
  <p:transition>
    <p:pull dir="l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202E8-5201-4153-A0E2-7A3A0C2C1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525796"/>
      </p:ext>
    </p:extLst>
  </p:cSld>
  <p:clrMapOvr>
    <a:masterClrMapping/>
  </p:clrMapOvr>
  <p:transition>
    <p:pull dir="l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575"/>
            <a:ext cx="20574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"/>
            <a:ext cx="60198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571AB-75E5-442F-BB29-1F20F79EE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526422"/>
      </p:ext>
    </p:extLst>
  </p:cSld>
  <p:clrMapOvr>
    <a:masterClrMapping/>
  </p:clrMapOvr>
  <p:transition>
    <p:pull dir="l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FFD63-A75E-46BF-9113-E552F47A8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500990"/>
      </p:ext>
    </p:extLst>
  </p:cSld>
  <p:clrMapOvr>
    <a:masterClrMapping/>
  </p:clrMapOvr>
  <p:transition>
    <p:pull dir="l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715DD-8485-40D3-8775-550EFB12D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605047"/>
      </p:ext>
    </p:extLst>
  </p:cSld>
  <p:clrMapOvr>
    <a:masterClrMapping/>
  </p:clrMapOvr>
  <p:transition>
    <p:pull dir="l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AFEE0-1FC4-4633-ABD8-680C8AA88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35667"/>
      </p:ext>
    </p:extLst>
  </p:cSld>
  <p:clrMapOvr>
    <a:masterClrMapping/>
  </p:clrMapOvr>
  <p:transition>
    <p:pull dir="l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37F6B-F0AA-4138-B1AB-04798EC81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37633"/>
      </p:ext>
    </p:extLst>
  </p:cSld>
  <p:clrMapOvr>
    <a:masterClrMapping/>
  </p:clrMapOvr>
  <p:transition>
    <p:pull dir="l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39397-A8F3-4C62-9068-E4218FC2BE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338332"/>
      </p:ext>
    </p:extLst>
  </p:cSld>
  <p:clrMapOvr>
    <a:masterClrMapping/>
  </p:clrMapOvr>
  <p:transition>
    <p:pull dir="l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B57E-0027-4456-AD16-F304ED2E6E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341524"/>
      </p:ext>
    </p:extLst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27952-C43B-4D7D-9385-40D50D264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57098"/>
      </p:ext>
    </p:extLst>
  </p:cSld>
  <p:clrMapOvr>
    <a:masterClrMapping/>
  </p:clrMapOvr>
  <p:transition>
    <p:pull dir="l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75CDA-F180-4AA8-B2F9-2C6C1E1B7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283350"/>
      </p:ext>
    </p:extLst>
  </p:cSld>
  <p:clrMapOvr>
    <a:masterClrMapping/>
  </p:clrMapOvr>
  <p:transition>
    <p:pull dir="l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3D01B-BAD9-45D5-9178-8BECAB876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741872"/>
      </p:ext>
    </p:extLst>
  </p:cSld>
  <p:clrMapOvr>
    <a:masterClrMapping/>
  </p:clrMapOvr>
  <p:transition>
    <p:pull dir="l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5CF2D-A5CA-4C1B-8A0B-FFF50480E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21638"/>
      </p:ext>
    </p:extLst>
  </p:cSld>
  <p:clrMapOvr>
    <a:masterClrMapping/>
  </p:clrMapOvr>
  <p:transition>
    <p:pull dir="l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0E9B5-C75F-471F-8C41-707F3E555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180478"/>
      </p:ext>
    </p:extLst>
  </p:cSld>
  <p:clrMapOvr>
    <a:masterClrMapping/>
  </p:clrMapOvr>
  <p:transition>
    <p:pull dir="l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5625"/>
            <a:ext cx="205740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25"/>
            <a:ext cx="60198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5D67-E9D0-42C7-A57D-4569C827B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075670"/>
      </p:ext>
    </p:extLst>
  </p:cSld>
  <p:clrMapOvr>
    <a:masterClrMapping/>
  </p:clrMapOvr>
  <p:transition>
    <p:pull dir="l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1BCD3-78C8-412A-8DF1-DE1168821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18547"/>
      </p:ext>
    </p:extLst>
  </p:cSld>
  <p:clrMapOvr>
    <a:masterClrMapping/>
  </p:clrMapOvr>
  <p:transition>
    <p:pull dir="l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A94A1-F87F-44A4-9EA1-2CBC53215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460229"/>
      </p:ext>
    </p:extLst>
  </p:cSld>
  <p:clrMapOvr>
    <a:masterClrMapping/>
  </p:clrMapOvr>
  <p:transition>
    <p:pull dir="l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9845B-2CE6-4335-8BE1-0A20CDBDE2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229098"/>
      </p:ext>
    </p:extLst>
  </p:cSld>
  <p:clrMapOvr>
    <a:masterClrMapping/>
  </p:clrMapOvr>
  <p:transition>
    <p:pull dir="l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81573-CE83-4053-9005-D5841B3A0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826015"/>
      </p:ext>
    </p:extLst>
  </p:cSld>
  <p:clrMapOvr>
    <a:masterClrMapping/>
  </p:clrMapOvr>
  <p:transition>
    <p:pull dir="l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EBBE4-6DC1-40D2-B840-4D91F95A1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248550"/>
      </p:ext>
    </p:extLst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14642-B5A7-4DE7-A6B9-726D64F9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991509"/>
      </p:ext>
    </p:extLst>
  </p:cSld>
  <p:clrMapOvr>
    <a:masterClrMapping/>
  </p:clrMapOvr>
  <p:transition>
    <p:pull dir="l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8E55F-FE85-425D-9C7F-609991E08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50775"/>
      </p:ext>
    </p:extLst>
  </p:cSld>
  <p:clrMapOvr>
    <a:masterClrMapping/>
  </p:clrMapOvr>
  <p:transition>
    <p:pull dir="l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F310-A15F-4571-8A3D-1EAF8D087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67668"/>
      </p:ext>
    </p:extLst>
  </p:cSld>
  <p:clrMapOvr>
    <a:masterClrMapping/>
  </p:clrMapOvr>
  <p:transition>
    <p:pull dir="l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16056-177E-433A-A0CF-9AECF9E1F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574612"/>
      </p:ext>
    </p:extLst>
  </p:cSld>
  <p:clrMapOvr>
    <a:masterClrMapping/>
  </p:clrMapOvr>
  <p:transition>
    <p:pull dir="l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B9C4E-C925-425C-BC0A-694EFF288A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254997"/>
      </p:ext>
    </p:extLst>
  </p:cSld>
  <p:clrMapOvr>
    <a:masterClrMapping/>
  </p:clrMapOvr>
  <p:transition>
    <p:pull dir="l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BF73E-D397-4564-A591-6E7CF4285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74867"/>
      </p:ext>
    </p:extLst>
  </p:cSld>
  <p:clrMapOvr>
    <a:masterClrMapping/>
  </p:clrMapOvr>
  <p:transition>
    <p:pull dir="l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E604E-24AF-4552-B05A-A651DAF5B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52095"/>
      </p:ext>
    </p:extLst>
  </p:cSld>
  <p:clrMapOvr>
    <a:masterClrMapping/>
  </p:clrMapOvr>
  <p:transition>
    <p:pull dir="l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623175" cy="10668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The Complete RFID Solution</a:t>
            </a:r>
          </a:p>
        </p:txBody>
      </p:sp>
      <p:sp>
        <p:nvSpPr>
          <p:cNvPr id="2393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Denver International Airport</a:t>
            </a:r>
          </a:p>
        </p:txBody>
      </p:sp>
      <p:sp>
        <p:nvSpPr>
          <p:cNvPr id="23930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3930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23930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AB8E80-04B1-47DE-95C7-71762CD18C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93095" name="Freeform 7"/>
          <p:cNvSpPr>
            <a:spLocks noChangeArrowheads="1"/>
          </p:cNvSpPr>
          <p:nvPr/>
        </p:nvSpPr>
        <p:spPr bwMode="auto">
          <a:xfrm>
            <a:off x="609600" y="1981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309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93097" name="Picture 9" descr="aw-logo-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4224338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4C7E0-9194-44BA-9AC2-FC0CA9857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570149"/>
      </p:ext>
    </p:extLst>
  </p:cSld>
  <p:clrMapOvr>
    <a:masterClrMapping/>
  </p:clrMapOvr>
  <p:transition>
    <p:pull dir="l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134A8-8E51-43FC-B731-10C753A03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915887"/>
      </p:ext>
    </p:extLst>
  </p:cSld>
  <p:clrMapOvr>
    <a:masterClrMapping/>
  </p:clrMapOvr>
  <p:transition>
    <p:pull dir="l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512D6-FCA4-43DC-86A4-943510236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151858"/>
      </p:ext>
    </p:extLst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D383-193A-40E8-989F-143B50108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58832"/>
      </p:ext>
    </p:extLst>
  </p:cSld>
  <p:clrMapOvr>
    <a:masterClrMapping/>
  </p:clrMapOvr>
  <p:transition>
    <p:pull dir="l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5066A-5CA9-4D6C-A50E-8049795EC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66480"/>
      </p:ext>
    </p:extLst>
  </p:cSld>
  <p:clrMapOvr>
    <a:masterClrMapping/>
  </p:clrMapOvr>
  <p:transition>
    <p:pull dir="l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3BC99-67F4-436A-AD31-8D0EFA3E6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73359"/>
      </p:ext>
    </p:extLst>
  </p:cSld>
  <p:clrMapOvr>
    <a:masterClrMapping/>
  </p:clrMapOvr>
  <p:transition>
    <p:pull dir="l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5F656-7B2C-4189-B774-86BEB6702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194148"/>
      </p:ext>
    </p:extLst>
  </p:cSld>
  <p:clrMapOvr>
    <a:masterClrMapping/>
  </p:clrMapOvr>
  <p:transition>
    <p:pull dir="l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95103-32A8-4300-8F18-0D755BCB9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188828"/>
      </p:ext>
    </p:extLst>
  </p:cSld>
  <p:clrMapOvr>
    <a:masterClrMapping/>
  </p:clrMapOvr>
  <p:transition>
    <p:pull dir="l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4338D-F983-4819-99B6-F2D802D43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44318"/>
      </p:ext>
    </p:extLst>
  </p:cSld>
  <p:clrMapOvr>
    <a:masterClrMapping/>
  </p:clrMapOvr>
  <p:transition>
    <p:pull dir="l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16C8-788A-4670-9FC0-6671441EB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485"/>
      </p:ext>
    </p:extLst>
  </p:cSld>
  <p:clrMapOvr>
    <a:masterClrMapping/>
  </p:clrMapOvr>
  <p:transition>
    <p:pull dir="l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9F556-40D5-463A-AF32-3D5C14F30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63588"/>
      </p:ext>
    </p:extLst>
  </p:cSld>
  <p:clrMapOvr>
    <a:masterClrMapping/>
  </p:clrMapOvr>
  <p:transition>
    <p:pull dir="l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B18C35-001A-4CAB-974B-373AC3FF6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391948"/>
      </p:ext>
    </p:extLst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9D5B-8CBE-44C1-962D-BEB16D72D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231440"/>
      </p:ext>
    </p:extLst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ED1B1-2E90-4734-870E-E1C56DB7C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4402"/>
      </p:ext>
    </p:extLst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74603-3366-41D9-86DB-1CB206DF0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774670"/>
      </p:ext>
    </p:extLst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18985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1898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fld id="{DA6B9A1B-57C9-439C-82F7-4121E2A76C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0546" name="Picture 2" descr="Stratumbackground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0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90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05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05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05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35087099-49EE-4F11-848E-3BC4750D0F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00552" name="Rectangle 8"/>
          <p:cNvSpPr>
            <a:spLocks noChangeArrowheads="1"/>
          </p:cNvSpPr>
          <p:nvPr userDrawn="1"/>
        </p:nvSpPr>
        <p:spPr bwMode="auto">
          <a:xfrm>
            <a:off x="5937250" y="6654800"/>
            <a:ext cx="2924175" cy="244475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>
                <a:solidFill>
                  <a:schemeClr val="bg1"/>
                </a:solidFill>
                <a:latin typeface="Myriad Pro" pitchFamily="-124" charset="0"/>
              </a:rPr>
              <a:t>2005 Stratum Global, Inc.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575"/>
            <a:ext cx="684371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1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1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1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88EBB2F2-836C-4ECA-BB8D-BB79344384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02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421CA445-F7DF-4865-AD8E-6AAAD60A29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pull dir="lu"/>
  </p:transition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3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1903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1903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fld id="{778A98A0-2903-416A-A356-B66641D8EF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pull dir="l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9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92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392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392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+mj-lt"/>
              </a:defRPr>
            </a:lvl1pPr>
          </a:lstStyle>
          <a:p>
            <a:fld id="{1D0E3DAB-199E-49D4-804D-C1C8A86527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920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20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5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jpe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11" Type="http://schemas.openxmlformats.org/officeDocument/2006/relationships/image" Target="../media/image4.wmf"/><Relationship Id="rId5" Type="http://schemas.openxmlformats.org/officeDocument/2006/relationships/image" Target="../media/image12.jpe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175821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The Complete RFID Solution</a:t>
            </a:r>
          </a:p>
        </p:txBody>
      </p:sp>
      <p:sp>
        <p:nvSpPr>
          <p:cNvPr id="1758214" name="Rectangle 6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Total Warehouse Inventory Control</a:t>
            </a:r>
          </a:p>
        </p:txBody>
      </p:sp>
      <p:pic>
        <p:nvPicPr>
          <p:cNvPr id="1758222" name="Picture 14" descr="KS13794 box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4592638"/>
            <a:ext cx="2193925" cy="14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86" name="Picture 46" descr="warehous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976313"/>
            <a:ext cx="7885112" cy="58816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6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Zoning with Active RFID</a:t>
            </a:r>
          </a:p>
        </p:txBody>
      </p:sp>
      <p:grpSp>
        <p:nvGrpSpPr>
          <p:cNvPr id="2416644" name="Group 4"/>
          <p:cNvGrpSpPr>
            <a:grpSpLocks/>
          </p:cNvGrpSpPr>
          <p:nvPr/>
        </p:nvGrpSpPr>
        <p:grpSpPr bwMode="auto">
          <a:xfrm>
            <a:off x="4162425" y="1311275"/>
            <a:ext cx="2170113" cy="1878013"/>
            <a:chOff x="209" y="2327"/>
            <a:chExt cx="1014" cy="1017"/>
          </a:xfrm>
        </p:grpSpPr>
        <p:sp>
          <p:nvSpPr>
            <p:cNvPr id="2416645" name="Oval 5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46" name="Oval 6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47" name="Rectangle 7"/>
          <p:cNvSpPr>
            <a:spLocks noChangeArrowheads="1"/>
          </p:cNvSpPr>
          <p:nvPr/>
        </p:nvSpPr>
        <p:spPr bwMode="auto">
          <a:xfrm>
            <a:off x="7010400" y="35814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48" name="Rectangle 8"/>
          <p:cNvSpPr>
            <a:spLocks noChangeArrowheads="1"/>
          </p:cNvSpPr>
          <p:nvPr/>
        </p:nvSpPr>
        <p:spPr bwMode="auto">
          <a:xfrm>
            <a:off x="7513638" y="2682875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49" name="Rectangle 9"/>
          <p:cNvSpPr>
            <a:spLocks noChangeArrowheads="1"/>
          </p:cNvSpPr>
          <p:nvPr/>
        </p:nvSpPr>
        <p:spPr bwMode="auto">
          <a:xfrm>
            <a:off x="6934200" y="43434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0" name="Rectangle 10"/>
          <p:cNvSpPr>
            <a:spLocks noChangeArrowheads="1"/>
          </p:cNvSpPr>
          <p:nvPr/>
        </p:nvSpPr>
        <p:spPr bwMode="auto">
          <a:xfrm>
            <a:off x="4800600" y="41148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6651" name="Group 11"/>
          <p:cNvGrpSpPr>
            <a:grpSpLocks/>
          </p:cNvGrpSpPr>
          <p:nvPr/>
        </p:nvGrpSpPr>
        <p:grpSpPr bwMode="auto">
          <a:xfrm>
            <a:off x="2670175" y="3800475"/>
            <a:ext cx="2865438" cy="2297113"/>
            <a:chOff x="209" y="2327"/>
            <a:chExt cx="1014" cy="1017"/>
          </a:xfrm>
        </p:grpSpPr>
        <p:sp>
          <p:nvSpPr>
            <p:cNvPr id="2416652" name="Oval 12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53" name="Oval 13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6654" name="Group 14"/>
          <p:cNvGrpSpPr>
            <a:grpSpLocks/>
          </p:cNvGrpSpPr>
          <p:nvPr/>
        </p:nvGrpSpPr>
        <p:grpSpPr bwMode="auto">
          <a:xfrm>
            <a:off x="4972050" y="4637088"/>
            <a:ext cx="1922463" cy="1806575"/>
            <a:chOff x="209" y="2327"/>
            <a:chExt cx="1014" cy="1017"/>
          </a:xfrm>
        </p:grpSpPr>
        <p:sp>
          <p:nvSpPr>
            <p:cNvPr id="2416655" name="Oval 15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56" name="Oval 16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57" name="Rectangle 17"/>
          <p:cNvSpPr>
            <a:spLocks noChangeArrowheads="1"/>
          </p:cNvSpPr>
          <p:nvPr/>
        </p:nvSpPr>
        <p:spPr bwMode="auto">
          <a:xfrm>
            <a:off x="5943600" y="381000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8" name="Rectangle 18"/>
          <p:cNvSpPr>
            <a:spLocks noChangeArrowheads="1"/>
          </p:cNvSpPr>
          <p:nvPr/>
        </p:nvSpPr>
        <p:spPr bwMode="auto">
          <a:xfrm>
            <a:off x="6675438" y="284956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9" name="Rectangle 19"/>
          <p:cNvSpPr>
            <a:spLocks noChangeArrowheads="1"/>
          </p:cNvSpPr>
          <p:nvPr/>
        </p:nvSpPr>
        <p:spPr bwMode="auto">
          <a:xfrm>
            <a:off x="8001000" y="335280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60" name="Rectangle 20"/>
          <p:cNvSpPr>
            <a:spLocks noChangeArrowheads="1"/>
          </p:cNvSpPr>
          <p:nvPr/>
        </p:nvSpPr>
        <p:spPr bwMode="auto">
          <a:xfrm>
            <a:off x="8518525" y="3094038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6667" name="Group 27"/>
          <p:cNvGrpSpPr>
            <a:grpSpLocks/>
          </p:cNvGrpSpPr>
          <p:nvPr/>
        </p:nvGrpSpPr>
        <p:grpSpPr bwMode="auto">
          <a:xfrm>
            <a:off x="2373313" y="2171700"/>
            <a:ext cx="2849562" cy="2095500"/>
            <a:chOff x="209" y="2327"/>
            <a:chExt cx="1014" cy="1017"/>
          </a:xfrm>
        </p:grpSpPr>
        <p:sp>
          <p:nvSpPr>
            <p:cNvPr id="2416668" name="Oval 2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69" name="Oval 2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6670" name="Group 30"/>
          <p:cNvGrpSpPr>
            <a:grpSpLocks/>
          </p:cNvGrpSpPr>
          <p:nvPr/>
        </p:nvGrpSpPr>
        <p:grpSpPr bwMode="auto">
          <a:xfrm>
            <a:off x="4846638" y="1920875"/>
            <a:ext cx="4297362" cy="3621088"/>
            <a:chOff x="209" y="2327"/>
            <a:chExt cx="1014" cy="1017"/>
          </a:xfrm>
        </p:grpSpPr>
        <p:sp>
          <p:nvSpPr>
            <p:cNvPr id="2416671" name="Oval 3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72" name="Oval 3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73" name="Rectangle 33"/>
          <p:cNvSpPr>
            <a:spLocks noChangeArrowheads="1"/>
          </p:cNvSpPr>
          <p:nvPr/>
        </p:nvSpPr>
        <p:spPr bwMode="auto">
          <a:xfrm>
            <a:off x="296597" y="1221617"/>
            <a:ext cx="2296354" cy="169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Track movement from zone to zone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Movement detected periodically by zoning, or instantly with motion sensor activation.</a:t>
            </a:r>
          </a:p>
        </p:txBody>
      </p:sp>
      <p:sp>
        <p:nvSpPr>
          <p:cNvPr id="2416674" name="Rectangle 34"/>
          <p:cNvSpPr>
            <a:spLocks noChangeArrowheads="1"/>
          </p:cNvSpPr>
          <p:nvPr/>
        </p:nvSpPr>
        <p:spPr bwMode="auto">
          <a:xfrm>
            <a:off x="304680" y="4909401"/>
            <a:ext cx="2430463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Locate tags per zone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 tagged goods instantly </a:t>
            </a: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throughout the 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facility </a:t>
            </a: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zone.  </a:t>
            </a:r>
          </a:p>
        </p:txBody>
      </p:sp>
      <p:grpSp>
        <p:nvGrpSpPr>
          <p:cNvPr id="2416675" name="Group 35"/>
          <p:cNvGrpSpPr>
            <a:grpSpLocks/>
          </p:cNvGrpSpPr>
          <p:nvPr/>
        </p:nvGrpSpPr>
        <p:grpSpPr bwMode="auto">
          <a:xfrm>
            <a:off x="4495800" y="2133600"/>
            <a:ext cx="1231900" cy="363538"/>
            <a:chOff x="2832" y="1344"/>
            <a:chExt cx="776" cy="229"/>
          </a:xfrm>
        </p:grpSpPr>
        <p:sp>
          <p:nvSpPr>
            <p:cNvPr id="2416676" name="AutoShape 36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97421"/>
                <a:gd name="adj2" fmla="val 121616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Merchandise</a:t>
              </a:r>
            </a:p>
          </p:txBody>
        </p:sp>
        <p:sp>
          <p:nvSpPr>
            <p:cNvPr id="2416677" name="AutoShape 37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55153"/>
                <a:gd name="adj2" fmla="val 370088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Merchandise</a:t>
              </a:r>
            </a:p>
          </p:txBody>
        </p:sp>
        <p:sp>
          <p:nvSpPr>
            <p:cNvPr id="2416678" name="AutoShape 38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50130"/>
                <a:gd name="adj2" fmla="val 571398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cases, crates</a:t>
              </a:r>
            </a:p>
          </p:txBody>
        </p:sp>
      </p:grpSp>
      <p:grpSp>
        <p:nvGrpSpPr>
          <p:cNvPr id="2416680" name="Group 40"/>
          <p:cNvGrpSpPr>
            <a:grpSpLocks/>
          </p:cNvGrpSpPr>
          <p:nvPr/>
        </p:nvGrpSpPr>
        <p:grpSpPr bwMode="auto">
          <a:xfrm>
            <a:off x="1330325" y="3195638"/>
            <a:ext cx="2214563" cy="1776412"/>
            <a:chOff x="209" y="2327"/>
            <a:chExt cx="1014" cy="1017"/>
          </a:xfrm>
        </p:grpSpPr>
        <p:sp>
          <p:nvSpPr>
            <p:cNvPr id="2416681" name="Oval 4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82" name="Oval 4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90" name="Rectangle 50"/>
          <p:cNvSpPr>
            <a:spLocks noChangeArrowheads="1"/>
          </p:cNvSpPr>
          <p:nvPr/>
        </p:nvSpPr>
        <p:spPr bwMode="auto">
          <a:xfrm>
            <a:off x="6795524" y="678759"/>
            <a:ext cx="2212975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Automatic I</a:t>
            </a:r>
            <a:r>
              <a:rPr lang="en-US" altLang="en-US" sz="1600" u="sng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nventory</a:t>
            </a:r>
            <a:endParaRPr lang="en-US" altLang="en-US" sz="1600" u="sng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read all tags for real-time inventory control.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1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1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1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1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1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362200"/>
            <a:ext cx="5451475" cy="1143000"/>
          </a:xfrm>
        </p:spPr>
        <p:txBody>
          <a:bodyPr/>
          <a:lstStyle/>
          <a:p>
            <a:r>
              <a:rPr lang="en-US" altLang="en-US" sz="5800" b="1">
                <a:solidFill>
                  <a:srgbClr val="0532C1"/>
                </a:solidFill>
                <a:latin typeface="Myriad Pro Black Cond" pitchFamily="-124" charset="0"/>
              </a:rPr>
              <a:t>Thank You</a:t>
            </a:r>
          </a:p>
        </p:txBody>
      </p:sp>
      <p:sp>
        <p:nvSpPr>
          <p:cNvPr id="1643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038600"/>
            <a:ext cx="6553200" cy="1752600"/>
          </a:xfrm>
          <a:noFill/>
          <a:ln/>
        </p:spPr>
        <p:txBody>
          <a:bodyPr/>
          <a:lstStyle/>
          <a:p>
            <a:r>
              <a:rPr lang="en-US" altLang="en-US" b="1"/>
              <a:t>Your Total RFID Solutions Provider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    		</a:t>
            </a:r>
            <a:r>
              <a:rPr lang="en-US" altLang="en-US" b="1">
                <a:solidFill>
                  <a:schemeClr val="tx1"/>
                </a:solidFill>
              </a:rPr>
              <a:t>	Our </a:t>
            </a:r>
            <a:r>
              <a:rPr lang="en-US" altLang="en-US" sz="4800" b="1">
                <a:solidFill>
                  <a:schemeClr val="tx1"/>
                </a:solidFill>
              </a:rPr>
              <a:t>Mission </a:t>
            </a:r>
          </a:p>
        </p:txBody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Strive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for leadership in customized, reliable,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and cost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effective total RFID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solutions.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Offer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flexibility,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customization,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and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innovation,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enabling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our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customers to better protect and manage their facilities,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inventory,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and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personnel.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Provide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customers with added value, quality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products,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and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long-term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promise of RFID advanced technology.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Garamond" panose="02020404030301010803" pitchFamily="18" charset="0"/>
            </a:endParaRPr>
          </a:p>
        </p:txBody>
      </p:sp>
      <p:grpSp>
        <p:nvGrpSpPr>
          <p:cNvPr id="2424836" name="Group 4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424837" name="Picture 5" descr="RFID active tags use modern IC technolog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4838" name="Picture 6" descr="RFID active ta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4839" name="Picture 7" descr="RFID Integrated Soluti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24841" name="Rectangle 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2424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79928"/>
              </p:ext>
            </p:extLst>
          </p:nvPr>
        </p:nvGraphicFramePr>
        <p:xfrm>
          <a:off x="6380163" y="6297613"/>
          <a:ext cx="27638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45" r:id="rId7" imgW="7591425" imgH="2528888" progId="PhotoSuite.Image">
                  <p:embed/>
                </p:oleObj>
              </mc:Choice>
              <mc:Fallback>
                <p:oleObj r:id="rId7" imgW="7591425" imgH="2528888" progId="PhotoSuite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6297613"/>
                        <a:ext cx="2763837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    		</a:t>
            </a:r>
            <a:r>
              <a:rPr lang="en-US" altLang="en-US" b="1">
                <a:solidFill>
                  <a:schemeClr val="tx1"/>
                </a:solidFill>
              </a:rPr>
              <a:t>	</a:t>
            </a:r>
            <a:r>
              <a:rPr lang="en-US" altLang="en-US" sz="4800" b="1">
                <a:solidFill>
                  <a:schemeClr val="tx1"/>
                </a:solidFill>
              </a:rPr>
              <a:t>Profile</a:t>
            </a:r>
            <a:r>
              <a:rPr lang="en-US" alt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CN" sz="2400" dirty="0" smtClean="0">
              <a:latin typeface="Garamond" panose="02020404030301010803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Founded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in 2001 by Touraj Ghaffari with years of experience and resources in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RFID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hardware and system integration.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Our corporate office is  located in Boca Raton,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Florida and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employs over 140 man years </a:t>
            </a:r>
            <a:r>
              <a:rPr lang="en-US" altLang="zh-CN" sz="2800" dirty="0" smtClean="0">
                <a:latin typeface="Garamond" panose="02020404030301010803" pitchFamily="18" charset="0"/>
                <a:ea typeface="SimSun" panose="02010600030101010101" pitchFamily="2" charset="-122"/>
              </a:rPr>
              <a:t>in 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product development.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800" dirty="0" err="1">
                <a:latin typeface="Garamond" panose="02020404030301010803" pitchFamily="18" charset="0"/>
                <a:ea typeface="SimSun" panose="02010600030101010101" pitchFamily="2" charset="-122"/>
              </a:rPr>
              <a:t>ActiveWave</a:t>
            </a:r>
            <a:r>
              <a:rPr lang="en-US" altLang="zh-CN" sz="2800" dirty="0">
                <a:latin typeface="Garamond" panose="02020404030301010803" pitchFamily="18" charset="0"/>
                <a:ea typeface="SimSun" panose="02010600030101010101" pitchFamily="2" charset="-122"/>
              </a:rPr>
              <a:t> products are designed and manufactured in the United States of America. 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Compliant with US and Euro standards. Patent Protected intellectual </a:t>
            </a:r>
            <a:r>
              <a:rPr lang="en-US" altLang="zh-CN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property.</a:t>
            </a:r>
            <a:endParaRPr lang="en-US" altLang="zh-CN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439172" name="Group 4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439173" name="Picture 5" descr="RFID active tags use modern IC technolog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9174" name="Picture 6" descr="RFID active ta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9175" name="Picture 7" descr="RFID Integrated Soluti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39176" name="Rectangle 8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2439177" name="Object 9"/>
          <p:cNvGraphicFramePr>
            <a:graphicFrameLocks noChangeAspect="1"/>
          </p:cNvGraphicFramePr>
          <p:nvPr/>
        </p:nvGraphicFramePr>
        <p:xfrm>
          <a:off x="6380163" y="6297613"/>
          <a:ext cx="27638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181" r:id="rId7" imgW="7591425" imgH="2528888" progId="PhotoSuite.Image">
                  <p:embed/>
                </p:oleObj>
              </mc:Choice>
              <mc:Fallback>
                <p:oleObj r:id="rId7" imgW="7591425" imgH="2528888" progId="PhotoSuite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6297613"/>
                        <a:ext cx="27638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       		     </a:t>
            </a:r>
            <a:r>
              <a:rPr lang="en-US" altLang="en-US" sz="3800" b="1" dirty="0">
                <a:solidFill>
                  <a:schemeClr val="tx1"/>
                </a:solidFill>
              </a:rPr>
              <a:t>B</a:t>
            </a:r>
            <a:r>
              <a:rPr lang="en-US" altLang="en-US" sz="3800" b="1" dirty="0" smtClean="0">
                <a:solidFill>
                  <a:schemeClr val="tx1"/>
                </a:solidFill>
              </a:rPr>
              <a:t>enefits of our system</a:t>
            </a:r>
            <a:endParaRPr lang="en-US" altLang="en-US" sz="3800" b="1" dirty="0">
              <a:solidFill>
                <a:schemeClr val="tx1"/>
              </a:solidFill>
            </a:endParaRPr>
          </a:p>
        </p:txBody>
      </p:sp>
      <p:sp>
        <p:nvSpPr>
          <p:cNvPr id="2452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20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Provides total asset visibility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Gives full inventory history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Allows reduced </a:t>
            </a:r>
            <a:r>
              <a:rPr lang="en-US" altLang="zh-CN" sz="2000" dirty="0" smtClean="0">
                <a:latin typeface="Garamond" panose="02020404030301010803" pitchFamily="18" charset="0"/>
              </a:rPr>
              <a:t>stock levels</a:t>
            </a:r>
            <a:endParaRPr lang="en-US" altLang="zh-CN" sz="20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Facilitates "Just-in-Time" deliveries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Provides full process control for products in the facility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Garamond" panose="02020404030301010803" pitchFamily="18" charset="0"/>
              </a:rPr>
              <a:t>Reduces lead-time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2452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dirty="0">
                <a:latin typeface="Garamond" panose="02020404030301010803" pitchFamily="18" charset="0"/>
              </a:rPr>
              <a:t>Provides higher-level security 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Reduces errors 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Reduces overall cost of operations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Shortens cross docking time 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Speeds up sort/pick rate 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Reduces </a:t>
            </a:r>
            <a:r>
              <a:rPr lang="en-US" altLang="zh-CN" sz="2000" dirty="0" smtClean="0">
                <a:latin typeface="Garamond" panose="02020404030301010803" pitchFamily="18" charset="0"/>
              </a:rPr>
              <a:t>required shelf </a:t>
            </a:r>
            <a:r>
              <a:rPr lang="en-US" altLang="zh-CN" sz="2000" dirty="0">
                <a:latin typeface="Garamond" panose="02020404030301010803" pitchFamily="18" charset="0"/>
              </a:rPr>
              <a:t>space </a:t>
            </a: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Garamond" panose="02020404030301010803" pitchFamily="18" charset="0"/>
            </a:endParaRPr>
          </a:p>
        </p:txBody>
      </p:sp>
      <p:grpSp>
        <p:nvGrpSpPr>
          <p:cNvPr id="2452485" name="Group 5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452486" name="Picture 6" descr="RFID active tags use modern IC technolog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2487" name="Picture 7" descr="RFID active ta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2488" name="Picture 8" descr="RFID Integrated Soluti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52489" name="Rectangle 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2452490" name="Object 10"/>
          <p:cNvGraphicFramePr>
            <a:graphicFrameLocks noChangeAspect="1"/>
          </p:cNvGraphicFramePr>
          <p:nvPr/>
        </p:nvGraphicFramePr>
        <p:xfrm>
          <a:off x="6380163" y="6297613"/>
          <a:ext cx="27638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494" r:id="rId7" imgW="7591425" imgH="2528888" progId="PhotoSuite.Image">
                  <p:embed/>
                </p:oleObj>
              </mc:Choice>
              <mc:Fallback>
                <p:oleObj r:id="rId7" imgW="7591425" imgH="2528888" progId="PhotoSuite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6297613"/>
                        <a:ext cx="276383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0" y="1101725"/>
            <a:ext cx="8255000" cy="5494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1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100" b="1" dirty="0">
                <a:latin typeface="Garamond" panose="02020404030301010803" pitchFamily="18" charset="0"/>
              </a:rPr>
              <a:t>Reader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Has built in Field Generator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Listens for Tag beacons, can identify individual tags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Programs tags with ID and how to behave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Full Duplex – broadcasts at </a:t>
            </a:r>
            <a:r>
              <a:rPr lang="en-US" altLang="en-US" sz="2000" dirty="0" smtClean="0">
                <a:latin typeface="Garamond" panose="02020404030301010803" pitchFamily="18" charset="0"/>
              </a:rPr>
              <a:t>433 MHz </a:t>
            </a:r>
            <a:r>
              <a:rPr lang="en-US" altLang="en-US" sz="2000" dirty="0">
                <a:latin typeface="Garamond" panose="02020404030301010803" pitchFamily="18" charset="0"/>
              </a:rPr>
              <a:t>and listens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Garamond" panose="02020404030301010803" pitchFamily="18" charset="0"/>
              </a:rPr>
              <a:t>on </a:t>
            </a:r>
            <a:r>
              <a:rPr lang="en-US" altLang="en-US" sz="1800" dirty="0" smtClean="0">
                <a:latin typeface="Garamond" panose="02020404030301010803" pitchFamily="18" charset="0"/>
              </a:rPr>
              <a:t>916 MHz, 927 MHz, or 868 MHz</a:t>
            </a:r>
            <a:endParaRPr lang="en-US" altLang="en-US" sz="18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100" b="1" dirty="0">
                <a:latin typeface="Garamond" panose="02020404030301010803" pitchFamily="18" charset="0"/>
              </a:rPr>
              <a:t>Field Generator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Sends out signal and wakes up active tags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Transmit range configurable to match zone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Continuous or sensor based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100" b="1" dirty="0">
                <a:latin typeface="Garamond" panose="02020404030301010803" pitchFamily="18" charset="0"/>
              </a:rPr>
              <a:t>Tags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Various types to match application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Available </a:t>
            </a:r>
            <a:r>
              <a:rPr lang="en-US" altLang="en-US" sz="2000" dirty="0" smtClean="0">
                <a:latin typeface="Garamond" panose="02020404030301010803" pitchFamily="18" charset="0"/>
              </a:rPr>
              <a:t>with options including </a:t>
            </a:r>
            <a:r>
              <a:rPr lang="en-US" altLang="en-US" sz="2000" dirty="0">
                <a:latin typeface="Garamond" panose="02020404030301010803" pitchFamily="18" charset="0"/>
              </a:rPr>
              <a:t>LED </a:t>
            </a:r>
            <a:r>
              <a:rPr lang="en-US" altLang="en-US" sz="2000" dirty="0" smtClean="0">
                <a:latin typeface="Garamond" panose="02020404030301010803" pitchFamily="18" charset="0"/>
              </a:rPr>
              <a:t>and Buzzer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Can track temperature and </a:t>
            </a:r>
            <a:r>
              <a:rPr lang="en-US" altLang="en-US" sz="2000" dirty="0" smtClean="0">
                <a:latin typeface="Garamond" panose="02020404030301010803" pitchFamily="18" charset="0"/>
              </a:rPr>
              <a:t>tamper history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sp>
        <p:nvSpPr>
          <p:cNvPr id="2265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                   </a:t>
            </a:r>
            <a:r>
              <a:rPr lang="en-US" altLang="en-US" sz="4800" b="1">
                <a:solidFill>
                  <a:schemeClr val="tx1"/>
                </a:solidFill>
              </a:rPr>
              <a:t>Active Components</a:t>
            </a:r>
          </a:p>
        </p:txBody>
      </p:sp>
      <p:pic>
        <p:nvPicPr>
          <p:cNvPr id="22650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3176588"/>
            <a:ext cx="1447800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1720850"/>
            <a:ext cx="1443038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5499100"/>
            <a:ext cx="1285875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8" name="Picture 10" descr="minita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13" y="4459288"/>
            <a:ext cx="11430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509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4848225"/>
            <a:ext cx="9779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sp>
        <p:nvSpPr>
          <p:cNvPr id="22651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2265100" name="Object 12"/>
          <p:cNvGraphicFramePr>
            <a:graphicFrameLocks noChangeAspect="1"/>
          </p:cNvGraphicFramePr>
          <p:nvPr/>
        </p:nvGraphicFramePr>
        <p:xfrm>
          <a:off x="374650" y="6276975"/>
          <a:ext cx="2409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09" r:id="rId10" imgW="7591425" imgH="2528888" progId="PhotoSuite.Image">
                  <p:embed/>
                </p:oleObj>
              </mc:Choice>
              <mc:Fallback>
                <p:oleObj r:id="rId10" imgW="7591425" imgH="2528888" progId="PhotoSuite.Imag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6276975"/>
                        <a:ext cx="24098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5102" name="Group 14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265103" name="Picture 15" descr="RFID active tags use modern IC technolog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5104" name="Picture 16" descr="RFID active ta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5105" name="Picture 17" descr="RFID Integrated Solutions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532C1"/>
                </a:solidFill>
              </a:rPr>
              <a:t>                      </a:t>
            </a:r>
            <a:r>
              <a:rPr lang="en-US" altLang="en-US" sz="4800" b="1">
                <a:solidFill>
                  <a:schemeClr val="tx1"/>
                </a:solidFill>
              </a:rPr>
              <a:t>ActiveWave Tags</a:t>
            </a:r>
          </a:p>
        </p:txBody>
      </p:sp>
      <p:sp>
        <p:nvSpPr>
          <p:cNvPr id="2270210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2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200" b="1" dirty="0" err="1" smtClean="0">
                <a:latin typeface="Garamond" panose="02020404030301010803" pitchFamily="18" charset="0"/>
              </a:rPr>
              <a:t>miniTag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100’ transmit range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Small parts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200" b="1" dirty="0" err="1" smtClean="0">
                <a:latin typeface="Garamond" panose="02020404030301010803" pitchFamily="18" charset="0"/>
              </a:rPr>
              <a:t>compactTag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>
                <a:latin typeface="Garamond" panose="02020404030301010803" pitchFamily="18" charset="0"/>
              </a:rPr>
              <a:t>145’ transmit range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 smtClean="0">
                <a:latin typeface="Garamond" panose="02020404030301010803" pitchFamily="18" charset="0"/>
              </a:rPr>
              <a:t>Medium-size bins, boxes, etc.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200" b="1" dirty="0" err="1" smtClean="0">
                <a:latin typeface="Garamond" panose="02020404030301010803" pitchFamily="18" charset="0"/>
              </a:rPr>
              <a:t>cardTag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 smtClean="0">
                <a:latin typeface="Garamond" panose="02020404030301010803" pitchFamily="18" charset="0"/>
              </a:rPr>
              <a:t>280</a:t>
            </a:r>
            <a:r>
              <a:rPr lang="en-US" altLang="en-US" sz="2000" dirty="0">
                <a:latin typeface="Garamond" panose="02020404030301010803" pitchFamily="18" charset="0"/>
              </a:rPr>
              <a:t>’ transmit </a:t>
            </a:r>
            <a:r>
              <a:rPr lang="en-US" altLang="en-US" sz="2000" dirty="0" smtClean="0">
                <a:latin typeface="Garamond" panose="02020404030301010803" pitchFamily="18" charset="0"/>
              </a:rPr>
              <a:t>range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 smtClean="0">
                <a:latin typeface="Garamond" panose="02020404030301010803" pitchFamily="18" charset="0"/>
              </a:rPr>
              <a:t>Access control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200" b="1" dirty="0" err="1" smtClean="0">
                <a:latin typeface="Garamond" panose="02020404030301010803" pitchFamily="18" charset="0"/>
              </a:rPr>
              <a:t>jumboTag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 smtClean="0">
                <a:latin typeface="Garamond" panose="02020404030301010803" pitchFamily="18" charset="0"/>
              </a:rPr>
              <a:t>280’ transmit range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000" dirty="0" smtClean="0">
                <a:latin typeface="Garamond" panose="02020404030301010803" pitchFamily="18" charset="0"/>
              </a:rPr>
              <a:t>Larger crates, pallets, etc.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pic>
        <p:nvPicPr>
          <p:cNvPr id="2270213" name="Picture 5" descr="minita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68" y="1417635"/>
            <a:ext cx="1769063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02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31" y="1417636"/>
            <a:ext cx="18669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grpSp>
        <p:nvGrpSpPr>
          <p:cNvPr id="2270230" name="Group 22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270231" name="Picture 23" descr="RFID active tags use modern IC technolog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0232" name="Picture 24" descr="RFID active ta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0233" name="Picture 25" descr="RFID Integrated Solution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70234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3238" y="6226175"/>
          <a:ext cx="3036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46" r:id="rId10" imgW="7591425" imgH="2528888" progId="PhotoSuite.Image">
                  <p:embed/>
                </p:oleObj>
              </mc:Choice>
              <mc:Fallback>
                <p:oleObj r:id="rId10" imgW="7591425" imgH="2528888" progId="PhotoSuite.Imag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6226175"/>
                        <a:ext cx="30368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70241" name="Picture 33" descr="http://www.activewaveinc.com/images/products/cardta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068" y="3151914"/>
            <a:ext cx="2724315" cy="2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 descr="http://www.activewaveinc.com/images/products/jumbota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25" y="3151913"/>
            <a:ext cx="2726504" cy="2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solidFill>
                  <a:srgbClr val="0532C1"/>
                </a:solidFill>
              </a:rPr>
              <a:t>                             </a:t>
            </a:r>
            <a:r>
              <a:rPr lang="en-US" altLang="en-US" b="1" dirty="0" smtClean="0">
                <a:solidFill>
                  <a:schemeClr val="tx1"/>
                </a:solidFill>
              </a:rPr>
              <a:t>Active </a:t>
            </a:r>
            <a:r>
              <a:rPr lang="en-US" altLang="en-US" b="1" dirty="0">
                <a:solidFill>
                  <a:schemeClr val="tx1"/>
                </a:solidFill>
              </a:rPr>
              <a:t>Technology</a:t>
            </a:r>
            <a:r>
              <a:rPr lang="en-US" altLang="en-US" sz="3800" dirty="0"/>
              <a:t> </a:t>
            </a:r>
          </a:p>
        </p:txBody>
      </p:sp>
      <p:sp>
        <p:nvSpPr>
          <p:cNvPr id="2263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1" u="sng" dirty="0">
                <a:latin typeface="Garamond" panose="02020404030301010803" pitchFamily="18" charset="0"/>
              </a:rPr>
              <a:t>Modes of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600" b="1" dirty="0">
                <a:latin typeface="Garamond" panose="02020404030301010803" pitchFamily="18" charset="0"/>
              </a:rPr>
              <a:t>Beacon mode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200" dirty="0">
                <a:latin typeface="Garamond" panose="02020404030301010803" pitchFamily="18" charset="0"/>
              </a:rPr>
              <a:t>Tag wakes up </a:t>
            </a:r>
            <a:r>
              <a:rPr lang="en-US" altLang="en-US" sz="2200" dirty="0" smtClean="0">
                <a:latin typeface="Garamond" panose="02020404030301010803" pitchFamily="18" charset="0"/>
              </a:rPr>
              <a:t>at </a:t>
            </a:r>
            <a:r>
              <a:rPr lang="en-US" altLang="en-US" sz="2200" dirty="0">
                <a:latin typeface="Garamond" panose="02020404030301010803" pitchFamily="18" charset="0"/>
              </a:rPr>
              <a:t>given intervals and reports </a:t>
            </a:r>
            <a:r>
              <a:rPr lang="en-US" altLang="en-US" sz="2200" dirty="0" smtClean="0">
                <a:latin typeface="Garamond" panose="02020404030301010803" pitchFamily="18" charset="0"/>
              </a:rPr>
              <a:t>status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200" dirty="0">
                <a:latin typeface="Garamond" panose="02020404030301010803" pitchFamily="18" charset="0"/>
              </a:rPr>
              <a:t>If Tag </a:t>
            </a:r>
            <a:r>
              <a:rPr lang="en-US" altLang="en-US" sz="2200" dirty="0" smtClean="0">
                <a:latin typeface="Garamond" panose="02020404030301010803" pitchFamily="18" charset="0"/>
              </a:rPr>
              <a:t>isn’t detected the Reader </a:t>
            </a:r>
            <a:r>
              <a:rPr lang="en-US" altLang="en-US" sz="2200" dirty="0">
                <a:latin typeface="Garamond" panose="02020404030301010803" pitchFamily="18" charset="0"/>
              </a:rPr>
              <a:t>can respond with a specific call to a given </a:t>
            </a:r>
            <a:r>
              <a:rPr lang="en-US" altLang="en-US" sz="2200" dirty="0" smtClean="0">
                <a:latin typeface="Garamond" panose="02020404030301010803" pitchFamily="18" charset="0"/>
              </a:rPr>
              <a:t>tag to determine it’s current status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600" b="1" dirty="0" smtClean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600" b="1" dirty="0" smtClean="0">
                <a:latin typeface="Garamond" panose="02020404030301010803" pitchFamily="18" charset="0"/>
              </a:rPr>
              <a:t>Call </a:t>
            </a:r>
            <a:r>
              <a:rPr lang="en-US" altLang="en-US" sz="2600" b="1" dirty="0">
                <a:latin typeface="Garamond" panose="02020404030301010803" pitchFamily="18" charset="0"/>
              </a:rPr>
              <a:t>mode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200" dirty="0" smtClean="0">
                <a:latin typeface="Garamond" panose="02020404030301010803" pitchFamily="18" charset="0"/>
              </a:rPr>
              <a:t>Rather than automated call/receive, the system can manually trigger a request for a status update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200" dirty="0" smtClean="0">
                <a:latin typeface="Garamond" panose="02020404030301010803" pitchFamily="18" charset="0"/>
              </a:rPr>
              <a:t>This can be all </a:t>
            </a:r>
            <a:r>
              <a:rPr lang="en-US" altLang="en-US" sz="2200" dirty="0">
                <a:latin typeface="Garamond" panose="02020404030301010803" pitchFamily="18" charset="0"/>
              </a:rPr>
              <a:t>tags, </a:t>
            </a:r>
            <a:r>
              <a:rPr lang="en-US" altLang="en-US" sz="2200" dirty="0" smtClean="0">
                <a:latin typeface="Garamond" panose="02020404030301010803" pitchFamily="18" charset="0"/>
              </a:rPr>
              <a:t>tags within a given </a:t>
            </a:r>
            <a:r>
              <a:rPr lang="en-US" altLang="en-US" sz="2200" dirty="0">
                <a:latin typeface="Garamond" panose="02020404030301010803" pitchFamily="18" charset="0"/>
              </a:rPr>
              <a:t>range, </a:t>
            </a:r>
            <a:r>
              <a:rPr lang="en-US" altLang="en-US" sz="2200" dirty="0" smtClean="0">
                <a:latin typeface="Garamond" panose="02020404030301010803" pitchFamily="18" charset="0"/>
              </a:rPr>
              <a:t>tag </a:t>
            </a:r>
            <a:r>
              <a:rPr lang="en-US" altLang="en-US" sz="2200" dirty="0">
                <a:latin typeface="Garamond" panose="02020404030301010803" pitchFamily="18" charset="0"/>
              </a:rPr>
              <a:t>type, or even a specific tag that does not beacon – </a:t>
            </a:r>
            <a:r>
              <a:rPr lang="en-US" altLang="en-US" sz="2200" dirty="0" smtClean="0">
                <a:latin typeface="Garamond" panose="02020404030301010803" pitchFamily="18" charset="0"/>
              </a:rPr>
              <a:t>the system is very </a:t>
            </a:r>
            <a:r>
              <a:rPr lang="en-US" altLang="en-US" sz="2200" dirty="0">
                <a:latin typeface="Garamond" panose="02020404030301010803" pitchFamily="18" charset="0"/>
              </a:rPr>
              <a:t>flexible</a:t>
            </a:r>
          </a:p>
          <a:p>
            <a:pPr lvl="1">
              <a:lnSpc>
                <a:spcPct val="80000"/>
              </a:lnSpc>
              <a:buClr>
                <a:schemeClr val="accent1"/>
              </a:buClr>
            </a:pPr>
            <a:r>
              <a:rPr lang="en-US" altLang="en-US" sz="2200" dirty="0">
                <a:latin typeface="Garamond" panose="02020404030301010803" pitchFamily="18" charset="0"/>
              </a:rPr>
              <a:t>Actions can then be performed based on the </a:t>
            </a:r>
            <a:r>
              <a:rPr lang="en-US" altLang="en-US" sz="2200" dirty="0" smtClean="0">
                <a:latin typeface="Garamond" panose="02020404030301010803" pitchFamily="18" charset="0"/>
              </a:rPr>
              <a:t>event, </a:t>
            </a:r>
            <a:r>
              <a:rPr lang="en-US" altLang="en-US" sz="2200" dirty="0">
                <a:latin typeface="Garamond" panose="02020404030301010803" pitchFamily="18" charset="0"/>
              </a:rPr>
              <a:t>such as an alarm if </a:t>
            </a:r>
            <a:r>
              <a:rPr lang="en-US" altLang="en-US" sz="2200" dirty="0" smtClean="0">
                <a:latin typeface="Garamond" panose="02020404030301010803" pitchFamily="18" charset="0"/>
              </a:rPr>
              <a:t>a tag </a:t>
            </a:r>
            <a:r>
              <a:rPr lang="en-US" altLang="en-US" sz="2200" dirty="0">
                <a:latin typeface="Garamond" panose="02020404030301010803" pitchFamily="18" charset="0"/>
              </a:rPr>
              <a:t>cannot be </a:t>
            </a:r>
            <a:r>
              <a:rPr lang="en-US" altLang="en-US" sz="2200" dirty="0" smtClean="0">
                <a:latin typeface="Garamond" panose="02020404030301010803" pitchFamily="18" charset="0"/>
              </a:rPr>
              <a:t>found or enters a restricted area</a:t>
            </a:r>
          </a:p>
        </p:txBody>
      </p:sp>
      <p:graphicFrame>
        <p:nvGraphicFramePr>
          <p:cNvPr id="22630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91200" y="6184900"/>
          <a:ext cx="28733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56" r:id="rId5" imgW="7591425" imgH="2528888" progId="PhotoSuite.Image">
                  <p:embed/>
                </p:oleObj>
              </mc:Choice>
              <mc:Fallback>
                <p:oleObj r:id="rId5" imgW="7591425" imgH="2528888" progId="PhotoSuite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184900"/>
                        <a:ext cx="28733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048" name="Group 8"/>
          <p:cNvGrpSpPr>
            <a:grpSpLocks/>
          </p:cNvGrpSpPr>
          <p:nvPr/>
        </p:nvGrpSpPr>
        <p:grpSpPr bwMode="auto">
          <a:xfrm>
            <a:off x="623888" y="393700"/>
            <a:ext cx="2133600" cy="1143000"/>
            <a:chOff x="2304" y="1104"/>
            <a:chExt cx="3216" cy="2068"/>
          </a:xfrm>
        </p:grpSpPr>
        <p:pic>
          <p:nvPicPr>
            <p:cNvPr id="2263049" name="Picture 9" descr="RFID active tags use modern IC technolog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0"/>
              <a:ext cx="1728" cy="1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3050" name="Picture 10" descr="RFID active ta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8397"/>
            <a:stretch>
              <a:fillRect/>
            </a:stretch>
          </p:blipFill>
          <p:spPr bwMode="auto">
            <a:xfrm>
              <a:off x="2304" y="1104"/>
              <a:ext cx="1344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3051" name="Picture 11" descr="RFID Integrated Solution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7" b="11111"/>
            <a:stretch>
              <a:fillRect/>
            </a:stretch>
          </p:blipFill>
          <p:spPr bwMode="auto">
            <a:xfrm>
              <a:off x="4176" y="1152"/>
              <a:ext cx="1344" cy="1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chemeClr val="tx1"/>
                </a:solidFill>
              </a:rPr>
              <a:t>Monitoring Closed Areas</a:t>
            </a:r>
          </a:p>
        </p:txBody>
      </p:sp>
      <p:sp>
        <p:nvSpPr>
          <p:cNvPr id="2419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grpSp>
        <p:nvGrpSpPr>
          <p:cNvPr id="2419716" name="Group 4"/>
          <p:cNvGrpSpPr>
            <a:grpSpLocks/>
          </p:cNvGrpSpPr>
          <p:nvPr/>
        </p:nvGrpSpPr>
        <p:grpSpPr bwMode="auto">
          <a:xfrm>
            <a:off x="266700" y="1219200"/>
            <a:ext cx="8558213" cy="4968875"/>
            <a:chOff x="816" y="1152"/>
            <a:chExt cx="4170" cy="2034"/>
          </a:xfrm>
        </p:grpSpPr>
        <p:sp>
          <p:nvSpPr>
            <p:cNvPr id="2419717" name="Rectangle 5"/>
            <p:cNvSpPr>
              <a:spLocks noChangeArrowheads="1"/>
            </p:cNvSpPr>
            <p:nvPr/>
          </p:nvSpPr>
          <p:spPr bwMode="auto">
            <a:xfrm>
              <a:off x="1152" y="1158"/>
              <a:ext cx="3456" cy="20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9718" name="Rectangle 6"/>
            <p:cNvSpPr>
              <a:spLocks noChangeArrowheads="1"/>
            </p:cNvSpPr>
            <p:nvPr/>
          </p:nvSpPr>
          <p:spPr bwMode="auto">
            <a:xfrm>
              <a:off x="1152" y="1158"/>
              <a:ext cx="3456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9719" name="Rectangle 7"/>
            <p:cNvSpPr>
              <a:spLocks noChangeArrowheads="1"/>
            </p:cNvSpPr>
            <p:nvPr/>
          </p:nvSpPr>
          <p:spPr bwMode="auto">
            <a:xfrm>
              <a:off x="1152" y="1158"/>
              <a:ext cx="1080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9720" name="Rectangle 8"/>
            <p:cNvSpPr>
              <a:spLocks noChangeArrowheads="1"/>
            </p:cNvSpPr>
            <p:nvPr/>
          </p:nvSpPr>
          <p:spPr bwMode="auto">
            <a:xfrm>
              <a:off x="3528" y="2382"/>
              <a:ext cx="1080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9721" name="Rectangle 9"/>
            <p:cNvSpPr>
              <a:spLocks noChangeArrowheads="1"/>
            </p:cNvSpPr>
            <p:nvPr/>
          </p:nvSpPr>
          <p:spPr bwMode="auto">
            <a:xfrm>
              <a:off x="3528" y="1158"/>
              <a:ext cx="1080" cy="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9722" name="Rectangle 10"/>
            <p:cNvSpPr>
              <a:spLocks noChangeArrowheads="1"/>
            </p:cNvSpPr>
            <p:nvPr/>
          </p:nvSpPr>
          <p:spPr bwMode="auto">
            <a:xfrm>
              <a:off x="3168" y="1878"/>
              <a:ext cx="21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23" name="Rectangle 11"/>
            <p:cNvSpPr>
              <a:spLocks noChangeArrowheads="1"/>
            </p:cNvSpPr>
            <p:nvPr/>
          </p:nvSpPr>
          <p:spPr bwMode="auto">
            <a:xfrm>
              <a:off x="3600" y="1878"/>
              <a:ext cx="21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24" name="Rectangle 12"/>
            <p:cNvSpPr>
              <a:spLocks noChangeArrowheads="1"/>
            </p:cNvSpPr>
            <p:nvPr/>
          </p:nvSpPr>
          <p:spPr bwMode="auto">
            <a:xfrm>
              <a:off x="4032" y="2310"/>
              <a:ext cx="216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25" name="Rectangle 13"/>
            <p:cNvSpPr>
              <a:spLocks noChangeArrowheads="1"/>
            </p:cNvSpPr>
            <p:nvPr/>
          </p:nvSpPr>
          <p:spPr bwMode="auto">
            <a:xfrm>
              <a:off x="1872" y="1878"/>
              <a:ext cx="216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26" name="Rectangle 14"/>
            <p:cNvSpPr>
              <a:spLocks noChangeArrowheads="1"/>
            </p:cNvSpPr>
            <p:nvPr/>
          </p:nvSpPr>
          <p:spPr bwMode="auto">
            <a:xfrm>
              <a:off x="1224" y="2310"/>
              <a:ext cx="216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19727" name="Group 15"/>
            <p:cNvGrpSpPr>
              <a:grpSpLocks/>
            </p:cNvGrpSpPr>
            <p:nvPr/>
          </p:nvGrpSpPr>
          <p:grpSpPr bwMode="auto">
            <a:xfrm>
              <a:off x="1512" y="1446"/>
              <a:ext cx="2664" cy="1441"/>
              <a:chOff x="3270" y="2664"/>
              <a:chExt cx="5550" cy="3087"/>
            </a:xfrm>
          </p:grpSpPr>
          <p:grpSp>
            <p:nvGrpSpPr>
              <p:cNvPr id="2419728" name="Group 16"/>
              <p:cNvGrpSpPr>
                <a:grpSpLocks/>
              </p:cNvGrpSpPr>
              <p:nvPr/>
            </p:nvGrpSpPr>
            <p:grpSpPr bwMode="auto">
              <a:xfrm>
                <a:off x="3270" y="2664"/>
                <a:ext cx="5550" cy="3087"/>
                <a:chOff x="3270" y="2664"/>
                <a:chExt cx="5550" cy="3087"/>
              </a:xfrm>
            </p:grpSpPr>
            <p:sp>
              <p:nvSpPr>
                <p:cNvPr id="24197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70" y="2664"/>
                  <a:ext cx="45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20" y="2664"/>
                  <a:ext cx="45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370" y="2664"/>
                  <a:ext cx="45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370" y="5287"/>
                  <a:ext cx="45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820" y="5287"/>
                  <a:ext cx="450" cy="4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20" y="5287"/>
                  <a:ext cx="450" cy="4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19735" name="Text Box 23"/>
              <p:cNvSpPr txBox="1">
                <a:spLocks noChangeArrowheads="1"/>
              </p:cNvSpPr>
              <p:nvPr/>
            </p:nvSpPr>
            <p:spPr bwMode="auto">
              <a:xfrm>
                <a:off x="5820" y="3898"/>
                <a:ext cx="450" cy="4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lang="en-US" altLang="en-US" sz="2000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R</a:t>
                </a:r>
                <a:endParaRPr lang="en-US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19736" name="Oval 24"/>
            <p:cNvSpPr>
              <a:spLocks noChangeArrowheads="1"/>
            </p:cNvSpPr>
            <p:nvPr/>
          </p:nvSpPr>
          <p:spPr bwMode="auto">
            <a:xfrm>
              <a:off x="3524" y="2366"/>
              <a:ext cx="1084" cy="8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37" name="Oval 25"/>
            <p:cNvSpPr>
              <a:spLocks noChangeArrowheads="1"/>
            </p:cNvSpPr>
            <p:nvPr/>
          </p:nvSpPr>
          <p:spPr bwMode="auto">
            <a:xfrm>
              <a:off x="3524" y="2366"/>
              <a:ext cx="1084" cy="8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38" name="Oval 26"/>
            <p:cNvSpPr>
              <a:spLocks noChangeArrowheads="1"/>
            </p:cNvSpPr>
            <p:nvPr/>
          </p:nvSpPr>
          <p:spPr bwMode="auto">
            <a:xfrm>
              <a:off x="1152" y="2366"/>
              <a:ext cx="1083" cy="8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39" name="Oval 27"/>
            <p:cNvSpPr>
              <a:spLocks noChangeArrowheads="1"/>
            </p:cNvSpPr>
            <p:nvPr/>
          </p:nvSpPr>
          <p:spPr bwMode="auto">
            <a:xfrm>
              <a:off x="1152" y="1158"/>
              <a:ext cx="1083" cy="8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40" name="Oval 28"/>
            <p:cNvSpPr>
              <a:spLocks noChangeArrowheads="1"/>
            </p:cNvSpPr>
            <p:nvPr/>
          </p:nvSpPr>
          <p:spPr bwMode="auto">
            <a:xfrm>
              <a:off x="2223" y="1158"/>
              <a:ext cx="1305" cy="8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41" name="Line 29"/>
            <p:cNvSpPr>
              <a:spLocks noChangeShapeType="1"/>
            </p:cNvSpPr>
            <p:nvPr/>
          </p:nvSpPr>
          <p:spPr bwMode="auto">
            <a:xfrm>
              <a:off x="2229" y="2384"/>
              <a:ext cx="12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42" name="Rectangle 30"/>
            <p:cNvSpPr>
              <a:spLocks noChangeArrowheads="1"/>
            </p:cNvSpPr>
            <p:nvPr/>
          </p:nvSpPr>
          <p:spPr bwMode="auto">
            <a:xfrm>
              <a:off x="2892" y="2322"/>
              <a:ext cx="21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43" name="Oval 31"/>
            <p:cNvSpPr>
              <a:spLocks noChangeArrowheads="1"/>
            </p:cNvSpPr>
            <p:nvPr/>
          </p:nvSpPr>
          <p:spPr bwMode="auto">
            <a:xfrm>
              <a:off x="3519" y="1152"/>
              <a:ext cx="1095" cy="8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19744" name="Group 32"/>
            <p:cNvGrpSpPr>
              <a:grpSpLocks/>
            </p:cNvGrpSpPr>
            <p:nvPr/>
          </p:nvGrpSpPr>
          <p:grpSpPr bwMode="auto">
            <a:xfrm>
              <a:off x="816" y="1968"/>
              <a:ext cx="4170" cy="360"/>
              <a:chOff x="900" y="3495"/>
              <a:chExt cx="10425" cy="900"/>
            </a:xfrm>
          </p:grpSpPr>
          <p:grpSp>
            <p:nvGrpSpPr>
              <p:cNvPr id="2419745" name="Group 33"/>
              <p:cNvGrpSpPr>
                <a:grpSpLocks/>
              </p:cNvGrpSpPr>
              <p:nvPr/>
            </p:nvGrpSpPr>
            <p:grpSpPr bwMode="auto">
              <a:xfrm>
                <a:off x="900" y="3495"/>
                <a:ext cx="1092" cy="900"/>
                <a:chOff x="900" y="3495"/>
                <a:chExt cx="1092" cy="900"/>
              </a:xfrm>
            </p:grpSpPr>
            <p:sp>
              <p:nvSpPr>
                <p:cNvPr id="2419746" name="Rectangle 34"/>
                <p:cNvSpPr>
                  <a:spLocks noChangeArrowheads="1"/>
                </p:cNvSpPr>
                <p:nvPr/>
              </p:nvSpPr>
              <p:spPr bwMode="auto">
                <a:xfrm rot="-5400000">
                  <a:off x="1461" y="3789"/>
                  <a:ext cx="705" cy="3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974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60" y="3600"/>
                  <a:ext cx="540" cy="54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48" name="Oval 36"/>
                <p:cNvSpPr>
                  <a:spLocks noChangeArrowheads="1"/>
                </p:cNvSpPr>
                <p:nvPr/>
              </p:nvSpPr>
              <p:spPr bwMode="auto">
                <a:xfrm>
                  <a:off x="900" y="3495"/>
                  <a:ext cx="1080" cy="9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9749" name="Group 37"/>
              <p:cNvGrpSpPr>
                <a:grpSpLocks/>
              </p:cNvGrpSpPr>
              <p:nvPr/>
            </p:nvGrpSpPr>
            <p:grpSpPr bwMode="auto">
              <a:xfrm>
                <a:off x="10245" y="3495"/>
                <a:ext cx="1080" cy="900"/>
                <a:chOff x="10245" y="3495"/>
                <a:chExt cx="1080" cy="900"/>
              </a:xfrm>
            </p:grpSpPr>
            <p:sp>
              <p:nvSpPr>
                <p:cNvPr id="2419750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10086" y="3774"/>
                  <a:ext cx="705" cy="35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97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0440" y="3600"/>
                  <a:ext cx="540" cy="54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1" hangingPunct="1"/>
                  <a:r>
                    <a:rPr lang="en-US" altLang="en-US" sz="2000" i="1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F</a:t>
                  </a:r>
                  <a:endParaRPr lang="en-US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9752" name="Oval 40"/>
                <p:cNvSpPr>
                  <a:spLocks noChangeArrowheads="1"/>
                </p:cNvSpPr>
                <p:nvPr/>
              </p:nvSpPr>
              <p:spPr bwMode="auto">
                <a:xfrm>
                  <a:off x="10245" y="3495"/>
                  <a:ext cx="1080" cy="9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19753" name="Oval 41"/>
            <p:cNvSpPr>
              <a:spLocks noChangeArrowheads="1"/>
            </p:cNvSpPr>
            <p:nvPr/>
          </p:nvSpPr>
          <p:spPr bwMode="auto">
            <a:xfrm>
              <a:off x="2235" y="2367"/>
              <a:ext cx="1293" cy="8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54" name="Line 42"/>
            <p:cNvSpPr>
              <a:spLocks noChangeShapeType="1"/>
            </p:cNvSpPr>
            <p:nvPr/>
          </p:nvSpPr>
          <p:spPr bwMode="auto">
            <a:xfrm flipH="1">
              <a:off x="1662" y="23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55" name="Line 43"/>
            <p:cNvSpPr>
              <a:spLocks noChangeShapeType="1"/>
            </p:cNvSpPr>
            <p:nvPr/>
          </p:nvSpPr>
          <p:spPr bwMode="auto">
            <a:xfrm flipH="1">
              <a:off x="1152" y="2394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56" name="Line 44"/>
            <p:cNvSpPr>
              <a:spLocks noChangeShapeType="1"/>
            </p:cNvSpPr>
            <p:nvPr/>
          </p:nvSpPr>
          <p:spPr bwMode="auto">
            <a:xfrm>
              <a:off x="2250" y="2382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9757" name="Line 45"/>
            <p:cNvSpPr>
              <a:spLocks noChangeShapeType="1"/>
            </p:cNvSpPr>
            <p:nvPr/>
          </p:nvSpPr>
          <p:spPr bwMode="auto">
            <a:xfrm>
              <a:off x="2256" y="281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19758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3287713"/>
            <a:ext cx="936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59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878013"/>
            <a:ext cx="67151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60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1866900"/>
            <a:ext cx="671512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61" name="Picture 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1855788"/>
            <a:ext cx="67151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62" name="Picture 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63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4845050"/>
            <a:ext cx="671512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64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48133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grpSp>
        <p:nvGrpSpPr>
          <p:cNvPr id="2419765" name="Group 53"/>
          <p:cNvGrpSpPr>
            <a:grpSpLocks/>
          </p:cNvGrpSpPr>
          <p:nvPr/>
        </p:nvGrpSpPr>
        <p:grpSpPr bwMode="auto">
          <a:xfrm>
            <a:off x="3432175" y="1368425"/>
            <a:ext cx="1673225" cy="1466850"/>
            <a:chOff x="3336" y="3144"/>
            <a:chExt cx="672" cy="624"/>
          </a:xfrm>
        </p:grpSpPr>
        <p:sp>
          <p:nvSpPr>
            <p:cNvPr id="2419766" name="Oval 54"/>
            <p:cNvSpPr>
              <a:spLocks noChangeArrowheads="1"/>
            </p:cNvSpPr>
            <p:nvPr/>
          </p:nvSpPr>
          <p:spPr bwMode="auto">
            <a:xfrm>
              <a:off x="3444" y="3222"/>
              <a:ext cx="461" cy="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67" name="Oval 55"/>
            <p:cNvSpPr>
              <a:spLocks noChangeArrowheads="1"/>
            </p:cNvSpPr>
            <p:nvPr/>
          </p:nvSpPr>
          <p:spPr bwMode="auto">
            <a:xfrm>
              <a:off x="3546" y="3330"/>
              <a:ext cx="264" cy="2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68" name="Oval 56"/>
            <p:cNvSpPr>
              <a:spLocks noChangeArrowheads="1"/>
            </p:cNvSpPr>
            <p:nvPr/>
          </p:nvSpPr>
          <p:spPr bwMode="auto">
            <a:xfrm>
              <a:off x="3336" y="3144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9769" name="Rectangle 57"/>
          <p:cNvSpPr>
            <a:spLocks noChangeArrowheads="1"/>
          </p:cNvSpPr>
          <p:nvPr/>
        </p:nvSpPr>
        <p:spPr bwMode="auto">
          <a:xfrm>
            <a:off x="990600" y="1276350"/>
            <a:ext cx="6032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Gate1</a:t>
            </a:r>
          </a:p>
        </p:txBody>
      </p:sp>
      <p:sp>
        <p:nvSpPr>
          <p:cNvPr id="2419770" name="Rectangle 58"/>
          <p:cNvSpPr>
            <a:spLocks noChangeArrowheads="1"/>
          </p:cNvSpPr>
          <p:nvPr/>
        </p:nvSpPr>
        <p:spPr bwMode="auto">
          <a:xfrm>
            <a:off x="3206750" y="1270000"/>
            <a:ext cx="6032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Gate2</a:t>
            </a:r>
          </a:p>
        </p:txBody>
      </p:sp>
      <p:sp>
        <p:nvSpPr>
          <p:cNvPr id="2419771" name="Rectangle 59"/>
          <p:cNvSpPr>
            <a:spLocks noChangeArrowheads="1"/>
          </p:cNvSpPr>
          <p:nvPr/>
        </p:nvSpPr>
        <p:spPr bwMode="auto">
          <a:xfrm>
            <a:off x="5867400" y="1295400"/>
            <a:ext cx="6032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Gate3</a:t>
            </a:r>
          </a:p>
        </p:txBody>
      </p:sp>
      <p:sp>
        <p:nvSpPr>
          <p:cNvPr id="2419772" name="Rectangle 60"/>
          <p:cNvSpPr>
            <a:spLocks noChangeArrowheads="1"/>
          </p:cNvSpPr>
          <p:nvPr/>
        </p:nvSpPr>
        <p:spPr bwMode="auto">
          <a:xfrm>
            <a:off x="3276600" y="5803900"/>
            <a:ext cx="6032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0" rIns="0"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2419773" name="Rectangle 61"/>
          <p:cNvSpPr>
            <a:spLocks noChangeArrowheads="1"/>
          </p:cNvSpPr>
          <p:nvPr/>
        </p:nvSpPr>
        <p:spPr bwMode="auto">
          <a:xfrm>
            <a:off x="5892800" y="5829300"/>
            <a:ext cx="6032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Garage</a:t>
            </a:r>
          </a:p>
        </p:txBody>
      </p:sp>
      <p:sp>
        <p:nvSpPr>
          <p:cNvPr id="2419774" name="Rectangle 62"/>
          <p:cNvSpPr>
            <a:spLocks noChangeArrowheads="1"/>
          </p:cNvSpPr>
          <p:nvPr/>
        </p:nvSpPr>
        <p:spPr bwMode="auto">
          <a:xfrm>
            <a:off x="990600" y="5791200"/>
            <a:ext cx="704850" cy="249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en-US" sz="900" b="0">
                <a:latin typeface="Arial" panose="020B0604020202020204" pitchFamily="34" charset="0"/>
                <a:ea typeface="ＭＳ Ｐゴシック" panose="020B0600070205080204" pitchFamily="34" charset="-128"/>
              </a:rPr>
              <a:t>shipping</a:t>
            </a:r>
          </a:p>
        </p:txBody>
      </p:sp>
      <p:grpSp>
        <p:nvGrpSpPr>
          <p:cNvPr id="2419775" name="Group 63"/>
          <p:cNvGrpSpPr>
            <a:grpSpLocks/>
          </p:cNvGrpSpPr>
          <p:nvPr/>
        </p:nvGrpSpPr>
        <p:grpSpPr bwMode="auto">
          <a:xfrm>
            <a:off x="3505200" y="2286000"/>
            <a:ext cx="731838" cy="746125"/>
            <a:chOff x="209" y="2327"/>
            <a:chExt cx="1014" cy="1017"/>
          </a:xfrm>
        </p:grpSpPr>
        <p:sp>
          <p:nvSpPr>
            <p:cNvPr id="2419776" name="Oval 64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77" name="Oval 65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778" name="Group 66"/>
          <p:cNvGrpSpPr>
            <a:grpSpLocks/>
          </p:cNvGrpSpPr>
          <p:nvPr/>
        </p:nvGrpSpPr>
        <p:grpSpPr bwMode="auto">
          <a:xfrm>
            <a:off x="4495800" y="2362200"/>
            <a:ext cx="731838" cy="746125"/>
            <a:chOff x="209" y="2327"/>
            <a:chExt cx="1014" cy="1017"/>
          </a:xfrm>
        </p:grpSpPr>
        <p:sp>
          <p:nvSpPr>
            <p:cNvPr id="2419779" name="Oval 6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80" name="Oval 6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781" name="Group 69"/>
          <p:cNvGrpSpPr>
            <a:grpSpLocks/>
          </p:cNvGrpSpPr>
          <p:nvPr/>
        </p:nvGrpSpPr>
        <p:grpSpPr bwMode="auto">
          <a:xfrm>
            <a:off x="5029200" y="1371600"/>
            <a:ext cx="731838" cy="746125"/>
            <a:chOff x="209" y="2327"/>
            <a:chExt cx="1014" cy="1017"/>
          </a:xfrm>
        </p:grpSpPr>
        <p:sp>
          <p:nvSpPr>
            <p:cNvPr id="2419782" name="Oval 70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83" name="Oval 71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784" name="Group 72"/>
          <p:cNvGrpSpPr>
            <a:grpSpLocks/>
          </p:cNvGrpSpPr>
          <p:nvPr/>
        </p:nvGrpSpPr>
        <p:grpSpPr bwMode="auto">
          <a:xfrm>
            <a:off x="4191000" y="1143000"/>
            <a:ext cx="731838" cy="746125"/>
            <a:chOff x="209" y="2327"/>
            <a:chExt cx="1014" cy="1017"/>
          </a:xfrm>
        </p:grpSpPr>
        <p:sp>
          <p:nvSpPr>
            <p:cNvPr id="2419785" name="Oval 73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86" name="Oval 74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9787" name="Rectangle 75"/>
          <p:cNvSpPr>
            <a:spLocks noChangeArrowheads="1"/>
          </p:cNvSpPr>
          <p:nvPr/>
        </p:nvSpPr>
        <p:spPr bwMode="auto">
          <a:xfrm>
            <a:off x="4495800" y="14478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788" name="Rectangle 76"/>
          <p:cNvSpPr>
            <a:spLocks noChangeArrowheads="1"/>
          </p:cNvSpPr>
          <p:nvPr/>
        </p:nvSpPr>
        <p:spPr bwMode="auto">
          <a:xfrm>
            <a:off x="5334000" y="16764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789" name="Rectangle 77"/>
          <p:cNvSpPr>
            <a:spLocks noChangeArrowheads="1"/>
          </p:cNvSpPr>
          <p:nvPr/>
        </p:nvSpPr>
        <p:spPr bwMode="auto">
          <a:xfrm>
            <a:off x="4800600" y="27432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790" name="Rectangle 78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419791" name="Picture 79" descr="wav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26806">
            <a:off x="4038600" y="2349500"/>
            <a:ext cx="97313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9792" name="Picture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3782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19793" name="Picture 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3655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sp>
        <p:nvSpPr>
          <p:cNvPr id="2419794" name="Rectangle 82"/>
          <p:cNvSpPr>
            <a:spLocks noChangeArrowheads="1"/>
          </p:cNvSpPr>
          <p:nvPr/>
        </p:nvSpPr>
        <p:spPr bwMode="auto">
          <a:xfrm>
            <a:off x="5410200" y="22860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795" name="Rectangle 83"/>
          <p:cNvSpPr>
            <a:spLocks noChangeArrowheads="1"/>
          </p:cNvSpPr>
          <p:nvPr/>
        </p:nvSpPr>
        <p:spPr bwMode="auto">
          <a:xfrm>
            <a:off x="3581400" y="17526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9796" name="Group 84"/>
          <p:cNvGrpSpPr>
            <a:grpSpLocks/>
          </p:cNvGrpSpPr>
          <p:nvPr/>
        </p:nvGrpSpPr>
        <p:grpSpPr bwMode="auto">
          <a:xfrm>
            <a:off x="5092700" y="2006600"/>
            <a:ext cx="731838" cy="746125"/>
            <a:chOff x="209" y="2327"/>
            <a:chExt cx="1014" cy="1017"/>
          </a:xfrm>
        </p:grpSpPr>
        <p:sp>
          <p:nvSpPr>
            <p:cNvPr id="2419797" name="Oval 85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798" name="Oval 86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799" name="Group 87"/>
          <p:cNvGrpSpPr>
            <a:grpSpLocks/>
          </p:cNvGrpSpPr>
          <p:nvPr/>
        </p:nvGrpSpPr>
        <p:grpSpPr bwMode="auto">
          <a:xfrm>
            <a:off x="3276600" y="1447800"/>
            <a:ext cx="731838" cy="746125"/>
            <a:chOff x="209" y="2327"/>
            <a:chExt cx="1014" cy="1017"/>
          </a:xfrm>
        </p:grpSpPr>
        <p:sp>
          <p:nvSpPr>
            <p:cNvPr id="2419800" name="Oval 8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01" name="Oval 8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802" name="Group 90"/>
          <p:cNvGrpSpPr>
            <a:grpSpLocks/>
          </p:cNvGrpSpPr>
          <p:nvPr/>
        </p:nvGrpSpPr>
        <p:grpSpPr bwMode="auto">
          <a:xfrm>
            <a:off x="3302000" y="4699000"/>
            <a:ext cx="731838" cy="746125"/>
            <a:chOff x="209" y="2327"/>
            <a:chExt cx="1014" cy="1017"/>
          </a:xfrm>
        </p:grpSpPr>
        <p:sp>
          <p:nvSpPr>
            <p:cNvPr id="2419803" name="Oval 9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04" name="Oval 9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805" name="Group 93"/>
          <p:cNvGrpSpPr>
            <a:grpSpLocks/>
          </p:cNvGrpSpPr>
          <p:nvPr/>
        </p:nvGrpSpPr>
        <p:grpSpPr bwMode="auto">
          <a:xfrm>
            <a:off x="4953000" y="4724400"/>
            <a:ext cx="731838" cy="746125"/>
            <a:chOff x="209" y="2327"/>
            <a:chExt cx="1014" cy="1017"/>
          </a:xfrm>
        </p:grpSpPr>
        <p:sp>
          <p:nvSpPr>
            <p:cNvPr id="2419806" name="Oval 94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07" name="Oval 95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808" name="Group 96"/>
          <p:cNvGrpSpPr>
            <a:grpSpLocks/>
          </p:cNvGrpSpPr>
          <p:nvPr/>
        </p:nvGrpSpPr>
        <p:grpSpPr bwMode="auto">
          <a:xfrm>
            <a:off x="4267200" y="5334000"/>
            <a:ext cx="731838" cy="746125"/>
            <a:chOff x="209" y="2327"/>
            <a:chExt cx="1014" cy="1017"/>
          </a:xfrm>
        </p:grpSpPr>
        <p:sp>
          <p:nvSpPr>
            <p:cNvPr id="2419809" name="Oval 9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10" name="Oval 9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9811" name="Rectangle 99"/>
          <p:cNvSpPr>
            <a:spLocks noChangeArrowheads="1"/>
          </p:cNvSpPr>
          <p:nvPr/>
        </p:nvSpPr>
        <p:spPr bwMode="auto">
          <a:xfrm>
            <a:off x="4572000" y="57150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812" name="Rectangle 100"/>
          <p:cNvSpPr>
            <a:spLocks noChangeArrowheads="1"/>
          </p:cNvSpPr>
          <p:nvPr/>
        </p:nvSpPr>
        <p:spPr bwMode="auto">
          <a:xfrm>
            <a:off x="5257800" y="50292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813" name="Rectangle 101"/>
          <p:cNvSpPr>
            <a:spLocks noChangeArrowheads="1"/>
          </p:cNvSpPr>
          <p:nvPr/>
        </p:nvSpPr>
        <p:spPr bwMode="auto">
          <a:xfrm>
            <a:off x="3619500" y="50546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814" name="Line 102"/>
          <p:cNvSpPr>
            <a:spLocks noChangeShapeType="1"/>
          </p:cNvSpPr>
          <p:nvPr/>
        </p:nvSpPr>
        <p:spPr bwMode="auto">
          <a:xfrm>
            <a:off x="4960938" y="3678238"/>
            <a:ext cx="1744662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9816" name="Text Box 104"/>
          <p:cNvSpPr txBox="1">
            <a:spLocks noChangeArrowheads="1"/>
          </p:cNvSpPr>
          <p:nvPr/>
        </p:nvSpPr>
        <p:spPr bwMode="auto">
          <a:xfrm>
            <a:off x="6654375" y="3509436"/>
            <a:ext cx="1041822" cy="4926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0033"/>
                </a:solidFill>
                <a:latin typeface="Myriad Pro" pitchFamily="-124" charset="0"/>
                <a:ea typeface="ＭＳ Ｐゴシック" panose="020B0600070205080204" pitchFamily="34" charset="-128"/>
              </a:rPr>
              <a:t>Enterprise Systems</a:t>
            </a:r>
          </a:p>
        </p:txBody>
      </p:sp>
      <p:pic>
        <p:nvPicPr>
          <p:cNvPr id="2419818" name="Picture 106" descr="wav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937000"/>
            <a:ext cx="97313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9819" name="Rectangle 107"/>
          <p:cNvSpPr>
            <a:spLocks noChangeArrowheads="1"/>
          </p:cNvSpPr>
          <p:nvPr/>
        </p:nvSpPr>
        <p:spPr bwMode="auto">
          <a:xfrm>
            <a:off x="2286000" y="4419600"/>
            <a:ext cx="228600" cy="2286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9820" name="Group 108"/>
          <p:cNvGrpSpPr>
            <a:grpSpLocks/>
          </p:cNvGrpSpPr>
          <p:nvPr/>
        </p:nvGrpSpPr>
        <p:grpSpPr bwMode="auto">
          <a:xfrm>
            <a:off x="152400" y="3124200"/>
            <a:ext cx="1066800" cy="990600"/>
            <a:chOff x="3336" y="3144"/>
            <a:chExt cx="672" cy="624"/>
          </a:xfrm>
        </p:grpSpPr>
        <p:sp>
          <p:nvSpPr>
            <p:cNvPr id="2419821" name="Oval 109"/>
            <p:cNvSpPr>
              <a:spLocks noChangeArrowheads="1"/>
            </p:cNvSpPr>
            <p:nvPr/>
          </p:nvSpPr>
          <p:spPr bwMode="auto">
            <a:xfrm>
              <a:off x="3444" y="3222"/>
              <a:ext cx="461" cy="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22" name="Oval 110"/>
            <p:cNvSpPr>
              <a:spLocks noChangeArrowheads="1"/>
            </p:cNvSpPr>
            <p:nvPr/>
          </p:nvSpPr>
          <p:spPr bwMode="auto">
            <a:xfrm>
              <a:off x="3546" y="3330"/>
              <a:ext cx="264" cy="2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23" name="Oval 111"/>
            <p:cNvSpPr>
              <a:spLocks noChangeArrowheads="1"/>
            </p:cNvSpPr>
            <p:nvPr/>
          </p:nvSpPr>
          <p:spPr bwMode="auto">
            <a:xfrm>
              <a:off x="3336" y="3144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9824" name="Group 112"/>
          <p:cNvGrpSpPr>
            <a:grpSpLocks/>
          </p:cNvGrpSpPr>
          <p:nvPr/>
        </p:nvGrpSpPr>
        <p:grpSpPr bwMode="auto">
          <a:xfrm>
            <a:off x="152400" y="2362200"/>
            <a:ext cx="731838" cy="746125"/>
            <a:chOff x="209" y="2327"/>
            <a:chExt cx="1014" cy="1017"/>
          </a:xfrm>
        </p:grpSpPr>
        <p:sp>
          <p:nvSpPr>
            <p:cNvPr id="2419825" name="Oval 113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9826" name="Oval 114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9827" name="AutoShape 115"/>
          <p:cNvSpPr>
            <a:spLocks noChangeArrowheads="1"/>
          </p:cNvSpPr>
          <p:nvPr/>
        </p:nvSpPr>
        <p:spPr bwMode="auto">
          <a:xfrm>
            <a:off x="5889625" y="609600"/>
            <a:ext cx="1143000" cy="381000"/>
          </a:xfrm>
          <a:prstGeom prst="wedgeRectCallout">
            <a:avLst>
              <a:gd name="adj1" fmla="val -103611"/>
              <a:gd name="adj2" fmla="val 2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Call Mode</a:t>
            </a:r>
          </a:p>
        </p:txBody>
      </p:sp>
      <p:sp>
        <p:nvSpPr>
          <p:cNvPr id="2419828" name="AutoShape 116"/>
          <p:cNvSpPr>
            <a:spLocks noChangeArrowheads="1"/>
          </p:cNvSpPr>
          <p:nvPr/>
        </p:nvSpPr>
        <p:spPr bwMode="auto">
          <a:xfrm>
            <a:off x="6024563" y="4287838"/>
            <a:ext cx="1376362" cy="381000"/>
          </a:xfrm>
          <a:prstGeom prst="wedgeRectCallout">
            <a:avLst>
              <a:gd name="adj1" fmla="val -86218"/>
              <a:gd name="adj2" fmla="val 18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Beacon Mode</a:t>
            </a:r>
          </a:p>
        </p:txBody>
      </p:sp>
      <p:sp>
        <p:nvSpPr>
          <p:cNvPr id="2419829" name="AutoShape 117"/>
          <p:cNvSpPr>
            <a:spLocks noChangeArrowheads="1"/>
          </p:cNvSpPr>
          <p:nvPr/>
        </p:nvSpPr>
        <p:spPr bwMode="auto">
          <a:xfrm>
            <a:off x="1279525" y="2447925"/>
            <a:ext cx="1376363" cy="381000"/>
          </a:xfrm>
          <a:prstGeom prst="wedgeRectCallout">
            <a:avLst>
              <a:gd name="adj1" fmla="val -79065"/>
              <a:gd name="adj2" fmla="val 21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Trigger Mode</a:t>
            </a:r>
          </a:p>
        </p:txBody>
      </p:sp>
      <p:pic>
        <p:nvPicPr>
          <p:cNvPr id="2419830" name="Picture 118" descr="aw-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3400" y="6496050"/>
            <a:ext cx="990600" cy="36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19831" name="Rectangle 119"/>
          <p:cNvSpPr>
            <a:spLocks noChangeArrowheads="1"/>
          </p:cNvSpPr>
          <p:nvPr/>
        </p:nvSpPr>
        <p:spPr bwMode="auto">
          <a:xfrm>
            <a:off x="4460875" y="3292475"/>
            <a:ext cx="222250" cy="274638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1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1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1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1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1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1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1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1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1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1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1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1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1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1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1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1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19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19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1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1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1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1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1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1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026 -0.02916 0.00521 -0.0581 -0.00278 -0.07592 C -0.01094 -0.09375 -0.03125 -0.09791 -0.04861 -0.1074 C -0.06597 -0.11689 -0.08819 -0.12407 -0.10694 -0.13333 C -0.12569 -0.14259 -0.14514 -0.15393 -0.16111 -0.16296 C -0.17708 -0.17199 -0.19514 -0.1706 -0.20278 -0.18703 C -0.21042 -0.20347 -0.20573 -0.24814 -0.20694 -0.26111 " pathEditMode="relative" ptsTypes="aaaaaaA">
                                      <p:cBhvr>
                                        <p:cTn id="128" dur="2000" fill="hold"/>
                                        <p:tgtEl>
                                          <p:spTgt spid="2419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53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419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19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1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1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9819" grpId="0" animBg="1"/>
      <p:bldP spid="2419827" grpId="0" animBg="1"/>
      <p:bldP spid="2419828" grpId="0" animBg="1" autoUpdateAnimBg="0"/>
      <p:bldP spid="241982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6432" name="Picture 80" descr="warehous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375" y="968375"/>
            <a:ext cx="7540625" cy="5673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6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Active RFID Applications</a:t>
            </a:r>
          </a:p>
        </p:txBody>
      </p:sp>
      <p:grpSp>
        <p:nvGrpSpPr>
          <p:cNvPr id="2276368" name="Group 16"/>
          <p:cNvGrpSpPr>
            <a:grpSpLocks/>
          </p:cNvGrpSpPr>
          <p:nvPr/>
        </p:nvGrpSpPr>
        <p:grpSpPr bwMode="auto">
          <a:xfrm>
            <a:off x="6629400" y="4068763"/>
            <a:ext cx="731838" cy="746125"/>
            <a:chOff x="209" y="2327"/>
            <a:chExt cx="1014" cy="1017"/>
          </a:xfrm>
        </p:grpSpPr>
        <p:sp>
          <p:nvSpPr>
            <p:cNvPr id="2276369" name="Oval 1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70" name="Oval 1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384" name="Rectangle 32"/>
          <p:cNvSpPr>
            <a:spLocks noChangeArrowheads="1"/>
          </p:cNvSpPr>
          <p:nvPr/>
        </p:nvSpPr>
        <p:spPr bwMode="auto">
          <a:xfrm>
            <a:off x="7010400" y="35814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6" name="Rectangle 34"/>
          <p:cNvSpPr>
            <a:spLocks noChangeArrowheads="1"/>
          </p:cNvSpPr>
          <p:nvPr/>
        </p:nvSpPr>
        <p:spPr bwMode="auto">
          <a:xfrm>
            <a:off x="7513638" y="2682875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7" name="Rectangle 35"/>
          <p:cNvSpPr>
            <a:spLocks noChangeArrowheads="1"/>
          </p:cNvSpPr>
          <p:nvPr/>
        </p:nvSpPr>
        <p:spPr bwMode="auto">
          <a:xfrm>
            <a:off x="6934200" y="43434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8" name="Rectangle 36"/>
          <p:cNvSpPr>
            <a:spLocks noChangeArrowheads="1"/>
          </p:cNvSpPr>
          <p:nvPr/>
        </p:nvSpPr>
        <p:spPr bwMode="auto">
          <a:xfrm>
            <a:off x="4800600" y="41148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276389" name="Group 37"/>
          <p:cNvGrpSpPr>
            <a:grpSpLocks/>
          </p:cNvGrpSpPr>
          <p:nvPr/>
        </p:nvGrpSpPr>
        <p:grpSpPr bwMode="auto">
          <a:xfrm>
            <a:off x="6691313" y="3306763"/>
            <a:ext cx="731837" cy="746125"/>
            <a:chOff x="209" y="2327"/>
            <a:chExt cx="1014" cy="1017"/>
          </a:xfrm>
        </p:grpSpPr>
        <p:sp>
          <p:nvSpPr>
            <p:cNvPr id="2276390" name="Oval 3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91" name="Oval 3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392" name="Group 40"/>
          <p:cNvGrpSpPr>
            <a:grpSpLocks/>
          </p:cNvGrpSpPr>
          <p:nvPr/>
        </p:nvGrpSpPr>
        <p:grpSpPr bwMode="auto">
          <a:xfrm>
            <a:off x="7164388" y="2346325"/>
            <a:ext cx="731837" cy="746125"/>
            <a:chOff x="209" y="2327"/>
            <a:chExt cx="1014" cy="1017"/>
          </a:xfrm>
        </p:grpSpPr>
        <p:sp>
          <p:nvSpPr>
            <p:cNvPr id="2276393" name="Oval 4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94" name="Oval 4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395" name="Rectangle 43"/>
          <p:cNvSpPr>
            <a:spLocks noChangeArrowheads="1"/>
          </p:cNvSpPr>
          <p:nvPr/>
        </p:nvSpPr>
        <p:spPr bwMode="auto">
          <a:xfrm>
            <a:off x="5943600" y="381000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6" name="Rectangle 44"/>
          <p:cNvSpPr>
            <a:spLocks noChangeArrowheads="1"/>
          </p:cNvSpPr>
          <p:nvPr/>
        </p:nvSpPr>
        <p:spPr bwMode="auto">
          <a:xfrm>
            <a:off x="6675438" y="284956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7" name="Rectangle 45"/>
          <p:cNvSpPr>
            <a:spLocks noChangeArrowheads="1"/>
          </p:cNvSpPr>
          <p:nvPr/>
        </p:nvSpPr>
        <p:spPr bwMode="auto">
          <a:xfrm>
            <a:off x="8001000" y="335280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8" name="Rectangle 46"/>
          <p:cNvSpPr>
            <a:spLocks noChangeArrowheads="1"/>
          </p:cNvSpPr>
          <p:nvPr/>
        </p:nvSpPr>
        <p:spPr bwMode="auto">
          <a:xfrm>
            <a:off x="8518525" y="3094038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276399" name="Group 47"/>
          <p:cNvGrpSpPr>
            <a:grpSpLocks/>
          </p:cNvGrpSpPr>
          <p:nvPr/>
        </p:nvGrpSpPr>
        <p:grpSpPr bwMode="auto">
          <a:xfrm>
            <a:off x="7620000" y="3048000"/>
            <a:ext cx="731838" cy="746125"/>
            <a:chOff x="209" y="2327"/>
            <a:chExt cx="1014" cy="1017"/>
          </a:xfrm>
        </p:grpSpPr>
        <p:sp>
          <p:nvSpPr>
            <p:cNvPr id="2276400" name="Oval 4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1" name="Oval 4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2" name="Group 50"/>
          <p:cNvGrpSpPr>
            <a:grpSpLocks/>
          </p:cNvGrpSpPr>
          <p:nvPr/>
        </p:nvGrpSpPr>
        <p:grpSpPr bwMode="auto">
          <a:xfrm>
            <a:off x="8153400" y="2819400"/>
            <a:ext cx="731838" cy="746125"/>
            <a:chOff x="209" y="2327"/>
            <a:chExt cx="1014" cy="1017"/>
          </a:xfrm>
        </p:grpSpPr>
        <p:sp>
          <p:nvSpPr>
            <p:cNvPr id="2276403" name="Oval 5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4" name="Oval 5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5" name="Group 53"/>
          <p:cNvGrpSpPr>
            <a:grpSpLocks/>
          </p:cNvGrpSpPr>
          <p:nvPr/>
        </p:nvGrpSpPr>
        <p:grpSpPr bwMode="auto">
          <a:xfrm>
            <a:off x="5638800" y="3581400"/>
            <a:ext cx="731838" cy="746125"/>
            <a:chOff x="209" y="2327"/>
            <a:chExt cx="1014" cy="1017"/>
          </a:xfrm>
        </p:grpSpPr>
        <p:sp>
          <p:nvSpPr>
            <p:cNvPr id="2276406" name="Oval 54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7" name="Oval 55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8" name="Group 56"/>
          <p:cNvGrpSpPr>
            <a:grpSpLocks/>
          </p:cNvGrpSpPr>
          <p:nvPr/>
        </p:nvGrpSpPr>
        <p:grpSpPr bwMode="auto">
          <a:xfrm>
            <a:off x="6354763" y="2560638"/>
            <a:ext cx="731837" cy="746125"/>
            <a:chOff x="209" y="2327"/>
            <a:chExt cx="1014" cy="1017"/>
          </a:xfrm>
        </p:grpSpPr>
        <p:sp>
          <p:nvSpPr>
            <p:cNvPr id="2276409" name="Oval 5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10" name="Oval 5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411" name="Rectangle 59"/>
          <p:cNvSpPr>
            <a:spLocks noChangeArrowheads="1"/>
          </p:cNvSpPr>
          <p:nvPr/>
        </p:nvSpPr>
        <p:spPr bwMode="auto">
          <a:xfrm>
            <a:off x="227516" y="4531061"/>
            <a:ext cx="277018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Portals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 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be triggered to respond when moving through a given </a:t>
            </a: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portal.</a:t>
            </a:r>
            <a:endParaRPr lang="en-US" altLang="en-US" sz="1600" b="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76412" name="Rectangle 60"/>
          <p:cNvSpPr>
            <a:spLocks noChangeArrowheads="1"/>
          </p:cNvSpPr>
          <p:nvPr/>
        </p:nvSpPr>
        <p:spPr bwMode="auto">
          <a:xfrm>
            <a:off x="220663" y="1086644"/>
            <a:ext cx="2432050" cy="20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Asset Management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Identify tagged goods by category, value, priority, expiry date, etc.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Tags can respond in given </a:t>
            </a: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intervals or when 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instructed to do </a:t>
            </a:r>
            <a:r>
              <a:rPr lang="en-US" altLang="en-US" sz="1600" b="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so.</a:t>
            </a:r>
            <a:endParaRPr lang="en-US" altLang="en-US" sz="1600" b="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276421" name="Group 69"/>
          <p:cNvGrpSpPr>
            <a:grpSpLocks/>
          </p:cNvGrpSpPr>
          <p:nvPr/>
        </p:nvGrpSpPr>
        <p:grpSpPr bwMode="auto">
          <a:xfrm>
            <a:off x="4495800" y="2133600"/>
            <a:ext cx="1231900" cy="363538"/>
            <a:chOff x="2832" y="1344"/>
            <a:chExt cx="776" cy="229"/>
          </a:xfrm>
        </p:grpSpPr>
        <p:sp>
          <p:nvSpPr>
            <p:cNvPr id="2276418" name="AutoShape 66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97421"/>
                <a:gd name="adj2" fmla="val 121616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Merchandise</a:t>
              </a:r>
            </a:p>
          </p:txBody>
        </p:sp>
        <p:sp>
          <p:nvSpPr>
            <p:cNvPr id="2276419" name="AutoShape 67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55153"/>
                <a:gd name="adj2" fmla="val 370088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Merchandise</a:t>
              </a:r>
            </a:p>
          </p:txBody>
        </p:sp>
        <p:sp>
          <p:nvSpPr>
            <p:cNvPr id="2276420" name="AutoShape 68"/>
            <p:cNvSpPr>
              <a:spLocks noChangeArrowheads="1"/>
            </p:cNvSpPr>
            <p:nvPr/>
          </p:nvSpPr>
          <p:spPr bwMode="auto">
            <a:xfrm>
              <a:off x="2832" y="1344"/>
              <a:ext cx="776" cy="229"/>
            </a:xfrm>
            <a:prstGeom prst="wedgeRectCallout">
              <a:avLst>
                <a:gd name="adj1" fmla="val 150130"/>
                <a:gd name="adj2" fmla="val 571398"/>
              </a:avLst>
            </a:prstGeom>
            <a:solidFill>
              <a:schemeClr val="bg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000">
                  <a:latin typeface="Comic Sans MS" panose="030F0702030302020204" pitchFamily="66" charset="0"/>
                </a:rPr>
                <a:t>Active Tags on cases, crates</a:t>
              </a:r>
            </a:p>
          </p:txBody>
        </p:sp>
      </p:grpSp>
      <p:sp>
        <p:nvSpPr>
          <p:cNvPr id="2276422" name="AutoShape 70"/>
          <p:cNvSpPr>
            <a:spLocks noChangeArrowheads="1"/>
          </p:cNvSpPr>
          <p:nvPr/>
        </p:nvSpPr>
        <p:spPr bwMode="auto">
          <a:xfrm>
            <a:off x="6434409" y="1033547"/>
            <a:ext cx="838200" cy="776288"/>
          </a:xfrm>
          <a:prstGeom prst="wedgeEllipseCallout">
            <a:avLst>
              <a:gd name="adj1" fmla="val -18940"/>
              <a:gd name="adj2" fmla="val 9335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lIns="9144" tIns="46038" rIns="9144" bIns="46038" anchor="ctr"/>
          <a:lstStyle/>
          <a:p>
            <a:r>
              <a:rPr lang="en-US" altLang="en-US" dirty="0">
                <a:latin typeface="Arial" panose="020B0604020202020204" pitchFamily="34" charset="0"/>
              </a:rPr>
              <a:t>RFID Active Reader</a:t>
            </a:r>
          </a:p>
        </p:txBody>
      </p:sp>
      <p:grpSp>
        <p:nvGrpSpPr>
          <p:cNvPr id="2276423" name="Group 71"/>
          <p:cNvGrpSpPr>
            <a:grpSpLocks/>
          </p:cNvGrpSpPr>
          <p:nvPr/>
        </p:nvGrpSpPr>
        <p:grpSpPr bwMode="auto">
          <a:xfrm>
            <a:off x="4479925" y="3808413"/>
            <a:ext cx="731838" cy="746125"/>
            <a:chOff x="209" y="2327"/>
            <a:chExt cx="1014" cy="1017"/>
          </a:xfrm>
        </p:grpSpPr>
        <p:sp>
          <p:nvSpPr>
            <p:cNvPr id="2276424" name="Oval 72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25" name="Oval 73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7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7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7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yriad Pro Black Cond"/>
        <a:ea typeface=""/>
        <a:cs typeface=""/>
      </a:majorFont>
      <a:minorFont>
        <a:latin typeface="Myriad Pro Semibold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Pro Black C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Myriad Pro Black C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StratumPPT</Template>
  <TotalTime>201836</TotalTime>
  <Words>593</Words>
  <Application>Microsoft Office PowerPoint</Application>
  <PresentationFormat>On-screen Show (4:3)</PresentationFormat>
  <Paragraphs>126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ＭＳ Ｐゴシック</vt:lpstr>
      <vt:lpstr>SimSun</vt:lpstr>
      <vt:lpstr>Arial</vt:lpstr>
      <vt:lpstr>Comic Sans MS</vt:lpstr>
      <vt:lpstr>Garamond</vt:lpstr>
      <vt:lpstr>Myriad Pro</vt:lpstr>
      <vt:lpstr>Myriad Pro Black Cond</vt:lpstr>
      <vt:lpstr>Myriad Pro Semibold Cond</vt:lpstr>
      <vt:lpstr>Palatino Linotype</vt:lpstr>
      <vt:lpstr>Times</vt:lpstr>
      <vt:lpstr>Wingdings</vt:lpstr>
      <vt:lpstr>Blank Presentation</vt:lpstr>
      <vt:lpstr>Custom Design</vt:lpstr>
      <vt:lpstr>1_Custom Design</vt:lpstr>
      <vt:lpstr>2_Custom Design</vt:lpstr>
      <vt:lpstr>1_Blank Presentation</vt:lpstr>
      <vt:lpstr>Edge</vt:lpstr>
      <vt:lpstr>PhotoSuite.Image</vt:lpstr>
      <vt:lpstr>The Complete RFID Solution</vt:lpstr>
      <vt:lpstr>          Our Mission </vt:lpstr>
      <vt:lpstr>          Profile </vt:lpstr>
      <vt:lpstr>              Benefits of our system</vt:lpstr>
      <vt:lpstr>                   Active Components</vt:lpstr>
      <vt:lpstr>                      ActiveWave Tags</vt:lpstr>
      <vt:lpstr>                             Active Technology </vt:lpstr>
      <vt:lpstr>Monitoring Closed Areas</vt:lpstr>
      <vt:lpstr>Active RFID Applications</vt:lpstr>
      <vt:lpstr>Zoning with Active RFID</vt:lpstr>
      <vt:lpstr>Thank You</vt:lpstr>
    </vt:vector>
  </TitlesOfParts>
  <Manager>Touraj@activewaveinc.com</Manager>
  <Company>ActiveWave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RFID Solution</dc:title>
  <dc:creator>Omid Ghaffari</dc:creator>
  <cp:lastModifiedBy>Omid Ghaffari</cp:lastModifiedBy>
  <cp:revision>1125</cp:revision>
  <dcterms:created xsi:type="dcterms:W3CDTF">2001-01-09T16:06:36Z</dcterms:created>
  <dcterms:modified xsi:type="dcterms:W3CDTF">2017-01-13T23:55:32Z</dcterms:modified>
</cp:coreProperties>
</file>