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EC79-FAC2-4C4A-8F5C-50F2D3792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D7DB3-0AF0-4A08-B476-D6B6A93C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D39E1-2461-4697-90EE-26B5EB7E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6AF52-086F-456A-8D65-0639DFB3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518D7-D921-45F1-9B73-4D81D5CB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2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A117-1E50-4EEF-840E-9B62EFE0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F6443-0484-4F5E-A8F9-0A24ED70D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66E3A-4F78-479D-BFE6-CB5F7DDA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78B0F-EB50-41C3-B6FF-EAC9F4D1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0B80-2F92-4F7F-B5DE-FA3AB17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925AF-2E55-4331-B545-400ABE3F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7E2D1-6106-4130-93F4-89B75BF0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9F608-E2BF-4C81-BEC9-76EC1ACB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DBA95-8A4A-4A48-B628-39863205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4B594-9103-4A0D-B90D-1B67F82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4619-B295-454D-809B-E375AC18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E8D8C-4E2A-462C-BD4A-999EDFDE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00FCF-9748-4DC6-BC2A-EAA00269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550BF-3CDE-489F-A988-D24B5B9D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61ED9-C3EC-4076-A41E-3680F398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21DA6-269F-4E18-8E90-60E041D9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7698A-7C09-4694-B70C-1249B8B9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1982D-1D3F-4A9C-B60C-1897126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A6B52-48E0-4031-84B8-DFB023FA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A7859-F377-4218-A9BA-7689B5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7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7750-5E78-4AB6-971A-E925B24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9092F-C6BA-4809-8924-4BB276A2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66DAA-CC1E-43C9-A03F-1D46E018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0A46D-05C3-428A-A30C-74692EF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DC98A-74B7-4320-A8CA-1AE1246F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6C1ED-DA64-40C4-AE0E-B51042C0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E85A1-A14B-4227-A146-D3542F0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B0EC-36C9-472C-9FE8-F4DDE379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63205-C3E0-4C81-AEB4-BD4DDD37D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5363E8-0B79-4727-9122-C553A5852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28F4A-AA2F-4361-BD6C-77323A712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1C9D28-C581-4A0C-BD25-C8DC2337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4F141-1EDB-4CFD-BC5F-1709487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0DC21C-11AF-4BD0-97CE-8B449FF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7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BF9E-8192-4F04-9B80-D877C96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245FD1-A4EC-4892-AB94-2C0A78DC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69AF5B-29AE-4C3E-80C6-DDFF4A6F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625F1-816B-4C7A-B3F2-BC6F029A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1C3D69-A7F2-4181-8F46-A9D33C3C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1A031-90BF-484D-B9DC-11DF9AC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D5B4B-B264-4DC0-B477-D40D1A5B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5AD9-7798-4CD5-BF73-3F48AB15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1F699-7383-46D5-A4A5-A9058ED4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B87E0-1658-4742-8B8E-282803B3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505E-9AD5-4652-B3C3-283151B7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9912C-9949-4094-8A96-DB1478F9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9D252-113B-462B-845A-325467FE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4527-5185-43AB-958A-FB94008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5B4DEF-1C1F-42C1-8AFD-745CB7D6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A1B55-88B3-4E58-B6AF-24FBA6B0B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EB7AC-B1F1-44F8-A470-72B1D65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864FC-9D7C-4D63-97E5-9BF6CB5F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5388E-793D-41AC-B207-BA9EC3DF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D401C-3259-4C9B-A0BF-7A7CF1E9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4C651-90DF-4DC9-AF3B-FBB8FD3D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F735A-C923-4FDA-ACC5-C8DE7900C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A99-EC86-4B5F-8ADB-E5B064EA34BC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67401-66C6-4A09-9821-A92E1E1F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CDE5A-0712-4E37-873D-EBB0E292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8425-30D4-4450-B451-709981594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A9A2D-6525-4214-8E8B-03A622C9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Generative Adversarial Nets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67FA8-9430-4C48-9741-7674E75C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정철희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7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23F9-C8F5-41C3-8BE0-DA5A24226829}"/>
              </a:ext>
            </a:extLst>
          </p:cNvPr>
          <p:cNvSpPr txBox="1"/>
          <p:nvPr/>
        </p:nvSpPr>
        <p:spPr>
          <a:xfrm>
            <a:off x="838200" y="1212760"/>
            <a:ext cx="974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G</a:t>
            </a:r>
            <a:r>
              <a:rPr lang="ko-KR" altLang="en-US" dirty="0"/>
              <a:t>의 학습이 잘 되었다면 원본 데이터의 분포를 근사할 수 있음</a:t>
            </a: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학습이 잘 되었다면 통계적으로 평균적인 특징을 가지는 데이터를 쉽게 생성할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4327D-CA8A-430E-A659-CB7835A8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7" y="2194704"/>
            <a:ext cx="2934109" cy="3515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75B2BB-F7CC-47C9-A390-18E20D9A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09" y="2631251"/>
            <a:ext cx="6745827" cy="3078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88C563-D3F7-490E-88CE-7DF8654A2BD4}"/>
              </a:ext>
            </a:extLst>
          </p:cNvPr>
          <p:cNvSpPr txBox="1"/>
          <p:nvPr/>
        </p:nvSpPr>
        <p:spPr>
          <a:xfrm>
            <a:off x="7935367" y="2194704"/>
            <a:ext cx="264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있을 법한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461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목적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23F9-C8F5-41C3-8BE0-DA5A24226829}"/>
              </a:ext>
            </a:extLst>
          </p:cNvPr>
          <p:cNvSpPr txBox="1"/>
          <p:nvPr/>
        </p:nvSpPr>
        <p:spPr>
          <a:xfrm>
            <a:off x="838200" y="1212760"/>
            <a:ext cx="1022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생성자</a:t>
            </a:r>
            <a:r>
              <a:rPr lang="en-US" altLang="ko-KR" dirty="0"/>
              <a:t>(generator)</a:t>
            </a:r>
            <a:r>
              <a:rPr lang="ko-KR" altLang="en-US" dirty="0"/>
              <a:t>와 </a:t>
            </a:r>
            <a:r>
              <a:rPr lang="ko-KR" altLang="en-US" dirty="0" err="1"/>
              <a:t>판별자</a:t>
            </a:r>
            <a:r>
              <a:rPr lang="en-US" altLang="ko-KR" dirty="0"/>
              <a:t>(discriminator) </a:t>
            </a:r>
            <a:r>
              <a:rPr lang="ko-KR" altLang="en-US" dirty="0"/>
              <a:t>두 개의 네트워크를 활용하는 생성모델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아래의 목적함수를 통해 생성자는 이미지를 학습할 수 있음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CB884-AAC2-4DEF-8722-8826D01F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1987784"/>
            <a:ext cx="10227733" cy="7624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AE150C-ABD8-47B1-BBA3-B6156E79B9A8}"/>
              </a:ext>
            </a:extLst>
          </p:cNvPr>
          <p:cNvSpPr/>
          <p:nvPr/>
        </p:nvSpPr>
        <p:spPr>
          <a:xfrm>
            <a:off x="838199" y="2984477"/>
            <a:ext cx="1647613" cy="455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B3099-6D68-4503-AA16-B5E07285FAA2}"/>
              </a:ext>
            </a:extLst>
          </p:cNvPr>
          <p:cNvSpPr/>
          <p:nvPr/>
        </p:nvSpPr>
        <p:spPr>
          <a:xfrm>
            <a:off x="838199" y="3879973"/>
            <a:ext cx="1647613" cy="455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Discriminator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4C75A-91A1-467B-892C-9654A831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52" y="2956941"/>
            <a:ext cx="8439575" cy="13785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4FD74C-324B-4FDA-9D40-3A2F6CE6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93041"/>
            <a:ext cx="10331028" cy="21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GAN</a:t>
            </a:r>
            <a:r>
              <a:rPr lang="ko-KR" altLang="en-US" sz="2500" dirty="0"/>
              <a:t>의 수렴과정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23F9-C8F5-41C3-8BE0-DA5A24226829}"/>
              </a:ext>
            </a:extLst>
          </p:cNvPr>
          <p:cNvSpPr txBox="1"/>
          <p:nvPr/>
        </p:nvSpPr>
        <p:spPr>
          <a:xfrm>
            <a:off x="838200" y="940711"/>
            <a:ext cx="974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목적함수를 이용해 </a:t>
            </a:r>
            <a:r>
              <a:rPr lang="ko-KR" altLang="en-US" dirty="0" err="1"/>
              <a:t>얻고자하는</a:t>
            </a:r>
            <a:r>
              <a:rPr lang="ko-KR" altLang="en-US" dirty="0"/>
              <a:t> 목표 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생성자의 분포가 원본 학습 데이터의 분포를 잘 따를 수 있도록 만드는 것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27506-1D07-4C6F-93B9-B115F075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79" y="1689961"/>
            <a:ext cx="3429479" cy="39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AE5841-2CEE-4DAB-ADFB-C552C6FA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4" y="1669642"/>
            <a:ext cx="5800535" cy="390580"/>
          </a:xfrm>
          <a:prstGeom prst="rect">
            <a:avLst/>
          </a:prstGeo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CEBF1B2D-A74F-4637-973E-8D9EA2CA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2093" y="3067672"/>
            <a:ext cx="9863668" cy="25203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7D4B6-3959-4EAB-B9E9-607A50A71969}"/>
              </a:ext>
            </a:extLst>
          </p:cNvPr>
          <p:cNvSpPr/>
          <p:nvPr/>
        </p:nvSpPr>
        <p:spPr>
          <a:xfrm>
            <a:off x="7636111" y="2153269"/>
            <a:ext cx="2451947" cy="100245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원본 데이터 분포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생성 모델 분포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판별 모델의 분포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DF873A-B145-41AA-93B4-62BE00439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827" y="2227388"/>
            <a:ext cx="327590" cy="3281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123152-2BAB-4BBC-823C-6EC5B350F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450" y="2532057"/>
            <a:ext cx="264421" cy="278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712252-3444-44E9-B2CE-4AE484F2D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1281" y="2822775"/>
            <a:ext cx="257211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2C7C0-E93F-4E85-9DD2-6D86E1C6649B}"/>
              </a:ext>
            </a:extLst>
          </p:cNvPr>
          <p:cNvSpPr txBox="1"/>
          <p:nvPr/>
        </p:nvSpPr>
        <p:spPr>
          <a:xfrm>
            <a:off x="838200" y="5825067"/>
            <a:ext cx="932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어떻게 생성자의 분포가 원본 데이터에 수렴할 수 있을까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/>
              <a:t>   -&gt; </a:t>
            </a:r>
            <a:r>
              <a:rPr lang="ko-KR" altLang="en-US" dirty="0"/>
              <a:t>본 논문에서의 </a:t>
            </a:r>
            <a:r>
              <a:rPr lang="en-US" altLang="ko-KR" dirty="0"/>
              <a:t>Key of  proof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7C05B-FED4-45DA-9C15-C58348A94163}"/>
              </a:ext>
            </a:extLst>
          </p:cNvPr>
          <p:cNvSpPr txBox="1"/>
          <p:nvPr/>
        </p:nvSpPr>
        <p:spPr>
          <a:xfrm>
            <a:off x="7301654" y="5622079"/>
            <a:ext cx="32241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참고 </a:t>
            </a:r>
            <a:r>
              <a:rPr lang="en-US" altLang="ko-KR" sz="1000" dirty="0"/>
              <a:t>:</a:t>
            </a:r>
            <a:r>
              <a:rPr lang="ko-KR" altLang="en-US" sz="1000" dirty="0"/>
              <a:t> 분포에서의 샘플링 방법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우리가 가지고 있는 데이터는 이산적</a:t>
            </a:r>
            <a:r>
              <a:rPr lang="en-US" altLang="ko-KR" sz="1000" dirty="0"/>
              <a:t>(</a:t>
            </a:r>
            <a:r>
              <a:rPr lang="ko-KR" altLang="en-US" sz="1000" dirty="0"/>
              <a:t>검은 점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학습이 된 이후 검은색 점 말고 다른 부분에서 데이터를 꺼내게 된다면 이것이 새로운 이미지임</a:t>
            </a:r>
            <a:r>
              <a:rPr lang="en-US" altLang="ko-KR" sz="1000" dirty="0"/>
              <a:t> 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학습 이후에 확률이 높은 부분을 중심으로 약간의 노이즈를 섞어서 데이터를 뽑아내게 된다면 원본 데이터는 아니지만 그럴싸한 데이터 생성가능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2644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증명</a:t>
            </a:r>
            <a:r>
              <a:rPr lang="en-US" altLang="ko-KR" sz="2500" dirty="0"/>
              <a:t>(Global Optimality)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FBFB1-B790-4853-9CFD-B0F0535C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11" y="979382"/>
            <a:ext cx="7611537" cy="155384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2BE2C8B-A313-4C05-9AD1-D6EB967BAA00}"/>
              </a:ext>
            </a:extLst>
          </p:cNvPr>
          <p:cNvSpPr/>
          <p:nvPr/>
        </p:nvSpPr>
        <p:spPr>
          <a:xfrm>
            <a:off x="8446347" y="1625600"/>
            <a:ext cx="433493" cy="209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88F37-EC6C-48BD-A8EF-BFD2E515DA4E}"/>
              </a:ext>
            </a:extLst>
          </p:cNvPr>
          <p:cNvSpPr txBox="1"/>
          <p:nvPr/>
        </p:nvSpPr>
        <p:spPr>
          <a:xfrm>
            <a:off x="9198187" y="1545920"/>
            <a:ext cx="15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 fixed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12118D-184B-446A-BEA9-59DBBF6A8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80" y="2533228"/>
            <a:ext cx="6782747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8B6724-969F-411A-A116-57317C2F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07826"/>
            <a:ext cx="7430537" cy="1448002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81A1BE7-3F10-4264-ACA0-417B084748BA}"/>
              </a:ext>
            </a:extLst>
          </p:cNvPr>
          <p:cNvSpPr/>
          <p:nvPr/>
        </p:nvSpPr>
        <p:spPr>
          <a:xfrm>
            <a:off x="8310880" y="2867657"/>
            <a:ext cx="998545" cy="1169250"/>
          </a:xfrm>
          <a:custGeom>
            <a:avLst/>
            <a:gdLst>
              <a:gd name="connsiteX0" fmla="*/ 60960 w 998545"/>
              <a:gd name="connsiteY0" fmla="*/ 31330 h 1169250"/>
              <a:gd name="connsiteX1" fmla="*/ 196427 w 998545"/>
              <a:gd name="connsiteY1" fmla="*/ 24556 h 1169250"/>
              <a:gd name="connsiteX2" fmla="*/ 270933 w 998545"/>
              <a:gd name="connsiteY2" fmla="*/ 17783 h 1169250"/>
              <a:gd name="connsiteX3" fmla="*/ 453813 w 998545"/>
              <a:gd name="connsiteY3" fmla="*/ 11010 h 1169250"/>
              <a:gd name="connsiteX4" fmla="*/ 975360 w 998545"/>
              <a:gd name="connsiteY4" fmla="*/ 24556 h 1169250"/>
              <a:gd name="connsiteX5" fmla="*/ 995680 w 998545"/>
              <a:gd name="connsiteY5" fmla="*/ 31330 h 1169250"/>
              <a:gd name="connsiteX6" fmla="*/ 995680 w 998545"/>
              <a:gd name="connsiteY6" fmla="*/ 424183 h 1169250"/>
              <a:gd name="connsiteX7" fmla="*/ 982133 w 998545"/>
              <a:gd name="connsiteY7" fmla="*/ 857676 h 1169250"/>
              <a:gd name="connsiteX8" fmla="*/ 975360 w 998545"/>
              <a:gd name="connsiteY8" fmla="*/ 918636 h 1169250"/>
              <a:gd name="connsiteX9" fmla="*/ 968587 w 998545"/>
              <a:gd name="connsiteY9" fmla="*/ 945730 h 1169250"/>
              <a:gd name="connsiteX10" fmla="*/ 955040 w 998545"/>
              <a:gd name="connsiteY10" fmla="*/ 1054103 h 1169250"/>
              <a:gd name="connsiteX11" fmla="*/ 941493 w 998545"/>
              <a:gd name="connsiteY11" fmla="*/ 1094743 h 1169250"/>
              <a:gd name="connsiteX12" fmla="*/ 934720 w 998545"/>
              <a:gd name="connsiteY12" fmla="*/ 1115063 h 1169250"/>
              <a:gd name="connsiteX13" fmla="*/ 914400 w 998545"/>
              <a:gd name="connsiteY13" fmla="*/ 1121836 h 1169250"/>
              <a:gd name="connsiteX14" fmla="*/ 860213 w 998545"/>
              <a:gd name="connsiteY14" fmla="*/ 1169250 h 1169250"/>
              <a:gd name="connsiteX15" fmla="*/ 575733 w 998545"/>
              <a:gd name="connsiteY15" fmla="*/ 1169250 h 1169250"/>
              <a:gd name="connsiteX16" fmla="*/ 0 w 998545"/>
              <a:gd name="connsiteY16" fmla="*/ 1169250 h 116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8545" h="1169250">
                <a:moveTo>
                  <a:pt x="60960" y="31330"/>
                </a:moveTo>
                <a:lnTo>
                  <a:pt x="196427" y="24556"/>
                </a:lnTo>
                <a:cubicBezTo>
                  <a:pt x="221313" y="22950"/>
                  <a:pt x="246030" y="19094"/>
                  <a:pt x="270933" y="17783"/>
                </a:cubicBezTo>
                <a:cubicBezTo>
                  <a:pt x="331850" y="14577"/>
                  <a:pt x="392853" y="13268"/>
                  <a:pt x="453813" y="11010"/>
                </a:cubicBezTo>
                <a:cubicBezTo>
                  <a:pt x="522610" y="11952"/>
                  <a:pt x="812919" y="-21857"/>
                  <a:pt x="975360" y="24556"/>
                </a:cubicBezTo>
                <a:cubicBezTo>
                  <a:pt x="982225" y="26518"/>
                  <a:pt x="988907" y="29072"/>
                  <a:pt x="995680" y="31330"/>
                </a:cubicBezTo>
                <a:cubicBezTo>
                  <a:pt x="960587" y="224336"/>
                  <a:pt x="991772" y="21701"/>
                  <a:pt x="995680" y="424183"/>
                </a:cubicBezTo>
                <a:cubicBezTo>
                  <a:pt x="999405" y="807814"/>
                  <a:pt x="1003036" y="680008"/>
                  <a:pt x="982133" y="857676"/>
                </a:cubicBezTo>
                <a:cubicBezTo>
                  <a:pt x="979744" y="877981"/>
                  <a:pt x="978469" y="898429"/>
                  <a:pt x="975360" y="918636"/>
                </a:cubicBezTo>
                <a:cubicBezTo>
                  <a:pt x="973945" y="927837"/>
                  <a:pt x="969968" y="936524"/>
                  <a:pt x="968587" y="945730"/>
                </a:cubicBezTo>
                <a:cubicBezTo>
                  <a:pt x="963187" y="981733"/>
                  <a:pt x="966553" y="1019566"/>
                  <a:pt x="955040" y="1054103"/>
                </a:cubicBezTo>
                <a:lnTo>
                  <a:pt x="941493" y="1094743"/>
                </a:lnTo>
                <a:cubicBezTo>
                  <a:pt x="939235" y="1101516"/>
                  <a:pt x="941493" y="1112805"/>
                  <a:pt x="934720" y="1115063"/>
                </a:cubicBezTo>
                <a:lnTo>
                  <a:pt x="914400" y="1121836"/>
                </a:lnTo>
                <a:cubicBezTo>
                  <a:pt x="882143" y="1170222"/>
                  <a:pt x="903102" y="1158527"/>
                  <a:pt x="860213" y="1169250"/>
                </a:cubicBezTo>
                <a:cubicBezTo>
                  <a:pt x="607581" y="1155214"/>
                  <a:pt x="880974" y="1166449"/>
                  <a:pt x="575733" y="1169250"/>
                </a:cubicBezTo>
                <a:lnTo>
                  <a:pt x="0" y="116925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6A66347-9DF6-4D5C-8A5B-B8406EEBE879}"/>
              </a:ext>
            </a:extLst>
          </p:cNvPr>
          <p:cNvSpPr/>
          <p:nvPr/>
        </p:nvSpPr>
        <p:spPr>
          <a:xfrm>
            <a:off x="8263467" y="3854027"/>
            <a:ext cx="230293" cy="419946"/>
          </a:xfrm>
          <a:custGeom>
            <a:avLst/>
            <a:gdLst>
              <a:gd name="connsiteX0" fmla="*/ 115146 w 230293"/>
              <a:gd name="connsiteY0" fmla="*/ 0 h 419946"/>
              <a:gd name="connsiteX1" fmla="*/ 94826 w 230293"/>
              <a:gd name="connsiteY1" fmla="*/ 33866 h 419946"/>
              <a:gd name="connsiteX2" fmla="*/ 74506 w 230293"/>
              <a:gd name="connsiteY2" fmla="*/ 40640 h 419946"/>
              <a:gd name="connsiteX3" fmla="*/ 67733 w 230293"/>
              <a:gd name="connsiteY3" fmla="*/ 60960 h 419946"/>
              <a:gd name="connsiteX4" fmla="*/ 54186 w 230293"/>
              <a:gd name="connsiteY4" fmla="*/ 88053 h 419946"/>
              <a:gd name="connsiteX5" fmla="*/ 40640 w 230293"/>
              <a:gd name="connsiteY5" fmla="*/ 108373 h 419946"/>
              <a:gd name="connsiteX6" fmla="*/ 20320 w 230293"/>
              <a:gd name="connsiteY6" fmla="*/ 176106 h 419946"/>
              <a:gd name="connsiteX7" fmla="*/ 0 w 230293"/>
              <a:gd name="connsiteY7" fmla="*/ 243840 h 419946"/>
              <a:gd name="connsiteX8" fmla="*/ 13546 w 230293"/>
              <a:gd name="connsiteY8" fmla="*/ 264160 h 419946"/>
              <a:gd name="connsiteX9" fmla="*/ 74506 w 230293"/>
              <a:gd name="connsiteY9" fmla="*/ 291253 h 419946"/>
              <a:gd name="connsiteX10" fmla="*/ 94826 w 230293"/>
              <a:gd name="connsiteY10" fmla="*/ 298026 h 419946"/>
              <a:gd name="connsiteX11" fmla="*/ 115146 w 230293"/>
              <a:gd name="connsiteY11" fmla="*/ 311573 h 419946"/>
              <a:gd name="connsiteX12" fmla="*/ 135466 w 230293"/>
              <a:gd name="connsiteY12" fmla="*/ 318346 h 419946"/>
              <a:gd name="connsiteX13" fmla="*/ 169333 w 230293"/>
              <a:gd name="connsiteY13" fmla="*/ 345440 h 419946"/>
              <a:gd name="connsiteX14" fmla="*/ 209973 w 230293"/>
              <a:gd name="connsiteY14" fmla="*/ 392853 h 419946"/>
              <a:gd name="connsiteX15" fmla="*/ 230293 w 230293"/>
              <a:gd name="connsiteY15" fmla="*/ 419946 h 41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0293" h="419946">
                <a:moveTo>
                  <a:pt x="115146" y="0"/>
                </a:moveTo>
                <a:cubicBezTo>
                  <a:pt x="108373" y="11289"/>
                  <a:pt x="104135" y="24557"/>
                  <a:pt x="94826" y="33866"/>
                </a:cubicBezTo>
                <a:cubicBezTo>
                  <a:pt x="89777" y="38915"/>
                  <a:pt x="79555" y="35591"/>
                  <a:pt x="74506" y="40640"/>
                </a:cubicBezTo>
                <a:cubicBezTo>
                  <a:pt x="69458" y="45689"/>
                  <a:pt x="70545" y="54398"/>
                  <a:pt x="67733" y="60960"/>
                </a:cubicBezTo>
                <a:cubicBezTo>
                  <a:pt x="63756" y="70241"/>
                  <a:pt x="59196" y="79286"/>
                  <a:pt x="54186" y="88053"/>
                </a:cubicBezTo>
                <a:cubicBezTo>
                  <a:pt x="50147" y="95121"/>
                  <a:pt x="43946" y="100934"/>
                  <a:pt x="40640" y="108373"/>
                </a:cubicBezTo>
                <a:cubicBezTo>
                  <a:pt x="25899" y="141540"/>
                  <a:pt x="29415" y="145789"/>
                  <a:pt x="20320" y="176106"/>
                </a:cubicBezTo>
                <a:cubicBezTo>
                  <a:pt x="-4414" y="258552"/>
                  <a:pt x="15610" y="181396"/>
                  <a:pt x="0" y="243840"/>
                </a:cubicBezTo>
                <a:cubicBezTo>
                  <a:pt x="4515" y="250613"/>
                  <a:pt x="7790" y="258404"/>
                  <a:pt x="13546" y="264160"/>
                </a:cubicBezTo>
                <a:cubicBezTo>
                  <a:pt x="29645" y="280259"/>
                  <a:pt x="54390" y="284548"/>
                  <a:pt x="74506" y="291253"/>
                </a:cubicBezTo>
                <a:lnTo>
                  <a:pt x="94826" y="298026"/>
                </a:lnTo>
                <a:cubicBezTo>
                  <a:pt x="101599" y="302542"/>
                  <a:pt x="107865" y="307932"/>
                  <a:pt x="115146" y="311573"/>
                </a:cubicBezTo>
                <a:cubicBezTo>
                  <a:pt x="121532" y="314766"/>
                  <a:pt x="129891" y="313886"/>
                  <a:pt x="135466" y="318346"/>
                </a:cubicBezTo>
                <a:cubicBezTo>
                  <a:pt x="179237" y="353362"/>
                  <a:pt x="118256" y="328413"/>
                  <a:pt x="169333" y="345440"/>
                </a:cubicBezTo>
                <a:cubicBezTo>
                  <a:pt x="200434" y="392090"/>
                  <a:pt x="160698" y="335366"/>
                  <a:pt x="209973" y="392853"/>
                </a:cubicBezTo>
                <a:cubicBezTo>
                  <a:pt x="255926" y="446465"/>
                  <a:pt x="205748" y="395401"/>
                  <a:pt x="230293" y="41994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A06DE0-340C-49EF-B076-3EFD22F2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324" y="2972691"/>
            <a:ext cx="2343916" cy="9126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4EDF7F-FB23-424A-9CA0-3B3607082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36" y="4755828"/>
            <a:ext cx="10232463" cy="1906491"/>
          </a:xfrm>
          <a:prstGeom prst="rect">
            <a:avLst/>
          </a:prstGeom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3404B8B-D02A-47D6-A874-7CC00A0B349B}"/>
              </a:ext>
            </a:extLst>
          </p:cNvPr>
          <p:cNvSpPr/>
          <p:nvPr/>
        </p:nvSpPr>
        <p:spPr>
          <a:xfrm>
            <a:off x="2539831" y="4179147"/>
            <a:ext cx="61130" cy="516492"/>
          </a:xfrm>
          <a:custGeom>
            <a:avLst/>
            <a:gdLst>
              <a:gd name="connsiteX0" fmla="*/ 61130 w 61130"/>
              <a:gd name="connsiteY0" fmla="*/ 0 h 516492"/>
              <a:gd name="connsiteX1" fmla="*/ 34036 w 61130"/>
              <a:gd name="connsiteY1" fmla="*/ 54186 h 516492"/>
              <a:gd name="connsiteX2" fmla="*/ 20490 w 61130"/>
              <a:gd name="connsiteY2" fmla="*/ 257386 h 516492"/>
              <a:gd name="connsiteX3" fmla="*/ 13716 w 61130"/>
              <a:gd name="connsiteY3" fmla="*/ 325120 h 516492"/>
              <a:gd name="connsiteX4" fmla="*/ 170 w 61130"/>
              <a:gd name="connsiteY4" fmla="*/ 379306 h 516492"/>
              <a:gd name="connsiteX5" fmla="*/ 6943 w 61130"/>
              <a:gd name="connsiteY5" fmla="*/ 440266 h 516492"/>
              <a:gd name="connsiteX6" fmla="*/ 13716 w 61130"/>
              <a:gd name="connsiteY6" fmla="*/ 487680 h 516492"/>
              <a:gd name="connsiteX7" fmla="*/ 47583 w 61130"/>
              <a:gd name="connsiteY7" fmla="*/ 514773 h 516492"/>
              <a:gd name="connsiteX8" fmla="*/ 47583 w 61130"/>
              <a:gd name="connsiteY8" fmla="*/ 494453 h 51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30" h="516492">
                <a:moveTo>
                  <a:pt x="61130" y="0"/>
                </a:moveTo>
                <a:cubicBezTo>
                  <a:pt x="55209" y="9868"/>
                  <a:pt x="35172" y="37712"/>
                  <a:pt x="34036" y="54186"/>
                </a:cubicBezTo>
                <a:cubicBezTo>
                  <a:pt x="19094" y="270842"/>
                  <a:pt x="42748" y="168350"/>
                  <a:pt x="20490" y="257386"/>
                </a:cubicBezTo>
                <a:cubicBezTo>
                  <a:pt x="18232" y="279964"/>
                  <a:pt x="17446" y="302738"/>
                  <a:pt x="13716" y="325120"/>
                </a:cubicBezTo>
                <a:cubicBezTo>
                  <a:pt x="10655" y="343485"/>
                  <a:pt x="1263" y="360720"/>
                  <a:pt x="170" y="379306"/>
                </a:cubicBezTo>
                <a:cubicBezTo>
                  <a:pt x="-1031" y="399716"/>
                  <a:pt x="4407" y="419979"/>
                  <a:pt x="6943" y="440266"/>
                </a:cubicBezTo>
                <a:cubicBezTo>
                  <a:pt x="8923" y="456108"/>
                  <a:pt x="9129" y="472388"/>
                  <a:pt x="13716" y="487680"/>
                </a:cubicBezTo>
                <a:cubicBezTo>
                  <a:pt x="15206" y="492645"/>
                  <a:pt x="33589" y="524103"/>
                  <a:pt x="47583" y="514773"/>
                </a:cubicBezTo>
                <a:cubicBezTo>
                  <a:pt x="53219" y="511016"/>
                  <a:pt x="47583" y="501226"/>
                  <a:pt x="47583" y="494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D4BBF50-3CC0-497A-9E29-CE4B13D7069E}"/>
              </a:ext>
            </a:extLst>
          </p:cNvPr>
          <p:cNvSpPr/>
          <p:nvPr/>
        </p:nvSpPr>
        <p:spPr>
          <a:xfrm rot="10625622">
            <a:off x="6857812" y="4060616"/>
            <a:ext cx="61130" cy="516492"/>
          </a:xfrm>
          <a:custGeom>
            <a:avLst/>
            <a:gdLst>
              <a:gd name="connsiteX0" fmla="*/ 61130 w 61130"/>
              <a:gd name="connsiteY0" fmla="*/ 0 h 516492"/>
              <a:gd name="connsiteX1" fmla="*/ 34036 w 61130"/>
              <a:gd name="connsiteY1" fmla="*/ 54186 h 516492"/>
              <a:gd name="connsiteX2" fmla="*/ 20490 w 61130"/>
              <a:gd name="connsiteY2" fmla="*/ 257386 h 516492"/>
              <a:gd name="connsiteX3" fmla="*/ 13716 w 61130"/>
              <a:gd name="connsiteY3" fmla="*/ 325120 h 516492"/>
              <a:gd name="connsiteX4" fmla="*/ 170 w 61130"/>
              <a:gd name="connsiteY4" fmla="*/ 379306 h 516492"/>
              <a:gd name="connsiteX5" fmla="*/ 6943 w 61130"/>
              <a:gd name="connsiteY5" fmla="*/ 440266 h 516492"/>
              <a:gd name="connsiteX6" fmla="*/ 13716 w 61130"/>
              <a:gd name="connsiteY6" fmla="*/ 487680 h 516492"/>
              <a:gd name="connsiteX7" fmla="*/ 47583 w 61130"/>
              <a:gd name="connsiteY7" fmla="*/ 514773 h 516492"/>
              <a:gd name="connsiteX8" fmla="*/ 47583 w 61130"/>
              <a:gd name="connsiteY8" fmla="*/ 494453 h 51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30" h="516492">
                <a:moveTo>
                  <a:pt x="61130" y="0"/>
                </a:moveTo>
                <a:cubicBezTo>
                  <a:pt x="55209" y="9868"/>
                  <a:pt x="35172" y="37712"/>
                  <a:pt x="34036" y="54186"/>
                </a:cubicBezTo>
                <a:cubicBezTo>
                  <a:pt x="19094" y="270842"/>
                  <a:pt x="42748" y="168350"/>
                  <a:pt x="20490" y="257386"/>
                </a:cubicBezTo>
                <a:cubicBezTo>
                  <a:pt x="18232" y="279964"/>
                  <a:pt x="17446" y="302738"/>
                  <a:pt x="13716" y="325120"/>
                </a:cubicBezTo>
                <a:cubicBezTo>
                  <a:pt x="10655" y="343485"/>
                  <a:pt x="1263" y="360720"/>
                  <a:pt x="170" y="379306"/>
                </a:cubicBezTo>
                <a:cubicBezTo>
                  <a:pt x="-1031" y="399716"/>
                  <a:pt x="4407" y="419979"/>
                  <a:pt x="6943" y="440266"/>
                </a:cubicBezTo>
                <a:cubicBezTo>
                  <a:pt x="8923" y="456108"/>
                  <a:pt x="9129" y="472388"/>
                  <a:pt x="13716" y="487680"/>
                </a:cubicBezTo>
                <a:cubicBezTo>
                  <a:pt x="15206" y="492645"/>
                  <a:pt x="33589" y="524103"/>
                  <a:pt x="47583" y="514773"/>
                </a:cubicBezTo>
                <a:cubicBezTo>
                  <a:pt x="53219" y="511016"/>
                  <a:pt x="47583" y="501226"/>
                  <a:pt x="47583" y="494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2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증명</a:t>
            </a:r>
            <a:r>
              <a:rPr lang="en-US" altLang="ko-KR" sz="2500" dirty="0"/>
              <a:t>(Global Optimality)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35E55A-0D01-4B50-9FDB-7AF46E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" y="1123785"/>
            <a:ext cx="11663680" cy="52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GAN </a:t>
            </a:r>
            <a:r>
              <a:rPr lang="ko-KR" altLang="en-US" sz="2500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0C684-DB7D-4D33-B5FF-FEAFC0F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9381"/>
            <a:ext cx="1017524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930A3-084F-4A49-B3CD-09ABB212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533"/>
            <a:ext cx="10515600" cy="58044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500" dirty="0"/>
              <a:t>생성 모델 소개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C5C35-B351-4890-8DD8-777BB46F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4933"/>
            <a:ext cx="997881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4539827" cy="596688"/>
          </a:xfrm>
        </p:spPr>
        <p:txBody>
          <a:bodyPr>
            <a:normAutofit fontScale="90000"/>
          </a:bodyPr>
          <a:lstStyle/>
          <a:p>
            <a:r>
              <a:rPr lang="ko-KR" altLang="en-US" sz="2500" dirty="0"/>
              <a:t>이미지 데이터에 대한 확률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00E91-92B5-4871-9599-468CECFB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이미지 데이터는 다차원 특징 공간의 한 점으로 표현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	</a:t>
            </a:r>
            <a:r>
              <a:rPr lang="ko-KR" altLang="en-US" sz="2000" dirty="0"/>
              <a:t>이미지의 분포를 근사하는 모델을 학습할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사람의 얼굴에는 통계적인 평균치가 존재할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 </a:t>
            </a:r>
            <a:r>
              <a:rPr lang="ko-KR" altLang="en-US" sz="2000" dirty="0"/>
              <a:t>모델은 이를 수치적으로 표현할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01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4539827" cy="596688"/>
          </a:xfrm>
        </p:spPr>
        <p:txBody>
          <a:bodyPr>
            <a:normAutofit fontScale="90000"/>
          </a:bodyPr>
          <a:lstStyle/>
          <a:p>
            <a:r>
              <a:rPr lang="ko-KR" altLang="en-US" sz="2500" dirty="0"/>
              <a:t>이미지 데이터에 대한 확률 분포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A1E87D-24D2-42AD-9B42-4ED6A717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719"/>
            <a:ext cx="990392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B4E9E-ED1B-4C1F-858B-2F191F3CEC42}"/>
              </a:ext>
            </a:extLst>
          </p:cNvPr>
          <p:cNvSpPr txBox="1"/>
          <p:nvPr/>
        </p:nvSpPr>
        <p:spPr>
          <a:xfrm>
            <a:off x="1070187" y="979381"/>
            <a:ext cx="967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이미지에서의 다양한 특징들이 각각의 확률 변수가 되는 분포를 의미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4BBFE-4744-4728-BE93-619B59444AF7}"/>
              </a:ext>
            </a:extLst>
          </p:cNvPr>
          <p:cNvSpPr txBox="1"/>
          <p:nvPr/>
        </p:nvSpPr>
        <p:spPr>
          <a:xfrm>
            <a:off x="1070187" y="6137274"/>
            <a:ext cx="967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-&gt; </a:t>
            </a:r>
            <a:r>
              <a:rPr lang="ko-KR" altLang="en-US" sz="2000" dirty="0" err="1"/>
              <a:t>다변수</a:t>
            </a:r>
            <a:r>
              <a:rPr lang="ko-KR" altLang="en-US" sz="2000" dirty="0"/>
              <a:t> 확률분포</a:t>
            </a:r>
            <a:r>
              <a:rPr lang="en-US" altLang="ko-KR" sz="2000" dirty="0"/>
              <a:t>(multivariate probability distribution)</a:t>
            </a:r>
            <a:r>
              <a:rPr lang="ko-KR" altLang="en-US" sz="2000" dirty="0"/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156206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생성 모델</a:t>
            </a:r>
            <a:r>
              <a:rPr lang="en-US" altLang="ko-KR" sz="2500" dirty="0"/>
              <a:t>(Generative model)</a:t>
            </a:r>
            <a:endParaRPr lang="ko-KR" altLang="en-US" sz="25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D00F153-FF2B-4378-BE38-82B32DD23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8391"/>
            <a:ext cx="3164840" cy="261344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AE51E1D-3AAF-4443-B18A-266745DF7556}"/>
              </a:ext>
            </a:extLst>
          </p:cNvPr>
          <p:cNvSpPr txBox="1">
            <a:spLocks/>
          </p:cNvSpPr>
          <p:nvPr/>
        </p:nvSpPr>
        <p:spPr>
          <a:xfrm>
            <a:off x="838200" y="914400"/>
            <a:ext cx="9328573" cy="59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+mn-ea"/>
                <a:ea typeface="+mn-ea"/>
              </a:rPr>
              <a:t>생성 모델은 실존하지 않지만 있을 법한 이미지를 생성할 수 있는 모델을 의미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FAEEE-F84D-4579-A931-E3448A83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96" y="3218391"/>
            <a:ext cx="6425424" cy="2613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814B3C-CC5A-4F4D-9808-3F91E9D1FC54}"/>
              </a:ext>
            </a:extLst>
          </p:cNvPr>
          <p:cNvSpPr txBox="1"/>
          <p:nvPr/>
        </p:nvSpPr>
        <p:spPr>
          <a:xfrm>
            <a:off x="4466097" y="1903074"/>
            <a:ext cx="642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생성모델 </a:t>
            </a:r>
            <a:r>
              <a:rPr lang="en-US" altLang="ko-KR" dirty="0"/>
              <a:t>-&gt; </a:t>
            </a:r>
            <a:r>
              <a:rPr lang="ko-KR" altLang="en-US" dirty="0"/>
              <a:t>있을 법한 이미지를 만드는 모델</a:t>
            </a:r>
            <a:endParaRPr lang="en-US" altLang="ko-KR" dirty="0"/>
          </a:p>
          <a:p>
            <a:r>
              <a:rPr lang="en-US" altLang="ko-KR" dirty="0"/>
              <a:t> -</a:t>
            </a:r>
            <a:r>
              <a:rPr lang="ko-KR" altLang="en-US" dirty="0"/>
              <a:t> 결합확률 분포에 대한 통계적 모델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새로운 데이터 인스턴스를 만드는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 err="1"/>
              <a:t>인스턴스란</a:t>
            </a:r>
            <a:r>
              <a:rPr lang="ko-KR" altLang="en-US" dirty="0"/>
              <a:t> 사진 한 장과 같이 구별되는 데이터 개체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1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생성 모델</a:t>
            </a:r>
            <a:r>
              <a:rPr lang="en-US" altLang="ko-KR" sz="2500" dirty="0"/>
              <a:t>(Generative model)</a:t>
            </a:r>
            <a:r>
              <a:rPr lang="ko-KR" altLang="en-US" sz="2500" dirty="0"/>
              <a:t>의 목표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53BC4-CF8A-4792-8393-203EA3E9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757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이미지 데이터의 분포를 근사하는 모델 </a:t>
            </a:r>
            <a:r>
              <a:rPr lang="en-US" altLang="ko-KR" sz="2000" dirty="0"/>
              <a:t>G</a:t>
            </a:r>
            <a:r>
              <a:rPr lang="ko-KR" altLang="en-US" sz="2000" dirty="0"/>
              <a:t>를 만드는 것이 생성 모델의 목표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모델 </a:t>
            </a:r>
            <a:r>
              <a:rPr lang="en-US" altLang="ko-KR" sz="2000" dirty="0"/>
              <a:t>G</a:t>
            </a:r>
            <a:r>
              <a:rPr lang="ko-KR" altLang="en-US" sz="2000" dirty="0"/>
              <a:t>가 잘 작동한다는 의미는 원래 이미지들의 분포를 잘 모델링할 수 있다는 것을 의미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-&gt; 2014</a:t>
            </a:r>
            <a:r>
              <a:rPr lang="ko-KR" altLang="en-US" sz="2000" dirty="0"/>
              <a:t>년에 제안된 </a:t>
            </a:r>
            <a:r>
              <a:rPr lang="en-US" altLang="ko-KR" sz="2000" dirty="0"/>
              <a:t>Generative Adversarial Networks(GAN)</a:t>
            </a:r>
            <a:r>
              <a:rPr lang="ko-KR" altLang="en-US" sz="2000" dirty="0"/>
              <a:t>이 대표적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-&gt; GAN</a:t>
            </a:r>
            <a:r>
              <a:rPr lang="ko-KR" altLang="en-US" sz="2000" dirty="0"/>
              <a:t>으로부터 다양한 논문들이 파생됨</a:t>
            </a:r>
          </a:p>
        </p:txBody>
      </p:sp>
    </p:spTree>
    <p:extLst>
      <p:ext uri="{BB962C8B-B14F-4D97-AF65-F5344CB8AC3E}">
        <p14:creationId xmlns:p14="http://schemas.microsoft.com/office/powerpoint/2010/main" val="319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GAN</a:t>
            </a:r>
            <a:r>
              <a:rPr lang="ko-KR" altLang="en-US" sz="2500" dirty="0"/>
              <a:t>이란</a:t>
            </a:r>
            <a:r>
              <a:rPr lang="en-US" altLang="ko-KR" sz="2500" dirty="0"/>
              <a:t>? </a:t>
            </a:r>
            <a:endParaRPr lang="ko-KR" altLang="en-US" sz="2500" dirty="0"/>
          </a:p>
        </p:txBody>
      </p:sp>
      <p:pic>
        <p:nvPicPr>
          <p:cNvPr id="1026" name="Picture 2" descr="https://blog.kakaocdn.net/dn/bFzwr6/btrrLOmiBsp/4ZfYfzsuYdAszzsTDvuDdK/img.png">
            <a:extLst>
              <a:ext uri="{FF2B5EF4-FFF2-40B4-BE49-F238E27FC236}">
                <a16:creationId xmlns:a16="http://schemas.microsoft.com/office/drawing/2014/main" id="{0BEF2B4B-5A30-4685-A3F3-21C60CC6F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979381"/>
            <a:ext cx="11179900" cy="46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DD8D9-A8A3-4D59-9B85-9882D04CE1D0}"/>
              </a:ext>
            </a:extLst>
          </p:cNvPr>
          <p:cNvSpPr txBox="1"/>
          <p:nvPr/>
        </p:nvSpPr>
        <p:spPr>
          <a:xfrm>
            <a:off x="838200" y="5757334"/>
            <a:ext cx="1093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minmax two-player game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52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GAN</a:t>
            </a:r>
            <a:r>
              <a:rPr lang="ko-KR" altLang="en-US" sz="2500" dirty="0"/>
              <a:t>이란</a:t>
            </a:r>
            <a:r>
              <a:rPr lang="en-US" altLang="ko-KR" sz="2500" dirty="0"/>
              <a:t>? 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DD8D9-A8A3-4D59-9B85-9882D04CE1D0}"/>
              </a:ext>
            </a:extLst>
          </p:cNvPr>
          <p:cNvSpPr txBox="1"/>
          <p:nvPr/>
        </p:nvSpPr>
        <p:spPr>
          <a:xfrm>
            <a:off x="838200" y="5757334"/>
            <a:ext cx="1093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minmax two-player game</a:t>
            </a:r>
            <a:endParaRPr lang="ko-KR" altLang="en-US" sz="2000" b="1" dirty="0"/>
          </a:p>
        </p:txBody>
      </p:sp>
      <p:pic>
        <p:nvPicPr>
          <p:cNvPr id="7" name="Picture 2" descr="https://blog.kakaocdn.net/dn/p6awY/btqNWfQIyba/uVyGY7lgiPCmRYolnKVO30/img.png">
            <a:extLst>
              <a:ext uri="{FF2B5EF4-FFF2-40B4-BE49-F238E27FC236}">
                <a16:creationId xmlns:a16="http://schemas.microsoft.com/office/drawing/2014/main" id="{1FFB6C59-9695-46FC-8941-A7D4D5E1E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" y="1508760"/>
            <a:ext cx="10419080" cy="41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CA367F7E-3043-4426-B45F-8F447926DC35}"/>
              </a:ext>
            </a:extLst>
          </p:cNvPr>
          <p:cNvSpPr/>
          <p:nvPr/>
        </p:nvSpPr>
        <p:spPr>
          <a:xfrm>
            <a:off x="419947" y="5114351"/>
            <a:ext cx="1598506" cy="1402080"/>
          </a:xfrm>
          <a:prstGeom prst="wedgeRectCallout">
            <a:avLst>
              <a:gd name="adj1" fmla="val 71117"/>
              <a:gd name="adj2" fmla="val -384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들킬 가능성 </a:t>
            </a:r>
            <a:endParaRPr lang="en-US" altLang="ko-KR" dirty="0"/>
          </a:p>
          <a:p>
            <a:pPr algn="ctr"/>
            <a:r>
              <a:rPr lang="ko-KR" altLang="en-US" dirty="0"/>
              <a:t>최소화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6815F53E-F74F-493F-804A-1FD6737CCAF5}"/>
              </a:ext>
            </a:extLst>
          </p:cNvPr>
          <p:cNvSpPr/>
          <p:nvPr/>
        </p:nvSpPr>
        <p:spPr>
          <a:xfrm>
            <a:off x="8917094" y="5056294"/>
            <a:ext cx="1598506" cy="1402080"/>
          </a:xfrm>
          <a:prstGeom prst="wedgeRectCallout">
            <a:avLst>
              <a:gd name="adj1" fmla="val -39053"/>
              <a:gd name="adj2" fmla="val -655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속을 </a:t>
            </a:r>
            <a:r>
              <a:rPr lang="ko-KR" altLang="en-US" dirty="0" err="1"/>
              <a:t>가능성최소화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D71D9-33B9-49F9-A8B6-960684337781}"/>
              </a:ext>
            </a:extLst>
          </p:cNvPr>
          <p:cNvSpPr txBox="1"/>
          <p:nvPr/>
        </p:nvSpPr>
        <p:spPr>
          <a:xfrm>
            <a:off x="1049867" y="979381"/>
            <a:ext cx="1015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Generative Adversarial Nets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947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CB97-0ED4-4C5E-A70E-A3B96302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93"/>
            <a:ext cx="9328573" cy="59668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학습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F56467-1220-47B6-AD40-C6C298AC7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46869"/>
            <a:ext cx="10364893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23F9-C8F5-41C3-8BE0-DA5A24226829}"/>
              </a:ext>
            </a:extLst>
          </p:cNvPr>
          <p:cNvSpPr txBox="1"/>
          <p:nvPr/>
        </p:nvSpPr>
        <p:spPr>
          <a:xfrm>
            <a:off x="988907" y="979381"/>
            <a:ext cx="948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G</a:t>
            </a:r>
            <a:r>
              <a:rPr lang="ko-KR" altLang="en-US" dirty="0"/>
              <a:t>는 원래 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분포를 근사할 수 있도록 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65878-73F3-4DEC-923A-7A2EE8BF2084}"/>
              </a:ext>
            </a:extLst>
          </p:cNvPr>
          <p:cNvSpPr/>
          <p:nvPr/>
        </p:nvSpPr>
        <p:spPr>
          <a:xfrm>
            <a:off x="988907" y="4487890"/>
            <a:ext cx="2451947" cy="100245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원본 데이터 분포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생성 모델 분포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27DEAF-05E0-43C8-83EF-467BE5CF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9" y="4667723"/>
            <a:ext cx="335981" cy="3281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3A28D0-994E-4759-AFCA-92AEA517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4" y="5009436"/>
            <a:ext cx="264421" cy="27871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58E067-7F95-4454-B337-1F1DE889B009}"/>
              </a:ext>
            </a:extLst>
          </p:cNvPr>
          <p:cNvSpPr/>
          <p:nvPr/>
        </p:nvSpPr>
        <p:spPr>
          <a:xfrm>
            <a:off x="3806612" y="4746746"/>
            <a:ext cx="7396480" cy="2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F667D-6CE9-49AE-9307-AE76A7139695}"/>
              </a:ext>
            </a:extLst>
          </p:cNvPr>
          <p:cNvSpPr txBox="1"/>
          <p:nvPr/>
        </p:nvSpPr>
        <p:spPr>
          <a:xfrm>
            <a:off x="3881120" y="5046094"/>
            <a:ext cx="71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지나면서 생성 모델 </a:t>
            </a:r>
            <a:r>
              <a:rPr lang="en-US" altLang="ko-KR" dirty="0"/>
              <a:t>G</a:t>
            </a:r>
            <a:r>
              <a:rPr lang="ko-KR" altLang="en-US" dirty="0"/>
              <a:t>가 원본 데이터의 분포를 학습</a:t>
            </a:r>
          </a:p>
        </p:txBody>
      </p:sp>
    </p:spTree>
    <p:extLst>
      <p:ext uri="{BB962C8B-B14F-4D97-AF65-F5344CB8AC3E}">
        <p14:creationId xmlns:p14="http://schemas.microsoft.com/office/powerpoint/2010/main" val="31214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404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Generative Adversarial Nets</vt:lpstr>
      <vt:lpstr>PowerPoint 프레젠테이션</vt:lpstr>
      <vt:lpstr>이미지 데이터에 대한 확률 분포</vt:lpstr>
      <vt:lpstr>이미지 데이터에 대한 확률 분포</vt:lpstr>
      <vt:lpstr>생성 모델(Generative model)</vt:lpstr>
      <vt:lpstr>생성 모델(Generative model)의 목표</vt:lpstr>
      <vt:lpstr>GAN이란? </vt:lpstr>
      <vt:lpstr>GAN이란? </vt:lpstr>
      <vt:lpstr>학습</vt:lpstr>
      <vt:lpstr>학습</vt:lpstr>
      <vt:lpstr>목적 함수</vt:lpstr>
      <vt:lpstr>GAN의 수렴과정</vt:lpstr>
      <vt:lpstr>증명(Global Optimality)</vt:lpstr>
      <vt:lpstr>증명(Global Optimality)</vt:lpstr>
      <vt:lpstr>GAN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dc:creator>USER</dc:creator>
  <cp:lastModifiedBy>USER</cp:lastModifiedBy>
  <cp:revision>21</cp:revision>
  <dcterms:created xsi:type="dcterms:W3CDTF">2023-08-13T08:47:13Z</dcterms:created>
  <dcterms:modified xsi:type="dcterms:W3CDTF">2023-08-13T11:17:04Z</dcterms:modified>
</cp:coreProperties>
</file>