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9" r:id="rId3"/>
    <p:sldId id="290" r:id="rId4"/>
    <p:sldId id="294" r:id="rId5"/>
    <p:sldId id="295" r:id="rId6"/>
    <p:sldId id="266" r:id="rId7"/>
    <p:sldId id="297" r:id="rId8"/>
    <p:sldId id="292" r:id="rId9"/>
    <p:sldId id="293" r:id="rId10"/>
    <p:sldId id="296" r:id="rId11"/>
    <p:sldId id="291" r:id="rId12"/>
    <p:sldId id="298" r:id="rId13"/>
    <p:sldId id="303" r:id="rId14"/>
    <p:sldId id="302" r:id="rId15"/>
    <p:sldId id="304" r:id="rId16"/>
    <p:sldId id="305" r:id="rId17"/>
    <p:sldId id="306" r:id="rId18"/>
    <p:sldId id="299" r:id="rId19"/>
    <p:sldId id="308" r:id="rId20"/>
    <p:sldId id="307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5EDA3B2-FA59-40F0-88EF-F1ABE9F273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5BECD-44F7-4C1B-9346-282AF13F39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C4843-D82E-45EB-8254-0AA1694FD22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296DD2-435E-45C1-BDBB-1425E5A370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7CB6C4-31FF-45F0-BED6-CA11727992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8A41C-8E67-43BB-8B46-3766A1CE0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2528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2240" units="cm"/>
          <inkml:channel name="Y" type="integer" min="-755" max="1405" units="cm"/>
          <inkml:channel name="T" type="integer" max="2.14748E9" units="dev"/>
        </inkml:traceFormat>
        <inkml:channelProperties>
          <inkml:channelProperty channel="X" name="resolution" value="201.32451" units="1/cm"/>
          <inkml:channelProperty channel="Y" name="resolution" value="114.89362" units="1/cm"/>
          <inkml:channelProperty channel="T" name="resolution" value="1" units="1/dev"/>
        </inkml:channelProperties>
      </inkml:inkSource>
      <inkml:timestamp xml:id="ts0" timeString="2024-03-20T13:51:07.619"/>
    </inkml:context>
    <inkml:brush xml:id="br0">
      <inkml:brushProperty name="width" value="0.2" units="cm"/>
      <inkml:brushProperty name="height" value="0.4" units="cm"/>
      <inkml:brushProperty name="color" value="#DEEBF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0,'36'0'78,"8"0"-78,26 0 15,10 0-15,-19 0 16,-34 0-16,17 0 16,18 0-16,-1 0 15,-17 0-15,1 0 16,-28 0-16,1 0 15,-9 0 1,8 0-16,10 0 16,-18 0-16,8 0 15,27 0-15,-26 0 16,17 0-16,27 0 16,-27 0-16,0 0 15,10 0-15,-19 0 16,9 0-16,-17 0 15,-9 0 1,0 0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2240" units="cm"/>
          <inkml:channel name="Y" type="integer" min="-755" max="1405" units="cm"/>
          <inkml:channel name="T" type="integer" max="2.14748E9" units="dev"/>
        </inkml:traceFormat>
        <inkml:channelProperties>
          <inkml:channelProperty channel="X" name="resolution" value="201.32451" units="1/cm"/>
          <inkml:channelProperty channel="Y" name="resolution" value="114.89362" units="1/cm"/>
          <inkml:channelProperty channel="T" name="resolution" value="1" units="1/dev"/>
        </inkml:channelProperties>
      </inkml:inkSource>
      <inkml:timestamp xml:id="ts0" timeString="2024-03-20T14:14:07.459"/>
    </inkml:context>
    <inkml:brush xml:id="br0">
      <inkml:brushProperty name="width" value="0.2" units="cm"/>
      <inkml:brushProperty name="height" value="0.4" units="cm"/>
      <inkml:brushProperty name="color" value="#DEEBF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0,'36'0'78,"8"0"-78,26 0 15,10 0-15,-19 0 16,-34 0-16,17 0 16,18 0-16,-1 0 15,-17 0-15,1 0 16,-28 0-16,1 0 15,-9 0 1,8 0-16,10 0 16,-18 0-16,8 0 15,27 0-15,-26 0 16,17 0-16,27 0 16,-27 0-16,0 0 15,10 0-15,-19 0 16,9 0-16,-17 0 15,-9 0 1,0 0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2240" units="cm"/>
          <inkml:channel name="Y" type="integer" min="-755" max="1405" units="cm"/>
          <inkml:channel name="T" type="integer" max="2.14748E9" units="dev"/>
        </inkml:traceFormat>
        <inkml:channelProperties>
          <inkml:channelProperty channel="X" name="resolution" value="201.32451" units="1/cm"/>
          <inkml:channelProperty channel="Y" name="resolution" value="114.89362" units="1/cm"/>
          <inkml:channelProperty channel="T" name="resolution" value="1" units="1/dev"/>
        </inkml:channelProperties>
      </inkml:inkSource>
      <inkml:timestamp xml:id="ts0" timeString="2024-03-20T14:14:10.084"/>
    </inkml:context>
    <inkml:brush xml:id="br0">
      <inkml:brushProperty name="width" value="0.2" units="cm"/>
      <inkml:brushProperty name="height" value="0.4" units="cm"/>
      <inkml:brushProperty name="color" value="#DEEBF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0,'36'0'78,"8"0"-78,26 0 15,10 0-15,-19 0 16,-34 0-16,17 0 16,18 0-16,-1 0 15,-17 0-15,1 0 16,-28 0-16,1 0 15,-9 0 1,8 0-16,10 0 16,-18 0-16,8 0 15,27 0-15,-26 0 16,17 0-16,27 0 16,-27 0-16,0 0 15,10 0-15,-19 0 16,9 0-16,-17 0 15,-9 0 1,0 0 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2240" units="cm"/>
          <inkml:channel name="Y" type="integer" min="-755" max="1405" units="cm"/>
          <inkml:channel name="T" type="integer" max="2.14748E9" units="dev"/>
        </inkml:traceFormat>
        <inkml:channelProperties>
          <inkml:channelProperty channel="X" name="resolution" value="201.32451" units="1/cm"/>
          <inkml:channelProperty channel="Y" name="resolution" value="114.89362" units="1/cm"/>
          <inkml:channelProperty channel="T" name="resolution" value="1" units="1/dev"/>
        </inkml:channelProperties>
      </inkml:inkSource>
      <inkml:timestamp xml:id="ts0" timeString="2024-03-20T14:14:12.521"/>
    </inkml:context>
    <inkml:brush xml:id="br0">
      <inkml:brushProperty name="width" value="0.2" units="cm"/>
      <inkml:brushProperty name="height" value="0.4" units="cm"/>
      <inkml:brushProperty name="color" value="#DEEBF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0,'36'0'78,"8"0"-78,26 0 15,10 0-15,-19 0 16,-34 0-16,17 0 16,18 0-16,-1 0 15,-17 0-15,1 0 16,-28 0-16,1 0 15,-9 0 1,8 0-16,10 0 16,-18 0-16,8 0 15,27 0-15,-26 0 16,17 0-16,27 0 16,-27 0-16,0 0 15,10 0-15,-19 0 16,9 0-16,-17 0 15,-9 0 1,0 0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2ADC9-9B0B-4787-9CA8-8D42DC52E76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F2836-7A72-4E48-9F81-334DB43F0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879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95BB2-CA05-4700-9EBC-B350B4E76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A237D-C332-4C24-AF32-98E8550F2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04335-D27F-4FC0-9F54-852C6F10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C200-AFF7-4E3E-A239-D5CADC477CE3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8CF61-5945-483F-95F4-18DA53A0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(1) : </a:t>
            </a:r>
            <a:r>
              <a:rPr lang="ko-KR" altLang="en-US"/>
              <a:t>기본적으로 데이터의 원래 특성을 새로운 특성 공간으로 변환 하는 과정</a:t>
            </a:r>
            <a:r>
              <a:rPr lang="en-US" altLang="ko-KR"/>
              <a:t>,  NGCF</a:t>
            </a:r>
            <a:r>
              <a:rPr lang="ko-KR" altLang="en-US"/>
              <a:t>에서는 사용자와 아이템 간의 상호작용을 나타내는 그래프에서 노드의 연결성과 그래프의 구조를 반영하여 노드 임베딩을 변형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21D69-DCAE-4D96-8654-189F1B5C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485E-AAC0-44F6-A3A5-E148609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3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1B848-DD51-4ECF-BE6B-4E79D4A4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F934CA-42DB-4359-A442-AED307423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6C4A2-1605-483A-A591-B38FD1C3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05C-3B35-4FB5-898B-5A05C1B832A0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FD5EC-96C2-42C9-B1BA-FFDF74EF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(1) : </a:t>
            </a:r>
            <a:r>
              <a:rPr lang="ko-KR" altLang="en-US"/>
              <a:t>기본적으로 데이터의 원래 특성을 새로운 특성 공간으로 변환 하는 과정</a:t>
            </a:r>
            <a:r>
              <a:rPr lang="en-US" altLang="ko-KR"/>
              <a:t>,  NGCF</a:t>
            </a:r>
            <a:r>
              <a:rPr lang="ko-KR" altLang="en-US"/>
              <a:t>에서는 사용자와 아이템 간의 상호작용을 나타내는 그래프에서 노드의 연결성과 그래프의 구조를 반영하여 노드 임베딩을 변형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47BBB-253C-400E-8C8F-73760076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485E-AAC0-44F6-A3A5-E148609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8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CEB6B8-A6E0-41FF-AC3B-FE3AB90D3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DFB467-E005-4F2C-BC1B-2E19D89B9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47E04-1459-4D82-A8C7-031FDBE6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7F0A-1BDF-4518-9C03-BA5E26E6DE54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8E783-9A73-440B-81BE-28A7B842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(1) : </a:t>
            </a:r>
            <a:r>
              <a:rPr lang="ko-KR" altLang="en-US"/>
              <a:t>기본적으로 데이터의 원래 특성을 새로운 특성 공간으로 변환 하는 과정</a:t>
            </a:r>
            <a:r>
              <a:rPr lang="en-US" altLang="ko-KR"/>
              <a:t>,  NGCF</a:t>
            </a:r>
            <a:r>
              <a:rPr lang="ko-KR" altLang="en-US"/>
              <a:t>에서는 사용자와 아이템 간의 상호작용을 나타내는 그래프에서 노드의 연결성과 그래프의 구조를 반영하여 노드 임베딩을 변형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9CCC2-DAC3-4277-9BAA-8BE85BE9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485E-AAC0-44F6-A3A5-E148609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5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631CE-A301-43D2-B862-13948C3A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5CF4F-EB53-4464-B48F-7B3FA277C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F278A-058A-404B-A1AD-02420CE2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91F-2150-4FC1-8265-577E1544478B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520A5-254A-4DED-BE65-8F9827B5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(1) : </a:t>
            </a:r>
            <a:r>
              <a:rPr lang="ko-KR" altLang="en-US"/>
              <a:t>기본적으로 데이터의 원래 특성을 새로운 특성 공간으로 변환 하는 과정</a:t>
            </a:r>
            <a:r>
              <a:rPr lang="en-US" altLang="ko-KR"/>
              <a:t>,  NGCF</a:t>
            </a:r>
            <a:r>
              <a:rPr lang="ko-KR" altLang="en-US"/>
              <a:t>에서는 사용자와 아이템 간의 상호작용을 나타내는 그래프에서 노드의 연결성과 그래프의 구조를 반영하여 노드 임베딩을 변형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6618D-4927-4E50-974C-7321B4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485E-AAC0-44F6-A3A5-E148609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1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3E5B6-77EE-43D0-995C-13AB1CD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0A329-3A57-414A-A0F2-D1BC6D42E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6A13D-35FA-4A81-82E3-5D0F621A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9A3D-C42B-4DB0-8AE0-940C3CF46AF7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27AC3-0E36-40F7-8C68-D3A1DE0A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(1) : </a:t>
            </a:r>
            <a:r>
              <a:rPr lang="ko-KR" altLang="en-US"/>
              <a:t>기본적으로 데이터의 원래 특성을 새로운 특성 공간으로 변환 하는 과정</a:t>
            </a:r>
            <a:r>
              <a:rPr lang="en-US" altLang="ko-KR"/>
              <a:t>,  NGCF</a:t>
            </a:r>
            <a:r>
              <a:rPr lang="ko-KR" altLang="en-US"/>
              <a:t>에서는 사용자와 아이템 간의 상호작용을 나타내는 그래프에서 노드의 연결성과 그래프의 구조를 반영하여 노드 임베딩을 변형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9BA08-926A-4A1C-AA1F-F958184F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485E-AAC0-44F6-A3A5-E148609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6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81C24-84C5-4849-9296-13A885E5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B7B75-D3A8-4C22-A10B-C91D0C931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28307-FF5C-42F1-8E8F-03FAA0BD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51E213-2F30-4E57-AA5A-744C159B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F218-5382-49DC-9E53-C2C0C427EDCC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10132-FF9C-42CD-83E0-7DD7B385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(1) : </a:t>
            </a:r>
            <a:r>
              <a:rPr lang="ko-KR" altLang="en-US"/>
              <a:t>기본적으로 데이터의 원래 특성을 새로운 특성 공간으로 변환 하는 과정</a:t>
            </a:r>
            <a:r>
              <a:rPr lang="en-US" altLang="ko-KR"/>
              <a:t>,  NGCF</a:t>
            </a:r>
            <a:r>
              <a:rPr lang="ko-KR" altLang="en-US"/>
              <a:t>에서는 사용자와 아이템 간의 상호작용을 나타내는 그래프에서 노드의 연결성과 그래프의 구조를 반영하여 노드 임베딩을 변형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B815A0-47A6-421A-B96A-8258E10D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485E-AAC0-44F6-A3A5-E148609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6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C73C0-5B88-4AEA-ABE3-D8D7E0CB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A39E46-ADB6-428D-84C7-B0C08031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ACC4DA-81C3-4C34-8183-3F2EB90B3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77B0D-509C-4434-BA9A-B45B0047A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50862-B602-42F1-8E5A-2307C97E0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CB90-E559-4F93-8379-315FE4F2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62AC-7D28-49C7-9996-F3F66C8834FE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E0EC6E-F0DC-463F-90DA-84C4E2A7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(1) : </a:t>
            </a:r>
            <a:r>
              <a:rPr lang="ko-KR" altLang="en-US"/>
              <a:t>기본적으로 데이터의 원래 특성을 새로운 특성 공간으로 변환 하는 과정</a:t>
            </a:r>
            <a:r>
              <a:rPr lang="en-US" altLang="ko-KR"/>
              <a:t>,  NGCF</a:t>
            </a:r>
            <a:r>
              <a:rPr lang="ko-KR" altLang="en-US"/>
              <a:t>에서는 사용자와 아이템 간의 상호작용을 나타내는 그래프에서 노드의 연결성과 그래프의 구조를 반영하여 노드 임베딩을 변형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F12326-E782-4F56-9843-F1C26725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485E-AAC0-44F6-A3A5-E148609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6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29E42-1D33-42AA-8330-ADAEB839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824239-969E-4364-BE68-A2457543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ECB5-57EA-4CAC-B1BC-045B69453352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8111D-805E-4071-8B57-9B400ED9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(1) : </a:t>
            </a:r>
            <a:r>
              <a:rPr lang="ko-KR" altLang="en-US"/>
              <a:t>기본적으로 데이터의 원래 특성을 새로운 특성 공간으로 변환 하는 과정</a:t>
            </a:r>
            <a:r>
              <a:rPr lang="en-US" altLang="ko-KR"/>
              <a:t>,  NGCF</a:t>
            </a:r>
            <a:r>
              <a:rPr lang="ko-KR" altLang="en-US"/>
              <a:t>에서는 사용자와 아이템 간의 상호작용을 나타내는 그래프에서 노드의 연결성과 그래프의 구조를 반영하여 노드 임베딩을 변형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D437ED-0C57-4075-ABE8-F355278B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485E-AAC0-44F6-A3A5-E148609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1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C016AC-D1DD-4855-BC7F-9B8F5882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1FD-B8DD-4EA2-9993-A6044EA2A005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1F83E8-76B3-435B-84D7-008649EF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(1) : </a:t>
            </a:r>
            <a:r>
              <a:rPr lang="ko-KR" altLang="en-US"/>
              <a:t>기본적으로 데이터의 원래 특성을 새로운 특성 공간으로 변환 하는 과정</a:t>
            </a:r>
            <a:r>
              <a:rPr lang="en-US" altLang="ko-KR"/>
              <a:t>,  NGCF</a:t>
            </a:r>
            <a:r>
              <a:rPr lang="ko-KR" altLang="en-US"/>
              <a:t>에서는 사용자와 아이템 간의 상호작용을 나타내는 그래프에서 노드의 연결성과 그래프의 구조를 반영하여 노드 임베딩을 변형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189684-A6F0-4348-8C41-42DEA073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485E-AAC0-44F6-A3A5-E148609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5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2DECB-8218-440B-9E4C-9F722995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A34B6-0207-4545-A663-3FC25288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95EDF0-3174-4D44-89F3-916718F57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28E33-EA94-42F9-B451-4BE852E5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88A-F422-4C6F-B216-12BE043F8DB7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4431C2-AFFC-42AC-B3B7-4E1C9C54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(1) : </a:t>
            </a:r>
            <a:r>
              <a:rPr lang="ko-KR" altLang="en-US"/>
              <a:t>기본적으로 데이터의 원래 특성을 새로운 특성 공간으로 변환 하는 과정</a:t>
            </a:r>
            <a:r>
              <a:rPr lang="en-US" altLang="ko-KR"/>
              <a:t>,  NGCF</a:t>
            </a:r>
            <a:r>
              <a:rPr lang="ko-KR" altLang="en-US"/>
              <a:t>에서는 사용자와 아이템 간의 상호작용을 나타내는 그래프에서 노드의 연결성과 그래프의 구조를 반영하여 노드 임베딩을 변형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565EF-D7E2-4E0A-B99C-2AD4A036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485E-AAC0-44F6-A3A5-E148609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4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09464-D5AC-457D-AD49-98852A22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9EDF31-6325-40A5-BFEF-97822D257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7CCED7-4384-42D9-BCC4-21D182A70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2CC3DD-CA0F-465B-976B-30E1CBE3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99D1-DB02-41D0-8A8D-4AB9CE63316C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1102C7-1367-4458-BAA7-453D1F7A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(1) : </a:t>
            </a:r>
            <a:r>
              <a:rPr lang="ko-KR" altLang="en-US"/>
              <a:t>기본적으로 데이터의 원래 특성을 새로운 특성 공간으로 변환 하는 과정</a:t>
            </a:r>
            <a:r>
              <a:rPr lang="en-US" altLang="ko-KR"/>
              <a:t>,  NGCF</a:t>
            </a:r>
            <a:r>
              <a:rPr lang="ko-KR" altLang="en-US"/>
              <a:t>에서는 사용자와 아이템 간의 상호작용을 나타내는 그래프에서 노드의 연결성과 그래프의 구조를 반영하여 노드 임베딩을 변형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A8141-3D73-405A-A8E1-66C2167E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485E-AAC0-44F6-A3A5-E148609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8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846322-CE29-4C37-861F-C2B04CF3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1C947-6265-4647-9E2B-3C678DB7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6BD38-5FEF-4757-9E6A-3AC211003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8ABC-3C5E-4E7F-A75D-A635CEA05B19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E44EA-E9F0-46DE-98E7-DE5B5373D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(1) : </a:t>
            </a:r>
            <a:r>
              <a:rPr lang="ko-KR" altLang="en-US"/>
              <a:t>기본적으로 데이터의 원래 특성을 새로운 특성 공간으로 변환 하는 과정</a:t>
            </a:r>
            <a:r>
              <a:rPr lang="en-US" altLang="ko-KR"/>
              <a:t>,  NGCF</a:t>
            </a:r>
            <a:r>
              <a:rPr lang="ko-KR" altLang="en-US"/>
              <a:t>에서는 사용자와 아이템 간의 상호작용을 나타내는 그래프에서 노드의 연결성과 그래프의 구조를 반영하여 노드 임베딩을 변형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8C590-59C1-4A31-8326-D947233AC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485E-AAC0-44F6-A3A5-E148609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6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5" Type="http://schemas.openxmlformats.org/officeDocument/2006/relationships/customXml" Target="../ink/ink1.xml"/><Relationship Id="rId10" Type="http://schemas.openxmlformats.org/officeDocument/2006/relationships/customXml" Target="../ink/ink4.xml"/><Relationship Id="rId4" Type="http://schemas.openxmlformats.org/officeDocument/2006/relationships/image" Target="../media/image27.png"/><Relationship Id="rId9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Wang,+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7A737-0D43-4C9D-913D-2820CFBFE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288" y="1041400"/>
            <a:ext cx="10559423" cy="2387600"/>
          </a:xfrm>
        </p:spPr>
        <p:txBody>
          <a:bodyPr>
            <a:noAutofit/>
          </a:bodyPr>
          <a:lstStyle/>
          <a:p>
            <a:r>
              <a:rPr lang="en-US" altLang="ko-KR" sz="4200" b="1" dirty="0" err="1">
                <a:solidFill>
                  <a:srgbClr val="C00000"/>
                </a:solidFill>
              </a:rPr>
              <a:t>LightGCN</a:t>
            </a:r>
            <a:r>
              <a:rPr lang="en-US" altLang="ko-KR" sz="4200" b="1" dirty="0">
                <a:solidFill>
                  <a:srgbClr val="C00000"/>
                </a:solidFill>
              </a:rPr>
              <a:t>: </a:t>
            </a:r>
            <a:br>
              <a:rPr lang="en-US" altLang="ko-KR" sz="4200" b="1" dirty="0">
                <a:solidFill>
                  <a:srgbClr val="C00000"/>
                </a:solidFill>
              </a:rPr>
            </a:br>
            <a:r>
              <a:rPr lang="en-US" altLang="ko-KR" sz="4200" b="1" dirty="0">
                <a:solidFill>
                  <a:srgbClr val="C00000"/>
                </a:solidFill>
              </a:rPr>
              <a:t>Simplifying and Powering Graph Convolution Network for Recommendation</a:t>
            </a:r>
            <a:endParaRPr lang="ko-KR" altLang="en-US" sz="4200" b="1" dirty="0">
              <a:solidFill>
                <a:srgbClr val="C0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BFBD01-05E4-4DD8-80DF-F4D974219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9131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b="1" dirty="0" err="1"/>
              <a:t>Cheolhee</a:t>
            </a:r>
            <a:r>
              <a:rPr lang="en-US" altLang="ko-KR" b="1" dirty="0"/>
              <a:t> Jung</a:t>
            </a:r>
          </a:p>
          <a:p>
            <a:r>
              <a:rPr lang="en-US" altLang="ko-KR" b="1" dirty="0"/>
              <a:t>DMLAB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0A491-4AAC-416D-B817-AE08E72F4672}"/>
              </a:ext>
            </a:extLst>
          </p:cNvPr>
          <p:cNvSpPr txBox="1"/>
          <p:nvPr/>
        </p:nvSpPr>
        <p:spPr>
          <a:xfrm>
            <a:off x="2272263" y="5682826"/>
            <a:ext cx="952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i="1" dirty="0" err="1"/>
              <a:t>Xiangnan</a:t>
            </a:r>
            <a:r>
              <a:rPr lang="en-US" altLang="ko-KR" i="1" dirty="0"/>
              <a:t> He, </a:t>
            </a:r>
            <a:r>
              <a:rPr lang="en-US" altLang="ko-KR" i="1" dirty="0" err="1"/>
              <a:t>Kuan</a:t>
            </a:r>
            <a:r>
              <a:rPr lang="en-US" altLang="ko-KR" i="1" dirty="0"/>
              <a:t> Deng, Xiang Wang, Yan Li, </a:t>
            </a:r>
            <a:r>
              <a:rPr lang="en-US" altLang="ko-KR" i="1" dirty="0" err="1"/>
              <a:t>Yongdong</a:t>
            </a:r>
            <a:r>
              <a:rPr lang="en-US" altLang="ko-KR" i="1" dirty="0"/>
              <a:t> Zhang, Meng Wang</a:t>
            </a:r>
          </a:p>
          <a:p>
            <a:r>
              <a:rPr lang="en-US" altLang="ko-KR" i="1" dirty="0"/>
              <a:t>“</a:t>
            </a:r>
            <a:r>
              <a:rPr lang="en-US" altLang="ko-KR" i="1" dirty="0" err="1"/>
              <a:t>LightGCN</a:t>
            </a:r>
            <a:r>
              <a:rPr lang="en-US" altLang="ko-KR" i="1" dirty="0"/>
              <a:t>: Simplifying and Powering Graph Convolution Network for Recommendation“</a:t>
            </a:r>
            <a:endParaRPr lang="ko-KR" altLang="en-US" i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09666-ABEC-4494-9956-DDE1C4A2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1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4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Background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8F7B9-A646-478F-9A1F-4AAB0590ADCB}"/>
              </a:ext>
            </a:extLst>
          </p:cNvPr>
          <p:cNvSpPr txBox="1"/>
          <p:nvPr/>
        </p:nvSpPr>
        <p:spPr>
          <a:xfrm>
            <a:off x="1017693" y="1561793"/>
            <a:ext cx="10336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▷ </a:t>
            </a:r>
            <a:r>
              <a:rPr lang="en-US" altLang="ko-KR" sz="2500" b="1" dirty="0"/>
              <a:t>What is Problem?</a:t>
            </a:r>
            <a:endParaRPr lang="ko-KR" altLang="en-US" sz="2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10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702E1-E8DF-44F6-85BE-D08AD5B6C147}"/>
              </a:ext>
            </a:extLst>
          </p:cNvPr>
          <p:cNvSpPr txBox="1"/>
          <p:nvPr/>
        </p:nvSpPr>
        <p:spPr>
          <a:xfrm>
            <a:off x="1558012" y="2038847"/>
            <a:ext cx="7472179" cy="75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8667E5-345E-4F18-936B-416B6504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04" y="1957297"/>
            <a:ext cx="4170653" cy="25588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7D9CD5-5E44-4AA4-B00F-BB73B072F2E6}"/>
              </a:ext>
            </a:extLst>
          </p:cNvPr>
          <p:cNvSpPr txBox="1"/>
          <p:nvPr/>
        </p:nvSpPr>
        <p:spPr>
          <a:xfrm>
            <a:off x="5627243" y="4664028"/>
            <a:ext cx="41721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NGCF-n : </a:t>
            </a:r>
            <a:r>
              <a:rPr lang="en-US" altLang="ko-KR" sz="1100" i="1" dirty="0"/>
              <a:t>σ</a:t>
            </a:r>
            <a:r>
              <a:rPr lang="ko-KR" altLang="en-US" sz="1100" dirty="0"/>
              <a:t>가 없는 버전</a:t>
            </a:r>
            <a:br>
              <a:rPr lang="ko-KR" altLang="en-US" sz="1100" dirty="0"/>
            </a:br>
            <a:r>
              <a:rPr lang="en-US" altLang="ko-KR" sz="1100" dirty="0"/>
              <a:t>NGCF-f : feature transformation</a:t>
            </a:r>
            <a:r>
              <a:rPr lang="ko-KR" altLang="en-US" sz="1100" dirty="0"/>
              <a:t>이 없는 버전</a:t>
            </a:r>
            <a:br>
              <a:rPr lang="ko-KR" altLang="en-US" sz="1100" dirty="0"/>
            </a:br>
            <a:r>
              <a:rPr lang="en-US" altLang="ko-KR" sz="1100" dirty="0"/>
              <a:t>NGCF-</a:t>
            </a:r>
            <a:r>
              <a:rPr lang="en-US" altLang="ko-KR" sz="1100" dirty="0" err="1"/>
              <a:t>fn</a:t>
            </a:r>
            <a:r>
              <a:rPr lang="en-US" altLang="ko-KR" sz="1100" dirty="0"/>
              <a:t> : </a:t>
            </a:r>
            <a:r>
              <a:rPr lang="ko-KR" altLang="en-US" sz="1100" dirty="0"/>
              <a:t>둘 다 없는 버전</a:t>
            </a:r>
            <a:endParaRPr lang="en-US" altLang="ko-K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7F57F-6622-4A3B-BB16-ED92E308481D}"/>
              </a:ext>
            </a:extLst>
          </p:cNvPr>
          <p:cNvSpPr txBox="1"/>
          <p:nvPr/>
        </p:nvSpPr>
        <p:spPr>
          <a:xfrm>
            <a:off x="947104" y="4517216"/>
            <a:ext cx="4620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평가 지표</a:t>
            </a:r>
            <a:endParaRPr lang="en-US" altLang="ko-KR" sz="1100" dirty="0"/>
          </a:p>
          <a:p>
            <a:r>
              <a:rPr lang="en-US" altLang="ko-KR" sz="1100" dirty="0"/>
              <a:t>Recall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시스템이 얼마나 많은 관련 아이템을 찾아냈는지</a:t>
            </a:r>
            <a:endParaRPr lang="en-US" altLang="ko-KR" sz="1100" dirty="0"/>
          </a:p>
          <a:p>
            <a:r>
              <a:rPr lang="en-US" altLang="ko-KR" sz="1100" dirty="0" err="1"/>
              <a:t>Ndcg</a:t>
            </a:r>
            <a:r>
              <a:rPr lang="en-US" altLang="ko-KR" sz="1100" dirty="0"/>
              <a:t> : </a:t>
            </a:r>
            <a:r>
              <a:rPr lang="ko-KR" altLang="en-US" sz="1100" dirty="0"/>
              <a:t>추천된 아이템들이 사용자에게 얼마나 적합한지를 순위에 따라  </a:t>
            </a:r>
            <a:endParaRPr lang="en-US" altLang="ko-KR" sz="1100" dirty="0"/>
          </a:p>
          <a:p>
            <a:r>
              <a:rPr lang="en-US" altLang="ko-KR" sz="1100" dirty="0"/>
              <a:t>          </a:t>
            </a:r>
            <a:r>
              <a:rPr lang="ko-KR" altLang="en-US" sz="1100" dirty="0"/>
              <a:t>가중치를 두어 평가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32F43E-28FB-4812-9496-F356503AFCF2}"/>
                  </a:ext>
                </a:extLst>
              </p:cNvPr>
              <p:cNvSpPr txBox="1"/>
              <p:nvPr/>
            </p:nvSpPr>
            <p:spPr>
              <a:xfrm>
                <a:off x="1790806" y="5520044"/>
                <a:ext cx="9558736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900" b="1" dirty="0"/>
                  <a:t>feature transformation(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9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9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9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900" b="1" dirty="0"/>
                  <a:t>), </a:t>
                </a:r>
                <a:r>
                  <a:rPr lang="ko-KR" altLang="en-US" sz="1900" b="1" dirty="0"/>
                  <a:t>비선형 활성화</a:t>
                </a:r>
                <a:r>
                  <a:rPr lang="en-US" altLang="ko-KR" sz="1900" b="1" dirty="0"/>
                  <a:t>(</a:t>
                </a:r>
                <a14:m>
                  <m:oMath xmlns:m="http://schemas.openxmlformats.org/officeDocument/2006/math">
                    <m:r>
                      <a:rPr lang="en-US" altLang="ko-KR" sz="190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sz="1900" b="1" dirty="0"/>
                  <a:t>)</a:t>
                </a:r>
                <a:r>
                  <a:rPr lang="ko-KR" altLang="en-US" sz="1900" b="1" dirty="0"/>
                  <a:t>가 성능에 악영향</a:t>
                </a:r>
                <a:r>
                  <a:rPr lang="en-US" altLang="ko-KR" sz="1900" b="1" dirty="0"/>
                  <a:t> </a:t>
                </a:r>
                <a:r>
                  <a:rPr lang="ko-KR" altLang="en-US" sz="1900" b="1" dirty="0"/>
                  <a:t>즉 불필요한 연산</a:t>
                </a:r>
                <a:r>
                  <a:rPr lang="en-US" altLang="ko-KR" sz="1900" b="1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32F43E-28FB-4812-9496-F356503AF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806" y="5520044"/>
                <a:ext cx="9558736" cy="384721"/>
              </a:xfrm>
              <a:prstGeom prst="rect">
                <a:avLst/>
              </a:prstGeom>
              <a:blipFill>
                <a:blip r:embed="rId4"/>
                <a:stretch>
                  <a:fillRect l="-638" t="-7937" b="-26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096A062-D65F-4592-A670-9032E8CD71CE}"/>
                  </a:ext>
                </a:extLst>
              </p14:cNvPr>
              <p14:cNvContentPartPr/>
              <p14:nvPr/>
            </p14:nvContentPartPr>
            <p14:xfrm>
              <a:off x="2327071" y="4197912"/>
              <a:ext cx="38160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096A062-D65F-4592-A670-9032E8CD71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1071" y="4125912"/>
                <a:ext cx="453240" cy="1440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그림 33">
            <a:extLst>
              <a:ext uri="{FF2B5EF4-FFF2-40B4-BE49-F238E27FC236}">
                <a16:creationId xmlns:a16="http://schemas.microsoft.com/office/drawing/2014/main" id="{A1CE36B5-27A2-49D5-8BA2-C8E547778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7757" y="1904779"/>
            <a:ext cx="6083986" cy="2611356"/>
          </a:xfrm>
          <a:prstGeom prst="rect">
            <a:avLst/>
          </a:prstGeom>
        </p:spPr>
      </p:pic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B351B2B5-E984-44D1-911E-B85B2F96C8B9}"/>
              </a:ext>
            </a:extLst>
          </p:cNvPr>
          <p:cNvSpPr/>
          <p:nvPr/>
        </p:nvSpPr>
        <p:spPr>
          <a:xfrm>
            <a:off x="1130245" y="5393811"/>
            <a:ext cx="660561" cy="577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512EE44E-F09D-4667-B79E-3E9B739FBD4C}"/>
                  </a:ext>
                </a:extLst>
              </p14:cNvPr>
              <p14:cNvContentPartPr/>
              <p14:nvPr/>
            </p14:nvContentPartPr>
            <p14:xfrm>
              <a:off x="2881211" y="4170814"/>
              <a:ext cx="38160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12EE44E-F09D-4667-B79E-3E9B739FBD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5211" y="4098814"/>
                <a:ext cx="453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3770139-06F7-416D-B12C-A47DB9619834}"/>
                  </a:ext>
                </a:extLst>
              </p14:cNvPr>
              <p14:cNvContentPartPr/>
              <p14:nvPr/>
            </p14:nvContentPartPr>
            <p14:xfrm>
              <a:off x="3488314" y="4157266"/>
              <a:ext cx="38160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3770139-06F7-416D-B12C-A47DB96198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2314" y="4085266"/>
                <a:ext cx="453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22390018-3ADB-4F12-9F21-F859E228BEA5}"/>
                  </a:ext>
                </a:extLst>
              </p14:cNvPr>
              <p14:cNvContentPartPr/>
              <p14:nvPr/>
            </p14:nvContentPartPr>
            <p14:xfrm>
              <a:off x="4095417" y="4164041"/>
              <a:ext cx="38160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22390018-3ADB-4F12-9F21-F859E228BE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9417" y="4092041"/>
                <a:ext cx="45324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568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Problem definition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8F7B9-A646-478F-9A1F-4AAB0590ADCB}"/>
              </a:ext>
            </a:extLst>
          </p:cNvPr>
          <p:cNvSpPr txBox="1"/>
          <p:nvPr/>
        </p:nvSpPr>
        <p:spPr>
          <a:xfrm>
            <a:off x="1017693" y="1518889"/>
            <a:ext cx="10336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▷ </a:t>
            </a:r>
            <a:r>
              <a:rPr lang="en-US" altLang="ko-KR" sz="2500" b="1" dirty="0"/>
              <a:t>NGCF</a:t>
            </a:r>
            <a:r>
              <a:rPr lang="ko-KR" altLang="en-US" sz="2500" b="1" dirty="0"/>
              <a:t>의 불필요한 복잡성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11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2A813-78CE-4460-B35F-0AB66E6152E4}"/>
              </a:ext>
            </a:extLst>
          </p:cNvPr>
          <p:cNvSpPr txBox="1"/>
          <p:nvPr/>
        </p:nvSpPr>
        <p:spPr>
          <a:xfrm>
            <a:off x="1421227" y="2283075"/>
            <a:ext cx="8288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NGCF</a:t>
            </a:r>
            <a:r>
              <a:rPr lang="ko-KR" altLang="en-US" dirty="0"/>
              <a:t>가 </a:t>
            </a:r>
            <a:r>
              <a:rPr lang="en-US" altLang="ko-KR" dirty="0"/>
              <a:t>GCN</a:t>
            </a:r>
            <a:r>
              <a:rPr lang="ko-KR" altLang="en-US" dirty="0"/>
              <a:t>에서 상속 받은 두 가지 설계</a:t>
            </a:r>
            <a:r>
              <a:rPr lang="en-US" altLang="ko-KR" dirty="0"/>
              <a:t> </a:t>
            </a:r>
          </a:p>
          <a:p>
            <a:pPr marL="342900" indent="-342900">
              <a:buAutoNum type="arabicParenR"/>
            </a:pPr>
            <a:r>
              <a:rPr lang="ko-KR" altLang="en-US" dirty="0"/>
              <a:t>특성 변환 </a:t>
            </a:r>
            <a:r>
              <a:rPr lang="en-US" altLang="ko-KR" dirty="0"/>
              <a:t>2) </a:t>
            </a:r>
            <a:r>
              <a:rPr lang="ko-KR" altLang="en-US" dirty="0"/>
              <a:t>비선형 활성화가 협력 필터링에 긍정적인 영향을 주지 않음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algn="ctr"/>
            <a:r>
              <a:rPr lang="ko-KR" altLang="en-US" b="1" dirty="0"/>
              <a:t>필요하지 않은 복잡한 설계 사용하지 말자</a:t>
            </a:r>
            <a:endParaRPr lang="en-US" altLang="ko-KR" b="1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2627075-FD0C-43D5-87A9-1768C788EC8A}"/>
              </a:ext>
            </a:extLst>
          </p:cNvPr>
          <p:cNvSpPr/>
          <p:nvPr/>
        </p:nvSpPr>
        <p:spPr>
          <a:xfrm>
            <a:off x="5079685" y="3003550"/>
            <a:ext cx="97155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88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Proposed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8F7B9-A646-478F-9A1F-4AAB0590ADCB}"/>
              </a:ext>
            </a:extLst>
          </p:cNvPr>
          <p:cNvSpPr txBox="1"/>
          <p:nvPr/>
        </p:nvSpPr>
        <p:spPr>
          <a:xfrm>
            <a:off x="1022773" y="1557869"/>
            <a:ext cx="10336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▷</a:t>
            </a:r>
            <a:r>
              <a:rPr lang="en-US" altLang="ko-KR" sz="2500" b="1" dirty="0"/>
              <a:t>Light Graph Convolution (LGC)</a:t>
            </a:r>
            <a:endParaRPr lang="ko-KR" altLang="en-US" sz="2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12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D09707-3AB5-4534-BE09-CBC9E2586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04" y="2093685"/>
            <a:ext cx="3475883" cy="39887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56549-84BE-42F8-8B07-1999678A0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006" y="2625545"/>
            <a:ext cx="2682496" cy="1250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25A937-5E75-4FAD-A34C-088DE9E58AE9}"/>
              </a:ext>
            </a:extLst>
          </p:cNvPr>
          <p:cNvSpPr txBox="1"/>
          <p:nvPr/>
        </p:nvSpPr>
        <p:spPr>
          <a:xfrm>
            <a:off x="4422986" y="2112010"/>
            <a:ext cx="69308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Normalized sum </a:t>
            </a:r>
          </a:p>
          <a:p>
            <a:r>
              <a:rPr lang="en-US" altLang="ko-KR" sz="1500" dirty="0"/>
              <a:t> - </a:t>
            </a:r>
            <a:r>
              <a:rPr lang="ko-KR" altLang="en-US" sz="1500" dirty="0"/>
              <a:t>그래프 내 각 노드가 이웃 노드들의 정보를 수집하는 방식 정의</a:t>
            </a:r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b="1" dirty="0"/>
              <a:t>Weighted sum </a:t>
            </a:r>
          </a:p>
          <a:p>
            <a:r>
              <a:rPr lang="en-US" altLang="ko-KR" sz="1500" dirty="0"/>
              <a:t> -</a:t>
            </a:r>
            <a:r>
              <a:rPr lang="ko-KR" altLang="en-US" sz="1500" dirty="0"/>
              <a:t>여러 레이어에 걸쳐 얻은 </a:t>
            </a:r>
            <a:r>
              <a:rPr lang="ko-KR" altLang="en-US" sz="1500" dirty="0" err="1"/>
              <a:t>임베딩을</a:t>
            </a:r>
            <a:r>
              <a:rPr lang="ko-KR" altLang="en-US" sz="1500" dirty="0"/>
              <a:t> 통합하여 최종 </a:t>
            </a:r>
            <a:r>
              <a:rPr lang="ko-KR" altLang="en-US" sz="1500" dirty="0" err="1"/>
              <a:t>임베딩</a:t>
            </a:r>
            <a:r>
              <a:rPr lang="ko-KR" altLang="en-US" sz="1500" dirty="0"/>
              <a:t> 생성</a:t>
            </a:r>
            <a:r>
              <a:rPr lang="en-US" altLang="ko-KR" sz="1500" dirty="0"/>
              <a:t> </a:t>
            </a:r>
            <a:endParaRPr lang="ko-KR" altLang="en-US" sz="15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E83FC6-EC04-4978-875F-A25AF7BCA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85" y="4512668"/>
            <a:ext cx="2862517" cy="628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9FB8D9-C8C8-4412-9C17-E9E70815AE57}"/>
                  </a:ext>
                </a:extLst>
              </p:cNvPr>
              <p:cNvSpPr txBox="1"/>
              <p:nvPr/>
            </p:nvSpPr>
            <p:spPr>
              <a:xfrm>
                <a:off x="4551679" y="5166240"/>
                <a:ext cx="5682827" cy="58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/>
                  <a:t>예측 결과</a:t>
                </a:r>
                <a:endParaRPr lang="en-US" altLang="ko-KR" sz="1500" dirty="0"/>
              </a:p>
              <a:p>
                <a:r>
                  <a:rPr lang="en-US" altLang="ko-KR" sz="1500" dirty="0"/>
                  <a:t> - final embedding</a:t>
                </a:r>
                <a:r>
                  <a:rPr lang="ko-KR" altLang="en-US" sz="1500" dirty="0"/>
                  <a:t>을</a:t>
                </a:r>
                <a14:m>
                  <m:oMath xmlns:m="http://schemas.openxmlformats.org/officeDocument/2006/math">
                    <m:r>
                      <a:rPr lang="en-US" altLang="ko-KR" sz="1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서</m:t>
                    </m:r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내</m:t>
                    </m:r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여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얻</m:t>
                    </m:r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음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sz="150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5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sz="15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9FB8D9-C8C8-4412-9C17-E9E70815A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79" y="5166240"/>
                <a:ext cx="5682827" cy="586058"/>
              </a:xfrm>
              <a:prstGeom prst="rect">
                <a:avLst/>
              </a:prstGeom>
              <a:blipFill>
                <a:blip r:embed="rId6"/>
                <a:stretch>
                  <a:fillRect l="-429" t="-2062" b="-5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91BA4C1-12BD-479C-A381-15850F34E94A}"/>
              </a:ext>
            </a:extLst>
          </p:cNvPr>
          <p:cNvSpPr/>
          <p:nvPr/>
        </p:nvSpPr>
        <p:spPr>
          <a:xfrm>
            <a:off x="4575388" y="5783440"/>
            <a:ext cx="535093" cy="257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19B835-E220-4A19-8AB6-6FBD3FFF4A8F}"/>
              </a:ext>
            </a:extLst>
          </p:cNvPr>
          <p:cNvSpPr txBox="1"/>
          <p:nvPr/>
        </p:nvSpPr>
        <p:spPr>
          <a:xfrm>
            <a:off x="5110481" y="5759288"/>
            <a:ext cx="5317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특성변환과 비선형 활성화를 제거하여 기존 </a:t>
            </a:r>
            <a:r>
              <a:rPr lang="en-US" altLang="ko-KR" sz="1500" b="1" dirty="0"/>
              <a:t>GCN </a:t>
            </a:r>
            <a:r>
              <a:rPr lang="ko-KR" altLang="en-US" sz="1500" b="1" dirty="0"/>
              <a:t>간소화</a:t>
            </a:r>
          </a:p>
        </p:txBody>
      </p:sp>
    </p:spTree>
    <p:extLst>
      <p:ext uri="{BB962C8B-B14F-4D97-AF65-F5344CB8AC3E}">
        <p14:creationId xmlns:p14="http://schemas.microsoft.com/office/powerpoint/2010/main" val="347151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Proposed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8F7B9-A646-478F-9A1F-4AAB0590ADCB}"/>
              </a:ext>
            </a:extLst>
          </p:cNvPr>
          <p:cNvSpPr txBox="1"/>
          <p:nvPr/>
        </p:nvSpPr>
        <p:spPr>
          <a:xfrm>
            <a:off x="1022773" y="1557869"/>
            <a:ext cx="10336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▷</a:t>
            </a:r>
            <a:r>
              <a:rPr lang="en-US" altLang="ko-KR" sz="2500" b="1" dirty="0"/>
              <a:t>Light Graph Convolution (LGC)</a:t>
            </a:r>
            <a:endParaRPr lang="ko-KR" altLang="en-US" sz="2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13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D09707-3AB5-4534-BE09-CBC9E2586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05" y="2093685"/>
            <a:ext cx="2881946" cy="3988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F8C215-69A4-48B2-A10A-A28FF5964550}"/>
                  </a:ext>
                </a:extLst>
              </p:cNvPr>
              <p:cNvSpPr txBox="1"/>
              <p:nvPr/>
            </p:nvSpPr>
            <p:spPr>
              <a:xfrm>
                <a:off x="3829052" y="2258785"/>
                <a:ext cx="6159498" cy="4034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/>
                  <a:t>Light GCN</a:t>
                </a:r>
                <a:r>
                  <a:rPr lang="ko-KR" altLang="en-US" sz="1500" b="1" dirty="0"/>
                  <a:t>은 모델의 첫 번째 레이어의 </a:t>
                </a:r>
                <a:r>
                  <a:rPr lang="ko-KR" altLang="en-US" sz="1500" b="1" dirty="0" err="1"/>
                  <a:t>임베딩</a:t>
                </a:r>
                <a:r>
                  <a:rPr lang="ko-KR" altLang="en-US" sz="1500" b="1" dirty="0"/>
                  <a:t> 파라미터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sz="15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5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ko-KR" altLang="en-US" sz="15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  <m:sup>
                        <m:r>
                          <a:rPr lang="ko-KR" altLang="en-US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ko-KR" altLang="en-US" sz="15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sz="15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5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ko-KR" altLang="en-US" sz="1500" b="1" dirty="0"/>
                  <a:t>만 학습</a:t>
                </a:r>
                <a:endParaRPr lang="en-US" altLang="ko-KR" sz="1500" b="1" dirty="0"/>
              </a:p>
              <a:p>
                <a:endParaRPr lang="en-US" altLang="ko-KR" sz="1500" b="1" dirty="0"/>
              </a:p>
              <a:p>
                <a:r>
                  <a:rPr lang="ko-KR" altLang="en-US" sz="1500" b="1" dirty="0"/>
                  <a:t>〮간소화된 학습 과정</a:t>
                </a:r>
                <a:r>
                  <a:rPr lang="en-US" altLang="ko-KR" sz="1500" dirty="0"/>
                  <a:t>: </a:t>
                </a:r>
                <a:r>
                  <a:rPr lang="ko-KR" altLang="en-US" sz="1500" dirty="0"/>
                  <a:t>첫 번째 레이어의 </a:t>
                </a:r>
                <a:r>
                  <a:rPr lang="ko-KR" altLang="en-US" sz="1500" dirty="0" err="1"/>
                  <a:t>임베딩만을</a:t>
                </a:r>
                <a:r>
                  <a:rPr lang="ko-KR" altLang="en-US" sz="1500" dirty="0"/>
                  <a:t> 학습함으로써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모델의 매개변수 수와 학습 과정이 간소화</a:t>
                </a:r>
                <a:r>
                  <a:rPr lang="ko-KR" altLang="en-US" sz="1500" b="1" dirty="0"/>
                  <a:t> </a:t>
                </a:r>
                <a:endParaRPr lang="en-US" altLang="ko-KR" sz="1500" b="1" dirty="0"/>
              </a:p>
              <a:p>
                <a:endParaRPr lang="en-US" altLang="ko-KR" sz="1500" b="1" dirty="0"/>
              </a:p>
              <a:p>
                <a:r>
                  <a:rPr lang="ko-KR" altLang="en-US" sz="1500" b="1" dirty="0"/>
                  <a:t>〮효율적인 정보 전파</a:t>
                </a:r>
                <a:r>
                  <a:rPr lang="en-US" altLang="ko-KR" sz="1500" dirty="0"/>
                  <a:t>: </a:t>
                </a:r>
                <a:r>
                  <a:rPr lang="en-US" altLang="ko-KR" sz="1500" dirty="0" err="1"/>
                  <a:t>LightGCN</a:t>
                </a:r>
                <a:r>
                  <a:rPr lang="ko-KR" altLang="en-US" sz="1500" dirty="0"/>
                  <a:t>의 나머지 레이어는 학습된 첫 번째 레이어의 </a:t>
                </a:r>
                <a:r>
                  <a:rPr lang="ko-KR" altLang="en-US" sz="1500" dirty="0" err="1"/>
                  <a:t>임베딩을</a:t>
                </a:r>
                <a:r>
                  <a:rPr lang="ko-KR" altLang="en-US" sz="1500" dirty="0"/>
                  <a:t> 기반으로 정보를 전파</a:t>
                </a:r>
                <a:endParaRPr lang="en-US" altLang="ko-KR" sz="1500" dirty="0"/>
              </a:p>
              <a:p>
                <a:endParaRPr lang="en-US" altLang="ko-KR" sz="1500" b="1" dirty="0"/>
              </a:p>
              <a:p>
                <a:r>
                  <a:rPr lang="ko-KR" altLang="en-US" sz="1500" b="1" dirty="0"/>
                  <a:t>〮</a:t>
                </a:r>
                <a:r>
                  <a:rPr lang="en-US" altLang="ko-KR" sz="1500" b="1" baseline="30000" dirty="0"/>
                  <a:t>(1)</a:t>
                </a:r>
                <a:r>
                  <a:rPr lang="ko-KR" altLang="en-US" sz="1500" b="1" dirty="0" err="1"/>
                  <a:t>오버스무딩</a:t>
                </a:r>
                <a:r>
                  <a:rPr lang="ko-KR" altLang="en-US" sz="1500" b="1" dirty="0"/>
                  <a:t> 문제 해결</a:t>
                </a:r>
                <a:r>
                  <a:rPr lang="en-US" altLang="ko-KR" sz="1500" dirty="0"/>
                  <a:t>: </a:t>
                </a:r>
                <a:r>
                  <a:rPr lang="ko-KR" altLang="en-US" sz="1500" dirty="0"/>
                  <a:t>고차 레이어의 </a:t>
                </a:r>
                <a:r>
                  <a:rPr lang="ko-KR" altLang="en-US" sz="1500" dirty="0" err="1"/>
                  <a:t>임베딩을</a:t>
                </a:r>
                <a:r>
                  <a:rPr lang="ko-KR" altLang="en-US" sz="1500" dirty="0"/>
                  <a:t> 직접 학습하지 않고 첫 번째 </a:t>
                </a:r>
                <a:r>
                  <a:rPr lang="ko-KR" altLang="en-US" sz="1500" dirty="0" err="1"/>
                  <a:t>레이어만을</a:t>
                </a:r>
                <a:r>
                  <a:rPr lang="ko-KR" altLang="en-US" sz="1500" dirty="0"/>
                  <a:t> 학습함으로써</a:t>
                </a:r>
                <a:r>
                  <a:rPr lang="en-US" altLang="ko-KR" sz="1500" dirty="0"/>
                  <a:t>, </a:t>
                </a:r>
                <a:r>
                  <a:rPr lang="en-US" altLang="ko-KR" sz="1500" dirty="0" err="1"/>
                  <a:t>LightGCN</a:t>
                </a:r>
                <a:r>
                  <a:rPr lang="ko-KR" altLang="en-US" sz="1500" dirty="0"/>
                  <a:t>은 네트워크가 너무 깊어질 때 발생할 수 있는 </a:t>
                </a:r>
                <a:r>
                  <a:rPr lang="ko-KR" altLang="en-US" sz="1500" dirty="0" err="1"/>
                  <a:t>오버스무딩</a:t>
                </a:r>
                <a:r>
                  <a:rPr lang="en-US" altLang="ko-KR" sz="1500" dirty="0"/>
                  <a:t>(over-smoothing) </a:t>
                </a:r>
                <a:r>
                  <a:rPr lang="ko-KR" altLang="en-US" sz="1500" dirty="0"/>
                  <a:t>문제를 완화</a:t>
                </a:r>
                <a:endParaRPr lang="en-US" altLang="ko-KR" sz="1500" dirty="0"/>
              </a:p>
              <a:p>
                <a:endParaRPr lang="en-US" altLang="ko-KR" sz="1500" b="1" dirty="0"/>
              </a:p>
              <a:p>
                <a:r>
                  <a:rPr lang="ko-KR" altLang="en-US" sz="1500" b="1" dirty="0"/>
                  <a:t>〮자체 연결 효과의 내재화</a:t>
                </a:r>
                <a:r>
                  <a:rPr lang="en-US" altLang="ko-KR" sz="1500" dirty="0"/>
                  <a:t>: </a:t>
                </a:r>
                <a:r>
                  <a:rPr lang="en-US" altLang="ko-KR" sz="1500" dirty="0" err="1"/>
                  <a:t>LightGCN</a:t>
                </a:r>
                <a:r>
                  <a:rPr lang="ko-KR" altLang="en-US" sz="1500" dirty="0"/>
                  <a:t>에서는 자체 연결을 명시적으로 추가하지 않지만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첫 번째 레이어의 </a:t>
                </a:r>
                <a:r>
                  <a:rPr lang="ko-KR" altLang="en-US" sz="1500" dirty="0" err="1"/>
                  <a:t>임베딩이</a:t>
                </a:r>
                <a:r>
                  <a:rPr lang="ko-KR" altLang="en-US" sz="1500" dirty="0"/>
                  <a:t> 최종 </a:t>
                </a:r>
                <a:r>
                  <a:rPr lang="ko-KR" altLang="en-US" sz="1500" dirty="0" err="1"/>
                  <a:t>임베딩에</a:t>
                </a:r>
                <a:r>
                  <a:rPr lang="ko-KR" altLang="en-US" sz="1500" dirty="0"/>
                  <a:t> 중요한 기여를 하기 때문에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별도의 자체 연결을 추가할 필요가 없음</a:t>
                </a:r>
                <a:endParaRPr lang="en-US" altLang="ko-KR" sz="1500" dirty="0"/>
              </a:p>
              <a:p>
                <a:r>
                  <a:rPr lang="en-US" altLang="ko-KR" sz="1500" dirty="0"/>
                  <a:t>(self-connection).</a:t>
                </a:r>
                <a:endParaRPr lang="en-US" altLang="ko-KR" sz="1500" b="1" dirty="0"/>
              </a:p>
              <a:p>
                <a:endParaRPr lang="ko-KR" altLang="en-US" sz="15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F8C215-69A4-48B2-A10A-A28FF5964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2" y="2258785"/>
                <a:ext cx="6159498" cy="4034246"/>
              </a:xfrm>
              <a:prstGeom prst="rect">
                <a:avLst/>
              </a:prstGeom>
              <a:blipFill>
                <a:blip r:embed="rId4"/>
                <a:stretch>
                  <a:fillRect l="-396" t="-151" r="-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7AD53AF5-4ED5-4922-9423-198335BD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352" y="6395684"/>
            <a:ext cx="8762046" cy="365125"/>
          </a:xfrm>
        </p:spPr>
        <p:txBody>
          <a:bodyPr/>
          <a:lstStyle/>
          <a:p>
            <a:r>
              <a:rPr lang="en-US" altLang="ko-KR" sz="1100" dirty="0"/>
              <a:t>(1) : </a:t>
            </a:r>
            <a:r>
              <a:rPr lang="ko-KR" altLang="en-US" sz="1100" dirty="0" err="1"/>
              <a:t>오버스무딩이란</a:t>
            </a:r>
            <a:r>
              <a:rPr lang="ko-KR" altLang="en-US" sz="1100" dirty="0"/>
              <a:t> 너무 많은 레이어를 통과하면서 노드 간의 </a:t>
            </a:r>
            <a:r>
              <a:rPr lang="ko-KR" altLang="en-US" sz="1100" dirty="0" err="1"/>
              <a:t>임베딩이</a:t>
            </a:r>
            <a:r>
              <a:rPr lang="ko-KR" altLang="en-US" sz="1100" dirty="0"/>
              <a:t> 구별하기 어려울 정도로 비슷해지는 현상</a:t>
            </a:r>
          </a:p>
        </p:txBody>
      </p:sp>
    </p:spTree>
    <p:extLst>
      <p:ext uri="{BB962C8B-B14F-4D97-AF65-F5344CB8AC3E}">
        <p14:creationId xmlns:p14="http://schemas.microsoft.com/office/powerpoint/2010/main" val="340416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Proposed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8F7B9-A646-478F-9A1F-4AAB0590ADCB}"/>
              </a:ext>
            </a:extLst>
          </p:cNvPr>
          <p:cNvSpPr txBox="1"/>
          <p:nvPr/>
        </p:nvSpPr>
        <p:spPr>
          <a:xfrm>
            <a:off x="1022772" y="1166574"/>
            <a:ext cx="10336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▷</a:t>
            </a:r>
            <a:r>
              <a:rPr lang="en-US" altLang="ko-KR" sz="2500" b="1" dirty="0"/>
              <a:t>LGC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Matrix Form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14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15F9B-9D32-4676-A8C8-FF614E9F1789}"/>
              </a:ext>
            </a:extLst>
          </p:cNvPr>
          <p:cNvSpPr txBox="1"/>
          <p:nvPr/>
        </p:nvSpPr>
        <p:spPr>
          <a:xfrm>
            <a:off x="2444750" y="2160109"/>
            <a:ext cx="813434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/>
              <a:t>Adjacency Matrix </a:t>
            </a:r>
            <a:r>
              <a:rPr lang="en-US" altLang="ko-KR" sz="1700" dirty="0"/>
              <a:t>: </a:t>
            </a:r>
            <a:r>
              <a:rPr lang="ko-KR" altLang="en-US" sz="1700" dirty="0"/>
              <a:t>사용자와 </a:t>
            </a:r>
            <a:r>
              <a:rPr lang="ko-KR" altLang="en-US" sz="1700" dirty="0" err="1"/>
              <a:t>아이템간의</a:t>
            </a:r>
            <a:r>
              <a:rPr lang="ko-KR" altLang="en-US" sz="1700" dirty="0"/>
              <a:t> 관계</a:t>
            </a:r>
            <a:r>
              <a:rPr lang="en-US" altLang="ko-KR" sz="1700" dirty="0"/>
              <a:t>, R</a:t>
            </a:r>
            <a:r>
              <a:rPr lang="ko-KR" altLang="en-US" sz="1700" dirty="0"/>
              <a:t>은 사용자 아이템 상호작용 행렬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2CF330-4044-452C-A5DD-0AA6D6929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1" y="2034923"/>
            <a:ext cx="1346200" cy="5876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992C37-E90A-4D03-BE9C-9F41C8C8CC09}"/>
              </a:ext>
            </a:extLst>
          </p:cNvPr>
          <p:cNvSpPr txBox="1"/>
          <p:nvPr/>
        </p:nvSpPr>
        <p:spPr>
          <a:xfrm>
            <a:off x="1022772" y="2667163"/>
            <a:ext cx="1033102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/>
              <a:t>Diagonal Degree Matrix</a:t>
            </a:r>
            <a:r>
              <a:rPr lang="ko-KR" altLang="en-US" sz="1700" b="1" dirty="0"/>
              <a:t> </a:t>
            </a:r>
            <a:r>
              <a:rPr lang="en-US" altLang="ko-KR" sz="1700" dirty="0"/>
              <a:t>: D</a:t>
            </a:r>
            <a:r>
              <a:rPr lang="ko-KR" altLang="en-US" sz="1700" dirty="0"/>
              <a:t>는 대각 차수 행렬로</a:t>
            </a:r>
            <a:r>
              <a:rPr lang="en-US" altLang="ko-KR" sz="1700" dirty="0"/>
              <a:t>, </a:t>
            </a:r>
            <a:r>
              <a:rPr lang="ko-KR" altLang="en-US" sz="1700" dirty="0"/>
              <a:t>각 노드의 연결 정도를 나타냄</a:t>
            </a:r>
            <a:endParaRPr lang="en-US" altLang="ko-KR" sz="1700" dirty="0"/>
          </a:p>
          <a:p>
            <a:r>
              <a:rPr lang="en-US" altLang="ko-KR" sz="1700" dirty="0"/>
              <a:t>		           D</a:t>
            </a:r>
            <a:r>
              <a:rPr lang="ko-KR" altLang="en-US" sz="1700" dirty="0"/>
              <a:t>의 원소 </a:t>
            </a:r>
            <a:r>
              <a:rPr lang="en-US" altLang="ko-KR" sz="1700" dirty="0" err="1"/>
              <a:t>Dii</a:t>
            </a:r>
            <a:r>
              <a:rPr lang="ko-KR" altLang="en-US" sz="1700" dirty="0"/>
              <a:t>는 인접행렬 </a:t>
            </a:r>
            <a:r>
              <a:rPr lang="en-US" altLang="ko-KR" sz="1700" dirty="0"/>
              <a:t>A</a:t>
            </a:r>
            <a:r>
              <a:rPr lang="ko-KR" altLang="en-US" sz="1700" dirty="0"/>
              <a:t>의 </a:t>
            </a:r>
            <a:r>
              <a:rPr lang="en-US" altLang="ko-KR" sz="1700" dirty="0" err="1"/>
              <a:t>i</a:t>
            </a:r>
            <a:r>
              <a:rPr lang="ko-KR" altLang="en-US" sz="1700" dirty="0"/>
              <a:t>번째 행벡터에 존재하는 </a:t>
            </a:r>
            <a:r>
              <a:rPr lang="en-US" altLang="ko-KR" sz="1700" dirty="0"/>
              <a:t>nonzero</a:t>
            </a:r>
            <a:r>
              <a:rPr lang="ko-KR" altLang="en-US" sz="1700" dirty="0"/>
              <a:t> </a:t>
            </a:r>
            <a:r>
              <a:rPr lang="en-US" altLang="ko-KR" sz="1700" dirty="0"/>
              <a:t>entry </a:t>
            </a:r>
            <a:r>
              <a:rPr lang="ko-KR" altLang="en-US" sz="1700" dirty="0"/>
              <a:t>개수</a:t>
            </a:r>
            <a:endParaRPr lang="en-US" altLang="ko-KR" sz="1700" dirty="0"/>
          </a:p>
          <a:p>
            <a:r>
              <a:rPr lang="en-US" altLang="ko-KR" sz="1700" dirty="0"/>
              <a:t>		           (</a:t>
            </a:r>
            <a:r>
              <a:rPr lang="ko-KR" altLang="en-US" sz="1700" dirty="0"/>
              <a:t>노드에 연결된 </a:t>
            </a:r>
            <a:r>
              <a:rPr lang="en-US" altLang="ko-KR" sz="1700" dirty="0"/>
              <a:t>edge</a:t>
            </a:r>
            <a:r>
              <a:rPr lang="ko-KR" altLang="en-US" sz="1700" dirty="0"/>
              <a:t>수</a:t>
            </a:r>
            <a:r>
              <a:rPr lang="en-US" altLang="ko-KR" sz="17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68F76-9DB6-4A62-899B-121D88886212}"/>
              </a:ext>
            </a:extLst>
          </p:cNvPr>
          <p:cNvSpPr txBox="1"/>
          <p:nvPr/>
        </p:nvSpPr>
        <p:spPr>
          <a:xfrm>
            <a:off x="1870076" y="3561148"/>
            <a:ext cx="76961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(k+1)</a:t>
            </a:r>
            <a:r>
              <a:rPr lang="en-US" altLang="ko-KR" sz="1700" dirty="0" err="1"/>
              <a:t>th</a:t>
            </a:r>
            <a:r>
              <a:rPr lang="en-US" altLang="ko-KR" sz="1700" dirty="0"/>
              <a:t> layer</a:t>
            </a:r>
            <a:r>
              <a:rPr lang="ko-KR" altLang="en-US" sz="1700" dirty="0"/>
              <a:t>의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임베딩</a:t>
            </a:r>
            <a:endParaRPr lang="ko-KR" altLang="en-US"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D0E582-8936-487A-ADD4-AC5A183707A3}"/>
                  </a:ext>
                </a:extLst>
              </p:cNvPr>
              <p:cNvSpPr txBox="1"/>
              <p:nvPr/>
            </p:nvSpPr>
            <p:spPr>
              <a:xfrm>
                <a:off x="1082675" y="3529968"/>
                <a:ext cx="1543050" cy="371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7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d>
                          <m:dPr>
                            <m:ctrlPr>
                              <a:rPr lang="ko-KR" altLang="en-US" sz="17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7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ko-KR" altLang="en-US" sz="17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7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1700" b="1" dirty="0"/>
                  <a:t> </a:t>
                </a:r>
                <a:r>
                  <a:rPr lang="en-US" altLang="ko-KR" sz="1700" b="1" dirty="0"/>
                  <a:t>:</a:t>
                </a:r>
                <a:endParaRPr lang="ko-KR" altLang="en-US" sz="17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D0E582-8936-487A-ADD4-AC5A1837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3529968"/>
                <a:ext cx="1543050" cy="371577"/>
              </a:xfrm>
              <a:prstGeom prst="rect">
                <a:avLst/>
              </a:prstGeom>
              <a:blipFill>
                <a:blip r:embed="rId4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684610E-85A8-40DB-887F-F0EFADD4FD71}"/>
              </a:ext>
            </a:extLst>
          </p:cNvPr>
          <p:cNvSpPr txBox="1"/>
          <p:nvPr/>
        </p:nvSpPr>
        <p:spPr>
          <a:xfrm>
            <a:off x="1022772" y="3931215"/>
            <a:ext cx="297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〮</a:t>
            </a:r>
            <a:r>
              <a:rPr lang="en-US" altLang="ko-KR" b="1" dirty="0"/>
              <a:t>LGC </a:t>
            </a:r>
            <a:r>
              <a:rPr lang="ko-KR" altLang="en-US" b="1" dirty="0"/>
              <a:t>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4F9DB6-62E5-433C-AC8B-B84ADADCDD7C}"/>
              </a:ext>
            </a:extLst>
          </p:cNvPr>
          <p:cNvSpPr txBox="1"/>
          <p:nvPr/>
        </p:nvSpPr>
        <p:spPr>
          <a:xfrm>
            <a:off x="1038226" y="4828720"/>
            <a:ext cx="528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〮</a:t>
            </a:r>
            <a:r>
              <a:rPr lang="en-US" altLang="ko-KR" b="1" dirty="0"/>
              <a:t>Embedding Matrix for Prediction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E217F-2DCC-4CF6-AA3F-DB1164D45D5E}"/>
              </a:ext>
            </a:extLst>
          </p:cNvPr>
          <p:cNvSpPr txBox="1"/>
          <p:nvPr/>
        </p:nvSpPr>
        <p:spPr>
          <a:xfrm>
            <a:off x="1022772" y="1683264"/>
            <a:ext cx="297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〮</a:t>
            </a:r>
            <a:r>
              <a:rPr lang="en-US" altLang="ko-KR" b="1" dirty="0"/>
              <a:t>Notation</a:t>
            </a:r>
            <a:endParaRPr lang="ko-KR" altLang="en-US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5F04923-21F4-4BA6-A442-2FA4EB1B6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51" y="5198052"/>
            <a:ext cx="6068272" cy="11050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060A81C-8B38-4029-8C41-74365973B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551" y="4260077"/>
            <a:ext cx="3181794" cy="540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6157F7-96A9-462C-AC8E-60FE4B34307D}"/>
              </a:ext>
            </a:extLst>
          </p:cNvPr>
          <p:cNvSpPr txBox="1"/>
          <p:nvPr/>
        </p:nvSpPr>
        <p:spPr>
          <a:xfrm>
            <a:off x="4328160" y="4359056"/>
            <a:ext cx="30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연결된 </a:t>
            </a:r>
            <a:r>
              <a:rPr lang="en-US" altLang="ko-KR" dirty="0"/>
              <a:t>edge</a:t>
            </a:r>
            <a:r>
              <a:rPr lang="ko-KR" altLang="en-US" dirty="0"/>
              <a:t>수로 정규화</a:t>
            </a:r>
          </a:p>
        </p:txBody>
      </p:sp>
    </p:spTree>
    <p:extLst>
      <p:ext uri="{BB962C8B-B14F-4D97-AF65-F5344CB8AC3E}">
        <p14:creationId xmlns:p14="http://schemas.microsoft.com/office/powerpoint/2010/main" val="156938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Proposed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8F7B9-A646-478F-9A1F-4AAB0590ADCB}"/>
              </a:ext>
            </a:extLst>
          </p:cNvPr>
          <p:cNvSpPr txBox="1"/>
          <p:nvPr/>
        </p:nvSpPr>
        <p:spPr>
          <a:xfrm>
            <a:off x="1022773" y="1557869"/>
            <a:ext cx="10336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▷ </a:t>
            </a:r>
            <a:r>
              <a:rPr lang="en-US" altLang="ko-KR" sz="2500" b="1" dirty="0"/>
              <a:t>Self – connection in Simplified GCN</a:t>
            </a:r>
            <a:endParaRPr lang="ko-KR" altLang="en-US" sz="2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15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A3F43F-3E51-4924-AE9E-B47143E1A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73" y="2034923"/>
            <a:ext cx="4934639" cy="647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0FE4C9-B285-488F-8097-58CC669A6DDC}"/>
              </a:ext>
            </a:extLst>
          </p:cNvPr>
          <p:cNvSpPr txBox="1"/>
          <p:nvPr/>
        </p:nvSpPr>
        <p:spPr>
          <a:xfrm>
            <a:off x="1123950" y="2685726"/>
            <a:ext cx="6489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Ⅰ : </a:t>
            </a:r>
            <a:r>
              <a:rPr lang="ko-KR" altLang="en-US" sz="1500" dirty="0"/>
              <a:t>자체 연결을 포함하기 위한 단위행렬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431E94-8646-4F66-A06A-DF4502DC9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73" y="3159767"/>
            <a:ext cx="7030431" cy="1158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338FE0-305D-42CF-B753-5F0DD490027C}"/>
                  </a:ext>
                </a:extLst>
              </p:cNvPr>
              <p:cNvSpPr txBox="1"/>
              <p:nvPr/>
            </p:nvSpPr>
            <p:spPr>
              <a:xfrm>
                <a:off x="1123950" y="4943761"/>
                <a:ext cx="396875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d>
                          <m:dPr>
                            <m:ctrlPr>
                              <a:rPr lang="ko-KR" alt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마지막 레이어 </a:t>
                </a:r>
                <a:r>
                  <a:rPr lang="ko-KR" altLang="en-US" dirty="0" err="1"/>
                  <a:t>임베딩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338FE0-305D-42CF-B753-5F0DD4900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4943761"/>
                <a:ext cx="3968750" cy="387927"/>
              </a:xfrm>
              <a:prstGeom prst="rect">
                <a:avLst/>
              </a:prstGeom>
              <a:blipFill>
                <a:blip r:embed="rId5"/>
                <a:stretch>
                  <a:fillRect t="-4688" b="-23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6B4228FA-F107-4D10-848E-70C1346C20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9615" y="4443991"/>
            <a:ext cx="5696745" cy="4953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83492E-AFA9-4385-8A87-89ECCB159CBE}"/>
              </a:ext>
            </a:extLst>
          </p:cNvPr>
          <p:cNvSpPr txBox="1"/>
          <p:nvPr/>
        </p:nvSpPr>
        <p:spPr>
          <a:xfrm>
            <a:off x="2763162" y="6213595"/>
            <a:ext cx="354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LGC</a:t>
            </a:r>
            <a:r>
              <a:rPr lang="ko-KR" altLang="en-US" b="1" dirty="0"/>
              <a:t>는 </a:t>
            </a:r>
            <a:r>
              <a:rPr lang="en-US" altLang="ko-KR" b="1" dirty="0"/>
              <a:t>self – connection </a:t>
            </a:r>
            <a:r>
              <a:rPr lang="ko-KR" altLang="en-US" b="1" dirty="0"/>
              <a:t>포함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2E70D8B-A914-4C3F-B203-BE7385F4D0BE}"/>
              </a:ext>
            </a:extLst>
          </p:cNvPr>
          <p:cNvSpPr/>
          <p:nvPr/>
        </p:nvSpPr>
        <p:spPr>
          <a:xfrm>
            <a:off x="4087137" y="5763685"/>
            <a:ext cx="901700" cy="528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15D3FAA-8D09-46AC-BFCC-A7581F9285FA}"/>
                  </a:ext>
                </a:extLst>
              </p:cNvPr>
              <p:cNvSpPr/>
              <p:nvPr/>
            </p:nvSpPr>
            <p:spPr>
              <a:xfrm>
                <a:off x="1123950" y="5302583"/>
                <a:ext cx="2557751" cy="375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 err="1"/>
                  <a:t>정규화된</a:t>
                </a:r>
                <a:r>
                  <a:rPr lang="ko-KR" altLang="en-US" dirty="0"/>
                  <a:t> 인접 행렬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15D3FAA-8D09-46AC-BFCC-A7581F928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5302583"/>
                <a:ext cx="2557751" cy="375039"/>
              </a:xfrm>
              <a:prstGeom prst="rect">
                <a:avLst/>
              </a:prstGeom>
              <a:blipFill>
                <a:blip r:embed="rId7"/>
                <a:stretch>
                  <a:fillRect t="-8197" r="-1429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95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Proposed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8F7B9-A646-478F-9A1F-4AAB0590ADCB}"/>
              </a:ext>
            </a:extLst>
          </p:cNvPr>
          <p:cNvSpPr txBox="1"/>
          <p:nvPr/>
        </p:nvSpPr>
        <p:spPr>
          <a:xfrm>
            <a:off x="1022773" y="1557869"/>
            <a:ext cx="10336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▷ </a:t>
            </a:r>
            <a:r>
              <a:rPr lang="en-US" altLang="ko-KR" sz="2500" b="1" dirty="0"/>
              <a:t>APPNP</a:t>
            </a:r>
            <a:r>
              <a:rPr lang="ko-KR" altLang="en-US" sz="2500" b="1" dirty="0"/>
              <a:t>과 연관성</a:t>
            </a:r>
            <a:endParaRPr lang="en-US" altLang="ko-KR" sz="2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16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FBABF-9E52-4179-AFFA-7383D5B15630}"/>
              </a:ext>
            </a:extLst>
          </p:cNvPr>
          <p:cNvSpPr txBox="1"/>
          <p:nvPr/>
        </p:nvSpPr>
        <p:spPr>
          <a:xfrm>
            <a:off x="1041400" y="2088670"/>
            <a:ext cx="10109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/>
              <a:t>APPNP</a:t>
            </a:r>
            <a:r>
              <a:rPr lang="en-US" altLang="ko-KR" sz="1700" dirty="0"/>
              <a:t> : Personalized PageRank</a:t>
            </a:r>
            <a:r>
              <a:rPr lang="ko-KR" altLang="en-US" sz="1700" dirty="0"/>
              <a:t>에서 영감을 받아 </a:t>
            </a:r>
            <a:r>
              <a:rPr lang="ko-KR" altLang="en-US" sz="1700" dirty="0" err="1"/>
              <a:t>오버스무딩을</a:t>
            </a:r>
            <a:r>
              <a:rPr lang="ko-KR" altLang="en-US" sz="1700" dirty="0"/>
              <a:t> 해결하는 </a:t>
            </a:r>
            <a:r>
              <a:rPr lang="en-US" altLang="ko-KR" sz="1700" dirty="0"/>
              <a:t>GCN </a:t>
            </a:r>
            <a:r>
              <a:rPr lang="ko-KR" altLang="en-US" sz="1700" dirty="0"/>
              <a:t>변형 모델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3A7C1F-95B0-4C89-BDAF-3E88DFA8D7BA}"/>
              </a:ext>
            </a:extLst>
          </p:cNvPr>
          <p:cNvSpPr/>
          <p:nvPr/>
        </p:nvSpPr>
        <p:spPr>
          <a:xfrm>
            <a:off x="1041400" y="2780135"/>
            <a:ext cx="89154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>
                <a:solidFill>
                  <a:srgbClr val="0D0D0D"/>
                </a:solidFill>
                <a:latin typeface="Söhne"/>
              </a:rPr>
              <a:t>APPNP</a:t>
            </a:r>
            <a:r>
              <a:rPr lang="ko-KR" altLang="en-US" sz="1700" dirty="0">
                <a:solidFill>
                  <a:srgbClr val="0D0D0D"/>
                </a:solidFill>
                <a:latin typeface="Söhne"/>
              </a:rPr>
              <a:t>는 각 전파 레이어에 시작 특성</a:t>
            </a:r>
            <a:r>
              <a:rPr lang="en-US" altLang="ko-KR" sz="1700" dirty="0">
                <a:solidFill>
                  <a:srgbClr val="0D0D0D"/>
                </a:solidFill>
                <a:latin typeface="Söhne"/>
              </a:rPr>
              <a:t>(</a:t>
            </a:r>
            <a:r>
              <a:rPr lang="ko-KR" altLang="en-US" sz="1700" dirty="0">
                <a:solidFill>
                  <a:srgbClr val="0D0D0D"/>
                </a:solidFill>
                <a:latin typeface="Söhne"/>
              </a:rPr>
              <a:t>즉</a:t>
            </a:r>
            <a:r>
              <a:rPr lang="en-US" altLang="ko-KR" sz="1700" dirty="0">
                <a:solidFill>
                  <a:srgbClr val="0D0D0D"/>
                </a:solidFill>
                <a:latin typeface="Söhne"/>
              </a:rPr>
              <a:t>, 0</a:t>
            </a:r>
            <a:r>
              <a:rPr lang="ko-KR" altLang="en-US" sz="1700" dirty="0">
                <a:solidFill>
                  <a:srgbClr val="0D0D0D"/>
                </a:solidFill>
                <a:latin typeface="Söhne"/>
              </a:rPr>
              <a:t>번째 레이어 </a:t>
            </a:r>
            <a:r>
              <a:rPr lang="ko-KR" altLang="en-US" sz="1700" dirty="0" err="1">
                <a:solidFill>
                  <a:srgbClr val="0D0D0D"/>
                </a:solidFill>
                <a:latin typeface="Söhne"/>
              </a:rPr>
              <a:t>임베딩</a:t>
            </a:r>
            <a:r>
              <a:rPr lang="en-US" altLang="ko-KR" sz="1700" dirty="0">
                <a:solidFill>
                  <a:srgbClr val="0D0D0D"/>
                </a:solidFill>
                <a:latin typeface="Söhne"/>
              </a:rPr>
              <a:t>)</a:t>
            </a:r>
            <a:r>
              <a:rPr lang="ko-KR" altLang="en-US" sz="1700" dirty="0">
                <a:solidFill>
                  <a:srgbClr val="0D0D0D"/>
                </a:solidFill>
                <a:latin typeface="Söhne"/>
              </a:rPr>
              <a:t>을 보완하여 로컬 정보를 보존</a:t>
            </a:r>
            <a:endParaRPr lang="ko-KR" altLang="en-US" sz="17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7D81E8-C6F2-4BA2-AD34-E5377E83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72" y="3854945"/>
            <a:ext cx="3429479" cy="6668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A657F2-A886-4A1E-8073-F326207ED921}"/>
              </a:ext>
            </a:extLst>
          </p:cNvPr>
          <p:cNvSpPr txBox="1"/>
          <p:nvPr/>
        </p:nvSpPr>
        <p:spPr>
          <a:xfrm>
            <a:off x="1022772" y="3447255"/>
            <a:ext cx="408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〮</a:t>
            </a:r>
            <a:r>
              <a:rPr lang="en-US" altLang="ko-KR" b="1" dirty="0"/>
              <a:t>APPNP</a:t>
            </a:r>
            <a:r>
              <a:rPr lang="ko-KR" altLang="en-US" b="1" dirty="0"/>
              <a:t>의 </a:t>
            </a:r>
            <a:r>
              <a:rPr lang="en-US" altLang="ko-KR" b="1" dirty="0"/>
              <a:t>propagation layer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E799DB-270C-4256-9BC4-AA0914E41E6B}"/>
                  </a:ext>
                </a:extLst>
              </p:cNvPr>
              <p:cNvSpPr txBox="1"/>
              <p:nvPr/>
            </p:nvSpPr>
            <p:spPr>
              <a:xfrm>
                <a:off x="1041400" y="4681290"/>
                <a:ext cx="5149850" cy="66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반</m:t>
                    </m:r>
                  </m:oMath>
                </a14:m>
                <a:r>
                  <a:rPr lang="ko-KR" altLang="en-US" dirty="0"/>
                  <a:t>영 비율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 err="1"/>
                  <a:t>정규화된</a:t>
                </a:r>
                <a:r>
                  <a:rPr lang="ko-KR" altLang="en-US" dirty="0"/>
                  <a:t> 인접 행렬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E799DB-270C-4256-9BC4-AA0914E41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0" y="4681290"/>
                <a:ext cx="5149850" cy="663515"/>
              </a:xfrm>
              <a:prstGeom prst="rect">
                <a:avLst/>
              </a:prstGeom>
              <a:blipFill>
                <a:blip r:embed="rId4"/>
                <a:stretch>
                  <a:fillRect l="-355" t="-3670" b="-13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8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Proposed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8F7B9-A646-478F-9A1F-4AAB0590ADCB}"/>
              </a:ext>
            </a:extLst>
          </p:cNvPr>
          <p:cNvSpPr txBox="1"/>
          <p:nvPr/>
        </p:nvSpPr>
        <p:spPr>
          <a:xfrm>
            <a:off x="1022773" y="1557869"/>
            <a:ext cx="10336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▷ 두 번째 레이어의 </a:t>
            </a:r>
            <a:r>
              <a:rPr lang="en-US" altLang="ko-KR" sz="2500" b="1" dirty="0"/>
              <a:t>Embedding Smoothness</a:t>
            </a:r>
            <a:r>
              <a:rPr lang="ko-KR" altLang="en-US" sz="2500" b="1" dirty="0"/>
              <a:t> </a:t>
            </a:r>
            <a:endParaRPr lang="en-US" altLang="ko-KR" sz="2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17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9C439A-D3A0-4909-BED6-E189CB029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73" y="2352292"/>
            <a:ext cx="7697274" cy="12288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A11B99-49BB-4BD6-85FE-6AC4B703C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73" y="3511489"/>
            <a:ext cx="4715533" cy="876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CC6D7C-7B65-415F-9CF1-C209F9C07602}"/>
              </a:ext>
            </a:extLst>
          </p:cNvPr>
          <p:cNvSpPr txBox="1"/>
          <p:nvPr/>
        </p:nvSpPr>
        <p:spPr>
          <a:xfrm>
            <a:off x="1022773" y="4673600"/>
            <a:ext cx="78481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User v</a:t>
            </a:r>
            <a:r>
              <a:rPr lang="ko-KR" altLang="en-US" sz="1500" dirty="0"/>
              <a:t>가 </a:t>
            </a:r>
            <a:r>
              <a:rPr lang="en-US" altLang="ko-KR" sz="1500" dirty="0"/>
              <a:t>target user u</a:t>
            </a:r>
            <a:r>
              <a:rPr lang="ko-KR" altLang="en-US" sz="1500" dirty="0"/>
              <a:t>와 같은 </a:t>
            </a:r>
            <a:r>
              <a:rPr lang="en-US" altLang="ko-KR" sz="1500" dirty="0"/>
              <a:t>item</a:t>
            </a:r>
            <a:r>
              <a:rPr lang="ko-KR" altLang="en-US" sz="1500" dirty="0"/>
              <a:t>에 상호 작용한 기록이 있다면 </a:t>
            </a:r>
            <a:endParaRPr lang="en-US" altLang="ko-KR" sz="1500" dirty="0"/>
          </a:p>
          <a:p>
            <a:r>
              <a:rPr lang="ko-KR" altLang="en-US" sz="1500" dirty="0"/>
              <a:t>두 유저간 </a:t>
            </a:r>
            <a:r>
              <a:rPr lang="en-US" altLang="ko-KR" sz="1500" dirty="0"/>
              <a:t>smoothness </a:t>
            </a:r>
            <a:r>
              <a:rPr lang="ko-KR" altLang="en-US" sz="1500" dirty="0"/>
              <a:t>강도는 </a:t>
            </a:r>
            <a:r>
              <a:rPr lang="en-US" altLang="ko-KR" sz="1500" dirty="0"/>
              <a:t>coefficient</a:t>
            </a:r>
            <a:r>
              <a:rPr lang="ko-KR" altLang="en-US" sz="1500" dirty="0"/>
              <a:t>로 표현</a:t>
            </a:r>
          </a:p>
        </p:txBody>
      </p:sp>
    </p:spTree>
    <p:extLst>
      <p:ext uri="{BB962C8B-B14F-4D97-AF65-F5344CB8AC3E}">
        <p14:creationId xmlns:p14="http://schemas.microsoft.com/office/powerpoint/2010/main" val="220805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Experiment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18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A9E494-D12C-4059-906C-A99BC2CA1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5" y="1282700"/>
            <a:ext cx="5472746" cy="27434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437897-952E-4788-A71A-7352D5454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750" y="1403351"/>
            <a:ext cx="5054599" cy="26228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BE8637-F76E-4A53-A564-A56582E63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9" y="4029600"/>
            <a:ext cx="5623402" cy="253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19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Experiment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19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D839E4-2EFB-4F48-957C-A25DF1927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11" y="1231757"/>
            <a:ext cx="10587789" cy="3590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550FA-F46B-4327-8EA7-7504E02B0099}"/>
              </a:ext>
            </a:extLst>
          </p:cNvPr>
          <p:cNvSpPr txBox="1"/>
          <p:nvPr/>
        </p:nvSpPr>
        <p:spPr>
          <a:xfrm>
            <a:off x="952811" y="5245263"/>
            <a:ext cx="1021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〮 </a:t>
            </a:r>
            <a:r>
              <a:rPr lang="en-US" altLang="ko-KR" dirty="0" err="1"/>
              <a:t>LightGCN</a:t>
            </a:r>
            <a:r>
              <a:rPr lang="en-US" altLang="ko-KR" dirty="0"/>
              <a:t> – single : </a:t>
            </a:r>
            <a:r>
              <a:rPr lang="ko-KR" altLang="en-US" dirty="0"/>
              <a:t>마지막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만을 최종 </a:t>
            </a:r>
            <a:r>
              <a:rPr lang="ko-KR" altLang="en-US" dirty="0" err="1"/>
              <a:t>임베딩</a:t>
            </a:r>
            <a:r>
              <a:rPr lang="ko-KR" altLang="en-US" dirty="0"/>
              <a:t> 값으로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424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828069"/>
            <a:ext cx="999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b="1" dirty="0">
                <a:solidFill>
                  <a:srgbClr val="C00000"/>
                </a:solidFill>
              </a:rPr>
              <a:t>Contents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A546E4-7F0D-4C1F-94A7-CD31261EE0E2}"/>
              </a:ext>
            </a:extLst>
          </p:cNvPr>
          <p:cNvSpPr txBox="1"/>
          <p:nvPr/>
        </p:nvSpPr>
        <p:spPr>
          <a:xfrm>
            <a:off x="473552" y="1843732"/>
            <a:ext cx="90576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3100" b="1" dirty="0"/>
              <a:t>〮 </a:t>
            </a:r>
            <a:r>
              <a:rPr lang="en-US" altLang="ko-KR" sz="3100" b="1" dirty="0"/>
              <a:t>Background</a:t>
            </a:r>
          </a:p>
          <a:p>
            <a:pPr fontAlgn="base"/>
            <a:r>
              <a:rPr lang="ko-KR" altLang="en-US" sz="3100" b="1" dirty="0"/>
              <a:t>〮</a:t>
            </a:r>
            <a:r>
              <a:rPr lang="en-US" altLang="ko-KR" sz="3100" b="1" dirty="0"/>
              <a:t> Problem definition</a:t>
            </a:r>
          </a:p>
          <a:p>
            <a:pPr fontAlgn="base"/>
            <a:r>
              <a:rPr lang="ko-KR" altLang="en-US" sz="3100" b="1" dirty="0"/>
              <a:t>〮 </a:t>
            </a:r>
            <a:r>
              <a:rPr lang="en-US" altLang="ko-KR" sz="3100" b="1" dirty="0"/>
              <a:t>Proposed method </a:t>
            </a:r>
          </a:p>
          <a:p>
            <a:pPr fontAlgn="base"/>
            <a:r>
              <a:rPr lang="ko-KR" altLang="en-US" sz="3100" b="1" dirty="0"/>
              <a:t>〮 </a:t>
            </a:r>
            <a:r>
              <a:rPr lang="en-US" altLang="ko-KR" sz="3100" b="1" dirty="0"/>
              <a:t>Experiment</a:t>
            </a:r>
          </a:p>
          <a:p>
            <a:pPr fontAlgn="base"/>
            <a:r>
              <a:rPr lang="ko-KR" altLang="en-US" sz="3100" b="1" dirty="0"/>
              <a:t>〮 </a:t>
            </a:r>
            <a:r>
              <a:rPr lang="en-US" altLang="ko-KR" sz="3100" b="1" dirty="0"/>
              <a:t>Conclusion </a:t>
            </a:r>
          </a:p>
          <a:p>
            <a:pPr fontAlgn="base"/>
            <a:r>
              <a:rPr lang="en-US" altLang="ko-KR" sz="3100" b="1" dirty="0"/>
              <a:t>  -  strong points </a:t>
            </a:r>
          </a:p>
          <a:p>
            <a:pPr fontAlgn="base"/>
            <a:r>
              <a:rPr lang="en-US" altLang="ko-KR" sz="3100" b="1" dirty="0"/>
              <a:t>  </a:t>
            </a:r>
            <a:r>
              <a:rPr lang="en-US" altLang="ko-KR" sz="3100" b="1"/>
              <a:t>-  </a:t>
            </a:r>
            <a:r>
              <a:rPr lang="en-US" altLang="ko-KR" sz="3100" b="1" dirty="0"/>
              <a:t>weak points</a:t>
            </a:r>
          </a:p>
          <a:p>
            <a:pPr fontAlgn="base"/>
            <a:r>
              <a:rPr lang="en-US" altLang="ko-KR" sz="3100" b="1" dirty="0"/>
              <a:t>     - Improve or resolve those weak point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34E8AC-F0AA-408D-A659-D2235C3C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2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5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8F7B9-A646-478F-9A1F-4AAB0590ADCB}"/>
              </a:ext>
            </a:extLst>
          </p:cNvPr>
          <p:cNvSpPr txBox="1"/>
          <p:nvPr/>
        </p:nvSpPr>
        <p:spPr>
          <a:xfrm>
            <a:off x="1022773" y="1557869"/>
            <a:ext cx="10336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▷</a:t>
            </a:r>
            <a:r>
              <a:rPr lang="en-US" altLang="ko-KR" sz="2500" b="1" dirty="0"/>
              <a:t> Strong points </a:t>
            </a:r>
            <a:endParaRPr lang="ko-KR" altLang="en-US" sz="2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20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4AAFF-67BA-4AF9-AB6E-2C41E8ECFFE5}"/>
              </a:ext>
            </a:extLst>
          </p:cNvPr>
          <p:cNvSpPr txBox="1"/>
          <p:nvPr/>
        </p:nvSpPr>
        <p:spPr>
          <a:xfrm>
            <a:off x="1564640" y="2106506"/>
            <a:ext cx="785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NGCF </a:t>
            </a:r>
            <a:r>
              <a:rPr lang="ko-KR" altLang="en-US" dirty="0"/>
              <a:t>구조를 단순화하여 추천 성능 향상 및 효율성 개선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5D72C-EF90-4E54-B099-50AF264163DE}"/>
              </a:ext>
            </a:extLst>
          </p:cNvPr>
          <p:cNvSpPr txBox="1"/>
          <p:nvPr/>
        </p:nvSpPr>
        <p:spPr>
          <a:xfrm>
            <a:off x="1017693" y="2526637"/>
            <a:ext cx="10336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▷</a:t>
            </a:r>
            <a:r>
              <a:rPr lang="en-US" altLang="ko-KR" sz="2500" b="1" dirty="0"/>
              <a:t> Weak points 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C63A0-9F8E-48F9-8175-6CC22F52D040}"/>
              </a:ext>
            </a:extLst>
          </p:cNvPr>
          <p:cNvSpPr txBox="1"/>
          <p:nvPr/>
        </p:nvSpPr>
        <p:spPr>
          <a:xfrm>
            <a:off x="1564640" y="3003691"/>
            <a:ext cx="785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LightGCN</a:t>
            </a:r>
            <a:r>
              <a:rPr lang="ko-KR" altLang="en-US" dirty="0"/>
              <a:t>은 암시적 데이터를 통한 추천 시스템이므로 선호도에 대한 평가를 반영하지 못한다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5DDF97B-DD6F-4030-B7BE-93F3453F5DC8}"/>
              </a:ext>
            </a:extLst>
          </p:cNvPr>
          <p:cNvSpPr/>
          <p:nvPr/>
        </p:nvSpPr>
        <p:spPr>
          <a:xfrm>
            <a:off x="1673013" y="3650022"/>
            <a:ext cx="785707" cy="778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82418-F6B6-41F1-8D89-A0159DF757D7}"/>
              </a:ext>
            </a:extLst>
          </p:cNvPr>
          <p:cNvSpPr txBox="1"/>
          <p:nvPr/>
        </p:nvSpPr>
        <p:spPr>
          <a:xfrm>
            <a:off x="2553547" y="3764228"/>
            <a:ext cx="708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LightGCN</a:t>
            </a:r>
            <a:r>
              <a:rPr lang="ko-KR" altLang="en-US" b="1" dirty="0"/>
              <a:t>의 간소화된 구조를 가지고 가면서 명시적 데이터에 적용할 수 있도록 확장할 수 없을까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648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1163235" y="2767280"/>
            <a:ext cx="9994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8000" b="1" dirty="0">
                <a:solidFill>
                  <a:srgbClr val="C00000"/>
                </a:solidFill>
              </a:rPr>
              <a:t>Thank you!</a:t>
            </a:r>
            <a:endParaRPr lang="ko-KR" altLang="en-US" sz="8000" b="1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99FB74-4B3D-435C-8D7F-CF5CD730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21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1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Background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8F7B9-A646-478F-9A1F-4AAB0590ADCB}"/>
              </a:ext>
            </a:extLst>
          </p:cNvPr>
          <p:cNvSpPr txBox="1"/>
          <p:nvPr/>
        </p:nvSpPr>
        <p:spPr>
          <a:xfrm>
            <a:off x="1022773" y="1557869"/>
            <a:ext cx="104377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▷ </a:t>
            </a:r>
            <a:r>
              <a:rPr lang="en-US" altLang="ko-KR" sz="2500" b="1" dirty="0"/>
              <a:t>User – Item data</a:t>
            </a:r>
            <a:r>
              <a:rPr lang="ko-KR" altLang="en-US" sz="2500" b="1" dirty="0"/>
              <a:t>를 통해 추천 시스템을 만들 수 있다</a:t>
            </a:r>
            <a:r>
              <a:rPr lang="en-US" altLang="ko-KR" sz="2500" b="1" dirty="0"/>
              <a:t>(CF)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▷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잠재특성을 효율적으로 파악하기 위해 </a:t>
            </a:r>
            <a:r>
              <a:rPr lang="en-US" altLang="ko-KR" sz="2500" b="1" dirty="0"/>
              <a:t>NGCF </a:t>
            </a:r>
            <a:r>
              <a:rPr lang="ko-KR" altLang="en-US" sz="2500" b="1" dirty="0"/>
              <a:t>제안 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▷추천 시스템에서 </a:t>
            </a:r>
            <a:r>
              <a:rPr lang="en-US" altLang="ko-KR" sz="2500" b="1" dirty="0"/>
              <a:t>NGCF</a:t>
            </a:r>
            <a:r>
              <a:rPr lang="ko-KR" altLang="en-US" sz="2500" b="1" dirty="0"/>
              <a:t> 같은 </a:t>
            </a:r>
            <a:r>
              <a:rPr lang="en-US" altLang="ko-KR" sz="2500" b="1" dirty="0"/>
              <a:t>GCN </a:t>
            </a:r>
            <a:r>
              <a:rPr lang="ko-KR" altLang="en-US" sz="2500" b="1" dirty="0"/>
              <a:t>기반 모델이 </a:t>
            </a:r>
            <a:endParaRPr lang="en-US" altLang="ko-KR" sz="2500" b="1" dirty="0"/>
          </a:p>
          <a:p>
            <a:r>
              <a:rPr lang="en-US" altLang="ko-KR" sz="2500" b="1" dirty="0"/>
              <a:t>   </a:t>
            </a:r>
            <a:r>
              <a:rPr lang="ko-KR" altLang="en-US" sz="2500" b="1" dirty="0"/>
              <a:t>실제로는 필요하지 않는 설계 포함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3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3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Background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8F7B9-A646-478F-9A1F-4AAB0590ADCB}"/>
              </a:ext>
            </a:extLst>
          </p:cNvPr>
          <p:cNvSpPr txBox="1"/>
          <p:nvPr/>
        </p:nvSpPr>
        <p:spPr>
          <a:xfrm>
            <a:off x="1017693" y="1561793"/>
            <a:ext cx="10336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▷ </a:t>
            </a:r>
            <a:r>
              <a:rPr lang="en-US" altLang="ko-KR" sz="2500" b="1" dirty="0"/>
              <a:t>What is Graph Neural Networks(GNN)</a:t>
            </a:r>
          </a:p>
          <a:p>
            <a:endParaRPr lang="ko-KR" altLang="en-US" sz="2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4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8EA59-5D7D-4584-8407-8509E6671171}"/>
              </a:ext>
            </a:extLst>
          </p:cNvPr>
          <p:cNvSpPr txBox="1"/>
          <p:nvPr/>
        </p:nvSpPr>
        <p:spPr>
          <a:xfrm>
            <a:off x="549425" y="6362853"/>
            <a:ext cx="760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https://wonbae.github.io/2021-02-26-Graph9-GNN/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C0E4E0-F542-4441-9700-F2FDBA628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37" y="2053820"/>
            <a:ext cx="4807468" cy="3962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531E3-5188-465E-B13E-C03FADCA4FA0}"/>
              </a:ext>
            </a:extLst>
          </p:cNvPr>
          <p:cNvSpPr txBox="1"/>
          <p:nvPr/>
        </p:nvSpPr>
        <p:spPr>
          <a:xfrm>
            <a:off x="5537417" y="2053820"/>
            <a:ext cx="591809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〮 그래프 </a:t>
            </a:r>
            <a:r>
              <a:rPr lang="ko-KR" altLang="en-US" sz="1500" b="1" dirty="0" err="1"/>
              <a:t>컨볼루션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(Graph Convolution)</a:t>
            </a:r>
            <a:r>
              <a:rPr lang="en-US" altLang="ko-KR" sz="1500" dirty="0"/>
              <a:t>: </a:t>
            </a:r>
          </a:p>
          <a:p>
            <a:r>
              <a:rPr lang="ko-KR" altLang="en-US" sz="1500" dirty="0"/>
              <a:t>그래프의 노드들이 자신의 특징과 이웃 노드들의 특징을 집계하여 새로운 </a:t>
            </a:r>
            <a:r>
              <a:rPr lang="ko-KR" altLang="en-US" sz="1500" dirty="0" err="1"/>
              <a:t>임베딩을</a:t>
            </a:r>
            <a:r>
              <a:rPr lang="ko-KR" altLang="en-US" sz="1500" dirty="0"/>
              <a:t> 생성 </a:t>
            </a:r>
            <a:r>
              <a:rPr lang="en-US" altLang="ko-KR" sz="1500" dirty="0"/>
              <a:t>=&gt; </a:t>
            </a:r>
            <a:r>
              <a:rPr lang="ko-KR" altLang="en-US" sz="1500" dirty="0"/>
              <a:t>지역적 정보 포착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b="1" dirty="0"/>
              <a:t>〮 비선형 활성화 함수 </a:t>
            </a:r>
            <a:r>
              <a:rPr lang="en-US" altLang="ko-KR" sz="1500" dirty="0"/>
              <a:t>: </a:t>
            </a:r>
            <a:r>
              <a:rPr lang="ko-KR" altLang="en-US" sz="1500" dirty="0"/>
              <a:t>그래프 </a:t>
            </a:r>
            <a:r>
              <a:rPr lang="ko-KR" altLang="en-US" sz="1500" dirty="0" err="1"/>
              <a:t>컨볼루션을</a:t>
            </a:r>
            <a:r>
              <a:rPr lang="ko-KR" altLang="en-US" sz="1500" dirty="0"/>
              <a:t> 통해 생성된 </a:t>
            </a:r>
            <a:endParaRPr lang="en-US" altLang="ko-KR" sz="1500" dirty="0"/>
          </a:p>
          <a:p>
            <a:r>
              <a:rPr lang="ko-KR" altLang="en-US" sz="1500" dirty="0" err="1"/>
              <a:t>임베딩에</a:t>
            </a:r>
            <a:r>
              <a:rPr lang="ko-KR" altLang="en-US" sz="1500" dirty="0"/>
              <a:t> 비선형 변환을 적용 </a:t>
            </a:r>
            <a:r>
              <a:rPr lang="en-US" altLang="ko-KR" sz="1500" dirty="0"/>
              <a:t>=&gt; </a:t>
            </a:r>
            <a:r>
              <a:rPr lang="ko-KR" altLang="en-US" sz="1500" dirty="0"/>
              <a:t>이는 모델이 복잡한 패턴을 학습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b="1" dirty="0"/>
              <a:t>〮 </a:t>
            </a:r>
            <a:r>
              <a:rPr lang="ko-KR" altLang="en-US" sz="1500" b="1" dirty="0" err="1"/>
              <a:t>드롭아웃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(Dropout)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오버피팅을</a:t>
            </a:r>
            <a:r>
              <a:rPr lang="ko-KR" altLang="en-US" sz="1500" dirty="0"/>
              <a:t> 방지하기 위해 일부 노드의 연결을 임의로 끊는 과정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b="1" dirty="0"/>
              <a:t>〮 </a:t>
            </a:r>
            <a:r>
              <a:rPr lang="ko-KR" altLang="en-US" sz="1500" b="1" dirty="0" err="1"/>
              <a:t>소프트맥스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Softmax</a:t>
            </a:r>
            <a:r>
              <a:rPr lang="en-US" altLang="ko-KR" sz="1500" b="1" dirty="0"/>
              <a:t>)</a:t>
            </a:r>
            <a:r>
              <a:rPr lang="en-US" altLang="ko-KR" sz="1500" dirty="0"/>
              <a:t>: </a:t>
            </a:r>
            <a:r>
              <a:rPr lang="ko-KR" altLang="en-US" sz="1500" dirty="0"/>
              <a:t>마지막 단계에서는 각 노드의 </a:t>
            </a:r>
            <a:r>
              <a:rPr lang="ko-KR" altLang="en-US" sz="1500" dirty="0" err="1"/>
              <a:t>임베딩을</a:t>
            </a:r>
            <a:r>
              <a:rPr lang="ko-KR" altLang="en-US" sz="1500" dirty="0"/>
              <a:t> 클래스의 확률 분포로 변환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b="1" dirty="0"/>
              <a:t>〮 클래스 </a:t>
            </a:r>
            <a:r>
              <a:rPr lang="en-US" altLang="ko-KR" sz="1500" b="1" dirty="0"/>
              <a:t>(Class)</a:t>
            </a:r>
            <a:r>
              <a:rPr lang="en-US" altLang="ko-KR" sz="1500" dirty="0"/>
              <a:t>: </a:t>
            </a:r>
            <a:r>
              <a:rPr lang="ko-KR" altLang="en-US" sz="1500" dirty="0"/>
              <a:t>최종적으로</a:t>
            </a:r>
            <a:r>
              <a:rPr lang="en-US" altLang="ko-KR" sz="1500" dirty="0"/>
              <a:t>, </a:t>
            </a:r>
            <a:r>
              <a:rPr lang="ko-KR" altLang="en-US" sz="1500" dirty="0"/>
              <a:t>각 노드는 </a:t>
            </a:r>
            <a:r>
              <a:rPr lang="ko-KR" altLang="en-US" sz="1500" dirty="0" err="1"/>
              <a:t>소프트맥스를</a:t>
            </a:r>
            <a:r>
              <a:rPr lang="ko-KR" altLang="en-US" sz="1500" dirty="0"/>
              <a:t> 통해 가장 높은 확률을 가진 클래스로 분류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700" b="1" dirty="0"/>
              <a:t>=&gt; </a:t>
            </a:r>
            <a:r>
              <a:rPr lang="ko-KR" altLang="en-US" sz="1700" b="1" dirty="0"/>
              <a:t>그래프 데이터의 복잡한 관계를 학습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6214007-CBF7-45DE-ACD0-0A7647478F79}"/>
              </a:ext>
            </a:extLst>
          </p:cNvPr>
          <p:cNvSpPr/>
          <p:nvPr/>
        </p:nvSpPr>
        <p:spPr>
          <a:xfrm>
            <a:off x="7515674" y="2542599"/>
            <a:ext cx="297932" cy="227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FA20F73-BCC2-40A2-93D7-90FADD7EBD91}"/>
              </a:ext>
            </a:extLst>
          </p:cNvPr>
          <p:cNvSpPr/>
          <p:nvPr/>
        </p:nvSpPr>
        <p:spPr>
          <a:xfrm>
            <a:off x="8190682" y="3237835"/>
            <a:ext cx="297932" cy="227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3FD0CAE-8D85-4BAD-8799-184B97AA004B}"/>
              </a:ext>
            </a:extLst>
          </p:cNvPr>
          <p:cNvSpPr/>
          <p:nvPr/>
        </p:nvSpPr>
        <p:spPr>
          <a:xfrm>
            <a:off x="5646322" y="5772887"/>
            <a:ext cx="297932" cy="227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15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Background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8F7B9-A646-478F-9A1F-4AAB0590ADCB}"/>
              </a:ext>
            </a:extLst>
          </p:cNvPr>
          <p:cNvSpPr txBox="1"/>
          <p:nvPr/>
        </p:nvSpPr>
        <p:spPr>
          <a:xfrm>
            <a:off x="1017693" y="1561793"/>
            <a:ext cx="10336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▷ </a:t>
            </a:r>
            <a:r>
              <a:rPr lang="en-US" altLang="ko-KR" sz="2500" b="1" dirty="0"/>
              <a:t>What is Graph Convolutional Networks (GCN)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5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CE5BC-BCEA-4EC2-9C9E-05355DEDE5A9}"/>
              </a:ext>
            </a:extLst>
          </p:cNvPr>
          <p:cNvSpPr txBox="1"/>
          <p:nvPr/>
        </p:nvSpPr>
        <p:spPr>
          <a:xfrm>
            <a:off x="1428505" y="4539560"/>
            <a:ext cx="766447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그래프 구조에 대해 </a:t>
            </a:r>
            <a:r>
              <a:rPr lang="en-US" altLang="ko-KR" sz="1700" dirty="0"/>
              <a:t>convolution </a:t>
            </a:r>
            <a:r>
              <a:rPr lang="ko-KR" altLang="en-US" sz="1700" dirty="0"/>
              <a:t>연산을 적용하는 </a:t>
            </a:r>
            <a:r>
              <a:rPr lang="en-US" altLang="ko-KR" sz="1700" dirty="0"/>
              <a:t>GCN</a:t>
            </a:r>
          </a:p>
          <a:p>
            <a:endParaRPr lang="en-US" altLang="ko-KR" sz="1700" dirty="0"/>
          </a:p>
          <a:p>
            <a:r>
              <a:rPr lang="ko-KR" altLang="en-US" sz="1700" b="1" dirty="0"/>
              <a:t>특징</a:t>
            </a:r>
            <a:endParaRPr lang="en-US" altLang="ko-KR" sz="1700" b="1" dirty="0"/>
          </a:p>
          <a:p>
            <a:r>
              <a:rPr lang="en-US" altLang="ko-KR" sz="1700" dirty="0"/>
              <a:t> </a:t>
            </a:r>
            <a:r>
              <a:rPr lang="ko-KR" altLang="en-US" b="1" dirty="0"/>
              <a:t>〮</a:t>
            </a:r>
            <a:r>
              <a:rPr lang="en-US" altLang="ko-KR" sz="1700" dirty="0"/>
              <a:t> </a:t>
            </a:r>
            <a:r>
              <a:rPr lang="ko-KR" altLang="en-US" sz="1700" dirty="0"/>
              <a:t>특성변환</a:t>
            </a:r>
            <a:endParaRPr lang="en-US" altLang="ko-KR" sz="1700" dirty="0"/>
          </a:p>
          <a:p>
            <a:r>
              <a:rPr lang="en-US" altLang="ko-KR" sz="1700" dirty="0"/>
              <a:t> </a:t>
            </a:r>
            <a:r>
              <a:rPr lang="ko-KR" altLang="en-US" b="1" dirty="0"/>
              <a:t>〮</a:t>
            </a:r>
            <a:r>
              <a:rPr lang="en-US" altLang="ko-KR" sz="1700" dirty="0"/>
              <a:t> </a:t>
            </a:r>
            <a:r>
              <a:rPr lang="ko-KR" altLang="en-US" sz="1700" dirty="0"/>
              <a:t>비선형 활성화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DC270E-26AB-4904-8E8F-5A90ED8E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05" y="2038847"/>
            <a:ext cx="7621308" cy="2458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1E7D74-5A03-490F-AA76-CBE413AA5366}"/>
              </a:ext>
            </a:extLst>
          </p:cNvPr>
          <p:cNvSpPr txBox="1"/>
          <p:nvPr/>
        </p:nvSpPr>
        <p:spPr>
          <a:xfrm>
            <a:off x="294334" y="6459865"/>
            <a:ext cx="8943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https://towardsdatascience.com/a-comprehensive-guide-to-convolutional-neural-networks-the-eli5-way-3bd2b1164a53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4079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Background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8F7B9-A646-478F-9A1F-4AAB0590ADCB}"/>
              </a:ext>
            </a:extLst>
          </p:cNvPr>
          <p:cNvSpPr txBox="1"/>
          <p:nvPr/>
        </p:nvSpPr>
        <p:spPr>
          <a:xfrm>
            <a:off x="1022773" y="1557869"/>
            <a:ext cx="10336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▷ </a:t>
            </a:r>
            <a:r>
              <a:rPr lang="en-US" altLang="ko-KR" sz="2500" b="1" dirty="0"/>
              <a:t>What is NGCF?</a:t>
            </a:r>
            <a:endParaRPr lang="ko-KR" altLang="en-US" sz="2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6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2003D-7641-402A-AEA5-CF983D719420}"/>
              </a:ext>
            </a:extLst>
          </p:cNvPr>
          <p:cNvSpPr txBox="1"/>
          <p:nvPr/>
        </p:nvSpPr>
        <p:spPr>
          <a:xfrm>
            <a:off x="123620" y="6459865"/>
            <a:ext cx="11944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“Neural Graph Collaborative Filtering” - </a:t>
            </a:r>
            <a:r>
              <a:rPr lang="en-US" altLang="ko-KR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r>
              <a:rPr lang="en-US" altLang="ko-KR" sz="1100" dirty="0"/>
              <a:t>iang Wang, </a:t>
            </a:r>
            <a:r>
              <a:rPr lang="en-US" altLang="ko-KR" sz="1100" dirty="0" err="1"/>
              <a:t>Xiangnan</a:t>
            </a:r>
            <a:r>
              <a:rPr lang="en-US" altLang="ko-KR" sz="1100" dirty="0"/>
              <a:t> He, Meng Wang, </a:t>
            </a:r>
            <a:r>
              <a:rPr lang="en-US" altLang="ko-KR" sz="1100" dirty="0" err="1"/>
              <a:t>Fuli</a:t>
            </a:r>
            <a:r>
              <a:rPr lang="en-US" altLang="ko-KR" sz="1100" dirty="0"/>
              <a:t> Feng, Tat-Seng Chua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F15681-048A-44C8-8FD2-208A2680D586}"/>
                  </a:ext>
                </a:extLst>
              </p:cNvPr>
              <p:cNvSpPr txBox="1"/>
              <p:nvPr/>
            </p:nvSpPr>
            <p:spPr>
              <a:xfrm>
                <a:off x="5455003" y="2079370"/>
                <a:ext cx="5984808" cy="355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/>
                  <a:t>전통적인 협업 필터링은 </a:t>
                </a:r>
                <a:r>
                  <a:rPr lang="en-US" altLang="ko-KR" sz="1500" dirty="0"/>
                  <a:t>user-item interaction</a:t>
                </a:r>
                <a:r>
                  <a:rPr lang="ko-KR" altLang="en-US" sz="1500" dirty="0"/>
                  <a:t>만을 고려하여</a:t>
                </a:r>
                <a:endParaRPr lang="en-US" altLang="ko-KR" sz="1500" dirty="0"/>
              </a:p>
              <a:p>
                <a:r>
                  <a:rPr lang="ko-KR" altLang="en-US" sz="1500" dirty="0"/>
                  <a:t>제품과 다른 사용자 간의 관계 즉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고차</a:t>
                </a:r>
                <a:r>
                  <a:rPr lang="en-US" altLang="ko-KR" sz="1500" dirty="0"/>
                  <a:t>-</a:t>
                </a:r>
                <a:r>
                  <a:rPr lang="ko-KR" altLang="en-US" sz="1500" dirty="0"/>
                  <a:t>연결성을 고려하지 못함</a:t>
                </a:r>
                <a:endParaRPr lang="en-US" altLang="ko-KR" sz="1500" dirty="0"/>
              </a:p>
              <a:p>
                <a:endParaRPr lang="en-US" altLang="ko-KR" sz="1500" b="1" dirty="0"/>
              </a:p>
              <a:p>
                <a:pPr algn="ctr"/>
                <a:r>
                  <a:rPr lang="en-US" altLang="ko-KR" sz="1500" b="1" dirty="0"/>
                  <a:t>Neural Graph Collaborative Filtering (NGCF)</a:t>
                </a:r>
                <a:r>
                  <a:rPr lang="ko-KR" altLang="en-US" sz="1500" dirty="0"/>
                  <a:t> </a:t>
                </a:r>
                <a:endParaRPr lang="en-US" altLang="ko-KR" sz="1500" dirty="0"/>
              </a:p>
              <a:p>
                <a:endParaRPr lang="en-US" altLang="ko-KR" sz="1500" dirty="0"/>
              </a:p>
              <a:p>
                <a:pPr algn="ctr"/>
                <a:r>
                  <a:rPr lang="en-US" altLang="ko-KR" sz="1500" dirty="0"/>
                  <a:t>= CF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+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Graph</a:t>
                </a:r>
              </a:p>
              <a:p>
                <a:endParaRPr lang="en-US" altLang="ko-KR" sz="1500" dirty="0"/>
              </a:p>
              <a:p>
                <a:pPr algn="ctr"/>
                <a:r>
                  <a:rPr lang="en-US" altLang="ko-KR" sz="1500" dirty="0"/>
                  <a:t>=&gt; </a:t>
                </a:r>
                <a:r>
                  <a:rPr lang="ko-KR" altLang="en-US" sz="1500" b="1" dirty="0"/>
                  <a:t>고차</a:t>
                </a:r>
                <a:r>
                  <a:rPr lang="en-US" altLang="ko-KR" sz="1500" b="1" dirty="0"/>
                  <a:t>-</a:t>
                </a:r>
                <a:r>
                  <a:rPr lang="ko-KR" altLang="en-US" sz="1500" b="1" dirty="0"/>
                  <a:t>연결성</a:t>
                </a:r>
                <a:r>
                  <a:rPr lang="en-US" altLang="ko-KR" sz="1500" b="1" dirty="0"/>
                  <a:t>(High-Order Connectivity) </a:t>
                </a:r>
                <a:r>
                  <a:rPr lang="ko-KR" altLang="en-US" sz="1500" b="1" dirty="0"/>
                  <a:t>극복</a:t>
                </a:r>
                <a:endParaRPr lang="en-US" altLang="ko-KR" sz="1500" dirty="0"/>
              </a:p>
              <a:p>
                <a:endParaRPr lang="en-US" altLang="ko-KR" sz="1500" dirty="0"/>
              </a:p>
              <a:p>
                <a:endParaRPr lang="en-US" altLang="ko-KR" sz="1500" dirty="0"/>
              </a:p>
              <a:p>
                <a:endParaRPr lang="en-US" altLang="ko-KR" sz="1500" dirty="0"/>
              </a:p>
              <a:p>
                <a:endParaRPr lang="en-US" altLang="ko-KR" sz="1500" dirty="0"/>
              </a:p>
              <a:p>
                <a:r>
                  <a:rPr lang="ko-KR" altLang="en-US" sz="1500" dirty="0"/>
                  <a:t>예</a:t>
                </a:r>
                <a:r>
                  <a:rPr lang="en-US" altLang="ko-KR" sz="1500" dirty="0"/>
                  <a:t>)</a:t>
                </a:r>
                <a:r>
                  <a:rPr lang="ko-KR" altLang="en-US" sz="15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ko-KR" altLang="en-US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500" i="1" dirty="0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5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ko-KR" altLang="en-US" sz="15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500" i="1" dirty="0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ko-KR" altLang="en-US" sz="15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ko-KR" altLang="en-US" sz="15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500" i="1" dirty="0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ko-KR" altLang="en-US" sz="15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ko-KR" altLang="en-US" sz="150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500" dirty="0"/>
                  <a:t>라는 그래프 상의 경로가 있을 때 그래프 구조에서는 이 경로를 모두 고려해 이웃 사용자들로부터 협력 신호를 제공 받아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sz="1500" dirty="0"/>
                  <a:t>에게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5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ko-KR" altLang="en-US" sz="150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5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500" dirty="0" err="1"/>
                  <a:t>를</a:t>
                </a:r>
                <a:r>
                  <a:rPr lang="ko-KR" altLang="en-US" sz="1500" dirty="0"/>
                  <a:t> 추천할 정보를 얻음</a:t>
                </a:r>
                <a:endParaRPr lang="en-US" altLang="ko-KR" sz="1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F15681-048A-44C8-8FD2-208A2680D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003" y="2079370"/>
                <a:ext cx="5984808" cy="3554819"/>
              </a:xfrm>
              <a:prstGeom prst="rect">
                <a:avLst/>
              </a:prstGeom>
              <a:blipFill>
                <a:blip r:embed="rId4"/>
                <a:stretch>
                  <a:fillRect l="-407" t="-343" b="-1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82A5AB41-59A6-4A01-B0F0-5AEB6EB01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014" y="2079370"/>
            <a:ext cx="4099494" cy="4082038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4E3B264-CB26-40CA-A606-CF61ED67A968}"/>
              </a:ext>
            </a:extLst>
          </p:cNvPr>
          <p:cNvSpPr/>
          <p:nvPr/>
        </p:nvSpPr>
        <p:spPr>
          <a:xfrm>
            <a:off x="6161408" y="3661524"/>
            <a:ext cx="467011" cy="357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Background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8F7B9-A646-478F-9A1F-4AAB0590ADCB}"/>
              </a:ext>
            </a:extLst>
          </p:cNvPr>
          <p:cNvSpPr txBox="1"/>
          <p:nvPr/>
        </p:nvSpPr>
        <p:spPr>
          <a:xfrm>
            <a:off x="1022773" y="1557869"/>
            <a:ext cx="10336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▷ </a:t>
            </a:r>
            <a:r>
              <a:rPr lang="en-US" altLang="ko-KR" sz="2500" b="1" dirty="0"/>
              <a:t>Points of Attention in Graph Structure</a:t>
            </a:r>
            <a:endParaRPr lang="ko-KR" altLang="en-US" sz="2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7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2003D-7641-402A-AEA5-CF983D719420}"/>
              </a:ext>
            </a:extLst>
          </p:cNvPr>
          <p:cNvSpPr txBox="1"/>
          <p:nvPr/>
        </p:nvSpPr>
        <p:spPr>
          <a:xfrm>
            <a:off x="123620" y="6459865"/>
            <a:ext cx="11944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“Neural Graph Collaborative Filtering” - Xiang Wang, </a:t>
            </a:r>
            <a:r>
              <a:rPr lang="en-US" altLang="ko-KR" sz="1100" dirty="0" err="1"/>
              <a:t>Xiangnan</a:t>
            </a:r>
            <a:r>
              <a:rPr lang="en-US" altLang="ko-KR" sz="1100" dirty="0"/>
              <a:t> He, Meng Wang, </a:t>
            </a:r>
            <a:r>
              <a:rPr lang="en-US" altLang="ko-KR" sz="1100" dirty="0" err="1"/>
              <a:t>Fuli</a:t>
            </a:r>
            <a:r>
              <a:rPr lang="en-US" altLang="ko-KR" sz="1100" dirty="0"/>
              <a:t> Feng, Tat-Seng Chua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A5AB41-59A6-4A01-B0F0-5AEB6EB0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14" y="2079370"/>
            <a:ext cx="4099494" cy="4082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3788A8-E784-4C6D-9A4A-967253876AE5}"/>
              </a:ext>
            </a:extLst>
          </p:cNvPr>
          <p:cNvSpPr txBox="1"/>
          <p:nvPr/>
        </p:nvSpPr>
        <p:spPr>
          <a:xfrm>
            <a:off x="5224508" y="1807687"/>
            <a:ext cx="55991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/>
          </a:p>
          <a:p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b="1" dirty="0"/>
              <a:t>Self-connection</a:t>
            </a:r>
            <a:r>
              <a:rPr lang="en-US" altLang="ko-KR" sz="1500" dirty="0"/>
              <a:t> : </a:t>
            </a:r>
            <a:r>
              <a:rPr lang="ko-KR" altLang="en-US" sz="1500" dirty="0"/>
              <a:t>각 노드는 자신의 정보도 중요하게 </a:t>
            </a:r>
            <a:r>
              <a:rPr lang="ko-KR" altLang="en-US" sz="1500" dirty="0" err="1"/>
              <a:t>여겨야하지만</a:t>
            </a:r>
            <a:r>
              <a:rPr lang="en-US" altLang="ko-KR" sz="1500" dirty="0"/>
              <a:t>,</a:t>
            </a:r>
            <a:r>
              <a:rPr lang="ko-KR" altLang="en-US" sz="1500" dirty="0"/>
              <a:t> 그래프에서는 노드가 자기 자신을 가르치는 </a:t>
            </a:r>
            <a:r>
              <a:rPr lang="en-US" altLang="ko-KR" sz="1500" dirty="0"/>
              <a:t>link</a:t>
            </a:r>
            <a:r>
              <a:rPr lang="ko-KR" altLang="en-US" sz="1500" dirty="0"/>
              <a:t>가 없기 때문에 이를 모델에 추가해줘야 함</a:t>
            </a:r>
            <a:r>
              <a:rPr lang="en-US" altLang="ko-KR" sz="1500" dirty="0"/>
              <a:t>,                 NGCF</a:t>
            </a:r>
            <a:r>
              <a:rPr lang="ko-KR" altLang="en-US" sz="1500" dirty="0"/>
              <a:t>는 각 레이어의 연산에서 노드 자신의 초기 </a:t>
            </a:r>
            <a:r>
              <a:rPr lang="ko-KR" altLang="en-US" sz="1500" dirty="0" err="1"/>
              <a:t>임베딩을</a:t>
            </a:r>
            <a:r>
              <a:rPr lang="ko-KR" altLang="en-US" sz="1500" dirty="0"/>
              <a:t> 포함시켜 </a:t>
            </a:r>
            <a:r>
              <a:rPr lang="en-US" altLang="ko-KR" sz="1500" dirty="0"/>
              <a:t>self-connection</a:t>
            </a:r>
            <a:r>
              <a:rPr lang="ko-KR" altLang="en-US" sz="1500" dirty="0"/>
              <a:t>을 구현함                             </a:t>
            </a:r>
            <a:r>
              <a:rPr lang="en-US" altLang="ko-KR" sz="1500" dirty="0"/>
              <a:t>(</a:t>
            </a:r>
            <a:r>
              <a:rPr lang="ko-KR" altLang="en-US" sz="1500" dirty="0" err="1"/>
              <a:t>임베딩</a:t>
            </a:r>
            <a:r>
              <a:rPr lang="ko-KR" altLang="en-US" sz="1500" dirty="0"/>
              <a:t> 업데이트 수식에서 확인</a:t>
            </a:r>
            <a:r>
              <a:rPr lang="en-US" altLang="ko-KR" sz="1500" dirty="0"/>
              <a:t>)</a:t>
            </a:r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b="1" dirty="0"/>
              <a:t>정규화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간선이 많이 연결된 노드는 </a:t>
            </a:r>
            <a:r>
              <a:rPr lang="ko-KR" altLang="en-US" sz="1500" dirty="0" err="1"/>
              <a:t>임베딩</a:t>
            </a:r>
            <a:r>
              <a:rPr lang="ko-KR" altLang="en-US" sz="1500" dirty="0"/>
              <a:t> 행렬에서 큰 값으로 이어질 수 있으며</a:t>
            </a:r>
            <a:r>
              <a:rPr lang="en-US" altLang="ko-KR" sz="1500" dirty="0"/>
              <a:t>, </a:t>
            </a:r>
            <a:r>
              <a:rPr lang="ko-KR" altLang="en-US" sz="1500" dirty="0"/>
              <a:t>이는 학습과정에서 기울기 폭발</a:t>
            </a:r>
            <a:r>
              <a:rPr lang="en-US" altLang="ko-KR" sz="1500" dirty="0"/>
              <a:t>, </a:t>
            </a:r>
            <a:r>
              <a:rPr lang="ko-KR" altLang="en-US" sz="1500" dirty="0"/>
              <a:t>소실을 일으킬 수 있음</a:t>
            </a:r>
            <a:endParaRPr lang="en-US" altLang="ko-KR" sz="1500" dirty="0"/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이를 방지하기 위해 정규화를 사용하여 각 노드 </a:t>
            </a:r>
            <a:r>
              <a:rPr lang="ko-KR" altLang="en-US" sz="1500" dirty="0" err="1"/>
              <a:t>임베딩을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조정함</a:t>
            </a:r>
            <a:r>
              <a:rPr lang="en-US" altLang="ko-KR" sz="1500" dirty="0"/>
              <a:t>	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859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Background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8F7B9-A646-478F-9A1F-4AAB0590ADCB}"/>
              </a:ext>
            </a:extLst>
          </p:cNvPr>
          <p:cNvSpPr txBox="1"/>
          <p:nvPr/>
        </p:nvSpPr>
        <p:spPr>
          <a:xfrm>
            <a:off x="1017693" y="1561793"/>
            <a:ext cx="10336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▷ </a:t>
            </a:r>
            <a:r>
              <a:rPr lang="en-US" altLang="ko-KR" sz="2500" b="1" dirty="0"/>
              <a:t>NGCF </a:t>
            </a:r>
            <a:r>
              <a:rPr lang="ko-KR" altLang="en-US" sz="2500" b="1" dirty="0" err="1"/>
              <a:t>임베딩</a:t>
            </a:r>
            <a:r>
              <a:rPr lang="ko-KR" altLang="en-US" sz="2500" b="1" dirty="0"/>
              <a:t> 업데이트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표기</a:t>
            </a:r>
            <a:r>
              <a:rPr lang="en-US" altLang="ko-KR" sz="2500" b="1" dirty="0"/>
              <a:t>)</a:t>
            </a:r>
            <a:r>
              <a:rPr lang="ko-KR" altLang="en-US" sz="2500" b="1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8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F15681-048A-44C8-8FD2-208A2680D586}"/>
                  </a:ext>
                </a:extLst>
              </p:cNvPr>
              <p:cNvSpPr txBox="1"/>
              <p:nvPr/>
            </p:nvSpPr>
            <p:spPr>
              <a:xfrm>
                <a:off x="1126320" y="2178787"/>
                <a:ext cx="98150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 </a:t>
                </a:r>
                <a:r>
                  <a:rPr lang="ko-KR" altLang="en-US" sz="1500" dirty="0"/>
                  <a:t>      </a:t>
                </a:r>
                <a:r>
                  <a:rPr lang="en-US" altLang="ko-KR" sz="1500" dirty="0"/>
                  <a:t>:</a:t>
                </a:r>
                <a:r>
                  <a:rPr lang="ko-KR" altLang="en-US" sz="1500" dirty="0"/>
                  <a:t> </a:t>
                </a:r>
                <a:r>
                  <a:rPr lang="en-US" altLang="ko-KR" sz="1500" baseline="30000" dirty="0"/>
                  <a:t>(1)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500" dirty="0"/>
                  <a:t>번째 레이어에서의 사용자 </a:t>
                </a:r>
                <a14:m>
                  <m:oMath xmlns:m="http://schemas.openxmlformats.org/officeDocument/2006/math">
                    <m:r>
                      <a:rPr lang="ko-KR" altLang="en-US" sz="15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sz="1500" dirty="0"/>
                  <a:t>의 </a:t>
                </a:r>
                <a:r>
                  <a:rPr lang="ko-KR" altLang="en-US" sz="1500" dirty="0" err="1"/>
                  <a:t>임베딩</a:t>
                </a:r>
                <a:endParaRPr lang="ko-KR" altLang="en-US" sz="7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F15681-048A-44C8-8FD2-208A2680D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20" y="2178787"/>
                <a:ext cx="9815084" cy="323165"/>
              </a:xfrm>
              <a:prstGeom prst="rect">
                <a:avLst/>
              </a:prstGeom>
              <a:blipFill>
                <a:blip r:embed="rId3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3538970F-205C-4D3A-8B75-2461396C0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796" y="2072263"/>
            <a:ext cx="465365" cy="4015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604674-C6B7-4104-88F0-3A7C0812F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066" y="2460860"/>
            <a:ext cx="301720" cy="3620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FD2B09-5519-4F86-9DF0-62EC023DFE3D}"/>
              </a:ext>
            </a:extLst>
          </p:cNvPr>
          <p:cNvSpPr txBox="1"/>
          <p:nvPr/>
        </p:nvSpPr>
        <p:spPr>
          <a:xfrm>
            <a:off x="1120607" y="2530281"/>
            <a:ext cx="79473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 </a:t>
            </a:r>
            <a:r>
              <a:rPr lang="ko-KR" altLang="en-US" sz="1500" dirty="0"/>
              <a:t>      </a:t>
            </a:r>
            <a:r>
              <a:rPr lang="en-US" altLang="ko-KR" sz="1500" dirty="0"/>
              <a:t>: </a:t>
            </a:r>
            <a:r>
              <a:rPr lang="ko-KR" altLang="en-US" sz="1500" dirty="0"/>
              <a:t>비선형 활성화 함수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172E6C-4278-4910-8C60-3F2EAFD34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10" y="2901056"/>
            <a:ext cx="883802" cy="363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E2891-4998-4956-8D6A-611BE67B78A5}"/>
                  </a:ext>
                </a:extLst>
              </p:cNvPr>
              <p:cNvSpPr txBox="1"/>
              <p:nvPr/>
            </p:nvSpPr>
            <p:spPr>
              <a:xfrm>
                <a:off x="1120607" y="2897941"/>
                <a:ext cx="9891438" cy="1062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 </a:t>
                </a:r>
                <a:r>
                  <a:rPr lang="ko-KR" altLang="en-US" sz="1500" dirty="0"/>
                  <a:t>      </a:t>
                </a:r>
                <a:r>
                  <a:rPr lang="en-US" altLang="ko-KR" sz="1500" dirty="0"/>
                  <a:t>: </a:t>
                </a:r>
                <a:r>
                  <a:rPr lang="en-US" altLang="ko-KR" sz="1500" baseline="30000" dirty="0"/>
                  <a:t>(2)</a:t>
                </a:r>
                <a:r>
                  <a:rPr lang="ko-KR" altLang="en-US" sz="1500" dirty="0"/>
                  <a:t>특성 변환을 수행하는 학습 가능한 가중치 행렬</a:t>
                </a:r>
                <a:r>
                  <a:rPr lang="en-US" altLang="ko-KR" sz="1500" dirty="0"/>
                  <a:t> </a:t>
                </a:r>
              </a:p>
              <a:p>
                <a:r>
                  <a:rPr lang="en-US" altLang="ko-KR" sz="15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500" dirty="0"/>
                  <a:t>​</a:t>
                </a:r>
                <a:r>
                  <a:rPr lang="ko-KR" altLang="en-US" sz="1500" dirty="0"/>
                  <a:t> 사용자 </a:t>
                </a:r>
                <a14:m>
                  <m:oMath xmlns:m="http://schemas.openxmlformats.org/officeDocument/2006/math">
                    <m:r>
                      <a:rPr lang="ko-KR" altLang="en-US" sz="15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sz="1500" dirty="0"/>
                  <a:t>의 현재 </a:t>
                </a:r>
                <a:r>
                  <a:rPr lang="ko-KR" altLang="en-US" sz="1500" dirty="0" err="1"/>
                  <a:t>임베딩</a:t>
                </a:r>
                <a:r>
                  <a:rPr lang="ko-KR" altLang="en-US" sz="15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d>
                          <m:dPr>
                            <m:ctrlP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ko-KR" altLang="en-US" sz="1500" dirty="0"/>
                  <a:t>에 선형 변환 적용</a:t>
                </a:r>
                <a:endParaRPr lang="en-US" altLang="ko-KR" sz="1500" dirty="0"/>
              </a:p>
              <a:p>
                <a:r>
                  <a:rPr lang="en-US" altLang="ko-KR" sz="15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500" dirty="0"/>
                  <a:t>​ </a:t>
                </a:r>
                <a:r>
                  <a:rPr lang="ko-KR" altLang="en-US" sz="1500" dirty="0"/>
                  <a:t>사용자 </a:t>
                </a:r>
                <a14:m>
                  <m:oMath xmlns:m="http://schemas.openxmlformats.org/officeDocument/2006/math">
                    <m:r>
                      <a:rPr lang="ko-KR" altLang="en-US" sz="15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sz="1500" dirty="0"/>
                  <a:t>의 임베딩과 각 아이템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ko-KR" altLang="en-US" sz="1500" dirty="0"/>
                  <a:t>의 임베딩 사이의 요소별 곱셈을 통해 얻은 벡터에 선형 변환을 적용</a:t>
                </a:r>
              </a:p>
              <a:p>
                <a:endParaRPr lang="ko-KR" altLang="en-US" sz="15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E2891-4998-4956-8D6A-611BE67B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07" y="2897941"/>
                <a:ext cx="9891438" cy="1062150"/>
              </a:xfrm>
              <a:prstGeom prst="rect">
                <a:avLst/>
              </a:prstGeom>
              <a:blipFill>
                <a:blip r:embed="rId7"/>
                <a:stretch>
                  <a:fillRect t="-1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181D995E-CCE0-4FA5-AA68-DBF2DFF5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6141" y="6356350"/>
            <a:ext cx="8810420" cy="365125"/>
          </a:xfrm>
        </p:spPr>
        <p:txBody>
          <a:bodyPr/>
          <a:lstStyle/>
          <a:p>
            <a:pPr algn="l"/>
            <a:r>
              <a:rPr lang="en-US" altLang="ko-KR" sz="1100" dirty="0"/>
              <a:t>(1) : </a:t>
            </a:r>
            <a:r>
              <a:rPr lang="ko-KR" altLang="en-US" sz="1100" dirty="0"/>
              <a:t>그래프 신경망 내에서 </a:t>
            </a:r>
            <a:r>
              <a:rPr lang="ko-KR" altLang="en-US" sz="1100" dirty="0" err="1"/>
              <a:t>임베딩이</a:t>
            </a:r>
            <a:r>
              <a:rPr lang="ko-KR" altLang="en-US" sz="1100" dirty="0"/>
              <a:t> 전파되는 순서 또는 깊이</a:t>
            </a:r>
            <a:endParaRPr lang="en-US" altLang="ko-KR" sz="1100" dirty="0"/>
          </a:p>
          <a:p>
            <a:pPr algn="l"/>
            <a:r>
              <a:rPr lang="en-US" altLang="ko-KR" sz="1100" dirty="0"/>
              <a:t>(2) : </a:t>
            </a:r>
            <a:r>
              <a:rPr lang="ko-KR" altLang="en-US" sz="1100" dirty="0"/>
              <a:t>기본적으로 데이터의 원래 특성을 새로운 특성 공간으로 변환 하는 과정</a:t>
            </a:r>
            <a:r>
              <a:rPr lang="en-US" altLang="ko-KR" sz="1100" dirty="0"/>
              <a:t>,  </a:t>
            </a:r>
            <a:r>
              <a:rPr lang="ko-KR" altLang="en-US" sz="1100" dirty="0"/>
              <a:t>그래프 구조 내 노드를 벡터 형태로 변환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0532AFE-4484-43E1-A951-F5B1C5C93F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607" y="3808331"/>
            <a:ext cx="429554" cy="363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A1FC30-FBC5-4E05-9831-712CA80309AB}"/>
                  </a:ext>
                </a:extLst>
              </p:cNvPr>
              <p:cNvSpPr txBox="1"/>
              <p:nvPr/>
            </p:nvSpPr>
            <p:spPr>
              <a:xfrm>
                <a:off x="1596688" y="3860036"/>
                <a:ext cx="917147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:  </a:t>
                </a:r>
                <a:r>
                  <a:rPr lang="ko-KR" altLang="en-US" sz="1500" dirty="0"/>
                  <a:t>사용자 </a:t>
                </a:r>
                <a14:m>
                  <m:oMath xmlns:m="http://schemas.openxmlformats.org/officeDocument/2006/math">
                    <m:r>
                      <a:rPr lang="ko-KR" altLang="en-US" sz="15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sz="1500" dirty="0"/>
                  <a:t>와 상호작용한 아이템의 집합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A1FC30-FBC5-4E05-9831-712CA803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688" y="3860036"/>
                <a:ext cx="9171471" cy="323165"/>
              </a:xfrm>
              <a:prstGeom prst="rect">
                <a:avLst/>
              </a:prstGeom>
              <a:blipFill>
                <a:blip r:embed="rId9"/>
                <a:stretch>
                  <a:fillRect l="-266" t="-3774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9888EAE0-07B2-4613-B117-894069939C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072" y="4186543"/>
            <a:ext cx="409040" cy="370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E6E6D4-8DBC-4315-9075-A383C157D0B8}"/>
                  </a:ext>
                </a:extLst>
              </p:cNvPr>
              <p:cNvSpPr txBox="1"/>
              <p:nvPr/>
            </p:nvSpPr>
            <p:spPr>
              <a:xfrm>
                <a:off x="1596687" y="4245963"/>
                <a:ext cx="917147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:  </a:t>
                </a:r>
                <a:r>
                  <a:rPr lang="ko-KR" altLang="en-US" sz="1500" dirty="0"/>
                  <a:t>아이템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ko-KR" altLang="en-US" sz="1500" dirty="0"/>
                  <a:t>와 상호작용한 사용자의 집합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E6E6D4-8DBC-4315-9075-A383C157D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687" y="4245963"/>
                <a:ext cx="9171471" cy="323165"/>
              </a:xfrm>
              <a:prstGeom prst="rect">
                <a:avLst/>
              </a:prstGeom>
              <a:blipFill>
                <a:blip r:embed="rId11"/>
                <a:stretch>
                  <a:fillRect l="-266" t="-5660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B4C0B597-A69A-4E09-AA67-EE73207D52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2354" y="4588094"/>
            <a:ext cx="531454" cy="4376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9FBF78-4485-4015-8FE6-7867C1FEBB46}"/>
              </a:ext>
            </a:extLst>
          </p:cNvPr>
          <p:cNvSpPr txBox="1"/>
          <p:nvPr/>
        </p:nvSpPr>
        <p:spPr>
          <a:xfrm>
            <a:off x="1596687" y="4637637"/>
            <a:ext cx="91714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:  </a:t>
            </a:r>
            <a:r>
              <a:rPr lang="ko-KR" altLang="en-US" sz="1500" dirty="0"/>
              <a:t>요소별 곱셈 </a:t>
            </a:r>
            <a:r>
              <a:rPr lang="en-US" altLang="ko-KR" sz="1500" dirty="0"/>
              <a:t>=&gt; </a:t>
            </a:r>
            <a:r>
              <a:rPr lang="ko-KR" altLang="en-US" sz="1500" dirty="0"/>
              <a:t>사용자와 아이템 간의 관계를 </a:t>
            </a:r>
            <a:r>
              <a:rPr lang="ko-KR" altLang="en-US" sz="1500" dirty="0" err="1"/>
              <a:t>임베딩</a:t>
            </a:r>
            <a:r>
              <a:rPr lang="ko-KR" altLang="en-US" sz="1500" dirty="0"/>
              <a:t> 벡터에 직접적으로 반영</a:t>
            </a:r>
          </a:p>
        </p:txBody>
      </p:sp>
    </p:spTree>
    <p:extLst>
      <p:ext uri="{BB962C8B-B14F-4D97-AF65-F5344CB8AC3E}">
        <p14:creationId xmlns:p14="http://schemas.microsoft.com/office/powerpoint/2010/main" val="130540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0A2418-33FF-4EF7-B3AA-E4C65E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104" cy="71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FE1C-7FBF-4EAE-96A1-8661F17636CD}"/>
              </a:ext>
            </a:extLst>
          </p:cNvPr>
          <p:cNvSpPr txBox="1"/>
          <p:nvPr/>
        </p:nvSpPr>
        <p:spPr>
          <a:xfrm>
            <a:off x="947104" y="462316"/>
            <a:ext cx="999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Background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8F7B9-A646-478F-9A1F-4AAB0590ADCB}"/>
              </a:ext>
            </a:extLst>
          </p:cNvPr>
          <p:cNvSpPr txBox="1"/>
          <p:nvPr/>
        </p:nvSpPr>
        <p:spPr>
          <a:xfrm>
            <a:off x="1017693" y="1561793"/>
            <a:ext cx="10336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▷ </a:t>
            </a:r>
            <a:r>
              <a:rPr lang="en-US" altLang="ko-KR" sz="2500" b="1" dirty="0"/>
              <a:t>NGCF </a:t>
            </a:r>
            <a:r>
              <a:rPr lang="ko-KR" altLang="en-US" sz="2500" b="1" dirty="0" err="1"/>
              <a:t>임베딩</a:t>
            </a:r>
            <a:r>
              <a:rPr lang="ko-KR" altLang="en-US" sz="2500" b="1" dirty="0"/>
              <a:t> 업데이트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8FC1B-4151-4F30-9026-E2C75A8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5B33-9133-45CA-8798-AE8CC907E330}" type="slidenum">
              <a:rPr lang="ko-KR" altLang="en-US" sz="1500" b="1" smtClean="0">
                <a:solidFill>
                  <a:schemeClr val="tx1"/>
                </a:solidFill>
              </a:rPr>
              <a:t>9</a:t>
            </a:fld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4C850E-0240-49A7-B32A-1E1F1752CF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222"/>
          <a:stretch/>
        </p:blipFill>
        <p:spPr>
          <a:xfrm>
            <a:off x="5379719" y="1407862"/>
            <a:ext cx="5904653" cy="14843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605903-D9B5-42B4-AFBB-748DD5195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693" y="3288698"/>
            <a:ext cx="791485" cy="47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7114C4-5ECD-46FC-8EB5-C47354618F69}"/>
                  </a:ext>
                </a:extLst>
              </p:cNvPr>
              <p:cNvSpPr txBox="1"/>
              <p:nvPr/>
            </p:nvSpPr>
            <p:spPr>
              <a:xfrm>
                <a:off x="1848422" y="3342398"/>
                <a:ext cx="9579616" cy="369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/>
                  <a:t>사용자 </a:t>
                </a:r>
                <a14:m>
                  <m:oMath xmlns:m="http://schemas.openxmlformats.org/officeDocument/2006/math">
                    <m:r>
                      <a:rPr lang="ko-KR" altLang="en-US" sz="15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sz="1500" dirty="0"/>
                  <a:t>의 현재 </a:t>
                </a:r>
                <a:r>
                  <a:rPr lang="ko-KR" altLang="en-US" sz="1500" dirty="0" err="1"/>
                  <a:t>임베딩</a:t>
                </a:r>
                <a:r>
                  <a:rPr lang="ko-KR" altLang="en-US" sz="15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d>
                          <m:dPr>
                            <m:ctrlP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ko-KR" altLang="en-US" sz="1500" dirty="0"/>
                  <a:t>에 가중치 적용 </a:t>
                </a:r>
                <a:r>
                  <a:rPr lang="en-US" altLang="ko-KR" sz="1500" dirty="0"/>
                  <a:t>=&gt; </a:t>
                </a:r>
                <a:r>
                  <a:rPr lang="ko-KR" altLang="en-US" sz="1500" dirty="0"/>
                  <a:t>노드 자신에 대한 정보를 다음 레이어에 전달</a:t>
                </a:r>
                <a:r>
                  <a:rPr lang="en-US" altLang="ko-KR" sz="1500" dirty="0"/>
                  <a:t>(self-connection)</a:t>
                </a:r>
                <a:endParaRPr lang="ko-KR" altLang="en-US" sz="1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7114C4-5ECD-46FC-8EB5-C4735461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22" y="3342398"/>
                <a:ext cx="9579616" cy="369653"/>
              </a:xfrm>
              <a:prstGeom prst="rect">
                <a:avLst/>
              </a:prstGeom>
              <a:blipFill>
                <a:blip r:embed="rId5"/>
                <a:stretch>
                  <a:fillRect l="-254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A17A57CC-AB82-41E0-989B-18D3C9531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256" y="3727747"/>
            <a:ext cx="785922" cy="433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765022-7EA6-4E5D-B151-367B21BE0D88}"/>
                  </a:ext>
                </a:extLst>
              </p:cNvPr>
              <p:cNvSpPr txBox="1"/>
              <p:nvPr/>
            </p:nvSpPr>
            <p:spPr>
              <a:xfrm>
                <a:off x="1848422" y="3822937"/>
                <a:ext cx="9251320" cy="32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/>
                  <a:t>사용자 </a:t>
                </a:r>
                <a14:m>
                  <m:oMath xmlns:m="http://schemas.openxmlformats.org/officeDocument/2006/math">
                    <m:r>
                      <a:rPr lang="ko-KR" altLang="en-US" sz="15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sz="1500" i="1" dirty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500" dirty="0"/>
                  <a:t> 상호 작용한 모든 아이템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500" dirty="0"/>
                  <a:t> 대한 합산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765022-7EA6-4E5D-B151-367B21BE0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22" y="3822937"/>
                <a:ext cx="9251320" cy="327526"/>
              </a:xfrm>
              <a:prstGeom prst="rect">
                <a:avLst/>
              </a:prstGeom>
              <a:blipFill>
                <a:blip r:embed="rId7"/>
                <a:stretch>
                  <a:fillRect l="-264" t="-3704"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41C5437A-1A14-4B9F-9AC7-5D54EFB9A1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730" y="4182760"/>
            <a:ext cx="929692" cy="4770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1E33B6-B8C6-4BA0-AF4D-B12A7C47E232}"/>
              </a:ext>
            </a:extLst>
          </p:cNvPr>
          <p:cNvSpPr txBox="1"/>
          <p:nvPr/>
        </p:nvSpPr>
        <p:spPr>
          <a:xfrm>
            <a:off x="1848422" y="4287206"/>
            <a:ext cx="9251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정규화 인자 </a:t>
            </a:r>
            <a:r>
              <a:rPr lang="en-US" altLang="ko-KR" sz="1500" dirty="0"/>
              <a:t>=&gt; </a:t>
            </a:r>
            <a:r>
              <a:rPr lang="ko-KR" altLang="en-US" sz="1500" dirty="0"/>
              <a:t>그래프의 다양한 부분이 동등하게 </a:t>
            </a:r>
            <a:r>
              <a:rPr lang="ko-KR" altLang="en-US" sz="1500" dirty="0" err="1"/>
              <a:t>임베딩</a:t>
            </a:r>
            <a:r>
              <a:rPr lang="ko-KR" altLang="en-US" sz="1500" dirty="0"/>
              <a:t> 학습 과정에 기여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21F2ED0-9E21-47D5-944D-A375141C3E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596" y="4722114"/>
            <a:ext cx="880210" cy="4267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6480B2-1779-410A-90FD-8C344D7FB051}"/>
                  </a:ext>
                </a:extLst>
              </p:cNvPr>
              <p:cNvSpPr txBox="1"/>
              <p:nvPr/>
            </p:nvSpPr>
            <p:spPr>
              <a:xfrm>
                <a:off x="1848422" y="4790525"/>
                <a:ext cx="9251320" cy="32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/>
                  <a:t>각 아이템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ko-KR" altLang="en-US" sz="1500" dirty="0"/>
                  <a:t>의 현재 </a:t>
                </a:r>
                <a:r>
                  <a:rPr lang="ko-KR" altLang="en-US" sz="1500" dirty="0" err="1"/>
                  <a:t>임베딩에</a:t>
                </a:r>
                <a:r>
                  <a:rPr lang="ko-KR" altLang="en-US" sz="1500" dirty="0"/>
                  <a:t> 대한 선형 변환 </a:t>
                </a:r>
                <a:r>
                  <a:rPr lang="en-US" altLang="ko-KR" sz="1500" dirty="0"/>
                  <a:t>=&gt; </a:t>
                </a:r>
                <a:r>
                  <a:rPr lang="ko-KR" altLang="en-US" sz="1500" dirty="0"/>
                  <a:t>사용자 </a:t>
                </a:r>
                <a14:m>
                  <m:oMath xmlns:m="http://schemas.openxmlformats.org/officeDocument/2006/math">
                    <m:r>
                      <a:rPr lang="ko-KR" altLang="en-US" sz="15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sz="1500" dirty="0"/>
                  <a:t>와 상호 작용한 아이템의 정보 갱신 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6480B2-1779-410A-90FD-8C344D7FB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22" y="4790525"/>
                <a:ext cx="9251320" cy="327526"/>
              </a:xfrm>
              <a:prstGeom prst="rect">
                <a:avLst/>
              </a:prstGeom>
              <a:blipFill>
                <a:blip r:embed="rId10"/>
                <a:stretch>
                  <a:fillRect l="-264" t="-3704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EE489B8B-FE13-4206-86CA-DA5DAF3F29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740" y="5236933"/>
            <a:ext cx="1473191" cy="5441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A155B0-7861-42CC-B9DA-A3DA5CF718D2}"/>
              </a:ext>
            </a:extLst>
          </p:cNvPr>
          <p:cNvSpPr txBox="1"/>
          <p:nvPr/>
        </p:nvSpPr>
        <p:spPr>
          <a:xfrm>
            <a:off x="1868263" y="5294156"/>
            <a:ext cx="9251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요소별 곱셈은 사용자와 아이템 간의 상호작용을 더 직접적으로 모델링합니다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3F04343-68FA-4D6B-9A9A-170FF4F06FF9}"/>
              </a:ext>
            </a:extLst>
          </p:cNvPr>
          <p:cNvSpPr/>
          <p:nvPr/>
        </p:nvSpPr>
        <p:spPr>
          <a:xfrm>
            <a:off x="745648" y="5949484"/>
            <a:ext cx="714252" cy="543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72DCA9-0142-4351-A469-1246DCDEC23C}"/>
              </a:ext>
            </a:extLst>
          </p:cNvPr>
          <p:cNvSpPr txBox="1"/>
          <p:nvPr/>
        </p:nvSpPr>
        <p:spPr>
          <a:xfrm>
            <a:off x="1742462" y="5878843"/>
            <a:ext cx="872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사용자의 </a:t>
            </a:r>
            <a:r>
              <a:rPr lang="ko-KR" altLang="en-US" dirty="0" err="1"/>
              <a:t>임베딩은</a:t>
            </a:r>
            <a:r>
              <a:rPr lang="ko-KR" altLang="en-US" dirty="0"/>
              <a:t> 그들의 이웃</a:t>
            </a:r>
            <a:r>
              <a:rPr lang="en-US" altLang="ko-KR" dirty="0"/>
              <a:t>(</a:t>
            </a:r>
            <a:r>
              <a:rPr lang="ko-KR" altLang="en-US" dirty="0"/>
              <a:t>상호작용한 아이템들</a:t>
            </a:r>
            <a:r>
              <a:rPr lang="en-US" altLang="ko-KR" dirty="0"/>
              <a:t>)</a:t>
            </a:r>
            <a:r>
              <a:rPr lang="ko-KR" altLang="en-US" dirty="0"/>
              <a:t>으로부터 정보를 수집하고</a:t>
            </a:r>
            <a:r>
              <a:rPr lang="en-US" altLang="ko-KR" dirty="0"/>
              <a:t>, </a:t>
            </a:r>
            <a:r>
              <a:rPr lang="ko-KR" altLang="en-US" dirty="0"/>
              <a:t>그 결과는 사용자의 새로운 </a:t>
            </a:r>
            <a:r>
              <a:rPr lang="ko-KR" altLang="en-US" dirty="0" err="1"/>
              <a:t>임베딩에</a:t>
            </a:r>
            <a:r>
              <a:rPr lang="ko-KR" altLang="en-US" dirty="0"/>
              <a:t> 반영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E2AA082-7094-4DED-8E43-7152029A93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3435" y="2814222"/>
            <a:ext cx="428685" cy="4334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499BD84-2012-409E-A2F6-EAD30818B50E}"/>
              </a:ext>
            </a:extLst>
          </p:cNvPr>
          <p:cNvSpPr txBox="1"/>
          <p:nvPr/>
        </p:nvSpPr>
        <p:spPr>
          <a:xfrm>
            <a:off x="1868263" y="2948405"/>
            <a:ext cx="9251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임베딩에</a:t>
            </a:r>
            <a:r>
              <a:rPr lang="ko-KR" altLang="en-US" sz="1500" dirty="0"/>
              <a:t> 비선형성을 도입 </a:t>
            </a:r>
            <a:r>
              <a:rPr lang="en-US" altLang="ko-KR" sz="1500" dirty="0"/>
              <a:t>=&gt; </a:t>
            </a:r>
            <a:r>
              <a:rPr lang="ko-KR" altLang="en-US" sz="1500" dirty="0"/>
              <a:t>더 복잡한 패턴을 학습할 수 있도록 함</a:t>
            </a:r>
          </a:p>
        </p:txBody>
      </p:sp>
    </p:spTree>
    <p:extLst>
      <p:ext uri="{BB962C8B-B14F-4D97-AF65-F5344CB8AC3E}">
        <p14:creationId xmlns:p14="http://schemas.microsoft.com/office/powerpoint/2010/main" val="208509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1282</Words>
  <Application>Microsoft Office PowerPoint</Application>
  <PresentationFormat>와이드스크린</PresentationFormat>
  <Paragraphs>199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Söhne</vt:lpstr>
      <vt:lpstr>맑은 고딕</vt:lpstr>
      <vt:lpstr>Arial</vt:lpstr>
      <vt:lpstr>Cambria Math</vt:lpstr>
      <vt:lpstr>Office 테마</vt:lpstr>
      <vt:lpstr>LightGCN:  Simplifying and Powering Graph Convolution Network for Recommendation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LightGCN:  Simplifying and Powering Graph Convolution Network for Recommendation</dc:title>
  <dc:creator>USER</dc:creator>
  <cp:lastModifiedBy>USER</cp:lastModifiedBy>
  <cp:revision>198</cp:revision>
  <dcterms:created xsi:type="dcterms:W3CDTF">2024-03-20T09:36:52Z</dcterms:created>
  <dcterms:modified xsi:type="dcterms:W3CDTF">2024-03-21T03:50:08Z</dcterms:modified>
</cp:coreProperties>
</file>