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83" r:id="rId4"/>
    <p:sldId id="280" r:id="rId5"/>
    <p:sldId id="275" r:id="rId6"/>
    <p:sldId id="282" r:id="rId7"/>
    <p:sldId id="266" r:id="rId8"/>
  </p:sldIdLst>
  <p:sldSz cx="12192000" cy="6858000"/>
  <p:notesSz cx="6858000" cy="9144000"/>
  <p:embeddedFontLst>
    <p:embeddedFont>
      <p:font typeface="Arial Black" panose="020B0A04020102020204" pitchFamily="34" charset="0"/>
      <p:bold r:id="rId10"/>
    </p:embeddedFont>
    <p:embeddedFont>
      <p:font typeface="KoPub돋움체 Light" panose="02020603020101020101" pitchFamily="18" charset="-127"/>
      <p:regular r:id="rId11"/>
    </p:embeddedFont>
    <p:embeddedFont>
      <p:font typeface="KoPub돋움체 Medium" panose="02020603020101020101" pitchFamily="18" charset="-127"/>
      <p:regular r:id="rId12"/>
    </p:embeddedFont>
    <p:embeddedFont>
      <p:font typeface="Yu Gothic UI Semibold" panose="020B0700000000000000" pitchFamily="34" charset="-128"/>
      <p:regular r:id="rId13"/>
      <p:bold r:id="rId14"/>
    </p:embeddedFont>
    <p:embeddedFont>
      <p:font typeface="나눔스퀘어 ExtraBold" panose="020B0600000101010101" pitchFamily="50" charset="-127"/>
      <p:bold r:id="rId15"/>
    </p:embeddedFont>
    <p:embeddedFont>
      <p:font typeface="나눔스퀘어 Light" panose="020B0600000101010101" pitchFamily="50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봉진 김" initials="봉김" lastIdx="1" clrIdx="0">
    <p:extLst>
      <p:ext uri="{19B8F6BF-5375-455C-9EA6-DF929625EA0E}">
        <p15:presenceInfo xmlns:p15="http://schemas.microsoft.com/office/powerpoint/2012/main" userId="봉진 김" providerId="None"/>
      </p:ext>
    </p:extLst>
  </p:cmAuthor>
  <p:cmAuthor id="2" name="이세진" initials="이" lastIdx="1" clrIdx="1">
    <p:extLst>
      <p:ext uri="{19B8F6BF-5375-455C-9EA6-DF929625EA0E}">
        <p15:presenceInfo xmlns:p15="http://schemas.microsoft.com/office/powerpoint/2012/main" userId="이세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FFFFFF"/>
    <a:srgbClr val="2F5597"/>
    <a:srgbClr val="F6F6F6"/>
    <a:srgbClr val="B4C7E7"/>
    <a:srgbClr val="C5E0B4"/>
    <a:srgbClr val="F8CBAD"/>
    <a:srgbClr val="FFE699"/>
    <a:srgbClr val="404040"/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1" autoAdjust="0"/>
    <p:restoredTop sz="90176" autoAdjust="0"/>
  </p:normalViewPr>
  <p:slideViewPr>
    <p:cSldViewPr snapToGrid="0">
      <p:cViewPr varScale="1">
        <p:scale>
          <a:sx n="102" d="100"/>
          <a:sy n="102" d="100"/>
        </p:scale>
        <p:origin x="9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EE23D-5780-4F4C-9764-79C6CA9A1BD9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27C5C-3CCD-4484-9974-130F6A65C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783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27C5C-3CCD-4484-9974-130F6A65CC4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716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27C5C-3CCD-4484-9974-130F6A65CC4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555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+mj-lt"/>
              </a:rPr>
              <a:t>Engine no.1</a:t>
            </a:r>
            <a:r>
              <a:rPr lang="ko-KR" altLang="en-US" dirty="0">
                <a:latin typeface="+mj-lt"/>
              </a:rPr>
              <a:t>의 전략 </a:t>
            </a:r>
            <a:r>
              <a:rPr lang="en-US" altLang="ko-KR" dirty="0">
                <a:latin typeface="+mj-lt"/>
              </a:rPr>
              <a:t>– Reenergize Exxon Campaign, </a:t>
            </a:r>
            <a:r>
              <a:rPr lang="ko-KR" altLang="en-US" dirty="0">
                <a:latin typeface="+mj-lt"/>
              </a:rPr>
              <a:t>권고안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이사진 교체</a:t>
            </a:r>
            <a:endParaRPr lang="en-US" altLang="ko-KR" dirty="0">
              <a:latin typeface="+mj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+mj-lt"/>
              </a:rPr>
              <a:t># S&amp;P 500(Standard &amp; Poor’s 500 Stock Index): 500</a:t>
            </a:r>
            <a:r>
              <a:rPr lang="ko-KR" altLang="en-US" dirty="0">
                <a:latin typeface="+mj-lt"/>
              </a:rPr>
              <a:t>개 대형기업의 주식을 포함한 지수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27C5C-3CCD-4484-9974-130F6A65CC4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2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+mj-lt"/>
              </a:rPr>
              <a:t>Engine no.1</a:t>
            </a:r>
            <a:r>
              <a:rPr lang="ko-KR" altLang="en-US" dirty="0">
                <a:latin typeface="+mj-lt"/>
              </a:rPr>
              <a:t>의 전략 </a:t>
            </a:r>
            <a:r>
              <a:rPr lang="en-US" altLang="ko-KR" dirty="0">
                <a:latin typeface="+mj-lt"/>
              </a:rPr>
              <a:t>– </a:t>
            </a:r>
            <a:r>
              <a:rPr lang="ko-KR" altLang="en-US" dirty="0">
                <a:latin typeface="+mj-lt"/>
              </a:rPr>
              <a:t>재무수익 측면 공략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권고안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이사진 교체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27C5C-3CCD-4484-9974-130F6A65CC4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614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Reengeize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Exxon Campaign</a:t>
            </a:r>
            <a:endParaRPr lang="ko-KR" altLang="en-US" sz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accent1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27C5C-3CCD-4484-9974-130F6A65CC4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232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결과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–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기후위기 대응을 보다 적극적으로 나서야 한다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accent1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27C5C-3CCD-4484-9974-130F6A65CC4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69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27C5C-3CCD-4484-9974-130F6A65CC4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38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3247537" y="2996707"/>
            <a:ext cx="5454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rial Black" panose="020B0A04020102020204" pitchFamily="34" charset="0"/>
                <a:ea typeface="KoPub돋움체 Light" panose="02020603020101020101" pitchFamily="18" charset="-127"/>
              </a:rPr>
              <a:t>Case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rial Black" panose="020B0A04020102020204" pitchFamily="34" charset="0"/>
                <a:ea typeface="KoPub돋움체 Light" panose="02020603020101020101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rial Black" panose="020B0A04020102020204" pitchFamily="34" charset="0"/>
                <a:ea typeface="KoPub돋움체 Light" panose="02020603020101020101" pitchFamily="18" charset="-127"/>
              </a:rPr>
              <a:t>Study 3&amp;4</a:t>
            </a:r>
            <a:endParaRPr lang="ko-KR" altLang="en-US" sz="3200" dirty="0">
              <a:ln>
                <a:solidFill>
                  <a:schemeClr val="tx1">
                    <a:alpha val="30000"/>
                  </a:schemeClr>
                </a:solidFill>
              </a:ln>
              <a:latin typeface="Arial Black" panose="020B0A04020102020204" pitchFamily="34" charset="0"/>
              <a:ea typeface="KoPub돋움체 Light" panose="0202060302010102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3795051" y="2824851"/>
            <a:ext cx="4359387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D8CADA9-4C74-44C2-A443-9CFEDBBC7E8E}"/>
              </a:ext>
            </a:extLst>
          </p:cNvPr>
          <p:cNvSpPr txBox="1"/>
          <p:nvPr/>
        </p:nvSpPr>
        <p:spPr>
          <a:xfrm>
            <a:off x="10118783" y="4642387"/>
            <a:ext cx="2073217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201533668 </a:t>
            </a:r>
            <a:r>
              <a:rPr lang="ko-KR" altLang="en-US" sz="1400" b="1" dirty="0" err="1"/>
              <a:t>장정익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201533669 </a:t>
            </a:r>
            <a:r>
              <a:rPr lang="ko-KR" altLang="en-US" sz="1400" b="1" dirty="0"/>
              <a:t>정동윤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201635848 </a:t>
            </a:r>
            <a:r>
              <a:rPr lang="ko-KR" altLang="en-US" sz="1400" b="1" dirty="0" err="1"/>
              <a:t>장휘준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201735872 </a:t>
            </a:r>
            <a:r>
              <a:rPr lang="ko-KR" altLang="en-US" sz="1400" b="1" dirty="0" err="1"/>
              <a:t>장하영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201835514 </a:t>
            </a:r>
            <a:r>
              <a:rPr lang="ko-KR" altLang="en-US" sz="1400" b="1" dirty="0"/>
              <a:t>장지아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201835519 </a:t>
            </a:r>
            <a:r>
              <a:rPr lang="ko-KR" altLang="en-US" sz="1400" b="1" dirty="0"/>
              <a:t>전수환</a:t>
            </a:r>
          </a:p>
        </p:txBody>
      </p: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D7B6A71-14AD-41D1-9A58-84A3436BEE57}"/>
              </a:ext>
            </a:extLst>
          </p:cNvPr>
          <p:cNvSpPr/>
          <p:nvPr/>
        </p:nvSpPr>
        <p:spPr>
          <a:xfrm>
            <a:off x="7339584" y="1826569"/>
            <a:ext cx="3560064" cy="27527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CE5F6A-90CB-4500-9CC7-195B260E0545}"/>
              </a:ext>
            </a:extLst>
          </p:cNvPr>
          <p:cNvSpPr/>
          <p:nvPr/>
        </p:nvSpPr>
        <p:spPr>
          <a:xfrm>
            <a:off x="0" y="6432507"/>
            <a:ext cx="12192000" cy="4254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C0F1D06-3526-47E7-9FB0-4A4377553C45}"/>
              </a:ext>
            </a:extLst>
          </p:cNvPr>
          <p:cNvSpPr/>
          <p:nvPr/>
        </p:nvSpPr>
        <p:spPr>
          <a:xfrm>
            <a:off x="2097568" y="366502"/>
            <a:ext cx="40341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What was the Problem?</a:t>
            </a:r>
            <a:endParaRPr lang="ko-KR" altLang="en-US" sz="2800" b="1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accent1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359B7DF-AC6C-40D3-A73F-89AE9110637A}"/>
              </a:ext>
            </a:extLst>
          </p:cNvPr>
          <p:cNvGrpSpPr/>
          <p:nvPr/>
        </p:nvGrpSpPr>
        <p:grpSpPr>
          <a:xfrm>
            <a:off x="399097" y="440152"/>
            <a:ext cx="1543878" cy="375920"/>
            <a:chOff x="640080" y="-971550"/>
            <a:chExt cx="1660746" cy="76581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716646-A2A4-4076-BFF1-5634E7F64E81}"/>
                </a:ext>
              </a:extLst>
            </p:cNvPr>
            <p:cNvSpPr txBox="1"/>
            <p:nvPr/>
          </p:nvSpPr>
          <p:spPr>
            <a:xfrm>
              <a:off x="682196" y="-933490"/>
              <a:ext cx="1576513" cy="689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1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2A2D7A4-68C4-48F7-BE72-B0AB92161818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Engine No. 1 Comments on ExxonMobil&amp;#39;s New Emissions Targets | Business Wire">
            <a:extLst>
              <a:ext uri="{FF2B5EF4-FFF2-40B4-BE49-F238E27FC236}">
                <a16:creationId xmlns:a16="http://schemas.microsoft.com/office/drawing/2014/main" id="{7778DA45-15DD-4AE1-9642-CB2CFF15B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816" y="3229108"/>
            <a:ext cx="2009128" cy="91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그래픽 49" descr="남자 옆모습 단색으로 채워진">
            <a:extLst>
              <a:ext uri="{FF2B5EF4-FFF2-40B4-BE49-F238E27FC236}">
                <a16:creationId xmlns:a16="http://schemas.microsoft.com/office/drawing/2014/main" id="{5160CACD-C6C2-4A4F-84E4-05355408B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4780" y="2097989"/>
            <a:ext cx="914400" cy="914400"/>
          </a:xfrm>
          <a:prstGeom prst="rect">
            <a:avLst/>
          </a:prstGeom>
        </p:spPr>
      </p:pic>
      <p:pic>
        <p:nvPicPr>
          <p:cNvPr id="55" name="그래픽 54" descr="남자 옆모습 단색으로 채워진">
            <a:extLst>
              <a:ext uri="{FF2B5EF4-FFF2-40B4-BE49-F238E27FC236}">
                <a16:creationId xmlns:a16="http://schemas.microsoft.com/office/drawing/2014/main" id="{9FA4C93B-8ADF-4673-B244-460B0A6BBD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9180" y="2075084"/>
            <a:ext cx="914400" cy="914400"/>
          </a:xfrm>
          <a:prstGeom prst="rect">
            <a:avLst/>
          </a:prstGeom>
        </p:spPr>
      </p:pic>
      <p:pic>
        <p:nvPicPr>
          <p:cNvPr id="58" name="그래픽 57" descr="남자 옆모습 단색으로 채워진">
            <a:extLst>
              <a:ext uri="{FF2B5EF4-FFF2-40B4-BE49-F238E27FC236}">
                <a16:creationId xmlns:a16="http://schemas.microsoft.com/office/drawing/2014/main" id="{05443305-E513-4EB2-B796-C92AF20E1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52379" y="2075084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B14F55-BFA6-43D0-95E2-FC6EDA424C3A}"/>
              </a:ext>
            </a:extLst>
          </p:cNvPr>
          <p:cNvSpPr txBox="1"/>
          <p:nvPr/>
        </p:nvSpPr>
        <p:spPr>
          <a:xfrm>
            <a:off x="1269463" y="5016735"/>
            <a:ext cx="10417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Of the 12 Directors of Exxon Mobile, three newly appointed consist of directors nominated by Engine No. 1</a:t>
            </a:r>
          </a:p>
          <a:p>
            <a:endParaRPr lang="en-US" altLang="ko-KR" dirty="0">
              <a:solidFill>
                <a:srgbClr val="00000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This is due to ExxonMobil’s record deficit and insufficient investment in alternative energy</a:t>
            </a:r>
          </a:p>
        </p:txBody>
      </p:sp>
      <p:pic>
        <p:nvPicPr>
          <p:cNvPr id="1032" name="Picture 8" descr="글로벌체크] 석유 회사가 바라보는 석유의 미래는?">
            <a:extLst>
              <a:ext uri="{FF2B5EF4-FFF2-40B4-BE49-F238E27FC236}">
                <a16:creationId xmlns:a16="http://schemas.microsoft.com/office/drawing/2014/main" id="{A389F4A3-3A3D-44B6-801C-174FE8833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44" y="1449612"/>
            <a:ext cx="4508668" cy="326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5D6495D-4588-4A8E-8407-5EA4A98E6D95}"/>
              </a:ext>
            </a:extLst>
          </p:cNvPr>
          <p:cNvSpPr/>
          <p:nvPr/>
        </p:nvSpPr>
        <p:spPr>
          <a:xfrm flipH="1">
            <a:off x="5856398" y="2782365"/>
            <a:ext cx="1243584" cy="64663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268CFB-5136-49BD-BC18-DF440EF7E60E}"/>
              </a:ext>
            </a:extLst>
          </p:cNvPr>
          <p:cNvSpPr txBox="1"/>
          <p:nvPr/>
        </p:nvSpPr>
        <p:spPr>
          <a:xfrm>
            <a:off x="7585739" y="1228383"/>
            <a:ext cx="3067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New Directors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04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CE5F6A-90CB-4500-9CC7-195B260E0545}"/>
              </a:ext>
            </a:extLst>
          </p:cNvPr>
          <p:cNvSpPr/>
          <p:nvPr/>
        </p:nvSpPr>
        <p:spPr>
          <a:xfrm>
            <a:off x="0" y="6432507"/>
            <a:ext cx="12192000" cy="4254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C0F1D06-3526-47E7-9FB0-4A4377553C45}"/>
              </a:ext>
            </a:extLst>
          </p:cNvPr>
          <p:cNvSpPr/>
          <p:nvPr/>
        </p:nvSpPr>
        <p:spPr>
          <a:xfrm>
            <a:off x="2097568" y="366502"/>
            <a:ext cx="73460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Engine no.1’s strategy </a:t>
            </a:r>
            <a:r>
              <a:rPr lang="en-US" altLang="ko-KR" sz="2000" b="1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– Reenergize Exxon Campaign</a:t>
            </a:r>
            <a:endParaRPr lang="ko-KR" altLang="en-US" sz="2800" b="1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accent1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359B7DF-AC6C-40D3-A73F-89AE9110637A}"/>
              </a:ext>
            </a:extLst>
          </p:cNvPr>
          <p:cNvGrpSpPr/>
          <p:nvPr/>
        </p:nvGrpSpPr>
        <p:grpSpPr>
          <a:xfrm>
            <a:off x="399097" y="440152"/>
            <a:ext cx="1543878" cy="375920"/>
            <a:chOff x="640080" y="-971550"/>
            <a:chExt cx="1660746" cy="76581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716646-A2A4-4076-BFF1-5634E7F64E81}"/>
                </a:ext>
              </a:extLst>
            </p:cNvPr>
            <p:cNvSpPr txBox="1"/>
            <p:nvPr/>
          </p:nvSpPr>
          <p:spPr>
            <a:xfrm>
              <a:off x="682196" y="-933490"/>
              <a:ext cx="1576513" cy="689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2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2A2D7A4-68C4-48F7-BE72-B0AB92161818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7E4E4BB-C6C5-4735-9966-AB551BBBABAF}"/>
              </a:ext>
            </a:extLst>
          </p:cNvPr>
          <p:cNvGrpSpPr/>
          <p:nvPr/>
        </p:nvGrpSpPr>
        <p:grpSpPr>
          <a:xfrm>
            <a:off x="399097" y="1109452"/>
            <a:ext cx="4710896" cy="5103324"/>
            <a:chOff x="438249" y="1072627"/>
            <a:chExt cx="4710896" cy="5103324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CD22D188-B314-4C8E-BFE6-CCD2B563B0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52" t="12666" r="7443" b="9913"/>
            <a:stretch/>
          </p:blipFill>
          <p:spPr bwMode="auto">
            <a:xfrm>
              <a:off x="438249" y="1072627"/>
              <a:ext cx="4710896" cy="5103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6DD7571-B2B2-4EED-894D-C951D234D967}"/>
                </a:ext>
              </a:extLst>
            </p:cNvPr>
            <p:cNvSpPr/>
            <p:nvPr/>
          </p:nvSpPr>
          <p:spPr>
            <a:xfrm>
              <a:off x="4224760" y="5525790"/>
              <a:ext cx="671332" cy="3290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819879-79A0-452F-937B-B4AF4A1C4CD4}"/>
                </a:ext>
              </a:extLst>
            </p:cNvPr>
            <p:cNvSpPr/>
            <p:nvPr/>
          </p:nvSpPr>
          <p:spPr>
            <a:xfrm>
              <a:off x="4246321" y="2613032"/>
              <a:ext cx="671332" cy="3290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2E6E5ED-FAF8-4CDC-9CDD-7C9406FA96C1}"/>
              </a:ext>
            </a:extLst>
          </p:cNvPr>
          <p:cNvSpPr txBox="1"/>
          <p:nvPr/>
        </p:nvSpPr>
        <p:spPr>
          <a:xfrm>
            <a:off x="5655247" y="2100762"/>
            <a:ext cx="5618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en-US" altLang="ko-KR" sz="2400" baseline="30000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</a:t>
            </a:r>
            <a:r>
              <a:rPr lang="en-US" altLang="ko-KR" sz="2400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strategy – 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Targeting the financial income side</a:t>
            </a:r>
            <a:endParaRPr lang="ko-KR" altLang="en-US" sz="20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289FCC-DCFC-44C5-831F-07448B6C956F}"/>
              </a:ext>
            </a:extLst>
          </p:cNvPr>
          <p:cNvSpPr txBox="1"/>
          <p:nvPr/>
        </p:nvSpPr>
        <p:spPr>
          <a:xfrm>
            <a:off x="5655247" y="3156177"/>
            <a:ext cx="596569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Over the past decade, ExxonMobil’s total shareholder return was </a:t>
            </a:r>
            <a:r>
              <a:rPr lang="en-US" altLang="ko-KR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(-)14.8%, </a:t>
            </a:r>
            <a:r>
              <a:rPr lang="en-US" altLang="ko-KR" sz="2000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while its fellow companies’ shareholder return was </a:t>
            </a:r>
            <a:r>
              <a:rPr lang="en-US" altLang="ko-KR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(+)271%.</a:t>
            </a:r>
            <a:endParaRPr lang="ko-KR" altLang="en-US" sz="20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534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CE5F6A-90CB-4500-9CC7-195B260E0545}"/>
              </a:ext>
            </a:extLst>
          </p:cNvPr>
          <p:cNvSpPr/>
          <p:nvPr/>
        </p:nvSpPr>
        <p:spPr>
          <a:xfrm>
            <a:off x="0" y="6491498"/>
            <a:ext cx="12192000" cy="3665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C0F1D06-3526-47E7-9FB0-4A4377553C45}"/>
              </a:ext>
            </a:extLst>
          </p:cNvPr>
          <p:cNvSpPr/>
          <p:nvPr/>
        </p:nvSpPr>
        <p:spPr>
          <a:xfrm>
            <a:off x="2097568" y="366502"/>
            <a:ext cx="72675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Engine no.1’s strategy </a:t>
            </a:r>
            <a:r>
              <a:rPr lang="en-US" altLang="ko-KR" sz="2000" b="1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– Reenergize Exxon Campaign</a:t>
            </a:r>
            <a:endParaRPr lang="ko-KR" altLang="en-US" sz="2000" b="1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accent1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359B7DF-AC6C-40D3-A73F-89AE9110637A}"/>
              </a:ext>
            </a:extLst>
          </p:cNvPr>
          <p:cNvGrpSpPr/>
          <p:nvPr/>
        </p:nvGrpSpPr>
        <p:grpSpPr>
          <a:xfrm>
            <a:off x="399097" y="440152"/>
            <a:ext cx="1543878" cy="375920"/>
            <a:chOff x="640080" y="-971550"/>
            <a:chExt cx="1660746" cy="76581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716646-A2A4-4076-BFF1-5634E7F64E81}"/>
                </a:ext>
              </a:extLst>
            </p:cNvPr>
            <p:cNvSpPr txBox="1"/>
            <p:nvPr/>
          </p:nvSpPr>
          <p:spPr>
            <a:xfrm>
              <a:off x="682196" y="-933490"/>
              <a:ext cx="1576513" cy="689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2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2A2D7A4-68C4-48F7-BE72-B0AB92161818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627AD7-2F0F-4F52-8940-71415169DDD6}"/>
              </a:ext>
            </a:extLst>
          </p:cNvPr>
          <p:cNvGrpSpPr/>
          <p:nvPr/>
        </p:nvGrpSpPr>
        <p:grpSpPr>
          <a:xfrm>
            <a:off x="7895486" y="1889194"/>
            <a:ext cx="2796364" cy="2551574"/>
            <a:chOff x="7538815" y="2056991"/>
            <a:chExt cx="2348729" cy="2143125"/>
          </a:xfrm>
        </p:grpSpPr>
        <p:pic>
          <p:nvPicPr>
            <p:cNvPr id="4110" name="Picture 14" descr="Manager Avatar Vector SVG Icon - SVG Repo">
              <a:extLst>
                <a:ext uri="{FF2B5EF4-FFF2-40B4-BE49-F238E27FC236}">
                  <a16:creationId xmlns:a16="http://schemas.microsoft.com/office/drawing/2014/main" id="{01FFC28B-C084-45E8-9DAB-BE609EC53B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8815" y="2056991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 descr="Change Svg Png Icon Free Download (#411213) - OnlineWebFonts.COM">
              <a:extLst>
                <a:ext uri="{FF2B5EF4-FFF2-40B4-BE49-F238E27FC236}">
                  <a16:creationId xmlns:a16="http://schemas.microsoft.com/office/drawing/2014/main" id="{B6E98240-CC09-43D4-9A7C-8EEE80FAC0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0022" y="2703629"/>
              <a:ext cx="607522" cy="613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926A867-EBA9-4CCB-AA0D-C53E5938FBEE}"/>
              </a:ext>
            </a:extLst>
          </p:cNvPr>
          <p:cNvSpPr txBox="1"/>
          <p:nvPr/>
        </p:nvSpPr>
        <p:spPr>
          <a:xfrm>
            <a:off x="1050532" y="4631967"/>
            <a:ext cx="4530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en-US" altLang="ko-KR" sz="2400" baseline="30000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nd</a:t>
            </a:r>
            <a:r>
              <a:rPr lang="en-US" altLang="ko-KR" sz="2400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strategy – </a:t>
            </a:r>
          </a:p>
          <a:p>
            <a:pPr algn="ctr"/>
            <a:r>
              <a:rPr lang="en-US" altLang="ko-KR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Four recommendations</a:t>
            </a:r>
            <a:endParaRPr lang="ko-KR" altLang="en-US" sz="20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69C98E-40C5-4C7A-9998-CA84DF02DCE4}"/>
              </a:ext>
            </a:extLst>
          </p:cNvPr>
          <p:cNvSpPr txBox="1"/>
          <p:nvPr/>
        </p:nvSpPr>
        <p:spPr>
          <a:xfrm>
            <a:off x="7028432" y="4631967"/>
            <a:ext cx="4530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en-US" altLang="ko-KR" sz="2400" baseline="30000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rd</a:t>
            </a:r>
            <a:r>
              <a:rPr lang="en-US" altLang="ko-KR" sz="2400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strategy – </a:t>
            </a:r>
          </a:p>
          <a:p>
            <a:pPr algn="ctr"/>
            <a:r>
              <a:rPr lang="en-US" altLang="ko-KR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Changing the board of directors</a:t>
            </a:r>
            <a:endParaRPr lang="ko-KR" altLang="en-US" sz="20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D265E8-F41A-4F3B-A40D-349FD4DFC943}"/>
              </a:ext>
            </a:extLst>
          </p:cNvPr>
          <p:cNvSpPr txBox="1"/>
          <p:nvPr/>
        </p:nvSpPr>
        <p:spPr>
          <a:xfrm>
            <a:off x="841204" y="2077136"/>
            <a:ext cx="4988891" cy="18946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New board of directors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Reinforcement capital allocation rules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Strategic plan execution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Management incentive adjustment</a:t>
            </a:r>
            <a:endParaRPr lang="ko-KR" altLang="en-US" sz="20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17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8DAE175-B632-4243-A29B-EF911BE2921D}"/>
              </a:ext>
            </a:extLst>
          </p:cNvPr>
          <p:cNvSpPr/>
          <p:nvPr/>
        </p:nvSpPr>
        <p:spPr>
          <a:xfrm>
            <a:off x="334617" y="5350349"/>
            <a:ext cx="11522766" cy="936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CE5F6A-90CB-4500-9CC7-195B260E0545}"/>
              </a:ext>
            </a:extLst>
          </p:cNvPr>
          <p:cNvSpPr/>
          <p:nvPr/>
        </p:nvSpPr>
        <p:spPr>
          <a:xfrm>
            <a:off x="0" y="6432507"/>
            <a:ext cx="12192000" cy="4254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C0F1D06-3526-47E7-9FB0-4A4377553C45}"/>
              </a:ext>
            </a:extLst>
          </p:cNvPr>
          <p:cNvSpPr/>
          <p:nvPr/>
        </p:nvSpPr>
        <p:spPr>
          <a:xfrm>
            <a:off x="2097568" y="366502"/>
            <a:ext cx="3441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How are they going?</a:t>
            </a:r>
            <a:endParaRPr lang="ko-KR" altLang="en-US" sz="2800" b="1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accent1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359B7DF-AC6C-40D3-A73F-89AE9110637A}"/>
              </a:ext>
            </a:extLst>
          </p:cNvPr>
          <p:cNvGrpSpPr/>
          <p:nvPr/>
        </p:nvGrpSpPr>
        <p:grpSpPr>
          <a:xfrm>
            <a:off x="399097" y="440152"/>
            <a:ext cx="1543878" cy="375920"/>
            <a:chOff x="640080" y="-971550"/>
            <a:chExt cx="1660746" cy="76581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716646-A2A4-4076-BFF1-5634E7F64E81}"/>
                </a:ext>
              </a:extLst>
            </p:cNvPr>
            <p:cNvSpPr txBox="1"/>
            <p:nvPr/>
          </p:nvSpPr>
          <p:spPr>
            <a:xfrm>
              <a:off x="682196" y="-933490"/>
              <a:ext cx="1576513" cy="689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3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2A2D7A4-68C4-48F7-BE72-B0AB92161818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1E308CC-0E64-41CC-B534-B91E81BE3091}"/>
              </a:ext>
            </a:extLst>
          </p:cNvPr>
          <p:cNvSpPr txBox="1"/>
          <p:nvPr/>
        </p:nvSpPr>
        <p:spPr>
          <a:xfrm>
            <a:off x="434009" y="5433690"/>
            <a:ext cx="113239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"Engine No.1's strategy, which considers shareholders' ESG issues and financial returns, begins important changes that will lead to similar cases in the future."</a:t>
            </a:r>
            <a:endParaRPr lang="ko-KR" altLang="en-US" sz="2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D97C84-D684-48FC-A809-126E6CAE6405}"/>
              </a:ext>
            </a:extLst>
          </p:cNvPr>
          <p:cNvSpPr txBox="1"/>
          <p:nvPr/>
        </p:nvSpPr>
        <p:spPr>
          <a:xfrm>
            <a:off x="6459877" y="2704192"/>
            <a:ext cx="4651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This strategy of Engine no.1 drew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positive responses from shareholders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and led to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CalSTRS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support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60DD3CF-39F3-47C8-A87E-A7751901A038}"/>
              </a:ext>
            </a:extLst>
          </p:cNvPr>
          <p:cNvGrpSpPr/>
          <p:nvPr/>
        </p:nvGrpSpPr>
        <p:grpSpPr>
          <a:xfrm>
            <a:off x="753418" y="982584"/>
            <a:ext cx="4978706" cy="4221728"/>
            <a:chOff x="855795" y="824886"/>
            <a:chExt cx="4978706" cy="4221728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ABC7AEA-2BB7-41E8-861C-BD4DEA04840F}"/>
                </a:ext>
              </a:extLst>
            </p:cNvPr>
            <p:cNvGrpSpPr/>
            <p:nvPr/>
          </p:nvGrpSpPr>
          <p:grpSpPr>
            <a:xfrm>
              <a:off x="855795" y="1302128"/>
              <a:ext cx="3935514" cy="3744486"/>
              <a:chOff x="3524250" y="1092650"/>
              <a:chExt cx="5143500" cy="4893840"/>
            </a:xfrm>
          </p:grpSpPr>
          <p:pic>
            <p:nvPicPr>
              <p:cNvPr id="17" name="Picture 4" descr="높으신 분들의 갑질에 숨겨진 심리학 │ 매거진한경">
                <a:extLst>
                  <a:ext uri="{FF2B5EF4-FFF2-40B4-BE49-F238E27FC236}">
                    <a16:creationId xmlns:a16="http://schemas.microsoft.com/office/drawing/2014/main" id="{B0453C2C-B2CD-4580-B0F5-41D796A22D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24250" y="1262090"/>
                <a:ext cx="5143500" cy="472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 descr="엑슨모빌 Exxon Mobil Corporation 배당금 지급 정보 [분기배당/3,6,9,12월]">
                <a:extLst>
                  <a:ext uri="{FF2B5EF4-FFF2-40B4-BE49-F238E27FC236}">
                    <a16:creationId xmlns:a16="http://schemas.microsoft.com/office/drawing/2014/main" id="{26AFB9F0-2C8C-4527-B43A-2CDCB93F85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8552" y="3392692"/>
                <a:ext cx="2544338" cy="9779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10" descr="Engine No. 1 Releases Full Slate of Nominees It Recommends for Election at  ExxonMobil&amp;#39;s 2021 Annual Meeting of Shareholders | citybiz">
                <a:extLst>
                  <a:ext uri="{FF2B5EF4-FFF2-40B4-BE49-F238E27FC236}">
                    <a16:creationId xmlns:a16="http://schemas.microsoft.com/office/drawing/2014/main" id="{312441D7-65FE-4FE8-AB4A-E7CEF12A94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533" r="18533"/>
              <a:stretch/>
            </p:blipFill>
            <p:spPr bwMode="auto">
              <a:xfrm>
                <a:off x="6019649" y="1092650"/>
                <a:ext cx="1648248" cy="1368448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FE8130C-96CE-41E7-894E-BAE2CD0E0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23552" y="824886"/>
              <a:ext cx="1059958" cy="500974"/>
            </a:xfrm>
            <a:prstGeom prst="rect">
              <a:avLst/>
            </a:prstGeom>
          </p:spPr>
        </p:pic>
        <p:pic>
          <p:nvPicPr>
            <p:cNvPr id="1026" name="Picture 2" descr="CalSTRS.com - How will you spend your future?">
              <a:extLst>
                <a:ext uri="{FF2B5EF4-FFF2-40B4-BE49-F238E27FC236}">
                  <a16:creationId xmlns:a16="http://schemas.microsoft.com/office/drawing/2014/main" id="{E1B9FC55-6272-44BC-AA48-9BC250139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579" b="17579"/>
            <a:stretch/>
          </p:blipFill>
          <p:spPr bwMode="auto">
            <a:xfrm>
              <a:off x="4413529" y="1877990"/>
              <a:ext cx="1420972" cy="497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hareholder Svg Png Icon Free Download (#262298) - OnlineWebFonts.COM">
              <a:extLst>
                <a:ext uri="{FF2B5EF4-FFF2-40B4-BE49-F238E27FC236}">
                  <a16:creationId xmlns:a16="http://schemas.microsoft.com/office/drawing/2014/main" id="{B39C2A39-4059-498C-86F2-3FD8A383B2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8834" y="2612549"/>
              <a:ext cx="590362" cy="590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3984320D-46A1-452B-9AAA-B3E3E7055A59}"/>
                </a:ext>
              </a:extLst>
            </p:cNvPr>
            <p:cNvSpPr/>
            <p:nvPr/>
          </p:nvSpPr>
          <p:spPr>
            <a:xfrm>
              <a:off x="4418505" y="1505424"/>
              <a:ext cx="1415996" cy="20762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097A8A1-8E4C-4951-A7CF-D09F73969863}"/>
                </a:ext>
              </a:extLst>
            </p:cNvPr>
            <p:cNvCxnSpPr>
              <a:cxnSpLocks/>
            </p:cNvCxnSpPr>
            <p:nvPr/>
          </p:nvCxnSpPr>
          <p:spPr>
            <a:xfrm>
              <a:off x="4026279" y="1302128"/>
              <a:ext cx="616841" cy="208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919D433-372C-4A8C-82ED-83A6D376BA79}"/>
                </a:ext>
              </a:extLst>
            </p:cNvPr>
            <p:cNvCxnSpPr>
              <a:cxnSpLocks/>
            </p:cNvCxnSpPr>
            <p:nvPr/>
          </p:nvCxnSpPr>
          <p:spPr>
            <a:xfrm>
              <a:off x="4026279" y="2356092"/>
              <a:ext cx="387250" cy="1010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408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CE5F6A-90CB-4500-9CC7-195B260E0545}"/>
              </a:ext>
            </a:extLst>
          </p:cNvPr>
          <p:cNvSpPr/>
          <p:nvPr/>
        </p:nvSpPr>
        <p:spPr>
          <a:xfrm>
            <a:off x="0" y="6432507"/>
            <a:ext cx="12192000" cy="4254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C0F1D06-3526-47E7-9FB0-4A4377553C45}"/>
              </a:ext>
            </a:extLst>
          </p:cNvPr>
          <p:cNvSpPr/>
          <p:nvPr/>
        </p:nvSpPr>
        <p:spPr>
          <a:xfrm>
            <a:off x="2097568" y="366502"/>
            <a:ext cx="3441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How are they going?</a:t>
            </a:r>
            <a:endParaRPr lang="ko-KR" altLang="en-US" sz="2800" b="1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accent1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359B7DF-AC6C-40D3-A73F-89AE9110637A}"/>
              </a:ext>
            </a:extLst>
          </p:cNvPr>
          <p:cNvGrpSpPr/>
          <p:nvPr/>
        </p:nvGrpSpPr>
        <p:grpSpPr>
          <a:xfrm>
            <a:off x="399097" y="440152"/>
            <a:ext cx="1543878" cy="375920"/>
            <a:chOff x="640080" y="-971550"/>
            <a:chExt cx="1660746" cy="76581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716646-A2A4-4076-BFF1-5634E7F64E81}"/>
                </a:ext>
              </a:extLst>
            </p:cNvPr>
            <p:cNvSpPr txBox="1"/>
            <p:nvPr/>
          </p:nvSpPr>
          <p:spPr>
            <a:xfrm>
              <a:off x="682196" y="-933490"/>
              <a:ext cx="1576513" cy="689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3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2A2D7A4-68C4-48F7-BE72-B0AB92161818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0E8273D-F918-4C17-B669-02E25C57081B}"/>
              </a:ext>
            </a:extLst>
          </p:cNvPr>
          <p:cNvSpPr txBox="1"/>
          <p:nvPr/>
        </p:nvSpPr>
        <p:spPr>
          <a:xfrm>
            <a:off x="5893962" y="1857621"/>
            <a:ext cx="5683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</a:t>
            </a:r>
            <a:r>
              <a:rPr lang="ko-KR" altLang="en-US" sz="2200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March,</a:t>
            </a:r>
            <a:r>
              <a:rPr lang="ko-KR" altLang="en-US" sz="2200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r>
              <a:rPr lang="ko-KR" altLang="en-US" sz="22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low-carbon</a:t>
            </a:r>
            <a:r>
              <a:rPr lang="ko-KR" altLang="en-US" sz="22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countermeasure division was newly established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77276F5-CAE7-4C31-BD40-B7339A9F5A84}"/>
              </a:ext>
            </a:extLst>
          </p:cNvPr>
          <p:cNvGrpSpPr/>
          <p:nvPr/>
        </p:nvGrpSpPr>
        <p:grpSpPr>
          <a:xfrm>
            <a:off x="2000059" y="1284621"/>
            <a:ext cx="1850442" cy="1651876"/>
            <a:chOff x="7268900" y="1414403"/>
            <a:chExt cx="1548123" cy="1382000"/>
          </a:xfrm>
        </p:grpSpPr>
        <p:pic>
          <p:nvPicPr>
            <p:cNvPr id="2052" name="Picture 4" descr="Factory Comments - Factory Icon Png | Full Size PNG Download | SeekPNG">
              <a:extLst>
                <a:ext uri="{FF2B5EF4-FFF2-40B4-BE49-F238E27FC236}">
                  <a16:creationId xmlns:a16="http://schemas.microsoft.com/office/drawing/2014/main" id="{E133A5CD-1213-407D-9E46-DBE452FF88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8900" y="1414403"/>
              <a:ext cx="1336894" cy="138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화살표: 아래쪽 5">
              <a:extLst>
                <a:ext uri="{FF2B5EF4-FFF2-40B4-BE49-F238E27FC236}">
                  <a16:creationId xmlns:a16="http://schemas.microsoft.com/office/drawing/2014/main" id="{96A6A0E0-9537-4E3D-818A-F836E989DBAA}"/>
                </a:ext>
              </a:extLst>
            </p:cNvPr>
            <p:cNvSpPr/>
            <p:nvPr/>
          </p:nvSpPr>
          <p:spPr>
            <a:xfrm>
              <a:off x="8394564" y="1414403"/>
              <a:ext cx="422459" cy="775503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4" name="Picture 6" descr="이산화탄소 포집및 저장 (CCS) 프로젝트 승인 : 네이버 블로그">
            <a:extLst>
              <a:ext uri="{FF2B5EF4-FFF2-40B4-BE49-F238E27FC236}">
                <a16:creationId xmlns:a16="http://schemas.microsoft.com/office/drawing/2014/main" id="{79392FE8-3489-4EE5-A578-96FF615AB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21" y="3762440"/>
            <a:ext cx="4636104" cy="229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BBE7445-C809-4C33-AE70-238C113E70F9}"/>
              </a:ext>
            </a:extLst>
          </p:cNvPr>
          <p:cNvSpPr txBox="1"/>
          <p:nvPr/>
        </p:nvSpPr>
        <p:spPr>
          <a:xfrm>
            <a:off x="5893963" y="4606340"/>
            <a:ext cx="5683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Enter the </a:t>
            </a:r>
            <a:r>
              <a:rPr lang="en-US" altLang="ko-KR" sz="22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CCS</a:t>
            </a:r>
            <a:r>
              <a:rPr lang="en-US" altLang="ko-KR" sz="2200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(Carbon capture and storage) field in earnest</a:t>
            </a:r>
            <a:endParaRPr lang="ko-KR" altLang="en-US" sz="22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C5051B6-7DB1-44F1-9D1D-7342A8424476}"/>
              </a:ext>
            </a:extLst>
          </p:cNvPr>
          <p:cNvCxnSpPr>
            <a:cxnSpLocks/>
          </p:cNvCxnSpPr>
          <p:nvPr/>
        </p:nvCxnSpPr>
        <p:spPr>
          <a:xfrm>
            <a:off x="1171035" y="3333508"/>
            <a:ext cx="9873205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75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7BA1D7AC-2A4B-40CC-A0CD-8ABD201CF80D}"/>
              </a:ext>
            </a:extLst>
          </p:cNvPr>
          <p:cNvSpPr/>
          <p:nvPr/>
        </p:nvSpPr>
        <p:spPr>
          <a:xfrm>
            <a:off x="0" y="6080289"/>
            <a:ext cx="12192000" cy="7777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00914-4D9F-4C07-A30C-E74854B1165E}"/>
              </a:ext>
            </a:extLst>
          </p:cNvPr>
          <p:cNvSpPr txBox="1"/>
          <p:nvPr/>
        </p:nvSpPr>
        <p:spPr>
          <a:xfrm>
            <a:off x="4170743" y="2659559"/>
            <a:ext cx="385051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rial Black" panose="020B0A04020102020204" pitchFamily="34" charset="0"/>
                <a:ea typeface="KoPub돋움체 Light" panose="02020603020101020101" pitchFamily="18" charset="-127"/>
              </a:rPr>
              <a:t>Thank you</a:t>
            </a:r>
          </a:p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u Gothic UI Semibold" panose="020B0700000000000000" pitchFamily="34" charset="-128"/>
                <a:ea typeface="KoPub돋움체 Light" panose="02020603020101020101" pitchFamily="18" charset="-127"/>
              </a:rPr>
              <a:t>Any question?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Yu Gothic UI Semibold" panose="020B0700000000000000" pitchFamily="34" charset="-128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725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3299</TotalTime>
  <Words>294</Words>
  <Application>Microsoft Office PowerPoint</Application>
  <PresentationFormat>와이드스크린</PresentationFormat>
  <Paragraphs>50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나눔스퀘어 ExtraBold</vt:lpstr>
      <vt:lpstr>KoPub돋움체 Light</vt:lpstr>
      <vt:lpstr>나눔스퀘어 Light</vt:lpstr>
      <vt:lpstr>맑은 고딕</vt:lpstr>
      <vt:lpstr>Yu Gothic UI Semibold</vt:lpstr>
      <vt:lpstr>KoPub돋움체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전수환</cp:lastModifiedBy>
  <cp:revision>188</cp:revision>
  <dcterms:created xsi:type="dcterms:W3CDTF">2017-11-16T00:50:54Z</dcterms:created>
  <dcterms:modified xsi:type="dcterms:W3CDTF">2021-09-25T04:33:54Z</dcterms:modified>
</cp:coreProperties>
</file>