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6" r:id="rId2"/>
    <p:sldId id="324" r:id="rId3"/>
    <p:sldId id="257" r:id="rId4"/>
    <p:sldId id="307" r:id="rId5"/>
    <p:sldId id="309" r:id="rId6"/>
    <p:sldId id="310" r:id="rId7"/>
    <p:sldId id="311" r:id="rId8"/>
    <p:sldId id="262" r:id="rId9"/>
    <p:sldId id="258" r:id="rId10"/>
    <p:sldId id="259" r:id="rId11"/>
    <p:sldId id="260" r:id="rId12"/>
    <p:sldId id="261" r:id="rId13"/>
    <p:sldId id="263" r:id="rId14"/>
    <p:sldId id="265" r:id="rId15"/>
    <p:sldId id="266" r:id="rId16"/>
    <p:sldId id="264" r:id="rId17"/>
    <p:sldId id="268" r:id="rId18"/>
    <p:sldId id="269" r:id="rId19"/>
    <p:sldId id="267" r:id="rId20"/>
    <p:sldId id="270" r:id="rId21"/>
    <p:sldId id="271" r:id="rId22"/>
    <p:sldId id="272" r:id="rId23"/>
    <p:sldId id="273" r:id="rId24"/>
    <p:sldId id="303" r:id="rId25"/>
    <p:sldId id="274" r:id="rId26"/>
    <p:sldId id="275" r:id="rId27"/>
    <p:sldId id="276" r:id="rId28"/>
    <p:sldId id="325" r:id="rId29"/>
    <p:sldId id="277" r:id="rId30"/>
    <p:sldId id="317" r:id="rId31"/>
    <p:sldId id="278" r:id="rId32"/>
    <p:sldId id="298" r:id="rId33"/>
    <p:sldId id="299" r:id="rId34"/>
    <p:sldId id="319" r:id="rId35"/>
    <p:sldId id="306" r:id="rId36"/>
    <p:sldId id="279" r:id="rId37"/>
    <p:sldId id="292" r:id="rId38"/>
    <p:sldId id="293" r:id="rId39"/>
    <p:sldId id="296" r:id="rId40"/>
    <p:sldId id="297" r:id="rId41"/>
    <p:sldId id="290" r:id="rId42"/>
    <p:sldId id="320" r:id="rId43"/>
    <p:sldId id="281" r:id="rId44"/>
    <p:sldId id="282" r:id="rId45"/>
    <p:sldId id="283" r:id="rId46"/>
    <p:sldId id="284" r:id="rId47"/>
    <p:sldId id="285" r:id="rId48"/>
    <p:sldId id="286" r:id="rId49"/>
    <p:sldId id="287" r:id="rId50"/>
    <p:sldId id="288" r:id="rId51"/>
    <p:sldId id="289" r:id="rId52"/>
    <p:sldId id="300" r:id="rId53"/>
    <p:sldId id="301" r:id="rId54"/>
    <p:sldId id="308" r:id="rId55"/>
    <p:sldId id="321" r:id="rId56"/>
    <p:sldId id="322" r:id="rId57"/>
    <p:sldId id="323" r:id="rId58"/>
    <p:sldId id="316" r:id="rId59"/>
    <p:sldId id="312" r:id="rId60"/>
    <p:sldId id="318" r:id="rId61"/>
    <p:sldId id="313" r:id="rId62"/>
    <p:sldId id="327" r:id="rId63"/>
    <p:sldId id="328" r:id="rId64"/>
    <p:sldId id="329" r:id="rId65"/>
    <p:sldId id="330" r:id="rId66"/>
    <p:sldId id="326" r:id="rId6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40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0EB9F-7E41-47DB-B432-F56DE911257E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EC5C0-467C-46A8-B438-BB7664554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40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F7086-579F-4145-BCEB-107F9F96A8BA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308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B9C2B4-9720-49D3-B404-E277303427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9A571D-04D1-4A85-B040-768B6ABA6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965B55-19D2-4B8C-B6C1-B239FE007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176B-C690-4418-AC81-76365ECECEB1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98DBC2-CD46-4F1B-AA30-89F529316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B1787A-F4FA-4829-AE96-20CE53D7B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61FD-B2CE-4D93-966A-054363E9C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287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212F52-01CE-4D97-998B-4B5746FA1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76E285-E150-41C9-9BD4-0AC4B0FB3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1FDAC8-6C1C-4212-A532-3DC7FDE2B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176B-C690-4418-AC81-76365ECECEB1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C2CC10-3AA1-422D-BAE8-500333123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DB6A20-A4F3-42D3-8930-E673D6716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61FD-B2CE-4D93-966A-054363E9C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806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565A954-444D-4E93-90BF-D7297CF83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898ACF-A670-4BF2-B5D1-471D0D257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837A26-CE56-4232-ADC5-EBEC5EB38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176B-C690-4418-AC81-76365ECECEB1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BE7168-08A9-403E-842F-6DFAC635C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CFE0-C716-4BD6-B271-ED86BD1B3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61FD-B2CE-4D93-966A-054363E9C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47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A82FA7-4E03-4539-A15E-30805343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52F4CC-6736-436B-A1DF-99A5A3582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93ED59-997D-4942-A43A-4240FB13A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176B-C690-4418-AC81-76365ECECEB1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62B77F-D820-4DA4-ACBB-D43081CC8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180C2C-454A-4B57-BCCF-F21BC7440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61FD-B2CE-4D93-966A-054363E9C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488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C17D6-FAA5-43A7-A087-FECAE1D10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61D3A4-EA7E-4C65-96C2-B8A2A4A5C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74CE15-FFC1-4AC8-A20C-0CC2F9103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176B-C690-4418-AC81-76365ECECEB1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637A67-6931-400F-A30F-6F0040174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FE36A3-81FB-445A-8D84-F2AED3B73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61FD-B2CE-4D93-966A-054363E9C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7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F988FD-C1B5-411F-BC79-BB340C888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BEEBE9-9B4D-4F66-8908-339931866D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D63D4D-1C2B-433C-A296-CB345A30E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294492-90A8-4E4E-BB41-C5CFFBEA2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176B-C690-4418-AC81-76365ECECEB1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73BCC1-3399-4197-8F49-42D284FAE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EC1AB8-A03D-4CA7-B0F7-B4F29B59B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61FD-B2CE-4D93-966A-054363E9C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190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12929-7B09-4449-815F-D2832E825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ED26B8-F2BF-4A3D-B4AE-1D93EE5B9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B5628B-0C1D-4619-A4F8-A686A1067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2117BA-C058-4AF0-8896-93833F7BE4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7559AF-4F16-409C-9E8B-EB4B60C1DC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E5A7BE-C7FC-4A77-9464-7A370319A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176B-C690-4418-AC81-76365ECECEB1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CCAC41-AA74-444C-B5CE-666F44110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B811F58-31E3-4EE1-867C-207483829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61FD-B2CE-4D93-966A-054363E9C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90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03597C-14E6-4383-B23F-CEFB8F021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C5F7E4-062A-4233-A1F6-557D49D1F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176B-C690-4418-AC81-76365ECECEB1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66BB8A-6BB3-45F5-BEBF-71C598CEF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49EE44-58DC-4B5D-8CAC-7EAC51C2C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61FD-B2CE-4D93-966A-054363E9C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565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DF2AA1-9971-48AC-A472-8407574B9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176B-C690-4418-AC81-76365ECECEB1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096D4A-F3D6-45DD-B5AE-FB45D0666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6D9D2D-B107-4E8A-AA18-9DFECDC5E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61FD-B2CE-4D93-966A-054363E9C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55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58D47-4467-4FF4-8291-F2E87779E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73537F-EC7B-4396-B868-7E22AE58B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8B26F9-C8E4-48C8-BF83-8E528F7A2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1C1605-186A-4888-A064-BD733DAE4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176B-C690-4418-AC81-76365ECECEB1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4D617C-7AF4-4073-8ED3-4DFAA61A9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F1A978-BE76-4BA6-A6A4-CCCD79F0A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61FD-B2CE-4D93-966A-054363E9C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168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C55790-EBBA-477C-A777-56AA730DB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E9C97A-144C-4FBB-9C27-D9CC9FB8FB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B57140-B5B7-4E2F-A2A5-077E84B80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03F698-FD6F-45AB-965D-610ECEBF5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176B-C690-4418-AC81-76365ECECEB1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C082AF-6AB9-4060-8B67-6CA6CAAF6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545358-A170-4163-BB0D-B426897B8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61FD-B2CE-4D93-966A-054363E9C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72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9F1003-4804-481D-89D7-A5FA914F4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7C14D2-7453-4C5E-9C9D-FAF932A1D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5F4A0E-BAD3-418D-B636-745B108A1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D176B-C690-4418-AC81-76365ECECEB1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35F251-022A-4F77-9E2C-768E585FE2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096A8-1269-42D0-A4CA-5B209A1D9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61FD-B2CE-4D93-966A-054363E9C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346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aandas.pydata.org/" TargetMode="External"/><Relationship Id="rId2" Type="http://schemas.openxmlformats.org/officeDocument/2006/relationships/hyperlink" Target="https://www.anaconda.com/download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matplotlib.org/" TargetMode="External"/><Relationship Id="rId5" Type="http://schemas.openxmlformats.org/officeDocument/2006/relationships/hyperlink" Target="http://www.scipy.org/" TargetMode="External"/><Relationship Id="rId4" Type="http://schemas.openxmlformats.org/officeDocument/2006/relationships/hyperlink" Target="http://www.numpy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1DD57-CFA4-4D9B-8C41-7445231D7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3"/>
            <a:ext cx="9144000" cy="2387600"/>
          </a:xfrm>
        </p:spPr>
        <p:txBody>
          <a:bodyPr/>
          <a:lstStyle/>
          <a:p>
            <a:r>
              <a:rPr lang="en-US" altLang="ko-KR" b="1" dirty="0"/>
              <a:t>Data</a:t>
            </a:r>
            <a:r>
              <a:rPr lang="ko-KR" altLang="en-US" b="1" dirty="0"/>
              <a:t> </a:t>
            </a:r>
            <a:r>
              <a:rPr lang="en-US" altLang="ko-KR" b="1" dirty="0"/>
              <a:t>Science </a:t>
            </a:r>
            <a:r>
              <a:rPr lang="ko-KR" altLang="en-US" b="1" dirty="0"/>
              <a:t>입문</a:t>
            </a:r>
            <a:r>
              <a:rPr lang="en-US" altLang="ko-KR" b="1" dirty="0"/>
              <a:t> with Python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9BEE03-D941-4B31-9BC7-D81B6361C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06240"/>
            <a:ext cx="9845407" cy="217530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ko-KR" sz="1600" dirty="0"/>
              <a:t>(*) Reference</a:t>
            </a:r>
          </a:p>
          <a:p>
            <a:pPr marL="285750" indent="-285750" algn="l">
              <a:buFontTx/>
              <a:buChar char="-"/>
            </a:pPr>
            <a:r>
              <a:rPr lang="en-US" altLang="ko-KR" sz="1600" dirty="0"/>
              <a:t>Steven S. </a:t>
            </a:r>
            <a:r>
              <a:rPr lang="en-US" altLang="ko-KR" sz="1600" dirty="0" err="1"/>
              <a:t>Skiena</a:t>
            </a:r>
            <a:r>
              <a:rPr lang="en-US" altLang="ko-KR" sz="1600" dirty="0"/>
              <a:t>, The Data Science Manual, Springer, 2017</a:t>
            </a:r>
          </a:p>
          <a:p>
            <a:pPr marL="285750" indent="-285750" algn="l">
              <a:buFontTx/>
              <a:buChar char="-"/>
            </a:pPr>
            <a:r>
              <a:rPr lang="en-US" altLang="ko-KR" sz="1600" dirty="0"/>
              <a:t>John Canny, Introduction to Data Science (lecture note), UC Berkeley, 2014</a:t>
            </a:r>
          </a:p>
          <a:p>
            <a:pPr marL="285750" indent="-285750" algn="l">
              <a:buFontTx/>
              <a:buChar char="-"/>
            </a:pPr>
            <a:r>
              <a:rPr lang="en-US" altLang="ko-KR" sz="1600" dirty="0"/>
              <a:t>Wes </a:t>
            </a:r>
            <a:r>
              <a:rPr lang="en-US" altLang="ko-KR" sz="1600" dirty="0" err="1"/>
              <a:t>Mckinney</a:t>
            </a:r>
            <a:r>
              <a:rPr lang="en-US" altLang="ko-KR" sz="1600" dirty="0"/>
              <a:t>, Python for Data Analysis: Data Wrangling with Pandas, NumPy, and </a:t>
            </a:r>
            <a:r>
              <a:rPr lang="en-US" altLang="ko-KR" sz="1600" dirty="0" err="1"/>
              <a:t>Ipython</a:t>
            </a:r>
            <a:r>
              <a:rPr lang="en-US" altLang="ko-KR" sz="1600" dirty="0"/>
              <a:t>, O’Reilly, 2012</a:t>
            </a:r>
          </a:p>
          <a:p>
            <a:pPr algn="l"/>
            <a:r>
              <a:rPr lang="en-US" altLang="ko-KR" sz="1600" dirty="0"/>
              <a:t>-   </a:t>
            </a:r>
            <a:r>
              <a:rPr lang="ko-KR" altLang="en-US" sz="1600" dirty="0" err="1"/>
              <a:t>김화종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</a:t>
            </a:r>
            <a:r>
              <a:rPr lang="en-US" altLang="ko-KR" sz="1600" dirty="0"/>
              <a:t> </a:t>
            </a:r>
            <a:r>
              <a:rPr lang="ko-KR" altLang="en-US" sz="1600" dirty="0"/>
              <a:t>사이언스 개론</a:t>
            </a:r>
            <a:r>
              <a:rPr lang="en-US" altLang="ko-KR" sz="1600" dirty="0"/>
              <a:t>, </a:t>
            </a:r>
            <a:r>
              <a:rPr lang="ko-KR" altLang="en-US" sz="1600" dirty="0"/>
              <a:t>홍릉과학출판사</a:t>
            </a:r>
            <a:r>
              <a:rPr lang="en-US" altLang="ko-KR" sz="1600" dirty="0"/>
              <a:t>, 2014</a:t>
            </a:r>
          </a:p>
          <a:p>
            <a:pPr marL="285750" indent="-285750" algn="l">
              <a:buFontTx/>
              <a:buChar char="-"/>
            </a:pPr>
            <a:r>
              <a:rPr lang="ko-KR" altLang="en-US" sz="1600" dirty="0"/>
              <a:t>조재호</a:t>
            </a:r>
            <a:r>
              <a:rPr lang="en-US" altLang="ko-KR" sz="1600" dirty="0"/>
              <a:t>, </a:t>
            </a:r>
            <a:r>
              <a:rPr lang="ko-KR" altLang="en-US" sz="1600" dirty="0"/>
              <a:t>모두의 딥 러닝</a:t>
            </a:r>
            <a:r>
              <a:rPr lang="en-US" altLang="ko-KR" sz="1600" dirty="0"/>
              <a:t>, </a:t>
            </a:r>
            <a:r>
              <a:rPr lang="ko-KR" altLang="en-US" sz="1600" dirty="0"/>
              <a:t>길벗</a:t>
            </a:r>
            <a:r>
              <a:rPr lang="en-US" altLang="ko-KR" sz="1600" dirty="0"/>
              <a:t>, 2017</a:t>
            </a:r>
          </a:p>
          <a:p>
            <a:pPr marL="285750" indent="-285750" algn="l">
              <a:buFontTx/>
              <a:buChar char="-"/>
            </a:pPr>
            <a:r>
              <a:rPr lang="en-US" altLang="ko-KR" sz="1600" dirty="0"/>
              <a:t>Many Internet sites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7729BF9F-CE0F-4AA5-95ED-9533ADF2335A}"/>
              </a:ext>
            </a:extLst>
          </p:cNvPr>
          <p:cNvSpPr txBox="1">
            <a:spLocks/>
          </p:cNvSpPr>
          <p:nvPr/>
        </p:nvSpPr>
        <p:spPr>
          <a:xfrm>
            <a:off x="1523999" y="3506002"/>
            <a:ext cx="9845407" cy="594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2019.6 </a:t>
            </a:r>
            <a:r>
              <a:rPr lang="ko-KR" altLang="en-US" sz="2800" dirty="0"/>
              <a:t>정용진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74028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1DD57-CFA4-4D9B-8C41-7445231D7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5417"/>
            <a:ext cx="9144000" cy="805589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Anaconda Packages</a:t>
            </a:r>
            <a:r>
              <a:rPr lang="ko-KR" altLang="en-US" sz="4000" b="1" dirty="0"/>
              <a:t>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9BEE03-D941-4B31-9BC7-D81B6361C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1564395"/>
            <a:ext cx="10466024" cy="4461831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dirty="0"/>
              <a:t>Over 150 packages are </a:t>
            </a:r>
            <a:r>
              <a:rPr lang="en-US" altLang="ko-KR" b="1" dirty="0"/>
              <a:t>automatically installed with Anaconda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dirty="0"/>
              <a:t>Over 250 additional open source packages can be individually installed from the anaconda repository at the command line, by using the “% </a:t>
            </a:r>
            <a:r>
              <a:rPr lang="en-US" altLang="ko-KR" dirty="0" err="1"/>
              <a:t>conda</a:t>
            </a:r>
            <a:r>
              <a:rPr lang="en-US" altLang="ko-KR" dirty="0"/>
              <a:t> install” command.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dirty="0"/>
              <a:t>Thousands of other packages are available from Anaconda.org site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dirty="0"/>
              <a:t>Others can be downloaded using “% pip install” command that is included and installed with Anaconda.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dirty="0"/>
              <a:t>You can also make your own custom packages using the “% </a:t>
            </a:r>
            <a:r>
              <a:rPr lang="en-US" altLang="ko-KR" dirty="0" err="1"/>
              <a:t>conda</a:t>
            </a:r>
            <a:r>
              <a:rPr lang="en-US" altLang="ko-KR" dirty="0"/>
              <a:t> build” command, and upload them to Anaocnda.org or other repositories.</a:t>
            </a:r>
          </a:p>
        </p:txBody>
      </p:sp>
    </p:spTree>
    <p:extLst>
      <p:ext uri="{BB962C8B-B14F-4D97-AF65-F5344CB8AC3E}">
        <p14:creationId xmlns:p14="http://schemas.microsoft.com/office/powerpoint/2010/main" val="242763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1DD57-CFA4-4D9B-8C41-7445231D7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5417"/>
            <a:ext cx="9144000" cy="805589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Essential Python Modules</a:t>
            </a:r>
            <a:endParaRPr lang="ko-KR" altLang="en-US" sz="4000" b="1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AE637C7-DB64-4965-958D-D89E2C01C1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158730"/>
              </p:ext>
            </p:extLst>
          </p:nvPr>
        </p:nvGraphicFramePr>
        <p:xfrm>
          <a:off x="1524000" y="1405009"/>
          <a:ext cx="9622055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7347">
                  <a:extLst>
                    <a:ext uri="{9D8B030D-6E8A-4147-A177-3AD203B41FA5}">
                      <a16:colId xmlns:a16="http://schemas.microsoft.com/office/drawing/2014/main" val="1024015544"/>
                    </a:ext>
                  </a:extLst>
                </a:gridCol>
                <a:gridCol w="2059807">
                  <a:extLst>
                    <a:ext uri="{9D8B030D-6E8A-4147-A177-3AD203B41FA5}">
                      <a16:colId xmlns:a16="http://schemas.microsoft.com/office/drawing/2014/main" val="1767216946"/>
                    </a:ext>
                  </a:extLst>
                </a:gridCol>
                <a:gridCol w="5524901">
                  <a:extLst>
                    <a:ext uri="{9D8B030D-6E8A-4147-A177-3AD203B41FA5}">
                      <a16:colId xmlns:a16="http://schemas.microsoft.com/office/drawing/2014/main" val="17808743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package</a:t>
                      </a:r>
                      <a:endParaRPr lang="ko-KR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600" dirty="0"/>
                        <a:t>Modules with description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671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en-US" altLang="ko-KR" sz="1600" dirty="0"/>
                        <a:t>NumPy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FontTx/>
                        <a:buNone/>
                      </a:pPr>
                      <a:r>
                        <a:rPr lang="en-US" altLang="ko-KR" sz="1600" dirty="0"/>
                        <a:t>Foundational Package for scientific computing</a:t>
                      </a:r>
                    </a:p>
                    <a:p>
                      <a:pPr marL="0" lvl="0" indent="0" algn="l">
                        <a:buFontTx/>
                        <a:buNone/>
                      </a:pPr>
                      <a:r>
                        <a:rPr lang="en-US" altLang="ko-KR" sz="1600" dirty="0"/>
                        <a:t>Multidimensional array objects and computational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898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pandas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Rich data structures and functions to facilitate data processing and analysis: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DataFrame</a:t>
                      </a:r>
                      <a:endParaRPr lang="en-US" altLang="ko-K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835634"/>
                  </a:ext>
                </a:extLst>
              </a:tr>
              <a:tr h="1195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SciPy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Collection of packages for performing linear algebra, statistics, optimization, and more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680707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matplotlib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Pyplot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Data visualization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099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097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sklearn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scikit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-learn)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linear_model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cluster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metrics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model_selection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LinearRegression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SGDVassifier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LogisticRegression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Kmeans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accuracy_score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classification_report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confusion_matrix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roc_curve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auc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train_test_split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520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8983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1DD57-CFA4-4D9B-8C41-7445231D7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4400"/>
            <a:ext cx="9144000" cy="805589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What is Python Language?</a:t>
            </a:r>
            <a:endParaRPr lang="ko-KR" altLang="en-US" sz="40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9BEE03-D941-4B31-9BC7-D81B6361C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1564395"/>
            <a:ext cx="10466024" cy="4461831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dirty="0"/>
              <a:t>Completely open source, started in early 1990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b="1" dirty="0"/>
              <a:t>Script language (interpreter)</a:t>
            </a:r>
            <a:r>
              <a:rPr lang="en-US" altLang="ko-KR" dirty="0"/>
              <a:t> , i.e. no compiler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Development environment = execution environment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Converted to (platform-independent) </a:t>
            </a:r>
            <a:r>
              <a:rPr lang="en-US" altLang="ko-KR"/>
              <a:t>bytecode (</a:t>
            </a:r>
            <a:r>
              <a:rPr lang="en-US" altLang="ko-KR" dirty="0"/>
              <a:t>and Python Virtual Machine(PVM) interprets and executes it – slow)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dirty="0"/>
              <a:t>Very portable, mostly runnable on all supported platforms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dirty="0"/>
              <a:t>Object-oriented and Functional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dirty="0"/>
              <a:t>Large standard libraries with huge set of external modules</a:t>
            </a:r>
          </a:p>
        </p:txBody>
      </p:sp>
    </p:spTree>
    <p:extLst>
      <p:ext uri="{BB962C8B-B14F-4D97-AF65-F5344CB8AC3E}">
        <p14:creationId xmlns:p14="http://schemas.microsoft.com/office/powerpoint/2010/main" val="2743673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1DD57-CFA4-4D9B-8C41-7445231D7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6434"/>
            <a:ext cx="9144000" cy="805589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Python Scripts</a:t>
            </a:r>
            <a:endParaRPr lang="ko-KR" altLang="en-US" sz="40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9BEE03-D941-4B31-9BC7-D81B6361C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1564395"/>
            <a:ext cx="10466024" cy="4461831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dirty="0"/>
              <a:t>Use any editor to create a Python script, say, 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myscript.py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dirty="0"/>
              <a:t>No compilation needed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Python script is </a:t>
            </a:r>
            <a:r>
              <a:rPr lang="en-US" altLang="ko-KR" b="1" dirty="0"/>
              <a:t>interpreted</a:t>
            </a:r>
            <a:r>
              <a:rPr lang="en-US" altLang="ko-KR" dirty="0"/>
              <a:t>. More precisely, it is converted to byte code (.</a:t>
            </a:r>
            <a:r>
              <a:rPr lang="en-US" altLang="ko-KR" dirty="0" err="1"/>
              <a:t>pyc</a:t>
            </a:r>
            <a:r>
              <a:rPr lang="en-US" altLang="ko-KR" dirty="0"/>
              <a:t>), and then executed.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Python is considered a mixture of complied and interpreted.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dirty="0"/>
              <a:t>Run script from command line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&gt; python myscript.py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(ex) calculator, running scripts, test environment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dirty="0"/>
              <a:t>Run script in Notebook or IDE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b="1" dirty="0" err="1"/>
              <a:t>Jupyter</a:t>
            </a:r>
            <a:r>
              <a:rPr lang="en-US" altLang="ko-KR" dirty="0"/>
              <a:t> or Spyder, or other IDE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(ex) work processes (ideal for data processing and analysis), documentation, teaching and presentation</a:t>
            </a:r>
          </a:p>
        </p:txBody>
      </p:sp>
    </p:spTree>
    <p:extLst>
      <p:ext uri="{BB962C8B-B14F-4D97-AF65-F5344CB8AC3E}">
        <p14:creationId xmlns:p14="http://schemas.microsoft.com/office/powerpoint/2010/main" val="3752202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1DD57-CFA4-4D9B-8C41-7445231D7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6434"/>
            <a:ext cx="9144000" cy="805589"/>
          </a:xfrm>
        </p:spPr>
        <p:txBody>
          <a:bodyPr>
            <a:normAutofit/>
          </a:bodyPr>
          <a:lstStyle/>
          <a:p>
            <a:r>
              <a:rPr lang="en-US" altLang="ko-KR" sz="4000" b="1" dirty="0" err="1"/>
              <a:t>IPython</a:t>
            </a:r>
            <a:r>
              <a:rPr lang="en-US" altLang="ko-KR" sz="4000" b="1" dirty="0"/>
              <a:t> (Interactive Python)</a:t>
            </a:r>
            <a:endParaRPr lang="ko-KR" altLang="en-US" sz="40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9BEE03-D941-4B31-9BC7-D81B6361C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1564395"/>
            <a:ext cx="10466024" cy="4461831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dirty="0"/>
              <a:t>Established in 2001</a:t>
            </a:r>
            <a:endParaRPr lang="en-US" altLang="ko-KR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dirty="0"/>
              <a:t>Aims to extend Python’s interactive capabilities beyond those shipped by default with the language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dirty="0"/>
              <a:t>Major features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Access to all session state: </a:t>
            </a:r>
            <a:r>
              <a:rPr lang="en-US" altLang="ko-KR" dirty="0" err="1"/>
              <a:t>Ipython</a:t>
            </a:r>
            <a:r>
              <a:rPr lang="en-US" altLang="ko-KR" dirty="0"/>
              <a:t> stores a session’s inputs and outputs into a pair of numbered tables called In and Out. All outputs are also accessible as _N, where N is the number of results.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 err="1"/>
              <a:t>IPython</a:t>
            </a:r>
            <a:r>
              <a:rPr lang="en-US" altLang="ko-KR" dirty="0"/>
              <a:t> offers a set of control commands (or magic commands)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Operating system access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Dynamic introspection and help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Access to program execution</a:t>
            </a:r>
          </a:p>
        </p:txBody>
      </p:sp>
    </p:spTree>
    <p:extLst>
      <p:ext uri="{BB962C8B-B14F-4D97-AF65-F5344CB8AC3E}">
        <p14:creationId xmlns:p14="http://schemas.microsoft.com/office/powerpoint/2010/main" val="778460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1DD57-CFA4-4D9B-8C41-7445231D7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6434"/>
            <a:ext cx="9144000" cy="805589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(</a:t>
            </a:r>
            <a:r>
              <a:rPr lang="en-US" altLang="ko-KR" sz="4000" b="1" dirty="0" err="1"/>
              <a:t>Ipython</a:t>
            </a:r>
            <a:r>
              <a:rPr lang="en-US" altLang="ko-KR" sz="4000" b="1" dirty="0"/>
              <a:t> or </a:t>
            </a:r>
            <a:r>
              <a:rPr lang="en-US" altLang="ko-KR" sz="4000" b="1" dirty="0" err="1"/>
              <a:t>Jupyter</a:t>
            </a:r>
            <a:r>
              <a:rPr lang="en-US" altLang="ko-KR" sz="4000" b="1" dirty="0"/>
              <a:t>) Notebook</a:t>
            </a:r>
            <a:endParaRPr lang="ko-KR" altLang="en-US" sz="40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9BEE03-D941-4B31-9BC7-D81B6361C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1564395"/>
            <a:ext cx="10466024" cy="4461831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dirty="0"/>
              <a:t>Convenient web-based executable script files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Interactive code development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Cell-wise execution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No reloading of script (.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py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 files necessary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Easy to share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Excellent teaching tool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dirty="0"/>
              <a:t>Project </a:t>
            </a:r>
            <a:r>
              <a:rPr lang="en-US" altLang="ko-KR" dirty="0" err="1"/>
              <a:t>Jupyter</a:t>
            </a:r>
            <a:r>
              <a:rPr lang="en-US" altLang="ko-KR" dirty="0"/>
              <a:t> was born out of the </a:t>
            </a:r>
            <a:r>
              <a:rPr lang="en-US" altLang="ko-KR" dirty="0" err="1"/>
              <a:t>IPython</a:t>
            </a:r>
            <a:r>
              <a:rPr lang="en-US" altLang="ko-KR" dirty="0"/>
              <a:t> Project in 2014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 err="1"/>
              <a:t>Jupyter</a:t>
            </a:r>
            <a:r>
              <a:rPr lang="en-US" altLang="ko-KR" dirty="0"/>
              <a:t> can support (or be interfaced  with) other languages (Ruby, R, Julia, etc.)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dirty="0"/>
              <a:t>Requires Google Chrome or Mozilla Firefox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dirty="0"/>
              <a:t>On-line examples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https://nbviewer.jupyter.org</a:t>
            </a:r>
          </a:p>
        </p:txBody>
      </p:sp>
    </p:spTree>
    <p:extLst>
      <p:ext uri="{BB962C8B-B14F-4D97-AF65-F5344CB8AC3E}">
        <p14:creationId xmlns:p14="http://schemas.microsoft.com/office/powerpoint/2010/main" val="249985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1DD57-CFA4-4D9B-8C41-7445231D7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6434"/>
            <a:ext cx="9144000" cy="805589"/>
          </a:xfrm>
        </p:spPr>
        <p:txBody>
          <a:bodyPr>
            <a:normAutofit/>
          </a:bodyPr>
          <a:lstStyle/>
          <a:p>
            <a:r>
              <a:rPr lang="en-US" altLang="ko-KR" sz="4000" b="1" dirty="0" err="1"/>
              <a:t>Jupyter</a:t>
            </a:r>
            <a:r>
              <a:rPr lang="en-US" altLang="ko-KR" sz="4000" b="1" dirty="0"/>
              <a:t> notebook</a:t>
            </a:r>
            <a:endParaRPr lang="ko-KR" altLang="en-US" sz="40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9BEE03-D941-4B31-9BC7-D81B6361C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1564395"/>
            <a:ext cx="10466024" cy="4461831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dirty="0"/>
              <a:t>To start, from command line, enter “</a:t>
            </a:r>
            <a:r>
              <a:rPr lang="en-US" altLang="ko-KR" dirty="0" err="1"/>
              <a:t>jupyter</a:t>
            </a:r>
            <a:r>
              <a:rPr lang="en-US" altLang="ko-KR" dirty="0"/>
              <a:t> notebook” or click the icon “</a:t>
            </a:r>
            <a:r>
              <a:rPr lang="en-US" altLang="ko-KR" dirty="0" err="1"/>
              <a:t>Jupyter</a:t>
            </a:r>
            <a:r>
              <a:rPr lang="en-US" altLang="ko-KR" dirty="0"/>
              <a:t> Notebook” from startup menu and set the type as “Python 3”. 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dirty="0"/>
              <a:t>Create or Open a new notebook, from the editor window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i="1" dirty="0"/>
              <a:t>File&gt; New Notebook </a:t>
            </a:r>
            <a:r>
              <a:rPr lang="en-US" altLang="ko-KR" dirty="0"/>
              <a:t>or </a:t>
            </a:r>
            <a:r>
              <a:rPr lang="en-US" altLang="ko-KR" i="1" dirty="0"/>
              <a:t>File&gt; Open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dirty="0"/>
              <a:t>To add new contents, first select content type, then insert a cell and input the material</a:t>
            </a:r>
          </a:p>
          <a:p>
            <a:pPr marL="914400" lvl="1" indent="-457200" algn="l">
              <a:buFont typeface="Wingdings" panose="05000000000000000000" pitchFamily="2" charset="2"/>
              <a:buChar char="v"/>
            </a:pPr>
            <a:r>
              <a:rPr lang="en-US" altLang="ko-KR" dirty="0"/>
              <a:t>Markdown, code, heading, or Raw </a:t>
            </a:r>
            <a:r>
              <a:rPr lang="en-US" altLang="ko-KR" dirty="0" err="1"/>
              <a:t>NBConvert</a:t>
            </a:r>
            <a:endParaRPr lang="en-US" altLang="ko-KR" dirty="0"/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dirty="0"/>
              <a:t>To edit the contents, use the Edit command to cut/copy/paste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dirty="0"/>
              <a:t>To control code execution, use the cell commands</a:t>
            </a:r>
          </a:p>
        </p:txBody>
      </p:sp>
    </p:spTree>
    <p:extLst>
      <p:ext uri="{BB962C8B-B14F-4D97-AF65-F5344CB8AC3E}">
        <p14:creationId xmlns:p14="http://schemas.microsoft.com/office/powerpoint/2010/main" val="3910861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1DD57-CFA4-4D9B-8C41-7445231D7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6434"/>
            <a:ext cx="9144000" cy="805589"/>
          </a:xfrm>
        </p:spPr>
        <p:txBody>
          <a:bodyPr>
            <a:normAutofit/>
          </a:bodyPr>
          <a:lstStyle/>
          <a:p>
            <a:r>
              <a:rPr lang="en-US" altLang="ko-KR" sz="4000" b="1" dirty="0" err="1"/>
              <a:t>Jupyter</a:t>
            </a:r>
            <a:r>
              <a:rPr lang="en-US" altLang="ko-KR" sz="4000" b="1" dirty="0"/>
              <a:t> notebook Python 3</a:t>
            </a:r>
            <a:endParaRPr lang="ko-KR" altLang="en-US" sz="40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9BEE03-D941-4B31-9BC7-D81B6361C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1564395"/>
            <a:ext cx="10466024" cy="4461831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575A61-96F3-4E7A-B612-8582C47A2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1564395"/>
            <a:ext cx="9886950" cy="30384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7103725-7D64-43C0-8722-DE9EE4422F3B}"/>
              </a:ext>
            </a:extLst>
          </p:cNvPr>
          <p:cNvSpPr/>
          <p:nvPr/>
        </p:nvSpPr>
        <p:spPr>
          <a:xfrm>
            <a:off x="9110949" y="2941504"/>
            <a:ext cx="1557051" cy="30847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646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1DD57-CFA4-4D9B-8C41-7445231D7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6434"/>
            <a:ext cx="9144000" cy="805589"/>
          </a:xfrm>
        </p:spPr>
        <p:txBody>
          <a:bodyPr>
            <a:normAutofit/>
          </a:bodyPr>
          <a:lstStyle/>
          <a:p>
            <a:r>
              <a:rPr lang="en-US" altLang="ko-KR" sz="4000" b="1" dirty="0" err="1"/>
              <a:t>Jupyter</a:t>
            </a:r>
            <a:r>
              <a:rPr lang="en-US" altLang="ko-KR" sz="4000" b="1" dirty="0"/>
              <a:t> notebook Python 3</a:t>
            </a:r>
            <a:endParaRPr lang="ko-KR" altLang="en-US" sz="40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9BEE03-D941-4B31-9BC7-D81B6361C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1564395"/>
            <a:ext cx="10466024" cy="4768761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3845EE-E175-4152-BD40-2E38D8EFD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4" y="1564395"/>
            <a:ext cx="9582150" cy="34766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7103725-7D64-43C0-8722-DE9EE4422F3B}"/>
              </a:ext>
            </a:extLst>
          </p:cNvPr>
          <p:cNvSpPr/>
          <p:nvPr/>
        </p:nvSpPr>
        <p:spPr>
          <a:xfrm>
            <a:off x="1834881" y="2870697"/>
            <a:ext cx="8833119" cy="643683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D7E5C2-A80E-4931-8427-BDCE30AB4A0F}"/>
              </a:ext>
            </a:extLst>
          </p:cNvPr>
          <p:cNvSpPr txBox="1"/>
          <p:nvPr/>
        </p:nvSpPr>
        <p:spPr>
          <a:xfrm>
            <a:off x="2846550" y="5132827"/>
            <a:ext cx="586096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/>
              <a:t>In place: Ctrl + Enter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/>
              <a:t>To execute cell and move to next cell: Shift + Enter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Create new cell if necessary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/>
              <a:t>To execute and insert new cell: Alt + Enter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9751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1DD57-CFA4-4D9B-8C41-7445231D7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6434"/>
            <a:ext cx="9144000" cy="805589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Convenient Features</a:t>
            </a:r>
            <a:endParaRPr lang="ko-KR" altLang="en-US" sz="40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9BEE03-D941-4B31-9BC7-D81B6361C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1564395"/>
            <a:ext cx="10466024" cy="4461831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dirty="0"/>
              <a:t>Syntax Highlighting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Automatically highlights standard functions (e.g. </a:t>
            </a:r>
            <a:r>
              <a:rPr lang="en-US" altLang="ko-KR" b="1" dirty="0"/>
              <a:t>for</a:t>
            </a:r>
            <a:r>
              <a:rPr lang="en-US" altLang="ko-KR" dirty="0"/>
              <a:t>, </a:t>
            </a:r>
            <a:r>
              <a:rPr lang="en-US" altLang="ko-KR" b="1" dirty="0"/>
              <a:t>range</a:t>
            </a:r>
            <a:r>
              <a:rPr lang="en-US" altLang="ko-KR" dirty="0"/>
              <a:t>), keywords (e.g. </a:t>
            </a:r>
            <a:r>
              <a:rPr lang="en-US" altLang="ko-KR" b="1" dirty="0"/>
              <a:t>in</a:t>
            </a:r>
            <a:r>
              <a:rPr lang="en-US" altLang="ko-KR" dirty="0"/>
              <a:t>, </a:t>
            </a:r>
            <a:r>
              <a:rPr lang="en-US" altLang="ko-KR" b="1" dirty="0"/>
              <a:t>and</a:t>
            </a:r>
            <a:r>
              <a:rPr lang="en-US" altLang="ko-KR" dirty="0"/>
              <a:t>), special characters (e.g. #)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dirty="0"/>
              <a:t>Auto Indent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Primarily driven by the colon operator (:)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Automatically indents blocks after if, for, while, etc.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Helps with debugging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dirty="0"/>
              <a:t>Parentheses Matching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ko-KR" dirty="0"/>
              <a:t>Helps with debugging</a:t>
            </a:r>
          </a:p>
        </p:txBody>
      </p:sp>
    </p:spTree>
    <p:extLst>
      <p:ext uri="{BB962C8B-B14F-4D97-AF65-F5344CB8AC3E}">
        <p14:creationId xmlns:p14="http://schemas.microsoft.com/office/powerpoint/2010/main" val="1550979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1DD57-CFA4-4D9B-8C41-7445231D7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7451"/>
            <a:ext cx="9144000" cy="805589"/>
          </a:xfrm>
        </p:spPr>
        <p:txBody>
          <a:bodyPr>
            <a:normAutofit fontScale="90000"/>
          </a:bodyPr>
          <a:lstStyle/>
          <a:p>
            <a:r>
              <a:rPr lang="en-US" altLang="ko-KR" sz="4000" b="1" dirty="0"/>
              <a:t>What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will be the core job of the future?</a:t>
            </a:r>
            <a:endParaRPr lang="ko-KR" altLang="en-US" sz="40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9BEE03-D941-4B31-9BC7-D81B6361C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1564395"/>
            <a:ext cx="10466024" cy="4884531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dirty="0"/>
              <a:t>IT </a:t>
            </a:r>
            <a:r>
              <a:rPr lang="ko-KR" altLang="en-US" dirty="0"/>
              <a:t>전문매체 </a:t>
            </a:r>
            <a:r>
              <a:rPr lang="en-US" altLang="ko-KR" dirty="0"/>
              <a:t>‘</a:t>
            </a:r>
            <a:r>
              <a:rPr lang="ko-KR" altLang="en-US" dirty="0" err="1"/>
              <a:t>매셔블</a:t>
            </a:r>
            <a:r>
              <a:rPr lang="en-US" altLang="ko-KR" dirty="0"/>
              <a:t>(Mashable)’ </a:t>
            </a:r>
            <a:r>
              <a:rPr lang="ko-KR" altLang="en-US" dirty="0"/>
              <a:t>이 소개하는 고액연봉 </a:t>
            </a:r>
            <a:r>
              <a:rPr lang="en-US" altLang="ko-KR" dirty="0"/>
              <a:t>IT </a:t>
            </a:r>
            <a:r>
              <a:rPr lang="ko-KR" altLang="en-US" dirty="0"/>
              <a:t>분야 </a:t>
            </a:r>
            <a:r>
              <a:rPr lang="en-US" altLang="ko-KR" dirty="0"/>
              <a:t>(2019.3)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Cyber</a:t>
            </a:r>
            <a:r>
              <a:rPr lang="ko-KR" altLang="en-US" dirty="0"/>
              <a:t> </a:t>
            </a:r>
            <a:r>
              <a:rPr lang="en-US" altLang="ko-KR" dirty="0"/>
              <a:t>Security Engineer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</a:rPr>
              <a:t>AI, Machine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Learning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Engineer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Full-stack Developer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</a:rPr>
              <a:t>Data Scientist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</a:rPr>
              <a:t>Python Developer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Java Developer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Cloud Engineer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Scrum Master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DevOps Engineer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JavaScript Developer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69273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1DD57-CFA4-4D9B-8C41-7445231D7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6434"/>
            <a:ext cx="9144000" cy="805589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Tab Completion</a:t>
            </a:r>
            <a:endParaRPr lang="ko-KR" altLang="en-US" sz="40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9BEE03-D941-4B31-9BC7-D81B6361C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1564395"/>
            <a:ext cx="10466024" cy="4461831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dirty="0"/>
              <a:t>Type part of the name and then press &lt;Tab&gt; to see options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ko-KR" dirty="0"/>
              <a:t>The more you type, the more specific the matches are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ko-KR" dirty="0"/>
              <a:t>Auto-completes if there’s only one option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ko-KR" dirty="0"/>
              <a:t>Use to learn about useful attributes and methods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dirty="0"/>
              <a:t>Us as much as possible… saves time !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Variable names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Function names, keywords, and descriptions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File directions and names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Objects, attributes, and methods</a:t>
            </a:r>
          </a:p>
          <a:p>
            <a:pPr marL="1371600" lvl="2" indent="-457200" algn="l">
              <a:buFont typeface="Arial" panose="020B0604020202020204" pitchFamily="34" charset="0"/>
              <a:buChar char="‒"/>
            </a:pPr>
            <a:r>
              <a:rPr lang="en-US" altLang="ko-KR" dirty="0"/>
              <a:t>Need to assign to variables first in this case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dirty="0"/>
              <a:t>Insert </a:t>
            </a:r>
            <a:r>
              <a:rPr lang="en-US" altLang="ko-KR" b="1" dirty="0"/>
              <a:t>?</a:t>
            </a:r>
            <a:r>
              <a:rPr lang="en-US" altLang="ko-KR" dirty="0"/>
              <a:t> after a variable, function, or object to find out more information (e.g. sum?)</a:t>
            </a:r>
          </a:p>
        </p:txBody>
      </p:sp>
    </p:spTree>
    <p:extLst>
      <p:ext uri="{BB962C8B-B14F-4D97-AF65-F5344CB8AC3E}">
        <p14:creationId xmlns:p14="http://schemas.microsoft.com/office/powerpoint/2010/main" val="2809567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1DD57-CFA4-4D9B-8C41-7445231D7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6434"/>
            <a:ext cx="9144000" cy="805589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Keyboard Shortcuts - </a:t>
            </a:r>
            <a:r>
              <a:rPr lang="en-US" altLang="ko-KR" sz="4000" b="1" dirty="0" err="1"/>
              <a:t>Jupyter</a:t>
            </a:r>
            <a:endParaRPr lang="ko-KR" altLang="en-US" sz="40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9BEE03-D941-4B31-9BC7-D81B6361C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1564395"/>
            <a:ext cx="10466024" cy="4461831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dirty="0"/>
              <a:t>Command mode (press ESC to enable)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A62FCD1-BC52-4E2C-A441-FE07D83053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947639"/>
              </p:ext>
            </p:extLst>
          </p:nvPr>
        </p:nvGraphicFramePr>
        <p:xfrm>
          <a:off x="914400" y="2016086"/>
          <a:ext cx="492454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125">
                  <a:extLst>
                    <a:ext uri="{9D8B030D-6E8A-4147-A177-3AD203B41FA5}">
                      <a16:colId xmlns:a16="http://schemas.microsoft.com/office/drawing/2014/main" val="1255743300"/>
                    </a:ext>
                  </a:extLst>
                </a:gridCol>
                <a:gridCol w="3296415">
                  <a:extLst>
                    <a:ext uri="{9D8B030D-6E8A-4147-A177-3AD203B41FA5}">
                      <a16:colId xmlns:a16="http://schemas.microsoft.com/office/drawing/2014/main" val="4223981488"/>
                    </a:ext>
                  </a:extLst>
                </a:gridCol>
              </a:tblGrid>
              <a:tr h="30262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 command mode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066013"/>
                  </a:ext>
                </a:extLst>
              </a:tr>
              <a:tr h="302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Shift-Enter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run cell, select below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432884"/>
                  </a:ext>
                </a:extLst>
              </a:tr>
              <a:tr h="302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Ctrl-Enter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run selected cells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989341"/>
                  </a:ext>
                </a:extLst>
              </a:tr>
              <a:tr h="302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Alt-Enter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run cell and insert below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717180"/>
                  </a:ext>
                </a:extLst>
              </a:tr>
              <a:tr h="302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a/b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insert cell above/below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978637"/>
                  </a:ext>
                </a:extLst>
              </a:tr>
              <a:tr h="5223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x/c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cut selected cells / copy selected cells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090343"/>
                  </a:ext>
                </a:extLst>
              </a:tr>
              <a:tr h="2984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Shift-v / 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paste cells above/below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596382"/>
                  </a:ext>
                </a:extLst>
              </a:tr>
              <a:tr h="7461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Shift-m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merge selected cells, or current cell with the cell below if only one cell is selected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1321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4BD2D91-33F0-45F3-BD31-D6AC66193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053474"/>
              </p:ext>
            </p:extLst>
          </p:nvPr>
        </p:nvGraphicFramePr>
        <p:xfrm>
          <a:off x="6061114" y="2016086"/>
          <a:ext cx="531931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642">
                  <a:extLst>
                    <a:ext uri="{9D8B030D-6E8A-4147-A177-3AD203B41FA5}">
                      <a16:colId xmlns:a16="http://schemas.microsoft.com/office/drawing/2014/main" val="1255743300"/>
                    </a:ext>
                  </a:extLst>
                </a:gridCol>
                <a:gridCol w="3560668">
                  <a:extLst>
                    <a:ext uri="{9D8B030D-6E8A-4147-A177-3AD203B41FA5}">
                      <a16:colId xmlns:a16="http://schemas.microsoft.com/office/drawing/2014/main" val="4223981488"/>
                    </a:ext>
                  </a:extLst>
                </a:gridCol>
              </a:tblGrid>
              <a:tr h="30262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 command mode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066013"/>
                  </a:ext>
                </a:extLst>
              </a:tr>
              <a:tr h="2984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toggle line numbers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639242"/>
                  </a:ext>
                </a:extLst>
              </a:tr>
              <a:tr h="2984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toggle output of selected cells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945090"/>
                  </a:ext>
                </a:extLst>
              </a:tr>
              <a:tr h="2984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show keyboard shortcuts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338064"/>
                  </a:ext>
                </a:extLst>
              </a:tr>
              <a:tr h="2984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Shift-Space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scroll notebook up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09271"/>
                  </a:ext>
                </a:extLst>
              </a:tr>
              <a:tr h="2984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Space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scroll notebook down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605033"/>
                  </a:ext>
                </a:extLst>
              </a:tr>
              <a:tr h="2984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Window-/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toggle comment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38241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84653CA-32F2-4FAB-BF77-2A38CA165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219037"/>
              </p:ext>
            </p:extLst>
          </p:nvPr>
        </p:nvGraphicFramePr>
        <p:xfrm>
          <a:off x="6096000" y="5020386"/>
          <a:ext cx="531931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642">
                  <a:extLst>
                    <a:ext uri="{9D8B030D-6E8A-4147-A177-3AD203B41FA5}">
                      <a16:colId xmlns:a16="http://schemas.microsoft.com/office/drawing/2014/main" val="1255743300"/>
                    </a:ext>
                  </a:extLst>
                </a:gridCol>
                <a:gridCol w="3560668">
                  <a:extLst>
                    <a:ext uri="{9D8B030D-6E8A-4147-A177-3AD203B41FA5}">
                      <a16:colId xmlns:a16="http://schemas.microsoft.com/office/drawing/2014/main" val="4223981488"/>
                    </a:ext>
                  </a:extLst>
                </a:gridCol>
              </a:tblGrid>
              <a:tr h="30262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In edit mode (press Enter)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066013"/>
                  </a:ext>
                </a:extLst>
              </a:tr>
              <a:tr h="2984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Ctrl-Shift-Minus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Split cell at cursor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639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464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1DD57-CFA4-4D9B-8C41-7445231D7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6434"/>
            <a:ext cx="9144000" cy="805589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Notebook Cell Types</a:t>
            </a:r>
            <a:endParaRPr lang="ko-KR" altLang="en-US" sz="40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9BEE03-D941-4B31-9BC7-D81B6361C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1564395"/>
            <a:ext cx="10466024" cy="4461831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b="1" dirty="0"/>
              <a:t>Code cells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Edit and execute cells inline, generates output as text, figures, HTML tables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Syntax highlighting, tab completion, introspection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Default for inserted cells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b="1" dirty="0"/>
              <a:t>Markdown cells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Rich text input, including HTML and </a:t>
            </a:r>
            <a:r>
              <a:rPr lang="en-US" altLang="ko-KR" dirty="0" err="1"/>
              <a:t>LaTex</a:t>
            </a:r>
            <a:endParaRPr lang="en-US" altLang="ko-KR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Cell replaced by text output when executed (</a:t>
            </a:r>
            <a:r>
              <a:rPr lang="en-US" altLang="ko-KR" b="1" dirty="0"/>
              <a:t>Documents</a:t>
            </a:r>
            <a:r>
              <a:rPr lang="en-US" altLang="ko-KR" dirty="0"/>
              <a:t>)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dirty="0"/>
              <a:t>Raw text cells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Executed as input (no formatting)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Cell remains in place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dirty="0"/>
              <a:t>Heading cells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Levels 1 through 6, similar to Microsoft Word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Can be used to generate 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458776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1DD57-CFA4-4D9B-8C41-7445231D7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6434"/>
            <a:ext cx="9144000" cy="805589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Python Language</a:t>
            </a:r>
            <a:endParaRPr lang="ko-KR" altLang="en-US" sz="40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9BEE03-D941-4B31-9BC7-D81B6361C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1564395"/>
            <a:ext cx="10466024" cy="4461831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dirty="0"/>
              <a:t>Objects, attributes, and methods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dirty="0"/>
              <a:t>Functions vs. object methods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dirty="0"/>
              <a:t>Object references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dirty="0"/>
              <a:t>Mutable and immutable objects</a:t>
            </a:r>
          </a:p>
        </p:txBody>
      </p:sp>
    </p:spTree>
    <p:extLst>
      <p:ext uri="{BB962C8B-B14F-4D97-AF65-F5344CB8AC3E}">
        <p14:creationId xmlns:p14="http://schemas.microsoft.com/office/powerpoint/2010/main" val="3657712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1DD57-CFA4-4D9B-8C41-7445231D7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6434"/>
            <a:ext cx="9144000" cy="805589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Data types</a:t>
            </a:r>
            <a:endParaRPr lang="ko-KR" altLang="en-US" sz="40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9BEE03-D941-4B31-9BC7-D81B6361C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1564395"/>
            <a:ext cx="10466024" cy="4461831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dirty="0"/>
              <a:t>Basic Data types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Int, float, </a:t>
            </a:r>
            <a:r>
              <a:rPr lang="en-US" altLang="ko-KR" dirty="0" err="1"/>
              <a:t>boolean</a:t>
            </a:r>
            <a:r>
              <a:rPr lang="en-US" altLang="ko-KR" dirty="0"/>
              <a:t>(bool), string(str)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List - mutable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Tuple – can read, but can not overwrite (to make computation fast), immutable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Dictionary – only access by keys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dirty="0"/>
              <a:t>(NumPy) </a:t>
            </a:r>
            <a:r>
              <a:rPr lang="en-US" altLang="ko-KR" b="1" dirty="0"/>
              <a:t>array</a:t>
            </a:r>
            <a:r>
              <a:rPr lang="en-US" altLang="ko-KR" dirty="0"/>
              <a:t> (formally called </a:t>
            </a:r>
            <a:r>
              <a:rPr lang="en-US" altLang="ko-KR" b="1" dirty="0" err="1"/>
              <a:t>ndarray</a:t>
            </a:r>
            <a:r>
              <a:rPr lang="en-US" altLang="ko-KR" dirty="0"/>
              <a:t>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Although Core Python has an array data structure, but it’s not efficient and useful. Instead we use “NumPy array” which is referred to by “array”.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Similar to list, but </a:t>
            </a:r>
            <a:r>
              <a:rPr lang="en-US" altLang="ko-KR" u="sng" dirty="0"/>
              <a:t>all the elements are of the same type</a:t>
            </a:r>
            <a:r>
              <a:rPr lang="en-US" altLang="ko-KR" dirty="0"/>
              <a:t> (int, float, Boolean, string, or other object)</a:t>
            </a:r>
          </a:p>
        </p:txBody>
      </p:sp>
    </p:spTree>
    <p:extLst>
      <p:ext uri="{BB962C8B-B14F-4D97-AF65-F5344CB8AC3E}">
        <p14:creationId xmlns:p14="http://schemas.microsoft.com/office/powerpoint/2010/main" val="1217196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1DD57-CFA4-4D9B-8C41-7445231D7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6434"/>
            <a:ext cx="9144000" cy="805589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Objects, attributes, and methods</a:t>
            </a:r>
            <a:endParaRPr lang="ko-KR" altLang="en-US" sz="40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9BEE03-D941-4B31-9BC7-D81B6361C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1564395"/>
            <a:ext cx="10466024" cy="4461831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b="1" dirty="0"/>
              <a:t>Everything in Python is an object</a:t>
            </a:r>
            <a:r>
              <a:rPr lang="en-US" altLang="ko-KR" dirty="0"/>
              <a:t>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Scalars, sequences, dictionaries, functions, </a:t>
            </a:r>
            <a:r>
              <a:rPr lang="en-US" altLang="ko-KR" dirty="0" err="1"/>
              <a:t>DataFrames</a:t>
            </a:r>
            <a:r>
              <a:rPr lang="en-US" altLang="ko-KR" dirty="0"/>
              <a:t>, modules, and more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dirty="0"/>
              <a:t>Each type of object has a set of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b="1" dirty="0"/>
              <a:t>Attributes</a:t>
            </a:r>
            <a:r>
              <a:rPr lang="en-US" altLang="ko-KR" dirty="0"/>
              <a:t>: Characteristics of the object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b="1" dirty="0"/>
              <a:t>Methods</a:t>
            </a:r>
            <a:r>
              <a:rPr lang="en-US" altLang="ko-KR" dirty="0"/>
              <a:t>: Functions that operate on the object (and possibly other objects)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dirty="0" err="1"/>
              <a:t>Atrtributes</a:t>
            </a:r>
            <a:r>
              <a:rPr lang="en-US" altLang="ko-KR" dirty="0"/>
              <a:t> and methods are accessible by: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obj.attr_name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/>
              <a:t>or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getattr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(obj, ‘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attr_name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obj.method_name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179279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1DD57-CFA4-4D9B-8C41-7445231D7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6434"/>
            <a:ext cx="9144000" cy="805589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Functions vs. Object Methods</a:t>
            </a:r>
            <a:endParaRPr lang="ko-KR" altLang="en-US" sz="40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9BEE03-D941-4B31-9BC7-D81B6361C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1564395"/>
            <a:ext cx="10466024" cy="4461831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dirty="0"/>
              <a:t>Functions and object methods are essentially the same…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One or more bundled steps performed on some input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In some cases, there will be a function and an object method that do the same thing (e.g., sum)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dirty="0"/>
              <a:t>…BUT, they differ in how they are used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Functions are called on zero or more objects and return result(s) that can be assigned to a variable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Object methods are called by an object and can either update the calling object or return results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4194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1DD57-CFA4-4D9B-8C41-7445231D7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6434"/>
            <a:ext cx="9144000" cy="805589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Mutable and Immutable Objects</a:t>
            </a:r>
            <a:endParaRPr lang="ko-KR" altLang="en-US" sz="40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9BEE03-D941-4B31-9BC7-D81B6361C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1564395"/>
            <a:ext cx="10466024" cy="4461831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dirty="0"/>
              <a:t>Mutable Objects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Can be modified via assignment or a function/method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Lists, dictionaries, </a:t>
            </a:r>
            <a:r>
              <a:rPr lang="en-US" altLang="ko-KR" dirty="0" err="1"/>
              <a:t>ndarrays</a:t>
            </a:r>
            <a:r>
              <a:rPr lang="en-US" altLang="ko-KR" dirty="0"/>
              <a:t>, class instances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dirty="0"/>
              <a:t>Immutable Objects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Can not be modified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>
                <a:cs typeface="Courier New" panose="02070309020205020404" pitchFamily="49" charset="0"/>
              </a:rPr>
              <a:t>Strings, </a:t>
            </a:r>
            <a:r>
              <a:rPr lang="en-US" altLang="ko-KR" dirty="0" err="1">
                <a:cs typeface="Courier New" panose="02070309020205020404" pitchFamily="49" charset="0"/>
              </a:rPr>
              <a:t>tutples</a:t>
            </a:r>
            <a:r>
              <a:rPr lang="en-US" altLang="ko-KR" dirty="0">
                <a:cs typeface="Courier New" panose="02070309020205020404" pitchFamily="49" charset="0"/>
              </a:rPr>
              <a:t>, int, float, </a:t>
            </a:r>
            <a:r>
              <a:rPr lang="en-US" altLang="ko-KR" dirty="0" err="1">
                <a:cs typeface="Courier New" panose="02070309020205020404" pitchFamily="49" charset="0"/>
              </a:rPr>
              <a:t>boolean</a:t>
            </a:r>
            <a:endParaRPr lang="en-US" altLang="ko-KR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6091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1DD57-CFA4-4D9B-8C41-7445231D7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6434"/>
            <a:ext cx="9144000" cy="805589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Mutable and Immutable (examples)</a:t>
            </a:r>
            <a:endParaRPr lang="ko-KR" altLang="en-US" sz="4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4DB929-7A48-4B1D-98FC-9528BB27A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41" y="1453765"/>
            <a:ext cx="7486650" cy="2286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B386285-F358-4EAF-9274-7CB8AE0B2F9F}"/>
              </a:ext>
            </a:extLst>
          </p:cNvPr>
          <p:cNvSpPr/>
          <p:nvPr/>
        </p:nvSpPr>
        <p:spPr>
          <a:xfrm>
            <a:off x="9746433" y="2067497"/>
            <a:ext cx="467586" cy="3745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1E78FF-4AB7-4884-B6FB-CF253992BE45}"/>
              </a:ext>
            </a:extLst>
          </p:cNvPr>
          <p:cNvSpPr/>
          <p:nvPr/>
        </p:nvSpPr>
        <p:spPr>
          <a:xfrm>
            <a:off x="11151683" y="2085208"/>
            <a:ext cx="467586" cy="3745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760678-9631-485C-A7C4-0FD01E7B369B}"/>
              </a:ext>
            </a:extLst>
          </p:cNvPr>
          <p:cNvSpPr/>
          <p:nvPr/>
        </p:nvSpPr>
        <p:spPr>
          <a:xfrm>
            <a:off x="11151683" y="1453765"/>
            <a:ext cx="467586" cy="3745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A63914-8735-4789-8883-7CCE2A091828}"/>
              </a:ext>
            </a:extLst>
          </p:cNvPr>
          <p:cNvSpPr txBox="1"/>
          <p:nvPr/>
        </p:nvSpPr>
        <p:spPr>
          <a:xfrm>
            <a:off x="8946430" y="198076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16F644-74ED-4DD3-9FF0-FAC1AA4D2BF6}"/>
              </a:ext>
            </a:extLst>
          </p:cNvPr>
          <p:cNvSpPr txBox="1"/>
          <p:nvPr/>
        </p:nvSpPr>
        <p:spPr>
          <a:xfrm>
            <a:off x="8946430" y="246364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6AE061B-5586-49A2-BC48-D64D1334422D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251322" y="2165431"/>
            <a:ext cx="4951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CD970D7-4EE2-47F5-B735-E39716544206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 flipV="1">
            <a:off x="9268954" y="2254784"/>
            <a:ext cx="477479" cy="393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1E74CFC-DFF0-40DB-A1E2-8CC07DD4C9EE}"/>
              </a:ext>
            </a:extLst>
          </p:cNvPr>
          <p:cNvSpPr txBox="1"/>
          <p:nvPr/>
        </p:nvSpPr>
        <p:spPr>
          <a:xfrm>
            <a:off x="10368597" y="247341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C8A8D7A-D10A-4CD9-BDDE-E3E507F0F06B}"/>
              </a:ext>
            </a:extLst>
          </p:cNvPr>
          <p:cNvCxnSpPr>
            <a:cxnSpLocks/>
          </p:cNvCxnSpPr>
          <p:nvPr/>
        </p:nvCxnSpPr>
        <p:spPr>
          <a:xfrm flipV="1">
            <a:off x="10619272" y="2259177"/>
            <a:ext cx="477479" cy="393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3F251EC-FED8-442A-AD97-704D959DA264}"/>
              </a:ext>
            </a:extLst>
          </p:cNvPr>
          <p:cNvSpPr txBox="1"/>
          <p:nvPr/>
        </p:nvSpPr>
        <p:spPr>
          <a:xfrm>
            <a:off x="10324631" y="151009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73B59BC-B639-4C41-87DB-CEE503510BA0}"/>
              </a:ext>
            </a:extLst>
          </p:cNvPr>
          <p:cNvCxnSpPr>
            <a:cxnSpLocks/>
          </p:cNvCxnSpPr>
          <p:nvPr/>
        </p:nvCxnSpPr>
        <p:spPr>
          <a:xfrm>
            <a:off x="10629523" y="1699049"/>
            <a:ext cx="4951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8A44DF1-4CC1-44EA-9A8B-BD91643216EB}"/>
              </a:ext>
            </a:extLst>
          </p:cNvPr>
          <p:cNvSpPr/>
          <p:nvPr/>
        </p:nvSpPr>
        <p:spPr>
          <a:xfrm>
            <a:off x="10416622" y="4125424"/>
            <a:ext cx="839087" cy="3745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[1,2,3]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3B374F-2C66-4161-8332-42853863052E}"/>
              </a:ext>
            </a:extLst>
          </p:cNvPr>
          <p:cNvSpPr txBox="1"/>
          <p:nvPr/>
        </p:nvSpPr>
        <p:spPr>
          <a:xfrm>
            <a:off x="9616620" y="403869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0D79A4-F849-4DB8-851D-BF6C50F34CAE}"/>
              </a:ext>
            </a:extLst>
          </p:cNvPr>
          <p:cNvSpPr txBox="1"/>
          <p:nvPr/>
        </p:nvSpPr>
        <p:spPr>
          <a:xfrm>
            <a:off x="9616620" y="452156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90A2EA1-F3BE-4240-9944-EDFF47EB91DE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9921512" y="4223358"/>
            <a:ext cx="4951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B99FCBC-E664-4ECB-BE1F-58906DFD966B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9939144" y="4312711"/>
            <a:ext cx="477478" cy="393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E383246-5120-4D80-A466-3C58BE06105D}"/>
              </a:ext>
            </a:extLst>
          </p:cNvPr>
          <p:cNvSpPr/>
          <p:nvPr/>
        </p:nvSpPr>
        <p:spPr>
          <a:xfrm>
            <a:off x="10538031" y="5206101"/>
            <a:ext cx="1327135" cy="3745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[1,2,3,4,5,6]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964716-42CE-4D43-943C-543325EAF026}"/>
              </a:ext>
            </a:extLst>
          </p:cNvPr>
          <p:cNvSpPr txBox="1"/>
          <p:nvPr/>
        </p:nvSpPr>
        <p:spPr>
          <a:xfrm>
            <a:off x="9738029" y="511936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BDA257-59CA-474E-AB2C-0597AF63C408}"/>
              </a:ext>
            </a:extLst>
          </p:cNvPr>
          <p:cNvSpPr txBox="1"/>
          <p:nvPr/>
        </p:nvSpPr>
        <p:spPr>
          <a:xfrm>
            <a:off x="9738029" y="560224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406C1F8-FF1D-4D11-9443-FC1C92DD8831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10042921" y="5304035"/>
            <a:ext cx="4951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6BEB6AC-8811-4817-9695-2851AC976440}"/>
              </a:ext>
            </a:extLst>
          </p:cNvPr>
          <p:cNvCxnSpPr>
            <a:cxnSpLocks/>
            <a:stCxn id="32" idx="3"/>
            <a:endCxn id="30" idx="1"/>
          </p:cNvCxnSpPr>
          <p:nvPr/>
        </p:nvCxnSpPr>
        <p:spPr>
          <a:xfrm flipV="1">
            <a:off x="10060553" y="5393388"/>
            <a:ext cx="477478" cy="393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>
            <a:extLst>
              <a:ext uri="{FF2B5EF4-FFF2-40B4-BE49-F238E27FC236}">
                <a16:creationId xmlns:a16="http://schemas.microsoft.com/office/drawing/2014/main" id="{563584F3-EBC3-48D2-BA17-6CAEEC1EE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17" y="3873999"/>
            <a:ext cx="90868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9571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1DD57-CFA4-4D9B-8C41-7445231D7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6434"/>
            <a:ext cx="9144000" cy="805589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Object References</a:t>
            </a:r>
            <a:endParaRPr lang="ko-KR" altLang="en-US" sz="40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9BEE03-D941-4B31-9BC7-D81B6361C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1564395"/>
            <a:ext cx="10466024" cy="4461831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dirty="0"/>
              <a:t>Call-by-value? or Call-by-reference?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79783D4-9B2B-43BB-BB0F-5B8FAFF89320}"/>
              </a:ext>
            </a:extLst>
          </p:cNvPr>
          <p:cNvSpPr/>
          <p:nvPr/>
        </p:nvSpPr>
        <p:spPr>
          <a:xfrm>
            <a:off x="1777388" y="2087683"/>
            <a:ext cx="3389523" cy="17682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def test(a):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 = 2</a:t>
            </a:r>
          </a:p>
          <a:p>
            <a:endParaRPr lang="en-US" altLang="ko-KR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 = 1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test(a); a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3B176F-5EEA-4FAF-A908-883F0E336863}"/>
              </a:ext>
            </a:extLst>
          </p:cNvPr>
          <p:cNvSpPr/>
          <p:nvPr/>
        </p:nvSpPr>
        <p:spPr>
          <a:xfrm>
            <a:off x="5952781" y="2093180"/>
            <a:ext cx="3690651" cy="17682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def test2(a):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a.append</a:t>
            </a:r>
            <a:r>
              <a:rPr lang="en-US" altLang="ko-K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(‘world.’)</a:t>
            </a:r>
          </a:p>
          <a:p>
            <a:endParaRPr lang="en-US" altLang="ko-KR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b = ‘Hello’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test2(b); b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[‘Hello’, ‘World.’]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EFC8474-1133-43D3-BF18-58033873F303}"/>
              </a:ext>
            </a:extLst>
          </p:cNvPr>
          <p:cNvSpPr/>
          <p:nvPr/>
        </p:nvSpPr>
        <p:spPr>
          <a:xfrm>
            <a:off x="1777388" y="4024816"/>
            <a:ext cx="3389523" cy="17682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 = 10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b = a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 += 100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a, b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(110, 10)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id(a), id(b)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(14073…7824, 1407…624)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DA2E206-9E65-4430-8A19-4DDCB9426C7B}"/>
              </a:ext>
            </a:extLst>
          </p:cNvPr>
          <p:cNvSpPr/>
          <p:nvPr/>
        </p:nvSpPr>
        <p:spPr>
          <a:xfrm>
            <a:off x="5960125" y="4028477"/>
            <a:ext cx="3690651" cy="17682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 = [1,2,3]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b = a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 += [4,5,6]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endParaRPr lang="en-US" altLang="ko-KR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([1,2,3,4,5,6],[1,2,3,4,5,6])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id(a), id(b)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(225009…832, 225009…832)</a:t>
            </a:r>
          </a:p>
        </p:txBody>
      </p:sp>
    </p:spTree>
    <p:extLst>
      <p:ext uri="{BB962C8B-B14F-4D97-AF65-F5344CB8AC3E}">
        <p14:creationId xmlns:p14="http://schemas.microsoft.com/office/powerpoint/2010/main" val="1935608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1DD57-CFA4-4D9B-8C41-7445231D7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7451"/>
            <a:ext cx="9144000" cy="805589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What is Data Science?</a:t>
            </a:r>
            <a:endParaRPr lang="ko-KR" altLang="en-US" sz="40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9BEE03-D941-4B31-9BC7-D81B6361C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1564395"/>
            <a:ext cx="10466024" cy="4884531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dirty="0"/>
              <a:t>Not yet well defined, but incorporates elements of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Exploratory Data Analysis and Visualization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Machine Learning and Statistics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High-Performance Computing Technologies for dealing with scale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b="1" dirty="0"/>
              <a:t>Data Science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</a:rPr>
              <a:t>Software Programming </a:t>
            </a:r>
            <a:r>
              <a:rPr lang="en-US" altLang="ko-KR" dirty="0"/>
              <a:t>-&gt; Data mining, Database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</a:rPr>
              <a:t>Statistics/mathematical modeling </a:t>
            </a:r>
            <a:r>
              <a:rPr lang="en-US" altLang="ko-KR" dirty="0"/>
              <a:t>-&gt; Machine Learning, Scientific Computing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</a:rPr>
              <a:t>Domain Knowledge </a:t>
            </a:r>
            <a:r>
              <a:rPr lang="en-US" altLang="ko-KR" dirty="0"/>
              <a:t>-&gt; Data driven business analytics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dirty="0"/>
              <a:t>Main applications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E-commerce,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Social media,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IoT,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Biometrics,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Sharing Economy, and many more</a:t>
            </a:r>
          </a:p>
        </p:txBody>
      </p:sp>
    </p:spTree>
    <p:extLst>
      <p:ext uri="{BB962C8B-B14F-4D97-AF65-F5344CB8AC3E}">
        <p14:creationId xmlns:p14="http://schemas.microsoft.com/office/powerpoint/2010/main" val="8116140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1DD57-CFA4-4D9B-8C41-7445231D7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6434"/>
            <a:ext cx="9144000" cy="805589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Object References (2)</a:t>
            </a:r>
            <a:endParaRPr lang="ko-KR" altLang="en-US" sz="40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9BEE03-D941-4B31-9BC7-D81B6361C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1564395"/>
            <a:ext cx="10466024" cy="4461831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b="1" dirty="0"/>
              <a:t>Call-by-Object</a:t>
            </a:r>
            <a:r>
              <a:rPr lang="en-US" altLang="ko-KR" dirty="0"/>
              <a:t> (or call-by-Object Reference or call-by-sharing)</a:t>
            </a:r>
          </a:p>
          <a:p>
            <a:pPr marL="914400" lvl="1" indent="-457200" algn="l">
              <a:buFont typeface="Wingdings" panose="05000000000000000000" pitchFamily="2" charset="2"/>
              <a:buChar char="v"/>
            </a:pPr>
            <a:r>
              <a:rPr lang="en-US" altLang="ko-KR" dirty="0"/>
              <a:t>If you pass </a:t>
            </a:r>
            <a:r>
              <a:rPr lang="en-US" altLang="ko-KR" b="1" dirty="0"/>
              <a:t>immutable arguments like integers, strings or tuples </a:t>
            </a:r>
            <a:r>
              <a:rPr lang="en-US" altLang="ko-KR" dirty="0"/>
              <a:t>to a function, the passing acts </a:t>
            </a:r>
            <a:r>
              <a:rPr lang="en-US" altLang="ko-KR" i="1" dirty="0"/>
              <a:t>like call-by-value</a:t>
            </a:r>
            <a:r>
              <a:rPr lang="en-US" altLang="ko-KR" dirty="0"/>
              <a:t>. The object reference is passed to the function parameters. They can't be changed within the function, because they can't be changed at all, i.e. they are immutable. </a:t>
            </a:r>
          </a:p>
          <a:p>
            <a:pPr marL="914400" lvl="1" indent="-457200" algn="l">
              <a:buFont typeface="Wingdings" panose="05000000000000000000" pitchFamily="2" charset="2"/>
              <a:buChar char="v"/>
            </a:pPr>
            <a:r>
              <a:rPr lang="en-US" altLang="ko-KR" dirty="0"/>
              <a:t>If </a:t>
            </a:r>
            <a:r>
              <a:rPr lang="en-US" altLang="ko-KR" b="1" dirty="0"/>
              <a:t>mutable arguments </a:t>
            </a:r>
            <a:r>
              <a:rPr lang="en-US" altLang="ko-KR" dirty="0"/>
              <a:t>are passed, they are also passed by object reference, but they can be changed in place in the function. If we pass a list to a function, we have to consider two cases: Elements of a list can be changed in place, i.e. the list will be changed even in the caller's scope. </a:t>
            </a:r>
            <a:r>
              <a:rPr lang="en-US" altLang="ko-KR" u="sng" dirty="0"/>
              <a:t>If a new list is assigned to the name, the old list will not be affected, i.e. the list in the caller's scope will remain untouched.</a:t>
            </a:r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670949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1DD57-CFA4-4D9B-8C41-7445231D7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6434"/>
            <a:ext cx="9144000" cy="805589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Importing Modules and Scripts</a:t>
            </a:r>
            <a:endParaRPr lang="ko-KR" altLang="en-US" sz="40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9BEE03-D941-4B31-9BC7-D81B6361C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1564395"/>
            <a:ext cx="10466024" cy="4461831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dirty="0"/>
              <a:t>Modules and Python scripts are loaded in the same manner. For a module or Python script P (.py):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(ex) </a:t>
            </a:r>
            <a:r>
              <a:rPr lang="en-US" altLang="ko-KR" b="1" dirty="0"/>
              <a:t>import P [as p] </a:t>
            </a:r>
          </a:p>
          <a:p>
            <a:pPr marL="1371600" lvl="2" indent="-457200" algn="l">
              <a:buFont typeface="Arial" panose="020B0604020202020204" pitchFamily="34" charset="0"/>
              <a:buChar char="‒"/>
            </a:pPr>
            <a:r>
              <a:rPr lang="en-US" altLang="ko-KR" dirty="0"/>
              <a:t>Loads the module or script into the workspace, with an optional shorter name </a:t>
            </a:r>
          </a:p>
          <a:p>
            <a:pPr marL="1371600" lvl="2" indent="-457200" algn="l">
              <a:buFont typeface="Arial" panose="020B0604020202020204" pitchFamily="34" charset="0"/>
              <a:buChar char="‒"/>
            </a:pPr>
            <a:r>
              <a:rPr lang="en-US" altLang="ko-KR" dirty="0"/>
              <a:t>Can use any functionality in an OOP fashion (e.g., </a:t>
            </a:r>
            <a:r>
              <a:rPr lang="en-US" altLang="ko-KR" dirty="0" err="1"/>
              <a:t>P.method</a:t>
            </a:r>
            <a:r>
              <a:rPr lang="en-US" altLang="ko-KR" dirty="0"/>
              <a:t>())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(ex) </a:t>
            </a:r>
            <a:r>
              <a:rPr lang="en-US" altLang="ko-KR" b="1" dirty="0"/>
              <a:t>from </a:t>
            </a:r>
            <a:r>
              <a:rPr lang="en-US" altLang="ko-KR" b="1" dirty="0" err="1"/>
              <a:t>python_module</a:t>
            </a:r>
            <a:r>
              <a:rPr lang="en-US" altLang="ko-KR" b="1" dirty="0"/>
              <a:t> import * </a:t>
            </a:r>
          </a:p>
          <a:p>
            <a:pPr marL="1371600" lvl="2" indent="-457200" algn="l">
              <a:buFont typeface="Arial" panose="020B0604020202020204" pitchFamily="34" charset="0"/>
              <a:buChar char="‒"/>
            </a:pPr>
            <a:r>
              <a:rPr lang="en-US" altLang="ko-KR" dirty="0"/>
              <a:t>Imports all of the functionality directly into workspace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(ex) </a:t>
            </a:r>
            <a:r>
              <a:rPr lang="en-US" altLang="ko-KR" b="1" dirty="0"/>
              <a:t>from </a:t>
            </a:r>
            <a:r>
              <a:rPr lang="en-US" altLang="ko-KR" b="1" dirty="0" err="1"/>
              <a:t>python_module</a:t>
            </a:r>
            <a:r>
              <a:rPr lang="en-US" altLang="ko-KR" b="1" dirty="0"/>
              <a:t> import f, g, h</a:t>
            </a:r>
            <a:r>
              <a:rPr lang="en-US" altLang="ko-KR" dirty="0"/>
              <a:t> </a:t>
            </a:r>
          </a:p>
          <a:p>
            <a:pPr marL="1371600" lvl="2" indent="-457200" algn="l">
              <a:buFont typeface="Arial" panose="020B0604020202020204" pitchFamily="34" charset="0"/>
              <a:buChar char="‒"/>
            </a:pPr>
            <a:r>
              <a:rPr lang="en-US" altLang="ko-KR" dirty="0"/>
              <a:t>Imports specific functions</a:t>
            </a:r>
          </a:p>
        </p:txBody>
      </p:sp>
    </p:spTree>
    <p:extLst>
      <p:ext uri="{BB962C8B-B14F-4D97-AF65-F5344CB8AC3E}">
        <p14:creationId xmlns:p14="http://schemas.microsoft.com/office/powerpoint/2010/main" val="39998859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1DD57-CFA4-4D9B-8C41-7445231D7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6434"/>
            <a:ext cx="9144000" cy="805589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NumPy</a:t>
            </a:r>
            <a:endParaRPr lang="ko-KR" altLang="en-US" sz="40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9BEE03-D941-4B31-9BC7-D81B6361C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8468" y="1465244"/>
            <a:ext cx="10466024" cy="5012675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dirty="0"/>
              <a:t>Numerical Python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dirty="0"/>
              <a:t>Foundation for scientific computing</a:t>
            </a:r>
            <a:endParaRPr lang="en-US" altLang="ko-KR" dirty="0">
              <a:solidFill>
                <a:srgbClr val="C00000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Linear algebra and random number generation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Integration with C/C++. Fortran for fast execution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dirty="0"/>
              <a:t>Provides foundation</a:t>
            </a:r>
            <a:r>
              <a:rPr lang="ko-KR" altLang="en-US" dirty="0"/>
              <a:t> </a:t>
            </a:r>
            <a:r>
              <a:rPr lang="en-US" altLang="ko-KR" dirty="0"/>
              <a:t>for </a:t>
            </a:r>
            <a:r>
              <a:rPr lang="en-US" altLang="ko-KR" b="1" dirty="0"/>
              <a:t>Pandas</a:t>
            </a:r>
            <a:r>
              <a:rPr lang="en-US" altLang="ko-KR" dirty="0"/>
              <a:t> (Series and </a:t>
            </a:r>
            <a:r>
              <a:rPr lang="en-US" altLang="ko-KR" dirty="0" err="1"/>
              <a:t>DataFrame</a:t>
            </a:r>
            <a:r>
              <a:rPr lang="en-US" altLang="ko-KR" dirty="0"/>
              <a:t>) structures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b="1" dirty="0" err="1"/>
              <a:t>ndarray</a:t>
            </a:r>
            <a:r>
              <a:rPr lang="en-US" altLang="ko-KR" b="1" dirty="0"/>
              <a:t> : </a:t>
            </a:r>
            <a:r>
              <a:rPr lang="en-US" altLang="ko-KR" dirty="0"/>
              <a:t>similar to lists, but much more powerful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b="1" dirty="0"/>
              <a:t>Vectorization</a:t>
            </a:r>
            <a:r>
              <a:rPr lang="en-US" altLang="ko-KR" dirty="0"/>
              <a:t>: fast operations on arrays of data without the need for loops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dirty="0"/>
              <a:t>Primary Use: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Fast vectorized array operations for data munging, cleaning, filtering, transforming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Built-in common array algorithms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Efficient descriptive statistics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Data alignment and relational data manipulations for merging and joining multiple data sets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Expressing conditional logic ad array expressions instead of loops</a:t>
            </a:r>
          </a:p>
        </p:txBody>
      </p:sp>
    </p:spTree>
    <p:extLst>
      <p:ext uri="{BB962C8B-B14F-4D97-AF65-F5344CB8AC3E}">
        <p14:creationId xmlns:p14="http://schemas.microsoft.com/office/powerpoint/2010/main" val="27463798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1DD57-CFA4-4D9B-8C41-7445231D7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7451"/>
            <a:ext cx="9144000" cy="805589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Slicing: list and array</a:t>
            </a:r>
            <a:endParaRPr lang="ko-KR" altLang="en-US" sz="40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9BEE03-D941-4B31-9BC7-D81B6361C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1564395"/>
            <a:ext cx="10466024" cy="4461831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dirty="0"/>
              <a:t>1-D array</a:t>
            </a:r>
            <a:r>
              <a:rPr lang="ko-KR" altLang="en-US" dirty="0"/>
              <a:t> </a:t>
            </a:r>
            <a:r>
              <a:rPr lang="en-US" altLang="ko-KR" dirty="0"/>
              <a:t>slicing (quite often used)</a:t>
            </a:r>
          </a:p>
          <a:p>
            <a:pPr lvl="1" algn="l"/>
            <a:r>
              <a:rPr lang="en-US" altLang="ko-K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altLang="ko-KR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np.arrange</a:t>
            </a:r>
            <a:r>
              <a:rPr lang="en-US" altLang="ko-K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(10)   # a = array([0,1,2,3,4,5,6,7,8,9])</a:t>
            </a:r>
          </a:p>
          <a:p>
            <a:pPr lvl="1" algn="l"/>
            <a:r>
              <a:rPr lang="en-US" altLang="ko-K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altLang="ko-KR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start:end</a:t>
            </a:r>
            <a:r>
              <a:rPr lang="en-US" altLang="ko-K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]         # items start through end-1</a:t>
            </a:r>
          </a:p>
          <a:p>
            <a:pPr lvl="1" algn="l"/>
            <a:r>
              <a:rPr lang="en-US" altLang="ko-K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a[start:]            # items start through the rest of the array</a:t>
            </a:r>
          </a:p>
          <a:p>
            <a:pPr lvl="1" algn="l"/>
            <a:r>
              <a:rPr lang="en-US" altLang="ko-K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a[:end]              # items from the beginning through end-1</a:t>
            </a:r>
          </a:p>
          <a:p>
            <a:pPr lvl="1" algn="l"/>
            <a:r>
              <a:rPr lang="en-US" altLang="ko-K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a[:]                 # a copy of the whole array</a:t>
            </a:r>
          </a:p>
          <a:p>
            <a:pPr lvl="1" algn="l"/>
            <a:r>
              <a:rPr lang="en-US" altLang="ko-K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altLang="ko-KR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start:end:step</a:t>
            </a:r>
            <a:r>
              <a:rPr lang="en-US" altLang="ko-K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]    # start through not past end, by step</a:t>
            </a:r>
          </a:p>
          <a:p>
            <a:pPr lvl="1" algn="l"/>
            <a:endParaRPr lang="en-US" altLang="ko-KR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/>
            <a:r>
              <a:rPr lang="en-US" altLang="ko-K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a[-1]               # last item in the array</a:t>
            </a:r>
          </a:p>
          <a:p>
            <a:pPr lvl="1" algn="l"/>
            <a:r>
              <a:rPr lang="en-US" altLang="ko-K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a[-2:]              # last two items in the array</a:t>
            </a:r>
          </a:p>
          <a:p>
            <a:pPr lvl="1" algn="l"/>
            <a:r>
              <a:rPr lang="en-US" altLang="ko-K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a[:-2]              # everything except the last two item</a:t>
            </a:r>
          </a:p>
          <a:p>
            <a:pPr lvl="1" algn="l"/>
            <a:r>
              <a:rPr lang="en-US" altLang="ko-K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a[::-1]             # all items in the array, reversed</a:t>
            </a:r>
          </a:p>
          <a:p>
            <a:pPr lvl="1" algn="l"/>
            <a:r>
              <a:rPr lang="en-US" altLang="ko-K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a[1::-1]            # the first two items, reversed</a:t>
            </a:r>
          </a:p>
          <a:p>
            <a:pPr lvl="1" algn="l"/>
            <a:r>
              <a:rPr lang="en-US" altLang="ko-K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a[:-3:-1]           # the last two items, reversed</a:t>
            </a:r>
          </a:p>
          <a:p>
            <a:pPr lvl="1" algn="l"/>
            <a:r>
              <a:rPr lang="en-US" altLang="ko-K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a[-3::-1]           # everything except the last two items, reversed</a:t>
            </a:r>
            <a:endParaRPr lang="ko-KR" alt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9962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1DD57-CFA4-4D9B-8C41-7445231D7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7451"/>
            <a:ext cx="9144000" cy="805589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Slicing: list and array</a:t>
            </a:r>
            <a:endParaRPr lang="ko-KR" altLang="en-US" sz="40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9BEE03-D941-4B31-9BC7-D81B6361C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1564395"/>
            <a:ext cx="10466024" cy="4461831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dirty="0"/>
              <a:t>2-D array</a:t>
            </a:r>
            <a:r>
              <a:rPr lang="ko-KR" altLang="en-US" dirty="0"/>
              <a:t> </a:t>
            </a:r>
            <a:r>
              <a:rPr lang="en-US" altLang="ko-KR" dirty="0"/>
              <a:t>slicing (to split loaded data into input(X) and the output(y))</a:t>
            </a:r>
          </a:p>
          <a:p>
            <a:pPr lvl="1" algn="l"/>
            <a:endParaRPr lang="en-US" altLang="ko-KR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/>
            <a:r>
              <a:rPr lang="en-US" altLang="ko-K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X = [:, :-1]   # select al the rows and all columns except the last one</a:t>
            </a:r>
          </a:p>
          <a:p>
            <a:pPr lvl="1" algn="l"/>
            <a:r>
              <a:rPr lang="en-US" altLang="ko-K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y = [:, -1]    # select all rows again, and index just the last column</a:t>
            </a:r>
          </a:p>
          <a:p>
            <a:pPr lvl="1" algn="l"/>
            <a:endParaRPr lang="ko-KR" alt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5874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1DD57-CFA4-4D9B-8C41-7445231D7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6434"/>
            <a:ext cx="9144000" cy="805589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Some NumPy functions</a:t>
            </a:r>
            <a:endParaRPr lang="ko-KR" altLang="en-US" sz="40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9BEE03-D941-4B31-9BC7-D81B6361C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1564395"/>
            <a:ext cx="10466024" cy="5012675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dirty="0"/>
              <a:t>Extensive library of mathematical functions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Sqrt(x), exp(x), log(x), log10(x), degree(x), radians(x), sin(x), cos(x), tan(x)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 err="1"/>
              <a:t>Arcsin</a:t>
            </a:r>
            <a:r>
              <a:rPr lang="en-US" altLang="ko-KR" dirty="0"/>
              <a:t>(x), </a:t>
            </a:r>
            <a:r>
              <a:rPr lang="en-US" altLang="ko-KR" dirty="0" err="1"/>
              <a:t>arccos</a:t>
            </a:r>
            <a:r>
              <a:rPr lang="en-US" altLang="ko-KR" dirty="0"/>
              <a:t>(x), arctan(x), fabs(x), round(x), floor(x), ceil(x), sign(x)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125217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1DD57-CFA4-4D9B-8C41-7445231D7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6434"/>
            <a:ext cx="9144000" cy="805589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Pandas</a:t>
            </a:r>
            <a:endParaRPr lang="ko-KR" altLang="en-US" sz="40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9BEE03-D941-4B31-9BC7-D81B6361C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1564395"/>
            <a:ext cx="10466024" cy="5012675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dirty="0"/>
              <a:t>Pandas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Provides </a:t>
            </a:r>
            <a:r>
              <a:rPr lang="en-US" altLang="ko-KR" dirty="0">
                <a:solidFill>
                  <a:srgbClr val="C00000"/>
                </a:solidFill>
              </a:rPr>
              <a:t>data processing and analysis </a:t>
            </a:r>
            <a:r>
              <a:rPr lang="en-US" altLang="ko-KR" dirty="0"/>
              <a:t>capabilities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Built on top of </a:t>
            </a:r>
            <a:r>
              <a:rPr lang="en-US" altLang="ko-KR" dirty="0" err="1"/>
              <a:t>Numpy</a:t>
            </a:r>
            <a:r>
              <a:rPr lang="en-US" altLang="ko-KR" dirty="0"/>
              <a:t> functionality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dirty="0"/>
              <a:t>Two data structures: </a:t>
            </a:r>
            <a:r>
              <a:rPr lang="en-US" altLang="ko-KR" b="1" dirty="0"/>
              <a:t>Series</a:t>
            </a:r>
            <a:r>
              <a:rPr lang="en-US" altLang="ko-KR" dirty="0"/>
              <a:t> and </a:t>
            </a:r>
            <a:r>
              <a:rPr lang="en-US" altLang="ko-KR" b="1" dirty="0" err="1"/>
              <a:t>DataFrames</a:t>
            </a:r>
            <a:endParaRPr lang="en-US" altLang="ko-KR" b="1" dirty="0"/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dirty="0"/>
              <a:t>Important statements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C00000"/>
                </a:solidFill>
              </a:rPr>
              <a:t>from</a:t>
            </a:r>
            <a:r>
              <a:rPr lang="en-US" altLang="ko-KR" dirty="0">
                <a:solidFill>
                  <a:srgbClr val="C00000"/>
                </a:solidFill>
              </a:rPr>
              <a:t> pandas </a:t>
            </a:r>
            <a:r>
              <a:rPr lang="en-US" altLang="ko-KR" b="1" dirty="0">
                <a:solidFill>
                  <a:srgbClr val="C00000"/>
                </a:solidFill>
              </a:rPr>
              <a:t>import</a:t>
            </a:r>
            <a:r>
              <a:rPr lang="en-US" altLang="ko-KR" dirty="0">
                <a:solidFill>
                  <a:srgbClr val="C00000"/>
                </a:solidFill>
              </a:rPr>
              <a:t> Series, </a:t>
            </a:r>
            <a:r>
              <a:rPr lang="en-US" altLang="ko-KR" dirty="0" err="1">
                <a:solidFill>
                  <a:srgbClr val="C00000"/>
                </a:solidFill>
              </a:rPr>
              <a:t>DataFrame</a:t>
            </a:r>
            <a:endParaRPr lang="en-US" altLang="ko-KR" dirty="0">
              <a:solidFill>
                <a:srgbClr val="C00000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C00000"/>
                </a:solidFill>
              </a:rPr>
              <a:t>import</a:t>
            </a:r>
            <a:r>
              <a:rPr lang="en-US" altLang="ko-KR" dirty="0">
                <a:solidFill>
                  <a:srgbClr val="C00000"/>
                </a:solidFill>
              </a:rPr>
              <a:t> pandas </a:t>
            </a:r>
            <a:r>
              <a:rPr lang="en-US" altLang="ko-KR" b="1" dirty="0">
                <a:solidFill>
                  <a:srgbClr val="C00000"/>
                </a:solidFill>
              </a:rPr>
              <a:t>as</a:t>
            </a:r>
            <a:r>
              <a:rPr lang="en-US" altLang="ko-KR" dirty="0">
                <a:solidFill>
                  <a:srgbClr val="C00000"/>
                </a:solidFill>
              </a:rPr>
              <a:t> pd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dirty="0"/>
              <a:t>What can be done?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Creating Series and </a:t>
            </a:r>
            <a:r>
              <a:rPr lang="en-US" altLang="ko-KR" dirty="0" err="1"/>
              <a:t>DataFrame</a:t>
            </a:r>
            <a:r>
              <a:rPr lang="en-US" altLang="ko-KR" dirty="0"/>
              <a:t> objects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Basic Series and </a:t>
            </a:r>
            <a:r>
              <a:rPr lang="en-US" altLang="ko-KR" dirty="0" err="1"/>
              <a:t>DataFrame</a:t>
            </a:r>
            <a:r>
              <a:rPr lang="en-US" altLang="ko-KR" dirty="0"/>
              <a:t> methods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Indexing/</a:t>
            </a:r>
            <a:r>
              <a:rPr lang="en-US" altLang="ko-KR" dirty="0" err="1"/>
              <a:t>reindexing</a:t>
            </a:r>
            <a:r>
              <a:rPr lang="en-US" altLang="ko-KR" dirty="0"/>
              <a:t>, slicing, and filtering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Mathematical operations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Missing data</a:t>
            </a:r>
          </a:p>
        </p:txBody>
      </p:sp>
    </p:spTree>
    <p:extLst>
      <p:ext uri="{BB962C8B-B14F-4D97-AF65-F5344CB8AC3E}">
        <p14:creationId xmlns:p14="http://schemas.microsoft.com/office/powerpoint/2010/main" val="27194337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1DD57-CFA4-4D9B-8C41-7445231D7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6434"/>
            <a:ext cx="9144000" cy="805589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Pandas - Series</a:t>
            </a:r>
            <a:endParaRPr lang="ko-KR" altLang="en-US" sz="40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9BEE03-D941-4B31-9BC7-D81B6361C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1564395"/>
            <a:ext cx="10466024" cy="4461831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dirty="0"/>
              <a:t>Similar to an </a:t>
            </a:r>
            <a:r>
              <a:rPr lang="en-US" altLang="ko-KR" dirty="0" err="1"/>
              <a:t>ndarray</a:t>
            </a:r>
            <a:r>
              <a:rPr lang="en-US" altLang="ko-KR" dirty="0"/>
              <a:t>…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Easy to perform computation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Indexing, slicing, filtering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dirty="0"/>
              <a:t>With some additional features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Comes with an associated array of data labels, called an </a:t>
            </a:r>
            <a:r>
              <a:rPr lang="en-US" altLang="ko-KR" b="1" dirty="0"/>
              <a:t>index object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Access values using integer indices (like an array) or specified indices (like a </a:t>
            </a:r>
            <a:r>
              <a:rPr lang="en-US" altLang="ko-KR" dirty="0" err="1"/>
              <a:t>dict</a:t>
            </a:r>
            <a:r>
              <a:rPr lang="en-US" altLang="ko-KR" dirty="0"/>
              <a:t>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Easy merging of data sets</a:t>
            </a:r>
          </a:p>
          <a:p>
            <a:pPr lvl="1" algn="l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85043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1DD57-CFA4-4D9B-8C41-7445231D7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6434"/>
            <a:ext cx="9144000" cy="805589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Pandas - </a:t>
            </a:r>
            <a:r>
              <a:rPr lang="en-US" altLang="ko-KR" sz="4000" b="1" dirty="0" err="1"/>
              <a:t>DataFrames</a:t>
            </a:r>
            <a:endParaRPr lang="ko-KR" altLang="en-US" sz="40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9BEE03-D941-4B31-9BC7-D81B6361C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1564395"/>
            <a:ext cx="10466024" cy="4461831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dirty="0"/>
              <a:t>2-D tabular-like data structure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Similar to a dictionary of Series objects with the same indices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Hierarchical indexing or panel for higher dimensions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dirty="0"/>
              <a:t>Access rows or columns by index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dirty="0"/>
              <a:t>Built-in methods for data processing, computation, visualization, and aggregation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dirty="0"/>
              <a:t>Creating </a:t>
            </a:r>
            <a:r>
              <a:rPr lang="en-US" altLang="ko-KR" dirty="0" err="1"/>
              <a:t>DataFrames</a:t>
            </a:r>
            <a:endParaRPr lang="en-US" altLang="ko-KR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From a dictionary of equal-length sequences or Series objects </a:t>
            </a:r>
          </a:p>
          <a:p>
            <a:pPr marL="1371600" lvl="2" indent="-457200" algn="l">
              <a:buFont typeface="Arial" panose="020B0604020202020204" pitchFamily="34" charset="0"/>
              <a:buChar char="‒"/>
            </a:pPr>
            <a:r>
              <a:rPr lang="en-US" altLang="ko-KR" dirty="0">
                <a:solidFill>
                  <a:srgbClr val="C00000"/>
                </a:solidFill>
              </a:rPr>
              <a:t>frame = </a:t>
            </a:r>
            <a:r>
              <a:rPr lang="en-US" altLang="ko-KR" dirty="0" err="1">
                <a:solidFill>
                  <a:srgbClr val="C00000"/>
                </a:solidFill>
              </a:rPr>
              <a:t>DataFrame</a:t>
            </a:r>
            <a:r>
              <a:rPr lang="en-US" altLang="ko-KR" dirty="0">
                <a:solidFill>
                  <a:srgbClr val="C00000"/>
                </a:solidFill>
              </a:rPr>
              <a:t>(D)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 err="1"/>
              <a:t>Froma</a:t>
            </a:r>
            <a:r>
              <a:rPr lang="en-US" altLang="ko-KR" dirty="0"/>
              <a:t> 2-D </a:t>
            </a:r>
            <a:r>
              <a:rPr lang="en-US" altLang="ko-KR" dirty="0" err="1"/>
              <a:t>ndarray</a:t>
            </a:r>
            <a:r>
              <a:rPr lang="en-US" altLang="ko-KR" dirty="0"/>
              <a:t> or list of lists or tuples</a:t>
            </a:r>
          </a:p>
          <a:p>
            <a:pPr marL="1371600" lvl="2" indent="-457200" algn="l">
              <a:buFont typeface="Arial" panose="020B0604020202020204" pitchFamily="34" charset="0"/>
              <a:buChar char="‒"/>
            </a:pPr>
            <a:r>
              <a:rPr lang="en-US" altLang="ko-KR" dirty="0">
                <a:solidFill>
                  <a:srgbClr val="C00000"/>
                </a:solidFill>
              </a:rPr>
              <a:t>frame = </a:t>
            </a:r>
            <a:r>
              <a:rPr lang="en-US" altLang="ko-KR" dirty="0" err="1">
                <a:solidFill>
                  <a:srgbClr val="C00000"/>
                </a:solidFill>
              </a:rPr>
              <a:t>DataFrame</a:t>
            </a:r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en-US" altLang="ko-KR" dirty="0" err="1">
                <a:solidFill>
                  <a:srgbClr val="C00000"/>
                </a:solidFill>
              </a:rPr>
              <a:t>arr</a:t>
            </a:r>
            <a:r>
              <a:rPr lang="en-US" altLang="ko-KR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297164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1DD57-CFA4-4D9B-8C41-7445231D7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6434"/>
            <a:ext cx="9144000" cy="805589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Pandas – </a:t>
            </a:r>
            <a:r>
              <a:rPr lang="en-US" altLang="ko-KR" sz="4000" b="1" dirty="0" err="1"/>
              <a:t>DataFrames</a:t>
            </a:r>
            <a:r>
              <a:rPr lang="en-US" altLang="ko-KR" sz="4000" b="1" dirty="0"/>
              <a:t> (example)</a:t>
            </a:r>
            <a:endParaRPr lang="ko-KR" altLang="en-US" sz="40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9BEE03-D941-4B31-9BC7-D81B6361C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1564395"/>
            <a:ext cx="10466024" cy="4461831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dirty="0"/>
              <a:t>From dictionary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60398A-EB70-466A-AA24-19B108708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333" y="1564395"/>
            <a:ext cx="6153667" cy="507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757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1DD57-CFA4-4D9B-8C41-7445231D7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527451"/>
            <a:ext cx="9795309" cy="805589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What is Data Science? – One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definition</a:t>
            </a:r>
            <a:endParaRPr lang="ko-KR" altLang="en-US" sz="4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82666A-80D7-468E-B051-638D79A01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194" y="1777048"/>
            <a:ext cx="7160312" cy="435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9752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1DD57-CFA4-4D9B-8C41-7445231D7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6434"/>
            <a:ext cx="9144000" cy="805589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Pandas - </a:t>
            </a:r>
            <a:r>
              <a:rPr lang="en-US" altLang="ko-KR" sz="4000" b="1" dirty="0" err="1"/>
              <a:t>DataFrames</a:t>
            </a:r>
            <a:endParaRPr lang="ko-KR" altLang="en-US" sz="40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9BEE03-D941-4B31-9BC7-D81B6361C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1564395"/>
            <a:ext cx="10466024" cy="4461831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dirty="0"/>
              <a:t>Basic </a:t>
            </a:r>
            <a:r>
              <a:rPr lang="en-US" altLang="ko-KR" dirty="0" err="1"/>
              <a:t>DataFrame</a:t>
            </a:r>
            <a:r>
              <a:rPr lang="en-US" altLang="ko-KR" dirty="0"/>
              <a:t> Methods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Indexing: columns returned as a Series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Frame[‘year’] or </a:t>
            </a:r>
            <a:r>
              <a:rPr lang="en-US" altLang="ko-KR" dirty="0" err="1"/>
              <a:t>frame.year</a:t>
            </a:r>
            <a:r>
              <a:rPr lang="en-US" altLang="ko-KR" dirty="0"/>
              <a:t>; frame[[‘</a:t>
            </a:r>
            <a:r>
              <a:rPr lang="en-US" altLang="ko-KR" dirty="0" err="1"/>
              <a:t>year’,’pop</a:t>
            </a:r>
            <a:r>
              <a:rPr lang="en-US" altLang="ko-KR" dirty="0"/>
              <a:t>’]]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 err="1"/>
              <a:t>Frame.columns</a:t>
            </a:r>
            <a:r>
              <a:rPr lang="en-US" altLang="ko-KR" dirty="0"/>
              <a:t>: returns array of column names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Index([</a:t>
            </a:r>
            <a:r>
              <a:rPr lang="en-US" altLang="ko-KR" dirty="0" err="1"/>
              <a:t>year,country,pop</a:t>
            </a:r>
            <a:r>
              <a:rPr lang="en-US" altLang="ko-KR" dirty="0"/>
              <a:t>], </a:t>
            </a:r>
            <a:r>
              <a:rPr lang="en-US" altLang="ko-KR" dirty="0" err="1"/>
              <a:t>dtype</a:t>
            </a:r>
            <a:r>
              <a:rPr lang="en-US" altLang="ko-KR" dirty="0"/>
              <a:t>=object)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C00000"/>
                </a:solidFill>
              </a:rPr>
              <a:t>.name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C00000"/>
                </a:solidFill>
              </a:rPr>
              <a:t>.index.name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C00000"/>
                </a:solidFill>
              </a:rPr>
              <a:t>.columns.name</a:t>
            </a:r>
            <a:r>
              <a:rPr lang="en-US" altLang="ko-KR" dirty="0"/>
              <a:t>, and </a:t>
            </a:r>
            <a:r>
              <a:rPr lang="en-US" altLang="ko-KR" dirty="0">
                <a:solidFill>
                  <a:srgbClr val="C00000"/>
                </a:solidFill>
              </a:rPr>
              <a:t>.values </a:t>
            </a:r>
            <a:r>
              <a:rPr lang="en-US" altLang="ko-KR" dirty="0"/>
              <a:t>similar to Series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dirty="0"/>
              <a:t>Functions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 err="1"/>
              <a:t>df.sort_index</a:t>
            </a:r>
            <a:r>
              <a:rPr lang="en-US" altLang="ko-KR" dirty="0"/>
              <a:t>(), </a:t>
            </a:r>
            <a:r>
              <a:rPr lang="en-US" altLang="ko-KR" dirty="0" err="1"/>
              <a:t>df.sort_index</a:t>
            </a:r>
            <a:r>
              <a:rPr lang="en-US" altLang="ko-KR" dirty="0"/>
              <a:t>(axis=1, ascending=False)  // </a:t>
            </a:r>
            <a:r>
              <a:rPr lang="ko-KR" altLang="en-US" dirty="0"/>
              <a:t>인덱스 기준</a:t>
            </a:r>
            <a:r>
              <a:rPr lang="en-US" altLang="ko-KR" dirty="0"/>
              <a:t>, </a:t>
            </a:r>
            <a:r>
              <a:rPr lang="ko-KR" altLang="en-US" dirty="0"/>
              <a:t>열 기준</a:t>
            </a:r>
            <a:endParaRPr lang="en-US" altLang="ko-KR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 err="1"/>
              <a:t>df.sum</a:t>
            </a:r>
            <a:r>
              <a:rPr lang="en-US" altLang="ko-KR" dirty="0"/>
              <a:t>(), </a:t>
            </a:r>
            <a:r>
              <a:rPr lang="en-US" altLang="ko-KR" dirty="0" err="1"/>
              <a:t>df.mean</a:t>
            </a:r>
            <a:r>
              <a:rPr lang="en-US" altLang="ko-KR" dirty="0"/>
              <a:t>()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 err="1"/>
              <a:t>df.idmax</a:t>
            </a:r>
            <a:r>
              <a:rPr lang="en-US" altLang="ko-KR" dirty="0"/>
              <a:t>(), </a:t>
            </a:r>
            <a:r>
              <a:rPr lang="en-US" altLang="ko-KR" dirty="0" err="1"/>
              <a:t>df.idmin</a:t>
            </a:r>
            <a:r>
              <a:rPr lang="en-US" altLang="ko-KR" dirty="0"/>
              <a:t>()       // </a:t>
            </a:r>
            <a:r>
              <a:rPr lang="ko-KR" altLang="en-US" dirty="0"/>
              <a:t>최대치</a:t>
            </a:r>
            <a:r>
              <a:rPr lang="en-US" altLang="ko-KR" dirty="0"/>
              <a:t>, </a:t>
            </a:r>
            <a:r>
              <a:rPr lang="ko-KR" altLang="en-US" dirty="0"/>
              <a:t>최소치가 있는 위치</a:t>
            </a:r>
            <a:endParaRPr lang="en-US" altLang="ko-KR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 err="1"/>
              <a:t>df.value_counts</a:t>
            </a:r>
            <a:r>
              <a:rPr lang="en-US" altLang="ko-KR" dirty="0"/>
              <a:t>()            // </a:t>
            </a:r>
            <a:r>
              <a:rPr lang="ko-KR" altLang="en-US" dirty="0"/>
              <a:t>빈도수</a:t>
            </a:r>
            <a:endParaRPr lang="en-US" altLang="ko-KR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 err="1"/>
              <a:t>df.isin</a:t>
            </a:r>
            <a:r>
              <a:rPr lang="en-US" altLang="ko-KR" dirty="0"/>
              <a:t>([‘</a:t>
            </a:r>
            <a:r>
              <a:rPr lang="en-US" altLang="ko-KR" dirty="0" err="1"/>
              <a:t>b’,’c</a:t>
            </a:r>
            <a:r>
              <a:rPr lang="en-US" altLang="ko-KR" dirty="0"/>
              <a:t>’])                //</a:t>
            </a:r>
            <a:r>
              <a:rPr lang="ko-KR" altLang="en-US" dirty="0"/>
              <a:t>특정 항목이 들어 있는지 확인</a:t>
            </a:r>
            <a:endParaRPr lang="en-US" altLang="ko-KR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 err="1"/>
              <a:t>df.fillna</a:t>
            </a:r>
            <a:r>
              <a:rPr lang="en-US" altLang="ko-KR" dirty="0"/>
              <a:t>(), </a:t>
            </a:r>
            <a:r>
              <a:rPr lang="en-US" altLang="ko-KR" dirty="0" err="1"/>
              <a:t>df.dropna</a:t>
            </a:r>
            <a:r>
              <a:rPr lang="en-US" altLang="ko-KR" dirty="0"/>
              <a:t>()     // NA </a:t>
            </a:r>
            <a:r>
              <a:rPr lang="ko-KR" altLang="en-US" dirty="0"/>
              <a:t>가 들어 있는 행 삭제</a:t>
            </a:r>
            <a:r>
              <a:rPr lang="en-US" altLang="ko-KR" dirty="0"/>
              <a:t>, NA </a:t>
            </a:r>
            <a:r>
              <a:rPr lang="ko-KR" altLang="en-US" dirty="0"/>
              <a:t>항목에 채우기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993620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1DD57-CFA4-4D9B-8C41-7445231D7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6434"/>
            <a:ext cx="9144000" cy="805589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Data Wrangling (Data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Munging)</a:t>
            </a:r>
            <a:endParaRPr lang="ko-KR" altLang="en-US" sz="40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9BEE03-D941-4B31-9BC7-D81B6361C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1564395"/>
            <a:ext cx="10466024" cy="4777171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dirty="0"/>
              <a:t>Process of </a:t>
            </a:r>
            <a:r>
              <a:rPr lang="en-US" altLang="ko-KR" b="1" dirty="0">
                <a:solidFill>
                  <a:srgbClr val="C00000"/>
                </a:solidFill>
              </a:rPr>
              <a:t>transforming and mapping </a:t>
            </a:r>
            <a:r>
              <a:rPr lang="en-US" altLang="ko-KR" dirty="0"/>
              <a:t>data from one “raw” data form into another format.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ko-KR" altLang="en-US" dirty="0"/>
              <a:t>원래의 데이터를</a:t>
            </a:r>
            <a:r>
              <a:rPr lang="en-US" altLang="ko-KR" dirty="0"/>
              <a:t> </a:t>
            </a:r>
            <a:r>
              <a:rPr lang="ko-KR" altLang="en-US" dirty="0"/>
              <a:t>또다른 형태로 전환하거나 매핑하는 과정</a:t>
            </a:r>
            <a:endParaRPr lang="en-US" altLang="ko-KR" dirty="0"/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dirty="0"/>
              <a:t>Data does not always come in a nice format, ready for </a:t>
            </a:r>
            <a:r>
              <a:rPr lang="en-US" altLang="ko-KR" dirty="0" err="1"/>
              <a:t>pd.read_csv</a:t>
            </a:r>
            <a:r>
              <a:rPr lang="en-US" altLang="ko-KR" dirty="0"/>
              <a:t> or </a:t>
            </a:r>
            <a:r>
              <a:rPr lang="en-US" altLang="ko-KR" dirty="0" err="1"/>
              <a:t>pd.read_table</a:t>
            </a:r>
            <a:endParaRPr lang="en-US" altLang="ko-KR" dirty="0"/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dirty="0"/>
              <a:t>In many cases, we will need to perform several tasks in order to get data in the exact format we want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dirty="0"/>
              <a:t>Typical tasks: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C00000"/>
                </a:solidFill>
              </a:rPr>
              <a:t>Combining and Merging Data Sets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C00000"/>
                </a:solidFill>
              </a:rPr>
              <a:t>Reshaping and Pivoting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C00000"/>
                </a:solidFill>
              </a:rPr>
              <a:t>Data Transformation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C00000"/>
                </a:solidFill>
              </a:rPr>
              <a:t>Removing duplicates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C00000"/>
                </a:solidFill>
              </a:rPr>
              <a:t>Cleaning and filtering</a:t>
            </a:r>
          </a:p>
        </p:txBody>
      </p:sp>
    </p:spTree>
    <p:extLst>
      <p:ext uri="{BB962C8B-B14F-4D97-AF65-F5344CB8AC3E}">
        <p14:creationId xmlns:p14="http://schemas.microsoft.com/office/powerpoint/2010/main" val="19222720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1DD57-CFA4-4D9B-8C41-7445231D7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6434"/>
            <a:ext cx="9144000" cy="805589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Feature Engineering (</a:t>
            </a:r>
            <a:r>
              <a:rPr lang="ko-KR" altLang="en-US" sz="4000" b="1" dirty="0"/>
              <a:t>특성공학</a:t>
            </a:r>
            <a:r>
              <a:rPr lang="en-US" altLang="ko-KR" sz="4000" b="1" dirty="0"/>
              <a:t>)</a:t>
            </a:r>
            <a:endParaRPr lang="ko-KR" altLang="en-US" sz="40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9BEE03-D941-4B31-9BC7-D81B6361C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1564395"/>
            <a:ext cx="10466024" cy="4461831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dirty="0"/>
              <a:t>Process of using domain knowledge of the data </a:t>
            </a:r>
            <a:r>
              <a:rPr lang="en-US" altLang="ko-KR" b="1" dirty="0">
                <a:solidFill>
                  <a:srgbClr val="C00000"/>
                </a:solidFill>
              </a:rPr>
              <a:t>to create features </a:t>
            </a:r>
            <a:r>
              <a:rPr lang="en-US" altLang="ko-KR" dirty="0"/>
              <a:t>that make machine learning algorithms work. 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ko-KR" altLang="en-US" dirty="0"/>
              <a:t>이미 존재하는 변수로부터 새로운 변수들을 만들어내는 과정 </a:t>
            </a:r>
            <a:r>
              <a:rPr lang="en-US" altLang="ko-KR" dirty="0"/>
              <a:t>(ex: from Weight, Price features -&gt; create </a:t>
            </a:r>
            <a:r>
              <a:rPr lang="en-US" altLang="ko-KR" dirty="0" err="1"/>
              <a:t>Price_per_Weight</a:t>
            </a:r>
            <a:r>
              <a:rPr lang="en-US" altLang="ko-KR" dirty="0"/>
              <a:t> feature)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dirty="0"/>
              <a:t>Process of feature engineering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Brainstorming or testing features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Deciding what features to create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Creating features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Checking how the features work with your model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Improving your features if needed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Go back to brainstorming/creating more features until the work is done</a:t>
            </a:r>
          </a:p>
        </p:txBody>
      </p:sp>
    </p:spTree>
    <p:extLst>
      <p:ext uri="{BB962C8B-B14F-4D97-AF65-F5344CB8AC3E}">
        <p14:creationId xmlns:p14="http://schemas.microsoft.com/office/powerpoint/2010/main" val="35553306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1DD57-CFA4-4D9B-8C41-7445231D7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6434"/>
            <a:ext cx="9144000" cy="805589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Data visualization - matplotlib</a:t>
            </a:r>
            <a:endParaRPr lang="ko-KR" altLang="en-US" sz="40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9BEE03-D941-4B31-9BC7-D81B6361C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1564395"/>
            <a:ext cx="10466024" cy="4891489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dirty="0"/>
              <a:t>Use: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C00000"/>
                </a:solidFill>
              </a:rPr>
              <a:t>%matplotlib inline magic command (once </a:t>
            </a:r>
            <a:r>
              <a:rPr lang="en-US" altLang="ko-KR" dirty="0" err="1">
                <a:solidFill>
                  <a:srgbClr val="C00000"/>
                </a:solidFill>
              </a:rPr>
              <a:t>Jupyter</a:t>
            </a:r>
            <a:r>
              <a:rPr lang="en-US" altLang="ko-KR" dirty="0">
                <a:solidFill>
                  <a:srgbClr val="C00000"/>
                </a:solidFill>
              </a:rPr>
              <a:t> is open)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C00000"/>
                </a:solidFill>
              </a:rPr>
              <a:t>import </a:t>
            </a:r>
            <a:r>
              <a:rPr lang="en-US" altLang="ko-KR" dirty="0" err="1">
                <a:solidFill>
                  <a:srgbClr val="C00000"/>
                </a:solidFill>
              </a:rPr>
              <a:t>matplotlib.pyplot</a:t>
            </a:r>
            <a:r>
              <a:rPr lang="en-US" altLang="ko-KR" dirty="0">
                <a:solidFill>
                  <a:srgbClr val="C00000"/>
                </a:solidFill>
              </a:rPr>
              <a:t> as </a:t>
            </a:r>
            <a:r>
              <a:rPr lang="en-US" altLang="ko-KR" dirty="0" err="1">
                <a:solidFill>
                  <a:srgbClr val="C00000"/>
                </a:solidFill>
              </a:rPr>
              <a:t>plt</a:t>
            </a:r>
            <a:r>
              <a:rPr lang="en-US" altLang="ko-KR" dirty="0">
                <a:solidFill>
                  <a:srgbClr val="C00000"/>
                </a:solidFill>
              </a:rPr>
              <a:t>  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dirty="0"/>
              <a:t>Basic template</a:t>
            </a:r>
          </a:p>
          <a:p>
            <a:pPr marL="914400" lvl="1" indent="-457200" algn="l">
              <a:buFont typeface="Wingdings" panose="05000000000000000000" pitchFamily="2" charset="2"/>
              <a:buChar char="v"/>
            </a:pPr>
            <a:r>
              <a:rPr lang="en-US" altLang="ko-KR" dirty="0"/>
              <a:t>Create a new figure</a:t>
            </a:r>
          </a:p>
          <a:p>
            <a:pPr marL="1371600" lvl="2" indent="-457200" algn="l">
              <a:buFont typeface="Wingdings" panose="05000000000000000000" pitchFamily="2" charset="2"/>
              <a:buChar char="v"/>
            </a:pPr>
            <a:r>
              <a:rPr lang="en-US" altLang="ko-KR" dirty="0">
                <a:solidFill>
                  <a:srgbClr val="C00000"/>
                </a:solidFill>
              </a:rPr>
              <a:t>fig = </a:t>
            </a:r>
            <a:r>
              <a:rPr lang="en-US" altLang="ko-KR" dirty="0" err="1">
                <a:solidFill>
                  <a:srgbClr val="C00000"/>
                </a:solidFill>
              </a:rPr>
              <a:t>plt.figure</a:t>
            </a:r>
            <a:r>
              <a:rPr lang="en-US" altLang="ko-KR" dirty="0">
                <a:solidFill>
                  <a:srgbClr val="C00000"/>
                </a:solidFill>
              </a:rPr>
              <a:t>()</a:t>
            </a:r>
          </a:p>
          <a:p>
            <a:pPr marL="1371600" lvl="2" indent="-457200" algn="l">
              <a:buFont typeface="Wingdings" panose="05000000000000000000" pitchFamily="2" charset="2"/>
              <a:buChar char="v"/>
            </a:pPr>
            <a:r>
              <a:rPr lang="en-US" altLang="ko-KR" dirty="0">
                <a:solidFill>
                  <a:srgbClr val="C00000"/>
                </a:solidFill>
              </a:rPr>
              <a:t>fig = </a:t>
            </a:r>
            <a:r>
              <a:rPr lang="en-US" altLang="ko-KR" dirty="0" err="1">
                <a:solidFill>
                  <a:srgbClr val="C00000"/>
                </a:solidFill>
              </a:rPr>
              <a:t>plt.figure</a:t>
            </a:r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en-US" altLang="ko-KR" dirty="0" err="1">
                <a:solidFill>
                  <a:srgbClr val="C00000"/>
                </a:solidFill>
              </a:rPr>
              <a:t>figsize</a:t>
            </a:r>
            <a:r>
              <a:rPr lang="en-US" altLang="ko-KR" dirty="0">
                <a:solidFill>
                  <a:srgbClr val="C00000"/>
                </a:solidFill>
              </a:rPr>
              <a:t> = (12,8))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Add subplots (if necessary)</a:t>
            </a:r>
          </a:p>
          <a:p>
            <a:pPr marL="1371600" lvl="2" indent="-457200" algn="l">
              <a:buFont typeface="Arial" panose="020B0604020202020204" pitchFamily="34" charset="0"/>
              <a:buChar char="‒"/>
            </a:pPr>
            <a:r>
              <a:rPr lang="en-US" altLang="ko-KR" dirty="0">
                <a:solidFill>
                  <a:srgbClr val="C00000"/>
                </a:solidFill>
              </a:rPr>
              <a:t>ax1 = </a:t>
            </a:r>
            <a:r>
              <a:rPr lang="en-US" altLang="ko-KR" dirty="0" err="1">
                <a:solidFill>
                  <a:srgbClr val="C00000"/>
                </a:solidFill>
              </a:rPr>
              <a:t>fig.add_subplot</a:t>
            </a:r>
            <a:r>
              <a:rPr lang="en-US" altLang="ko-KR" dirty="0">
                <a:solidFill>
                  <a:srgbClr val="C00000"/>
                </a:solidFill>
              </a:rPr>
              <a:t>(2,1,1) </a:t>
            </a:r>
            <a:r>
              <a:rPr lang="en-US" altLang="ko-KR" dirty="0"/>
              <a:t> # 2x1 arrangement, first figure</a:t>
            </a:r>
          </a:p>
          <a:p>
            <a:pPr marL="1371600" lvl="2" indent="-457200" algn="l">
              <a:buFont typeface="Arial" panose="020B0604020202020204" pitchFamily="34" charset="0"/>
              <a:buChar char="‒"/>
            </a:pPr>
            <a:r>
              <a:rPr lang="en-US" altLang="ko-KR" dirty="0">
                <a:solidFill>
                  <a:srgbClr val="C00000"/>
                </a:solidFill>
              </a:rPr>
              <a:t>ax2 = </a:t>
            </a:r>
            <a:r>
              <a:rPr lang="en-US" altLang="ko-KR" dirty="0" err="1">
                <a:solidFill>
                  <a:srgbClr val="C00000"/>
                </a:solidFill>
              </a:rPr>
              <a:t>fig.add_subplot</a:t>
            </a:r>
            <a:r>
              <a:rPr lang="en-US" altLang="ko-KR" dirty="0">
                <a:solidFill>
                  <a:srgbClr val="C00000"/>
                </a:solidFill>
              </a:rPr>
              <a:t>(2,1,2)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ko-KR" dirty="0"/>
              <a:t>Create plot (</a:t>
            </a:r>
            <a:r>
              <a:rPr lang="en-US" altLang="ko-KR" dirty="0" err="1"/>
              <a:t>plt</a:t>
            </a:r>
            <a:r>
              <a:rPr lang="en-US" altLang="ko-KR" dirty="0"/>
              <a:t> or ax1…</a:t>
            </a:r>
            <a:r>
              <a:rPr lang="en-US" altLang="ko-KR" dirty="0" err="1"/>
              <a:t>axN</a:t>
            </a:r>
            <a:r>
              <a:rPr lang="en-US" altLang="ko-KR" dirty="0"/>
              <a:t> methods)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ko-KR" dirty="0"/>
              <a:t>Label, annotate, format plot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ko-KR" dirty="0"/>
              <a:t>Copy or save plot	</a:t>
            </a:r>
          </a:p>
        </p:txBody>
      </p:sp>
    </p:spTree>
    <p:extLst>
      <p:ext uri="{BB962C8B-B14F-4D97-AF65-F5344CB8AC3E}">
        <p14:creationId xmlns:p14="http://schemas.microsoft.com/office/powerpoint/2010/main" val="11559750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1DD57-CFA4-4D9B-8C41-7445231D7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6434"/>
            <a:ext cx="9144000" cy="805589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Matplotlib - Common plot types </a:t>
            </a:r>
            <a:endParaRPr lang="ko-KR" altLang="en-US" sz="40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9BEE03-D941-4B31-9BC7-D81B6361C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1564395"/>
            <a:ext cx="10466024" cy="4461831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dirty="0"/>
              <a:t>Line plots – trends: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C00000"/>
                </a:solidFill>
              </a:rPr>
              <a:t>plt.plot</a:t>
            </a:r>
            <a:r>
              <a:rPr lang="en-US" altLang="ko-KR" dirty="0">
                <a:solidFill>
                  <a:srgbClr val="C00000"/>
                </a:solidFill>
              </a:rPr>
              <a:t> (x, y, ‘-’)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dirty="0"/>
              <a:t>Scatter plots – comparison between lots of data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C00000"/>
                </a:solidFill>
              </a:rPr>
              <a:t>plt.plot</a:t>
            </a:r>
            <a:r>
              <a:rPr lang="en-US" altLang="ko-KR" dirty="0">
                <a:solidFill>
                  <a:srgbClr val="C00000"/>
                </a:solidFill>
              </a:rPr>
              <a:t> (x, y, ‘.’) 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dirty="0"/>
              <a:t>Bar plots – comparison between few data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Bar (horizontal): </a:t>
            </a:r>
            <a:r>
              <a:rPr lang="en-US" altLang="ko-KR" dirty="0" err="1">
                <a:solidFill>
                  <a:srgbClr val="C00000"/>
                </a:solidFill>
              </a:rPr>
              <a:t>plt.barh</a:t>
            </a:r>
            <a:r>
              <a:rPr lang="en-US" altLang="ko-KR" dirty="0">
                <a:solidFill>
                  <a:srgbClr val="C00000"/>
                </a:solidFill>
              </a:rPr>
              <a:t> (x, y, width)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Column (vertical): </a:t>
            </a:r>
            <a:r>
              <a:rPr lang="en-US" altLang="ko-KR" dirty="0" err="1">
                <a:solidFill>
                  <a:srgbClr val="C00000"/>
                </a:solidFill>
              </a:rPr>
              <a:t>plt.bar</a:t>
            </a:r>
            <a:r>
              <a:rPr lang="en-US" altLang="ko-KR" dirty="0">
                <a:solidFill>
                  <a:srgbClr val="C00000"/>
                </a:solidFill>
              </a:rPr>
              <a:t> (x, y, width)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dirty="0"/>
              <a:t>Histogram plots – single distributions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C00000"/>
                </a:solidFill>
              </a:rPr>
              <a:t>plt.hist</a:t>
            </a:r>
            <a:r>
              <a:rPr lang="en-US" altLang="ko-KR" dirty="0">
                <a:solidFill>
                  <a:srgbClr val="C00000"/>
                </a:solidFill>
              </a:rPr>
              <a:t> (x, bins)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dirty="0"/>
              <a:t>Boxplots – one or more distributions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C00000"/>
                </a:solidFill>
              </a:rPr>
              <a:t>plt.boxplot</a:t>
            </a:r>
            <a:r>
              <a:rPr lang="en-US" altLang="ko-KR" dirty="0">
                <a:solidFill>
                  <a:srgbClr val="C00000"/>
                </a:solidFill>
              </a:rPr>
              <a:t> (x)</a:t>
            </a:r>
          </a:p>
        </p:txBody>
      </p:sp>
    </p:spTree>
    <p:extLst>
      <p:ext uri="{BB962C8B-B14F-4D97-AF65-F5344CB8AC3E}">
        <p14:creationId xmlns:p14="http://schemas.microsoft.com/office/powerpoint/2010/main" val="38490537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1DD57-CFA4-4D9B-8C41-7445231D7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6434"/>
            <a:ext cx="10109812" cy="805589"/>
          </a:xfrm>
        </p:spPr>
        <p:txBody>
          <a:bodyPr>
            <a:normAutofit fontScale="90000"/>
          </a:bodyPr>
          <a:lstStyle/>
          <a:p>
            <a:r>
              <a:rPr lang="en-US" altLang="ko-KR" sz="4000" b="1" dirty="0"/>
              <a:t>Matplotlib - Colors, Markers, and Line Styles</a:t>
            </a:r>
            <a:endParaRPr lang="ko-KR" altLang="en-US" sz="40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9BEE03-D941-4B31-9BC7-D81B6361C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1564395"/>
            <a:ext cx="10466024" cy="4461831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dirty="0"/>
              <a:t>All specified as special string characters in plot call 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dirty="0"/>
              <a:t>Colors - Many plot types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C00000"/>
                </a:solidFill>
              </a:rPr>
              <a:t>Basic colors: g(</a:t>
            </a:r>
            <a:r>
              <a:rPr lang="en-US" altLang="ko-KR" dirty="0" err="1">
                <a:solidFill>
                  <a:srgbClr val="C00000"/>
                </a:solidFill>
              </a:rPr>
              <a:t>reen</a:t>
            </a:r>
            <a:r>
              <a:rPr lang="en-US" altLang="ko-KR" dirty="0">
                <a:solidFill>
                  <a:srgbClr val="C00000"/>
                </a:solidFill>
              </a:rPr>
              <a:t>), r(ed), b(</a:t>
            </a:r>
            <a:r>
              <a:rPr lang="en-US" altLang="ko-KR" dirty="0" err="1">
                <a:solidFill>
                  <a:srgbClr val="C00000"/>
                </a:solidFill>
              </a:rPr>
              <a:t>lue</a:t>
            </a:r>
            <a:r>
              <a:rPr lang="en-US" altLang="ko-KR" dirty="0">
                <a:solidFill>
                  <a:srgbClr val="C00000"/>
                </a:solidFill>
              </a:rPr>
              <a:t>), (</a:t>
            </a:r>
            <a:r>
              <a:rPr lang="en-US" altLang="ko-KR" dirty="0" err="1">
                <a:solidFill>
                  <a:srgbClr val="C00000"/>
                </a:solidFill>
              </a:rPr>
              <a:t>blac</a:t>
            </a:r>
            <a:r>
              <a:rPr lang="en-US" altLang="ko-KR" dirty="0">
                <a:solidFill>
                  <a:srgbClr val="C00000"/>
                </a:solidFill>
              </a:rPr>
              <a:t>)k, m(</a:t>
            </a:r>
            <a:r>
              <a:rPr lang="en-US" altLang="ko-KR" dirty="0" err="1">
                <a:solidFill>
                  <a:srgbClr val="C00000"/>
                </a:solidFill>
              </a:rPr>
              <a:t>agenta</a:t>
            </a:r>
            <a:r>
              <a:rPr lang="en-US" altLang="ko-KR" dirty="0">
                <a:solidFill>
                  <a:srgbClr val="C00000"/>
                </a:solidFill>
              </a:rPr>
              <a:t>), y(</a:t>
            </a:r>
            <a:r>
              <a:rPr lang="en-US" altLang="ko-KR" dirty="0" err="1">
                <a:solidFill>
                  <a:srgbClr val="C00000"/>
                </a:solidFill>
              </a:rPr>
              <a:t>ellow</a:t>
            </a:r>
            <a:r>
              <a:rPr lang="en-US" altLang="ko-KR" dirty="0">
                <a:solidFill>
                  <a:srgbClr val="C00000"/>
                </a:solidFill>
              </a:rPr>
              <a:t>), c(</a:t>
            </a:r>
            <a:r>
              <a:rPr lang="en-US" altLang="ko-KR" dirty="0" err="1">
                <a:solidFill>
                  <a:srgbClr val="C00000"/>
                </a:solidFill>
              </a:rPr>
              <a:t>yan</a:t>
            </a:r>
            <a:r>
              <a:rPr lang="en-US" altLang="ko-KR" dirty="0">
                <a:solidFill>
                  <a:srgbClr val="C00000"/>
                </a:solidFill>
              </a:rPr>
              <a:t>), w(</a:t>
            </a:r>
            <a:r>
              <a:rPr lang="en-US" altLang="ko-KR" dirty="0" err="1">
                <a:solidFill>
                  <a:srgbClr val="C00000"/>
                </a:solidFill>
              </a:rPr>
              <a:t>hite</a:t>
            </a:r>
            <a:r>
              <a:rPr lang="en-US" altLang="ko-KR" dirty="0">
                <a:solidFill>
                  <a:srgbClr val="C00000"/>
                </a:solidFill>
              </a:rPr>
              <a:t>)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For more, see http://matplotlib.org/api/colors_api.html 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dirty="0"/>
              <a:t>Markers and Line Styles - Mostly relate to </a:t>
            </a:r>
            <a:r>
              <a:rPr lang="en-US" altLang="ko-KR" dirty="0" err="1"/>
              <a:t>plt.plot</a:t>
            </a:r>
            <a:r>
              <a:rPr lang="en-US" altLang="ko-KR" dirty="0"/>
              <a:t>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C00000"/>
                </a:solidFill>
              </a:rPr>
              <a:t>Markers: ., o, +, * (star), 1, 2, 3, 4 (triangles), s(</a:t>
            </a:r>
            <a:r>
              <a:rPr lang="en-US" altLang="ko-KR" dirty="0" err="1">
                <a:solidFill>
                  <a:srgbClr val="C00000"/>
                </a:solidFill>
              </a:rPr>
              <a:t>quare</a:t>
            </a:r>
            <a:r>
              <a:rPr lang="en-US" altLang="ko-KR" dirty="0">
                <a:solidFill>
                  <a:srgbClr val="C00000"/>
                </a:solidFill>
              </a:rPr>
              <a:t>), D(</a:t>
            </a:r>
            <a:r>
              <a:rPr lang="en-US" altLang="ko-KR" dirty="0" err="1">
                <a:solidFill>
                  <a:srgbClr val="C00000"/>
                </a:solidFill>
              </a:rPr>
              <a:t>iamond</a:t>
            </a:r>
            <a:r>
              <a:rPr lang="en-US" altLang="ko-KR" dirty="0">
                <a:solidFill>
                  <a:srgbClr val="C00000"/>
                </a:solidFill>
              </a:rPr>
              <a:t>)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C00000"/>
                </a:solidFill>
              </a:rPr>
              <a:t>Line styles: solid (-), dashed (--), dotted (:), dash-dot (-.)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C00000"/>
                </a:solidFill>
              </a:rPr>
              <a:t>linewidth keyword (float value) 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dirty="0"/>
              <a:t>Usage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C00000"/>
                </a:solidFill>
              </a:rPr>
              <a:t>Style string: Combines all three (e.g., ‘k.’, ‘g--’, ‘</a:t>
            </a:r>
            <a:r>
              <a:rPr lang="en-US" altLang="ko-KR" dirty="0" err="1">
                <a:solidFill>
                  <a:srgbClr val="C00000"/>
                </a:solidFill>
              </a:rPr>
              <a:t>ro</a:t>
            </a:r>
            <a:r>
              <a:rPr lang="en-US" altLang="ko-KR" dirty="0">
                <a:solidFill>
                  <a:srgbClr val="C00000"/>
                </a:solidFill>
              </a:rPr>
              <a:t>-’)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C00000"/>
                </a:solidFill>
              </a:rPr>
              <a:t>Separate keyword arguments: color, </a:t>
            </a:r>
            <a:r>
              <a:rPr lang="en-US" altLang="ko-KR" dirty="0" err="1">
                <a:solidFill>
                  <a:srgbClr val="C00000"/>
                </a:solidFill>
              </a:rPr>
              <a:t>linestyle</a:t>
            </a:r>
            <a:r>
              <a:rPr lang="en-US" altLang="ko-KR" dirty="0">
                <a:solidFill>
                  <a:srgbClr val="C00000"/>
                </a:solidFill>
              </a:rPr>
              <a:t>, marker</a:t>
            </a:r>
          </a:p>
        </p:txBody>
      </p:sp>
    </p:spTree>
    <p:extLst>
      <p:ext uri="{BB962C8B-B14F-4D97-AF65-F5344CB8AC3E}">
        <p14:creationId xmlns:p14="http://schemas.microsoft.com/office/powerpoint/2010/main" val="14910052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1DD57-CFA4-4D9B-8C41-7445231D7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6434"/>
            <a:ext cx="9144000" cy="805589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Formatting plots</a:t>
            </a:r>
            <a:endParaRPr lang="ko-KR" altLang="en-US" sz="4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DC7A14-8560-4E97-90B8-EB53918C9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199" y="1467524"/>
            <a:ext cx="9051792" cy="487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0979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1DD57-CFA4-4D9B-8C41-7445231D7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6434"/>
            <a:ext cx="9144000" cy="805589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Formatting plots</a:t>
            </a:r>
            <a:endParaRPr lang="ko-KR" altLang="en-US" sz="40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9BEE03-D941-4B31-9BC7-D81B6361C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1564395"/>
            <a:ext cx="10466024" cy="4777171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dirty="0"/>
              <a:t>Title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C00000"/>
                </a:solidFill>
              </a:rPr>
              <a:t>title(‘Title’)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dirty="0"/>
              <a:t>Axis labels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C00000"/>
                </a:solidFill>
              </a:rPr>
              <a:t>xlabel</a:t>
            </a:r>
            <a:r>
              <a:rPr lang="en-US" altLang="ko-KR" dirty="0">
                <a:solidFill>
                  <a:srgbClr val="C00000"/>
                </a:solidFill>
              </a:rPr>
              <a:t> (‘Time’), </a:t>
            </a:r>
            <a:r>
              <a:rPr lang="en-US" altLang="ko-KR" dirty="0" err="1">
                <a:solidFill>
                  <a:srgbClr val="C00000"/>
                </a:solidFill>
              </a:rPr>
              <a:t>ylabel</a:t>
            </a:r>
            <a:r>
              <a:rPr lang="en-US" altLang="ko-KR" dirty="0">
                <a:solidFill>
                  <a:srgbClr val="C00000"/>
                </a:solidFill>
              </a:rPr>
              <a:t> (‘Price)</a:t>
            </a:r>
            <a:endParaRPr lang="en-US" altLang="ko-KR" dirty="0"/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dirty="0"/>
              <a:t>Axis limits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C00000"/>
                </a:solidFill>
              </a:rPr>
              <a:t>xlim</a:t>
            </a:r>
            <a:r>
              <a:rPr lang="en-US" altLang="ko-KR" dirty="0">
                <a:solidFill>
                  <a:srgbClr val="C00000"/>
                </a:solidFill>
              </a:rPr>
              <a:t>([0,10]0, </a:t>
            </a:r>
            <a:r>
              <a:rPr lang="en-US" altLang="ko-KR" dirty="0" err="1">
                <a:solidFill>
                  <a:srgbClr val="C00000"/>
                </a:solidFill>
              </a:rPr>
              <a:t>ylim</a:t>
            </a:r>
            <a:endParaRPr lang="en-US" altLang="ko-KR" dirty="0">
              <a:solidFill>
                <a:srgbClr val="C00000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dirty="0"/>
              <a:t>Ticks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C00000"/>
                </a:solidFill>
              </a:rPr>
              <a:t>xticks</a:t>
            </a:r>
            <a:r>
              <a:rPr lang="en-US" altLang="ko-KR" dirty="0">
                <a:solidFill>
                  <a:srgbClr val="C00000"/>
                </a:solidFill>
              </a:rPr>
              <a:t>([0,60,70,80,90,100]), </a:t>
            </a:r>
            <a:r>
              <a:rPr lang="en-US" altLang="ko-KR" dirty="0" err="1">
                <a:solidFill>
                  <a:srgbClr val="C00000"/>
                </a:solidFill>
              </a:rPr>
              <a:t>yticks</a:t>
            </a:r>
            <a:endParaRPr lang="en-US" altLang="ko-KR" dirty="0">
              <a:solidFill>
                <a:srgbClr val="C00000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altLang="ko-KR" dirty="0"/>
              <a:t>Tick labels – combine with ticks for text labels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C00000"/>
                </a:solidFill>
              </a:rPr>
              <a:t>xticklabels</a:t>
            </a:r>
            <a:r>
              <a:rPr lang="en-US" altLang="ko-KR" dirty="0">
                <a:solidFill>
                  <a:srgbClr val="C00000"/>
                </a:solidFill>
              </a:rPr>
              <a:t>([‘F’,’D’,’C’,’B’,’A’]), </a:t>
            </a:r>
            <a:r>
              <a:rPr lang="en-US" altLang="ko-KR" dirty="0" err="1">
                <a:solidFill>
                  <a:srgbClr val="C00000"/>
                </a:solidFill>
              </a:rPr>
              <a:t>yticklebals</a:t>
            </a:r>
            <a:endParaRPr lang="en-US" altLang="ko-KR" dirty="0">
              <a:solidFill>
                <a:srgbClr val="C00000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altLang="ko-KR" dirty="0"/>
              <a:t>Legends</a:t>
            </a:r>
          </a:p>
          <a:p>
            <a:pPr marL="800100" lvl="1" indent="-342900" algn="l">
              <a:buFont typeface="Wingdings" panose="05000000000000000000" pitchFamily="2" charset="2"/>
              <a:buChar char="v"/>
            </a:pPr>
            <a:r>
              <a:rPr lang="en-US" altLang="ko-KR" dirty="0"/>
              <a:t>List of labels for each series: </a:t>
            </a:r>
            <a:r>
              <a:rPr lang="en-US" altLang="ko-KR" dirty="0">
                <a:solidFill>
                  <a:srgbClr val="C00000"/>
                </a:solidFill>
              </a:rPr>
              <a:t>legend((‘</a:t>
            </a:r>
            <a:r>
              <a:rPr lang="en-US" altLang="ko-KR" dirty="0" err="1">
                <a:solidFill>
                  <a:srgbClr val="C00000"/>
                </a:solidFill>
              </a:rPr>
              <a:t>one’,’two’,’three</a:t>
            </a:r>
            <a:r>
              <a:rPr lang="en-US" altLang="ko-KR" dirty="0">
                <a:solidFill>
                  <a:srgbClr val="C00000"/>
                </a:solidFill>
              </a:rPr>
              <a:t>’))</a:t>
            </a:r>
          </a:p>
          <a:p>
            <a:pPr marL="800100" lvl="1" indent="-342900" algn="l">
              <a:buFont typeface="Wingdings" panose="05000000000000000000" pitchFamily="2" charset="2"/>
              <a:buChar char="v"/>
            </a:pPr>
            <a:r>
              <a:rPr lang="en-US" altLang="ko-KR" dirty="0"/>
              <a:t>Use </a:t>
            </a:r>
            <a:r>
              <a:rPr lang="en-US" altLang="ko-KR" dirty="0">
                <a:solidFill>
                  <a:srgbClr val="C00000"/>
                </a:solidFill>
              </a:rPr>
              <a:t>legend()</a:t>
            </a:r>
          </a:p>
          <a:p>
            <a:pPr marL="800100" lvl="1" indent="-342900" algn="l">
              <a:buFont typeface="Wingdings" panose="05000000000000000000" pitchFamily="2" charset="2"/>
              <a:buChar char="v"/>
            </a:pPr>
            <a:r>
              <a:rPr lang="en-US" altLang="ko-KR" dirty="0"/>
              <a:t>Location keyword: </a:t>
            </a:r>
            <a:r>
              <a:rPr lang="en-US" altLang="ko-KR" dirty="0">
                <a:solidFill>
                  <a:srgbClr val="C00000"/>
                </a:solidFill>
              </a:rPr>
              <a:t>loc = ‘best’, 1-10 </a:t>
            </a:r>
            <a:r>
              <a:rPr lang="en-US" altLang="ko-KR" dirty="0"/>
              <a:t>(upper right, left, center, etc.)</a:t>
            </a:r>
          </a:p>
        </p:txBody>
      </p:sp>
    </p:spTree>
    <p:extLst>
      <p:ext uri="{BB962C8B-B14F-4D97-AF65-F5344CB8AC3E}">
        <p14:creationId xmlns:p14="http://schemas.microsoft.com/office/powerpoint/2010/main" val="27800892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1DD57-CFA4-4D9B-8C41-7445231D7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6434"/>
            <a:ext cx="9144000" cy="805589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Annotating plots</a:t>
            </a:r>
            <a:endParaRPr lang="ko-KR" altLang="en-US" sz="40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9BEE03-D941-4B31-9BC7-D81B6361C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1564395"/>
            <a:ext cx="10466024" cy="4777171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dirty="0"/>
              <a:t>Text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C00000"/>
                </a:solidFill>
              </a:rPr>
              <a:t>text(x, y, text, </a:t>
            </a:r>
            <a:r>
              <a:rPr lang="en-US" altLang="ko-KR" dirty="0" err="1">
                <a:solidFill>
                  <a:srgbClr val="C00000"/>
                </a:solidFill>
              </a:rPr>
              <a:t>fontsize</a:t>
            </a:r>
            <a:r>
              <a:rPr lang="en-US" altLang="ko-KR" dirty="0">
                <a:solidFill>
                  <a:srgbClr val="C00000"/>
                </a:solidFill>
              </a:rPr>
              <a:t>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C00000"/>
                </a:solidFill>
              </a:rPr>
              <a:t>arrow(x, y, dx, </a:t>
            </a:r>
            <a:r>
              <a:rPr lang="en-US" altLang="ko-KR" dirty="0" err="1">
                <a:solidFill>
                  <a:srgbClr val="C00000"/>
                </a:solidFill>
              </a:rPr>
              <a:t>dy</a:t>
            </a:r>
            <a:r>
              <a:rPr lang="en-US" altLang="ko-KR" dirty="0">
                <a:solidFill>
                  <a:srgbClr val="C00000"/>
                </a:solidFill>
              </a:rPr>
              <a:t>)  # draws arrow from (</a:t>
            </a:r>
            <a:r>
              <a:rPr lang="en-US" altLang="ko-KR" dirty="0" err="1">
                <a:solidFill>
                  <a:srgbClr val="C00000"/>
                </a:solidFill>
              </a:rPr>
              <a:t>x,y</a:t>
            </a:r>
            <a:r>
              <a:rPr lang="en-US" altLang="ko-KR" dirty="0">
                <a:solidFill>
                  <a:srgbClr val="C00000"/>
                </a:solidFill>
              </a:rPr>
              <a:t>) to (</a:t>
            </a:r>
            <a:r>
              <a:rPr lang="en-US" altLang="ko-KR" dirty="0" err="1">
                <a:solidFill>
                  <a:srgbClr val="C00000"/>
                </a:solidFill>
              </a:rPr>
              <a:t>x+dx</a:t>
            </a:r>
            <a:r>
              <a:rPr lang="en-US" altLang="ko-KR" dirty="0">
                <a:solidFill>
                  <a:srgbClr val="C00000"/>
                </a:solidFill>
              </a:rPr>
              <a:t>, </a:t>
            </a:r>
            <a:r>
              <a:rPr lang="en-US" altLang="ko-KR" dirty="0" err="1">
                <a:solidFill>
                  <a:srgbClr val="C00000"/>
                </a:solidFill>
              </a:rPr>
              <a:t>y+dy</a:t>
            </a:r>
            <a:r>
              <a:rPr lang="en-US" altLang="ko-KR" dirty="0">
                <a:solidFill>
                  <a:srgbClr val="C00000"/>
                </a:solidFill>
              </a:rPr>
              <a:t>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C00000"/>
                </a:solidFill>
              </a:rPr>
              <a:t>annotate (text, </a:t>
            </a:r>
            <a:r>
              <a:rPr lang="en-US" altLang="ko-KR" dirty="0" err="1">
                <a:solidFill>
                  <a:srgbClr val="C00000"/>
                </a:solidFill>
              </a:rPr>
              <a:t>xy</a:t>
            </a:r>
            <a:r>
              <a:rPr lang="en-US" altLang="ko-KR" dirty="0">
                <a:solidFill>
                  <a:srgbClr val="C00000"/>
                </a:solidFill>
              </a:rPr>
              <a:t>, </a:t>
            </a:r>
            <a:r>
              <a:rPr lang="en-US" altLang="ko-KR" dirty="0" err="1">
                <a:solidFill>
                  <a:srgbClr val="C00000"/>
                </a:solidFill>
              </a:rPr>
              <a:t>xytext</a:t>
            </a:r>
            <a:r>
              <a:rPr lang="en-US" altLang="ko-KR" dirty="0">
                <a:solidFill>
                  <a:srgbClr val="C00000"/>
                </a:solidFill>
              </a:rPr>
              <a:t>)  # annotate the </a:t>
            </a:r>
            <a:r>
              <a:rPr lang="en-US" altLang="ko-KR" dirty="0" err="1">
                <a:solidFill>
                  <a:srgbClr val="C00000"/>
                </a:solidFill>
              </a:rPr>
              <a:t>xy</a:t>
            </a:r>
            <a:r>
              <a:rPr lang="en-US" altLang="ko-KR" dirty="0">
                <a:solidFill>
                  <a:srgbClr val="C00000"/>
                </a:solidFill>
              </a:rPr>
              <a:t> point with text positioned at </a:t>
            </a:r>
            <a:r>
              <a:rPr lang="en-US" altLang="ko-KR" dirty="0" err="1">
                <a:solidFill>
                  <a:srgbClr val="C00000"/>
                </a:solidFill>
              </a:rPr>
              <a:t>xytext</a:t>
            </a:r>
            <a:endParaRPr lang="en-US" altLang="ko-KR" dirty="0">
              <a:solidFill>
                <a:srgbClr val="C00000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dirty="0"/>
              <a:t>shapes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C00000"/>
                </a:solidFill>
              </a:rPr>
              <a:t>Rectangles, circles, polygons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C00000"/>
                </a:solidFill>
              </a:rPr>
              <a:t>Location, size, color, transparency (alpha)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124184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1DD57-CFA4-4D9B-8C41-7445231D7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6434"/>
            <a:ext cx="9144000" cy="805589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Matplotlib - Example(1)</a:t>
            </a:r>
            <a:r>
              <a:rPr lang="ko-KR" altLang="en-US" sz="4000" b="1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E1CF9D6-07F4-49A4-A6CB-F378AD3C9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7" y="1322023"/>
            <a:ext cx="793432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693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1DD57-CFA4-4D9B-8C41-7445231D7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7451"/>
            <a:ext cx="9144000" cy="805589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What is Data Science?</a:t>
            </a:r>
            <a:endParaRPr lang="ko-KR" altLang="en-US" sz="4000" b="1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88C41795-81AC-49FE-A60B-20DADFBC38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1564395"/>
            <a:ext cx="10466024" cy="4461831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Contrast to Databases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7FBFA8E-CAF3-4846-A7D3-453443AD4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75083"/>
              </p:ext>
            </p:extLst>
          </p:nvPr>
        </p:nvGraphicFramePr>
        <p:xfrm>
          <a:off x="1805497" y="2133600"/>
          <a:ext cx="812799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8145713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2401554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808743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Databases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Data Science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671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Data Values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“Precious”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“Cheap”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898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Data Volume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Modest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Massive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835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Examples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Bank Records,</a:t>
                      </a:r>
                    </a:p>
                    <a:p>
                      <a:pPr latinLnBrk="1"/>
                      <a:r>
                        <a:rPr lang="en-US" altLang="ko-KR" sz="1600" dirty="0"/>
                        <a:t>Personal Records,</a:t>
                      </a:r>
                    </a:p>
                    <a:p>
                      <a:pPr latinLnBrk="1"/>
                      <a:r>
                        <a:rPr lang="en-US" altLang="ko-KR" sz="1600" dirty="0"/>
                        <a:t>Census, </a:t>
                      </a:r>
                    </a:p>
                    <a:p>
                      <a:pPr latinLnBrk="1"/>
                      <a:r>
                        <a:rPr lang="en-US" altLang="ko-KR" sz="1600" dirty="0"/>
                        <a:t>Medical Records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On line clicks, GPS logs, Tweets, Web surfing, building censor readings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680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Structured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Strongly (Schema)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Weak or None (Text)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097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Realizations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SQL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No SQL</a:t>
                      </a:r>
                    </a:p>
                    <a:p>
                      <a:pPr latinLnBrk="1"/>
                      <a:r>
                        <a:rPr lang="en-US" altLang="ko-KR" sz="1600" dirty="0"/>
                        <a:t>Python, R, TensorFlow, </a:t>
                      </a:r>
                      <a:r>
                        <a:rPr lang="en-US" altLang="ko-KR" sz="1600" dirty="0" err="1"/>
                        <a:t>Keras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52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Querying the Past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Querying the Future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854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7244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1DD57-CFA4-4D9B-8C41-7445231D7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6434"/>
            <a:ext cx="9144000" cy="805589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Matplotlib - Example(2)</a:t>
            </a:r>
            <a:r>
              <a:rPr lang="ko-KR" altLang="en-US" sz="4000" b="1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47DF16-B56D-441D-8399-45965B844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502" y="1726434"/>
            <a:ext cx="4983340" cy="368284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24FD0A9-372D-4BD4-92AB-FD4188467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807" y="1726434"/>
            <a:ext cx="5206438" cy="336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0313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1DD57-CFA4-4D9B-8C41-7445231D7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6434"/>
            <a:ext cx="9144000" cy="805589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Many more examples…</a:t>
            </a:r>
            <a:endParaRPr lang="ko-KR" altLang="en-US" sz="4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AC40E5-313E-4EE6-8744-04A91E080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902" y="1322023"/>
            <a:ext cx="2878803" cy="22118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91FD752-C6A5-4960-94CC-9E5BDA53B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298" y="1398281"/>
            <a:ext cx="2669510" cy="21356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B088319-AA47-49E8-8385-866F47E44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6774" y="1291880"/>
            <a:ext cx="2791226" cy="22174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62DB8F1-1040-49CA-80AE-805F3940DD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989" y="4293204"/>
            <a:ext cx="2897969" cy="19021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FC917E8-75E6-4B04-8073-308591C81D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9558" y="3727072"/>
            <a:ext cx="3088625" cy="26144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CC78C7D-5527-4652-A50C-1F236159F2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58916" y="4206772"/>
            <a:ext cx="3268969" cy="198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8272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73A6D-E91A-4224-9625-ABE0D70E4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410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b="1" dirty="0"/>
              <a:t>데이터</a:t>
            </a:r>
            <a:r>
              <a:rPr lang="en-US" altLang="ko-KR" b="1" dirty="0"/>
              <a:t> </a:t>
            </a:r>
            <a:r>
              <a:rPr lang="ko-KR" altLang="en-US" b="1" dirty="0"/>
              <a:t>수집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426DA5-CAD8-4F2D-8F43-9AB3FB196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9822"/>
            <a:ext cx="10515600" cy="4987141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데이터 수집 </a:t>
            </a:r>
            <a:r>
              <a:rPr lang="en-US" altLang="ko-KR" dirty="0"/>
              <a:t>(Data</a:t>
            </a:r>
            <a:r>
              <a:rPr lang="ko-KR" altLang="en-US" dirty="0"/>
              <a:t> </a:t>
            </a:r>
            <a:r>
              <a:rPr lang="en-US" altLang="ko-KR" dirty="0"/>
              <a:t>Munging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Wrangling)</a:t>
            </a:r>
          </a:p>
          <a:p>
            <a:pPr lvl="1"/>
            <a:r>
              <a:rPr lang="ko-KR" altLang="en-US" dirty="0"/>
              <a:t>데이터를 획득하고 분석에 맞게 준비하는 작업</a:t>
            </a:r>
            <a:endParaRPr lang="en-US" altLang="ko-KR" dirty="0"/>
          </a:p>
          <a:p>
            <a:r>
              <a:rPr lang="ko-KR" altLang="en-US" dirty="0"/>
              <a:t>데이터는 어디에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데이터 분석에 맞는 적당한 데이터를 찾는 것이 중요함</a:t>
            </a:r>
            <a:endParaRPr lang="en-US" altLang="ko-KR" dirty="0"/>
          </a:p>
          <a:p>
            <a:pPr lvl="1"/>
            <a:r>
              <a:rPr lang="ko-KR" altLang="en-US" dirty="0"/>
              <a:t>찾아진 데이터를 목적에 맞게 재조정</a:t>
            </a:r>
            <a:r>
              <a:rPr lang="en-US" altLang="ko-KR" dirty="0"/>
              <a:t>(repurposing) </a:t>
            </a:r>
            <a:r>
              <a:rPr lang="ko-KR" altLang="en-US" dirty="0"/>
              <a:t>할 때 창의성 필요</a:t>
            </a:r>
            <a:endParaRPr lang="en-US" altLang="ko-KR" dirty="0"/>
          </a:p>
          <a:p>
            <a:r>
              <a:rPr lang="ko-KR" altLang="en-US" dirty="0"/>
              <a:t>데이터 소스</a:t>
            </a:r>
            <a:endParaRPr lang="en-US" altLang="ko-KR" dirty="0"/>
          </a:p>
          <a:p>
            <a:pPr lvl="1"/>
            <a:r>
              <a:rPr lang="en-US" altLang="ko-KR" dirty="0"/>
              <a:t>Proprietary data source: Facebook, Google, Amazon etc.</a:t>
            </a:r>
          </a:p>
          <a:p>
            <a:pPr lvl="1"/>
            <a:r>
              <a:rPr lang="en-US" altLang="ko-KR" dirty="0"/>
              <a:t>Government data sets: data.gov or data.go.kr</a:t>
            </a:r>
          </a:p>
          <a:p>
            <a:pPr lvl="1"/>
            <a:r>
              <a:rPr lang="en-US" altLang="ko-KR" dirty="0"/>
              <a:t>Academic data sets: track down from relevant papers, and ask</a:t>
            </a:r>
          </a:p>
          <a:p>
            <a:pPr lvl="1"/>
            <a:r>
              <a:rPr lang="en-US" altLang="ko-KR" dirty="0"/>
              <a:t>Web Search/Scraping: fine art of stripping text/data from webpage</a:t>
            </a:r>
          </a:p>
          <a:p>
            <a:pPr lvl="1"/>
            <a:r>
              <a:rPr lang="en-US" altLang="ko-KR" dirty="0"/>
              <a:t>Sensor data sets: IoT do amazing things (</a:t>
            </a:r>
            <a:r>
              <a:rPr lang="en-US" altLang="ko-KR" dirty="0" err="1"/>
              <a:t>image,video</a:t>
            </a:r>
            <a:r>
              <a:rPr lang="en-US" altLang="ko-KR" dirty="0"/>
              <a:t>,…)</a:t>
            </a:r>
          </a:p>
          <a:p>
            <a:pPr lvl="1"/>
            <a:r>
              <a:rPr lang="en-US" altLang="ko-KR" dirty="0"/>
              <a:t>Crowdsourcing: Wikipedia/Freebase, IMDB</a:t>
            </a:r>
          </a:p>
          <a:p>
            <a:pPr lvl="1"/>
            <a:r>
              <a:rPr lang="en-US" altLang="ko-KR" dirty="0"/>
              <a:t>Sweat equity: you must work for your data instead of stealing 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02930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73A6D-E91A-4224-9625-ABE0D70E4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410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b="1" dirty="0"/>
              <a:t>데이터</a:t>
            </a:r>
            <a:r>
              <a:rPr lang="en-US" altLang="ko-KR" b="1" dirty="0"/>
              <a:t> </a:t>
            </a:r>
            <a:r>
              <a:rPr lang="ko-KR" altLang="en-US" b="1" dirty="0"/>
              <a:t>수집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426DA5-CAD8-4F2D-8F43-9AB3FB196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9822"/>
            <a:ext cx="10515600" cy="4987141"/>
          </a:xfrm>
        </p:spPr>
        <p:txBody>
          <a:bodyPr>
            <a:normAutofit/>
          </a:bodyPr>
          <a:lstStyle/>
          <a:p>
            <a:r>
              <a:rPr lang="ko-KR" altLang="en-US" dirty="0"/>
              <a:t>데이터 클리닝</a:t>
            </a:r>
            <a:r>
              <a:rPr lang="en-US" altLang="ko-KR" dirty="0"/>
              <a:t> (Data</a:t>
            </a:r>
            <a:r>
              <a:rPr lang="ko-KR" altLang="en-US" dirty="0"/>
              <a:t> </a:t>
            </a:r>
            <a:r>
              <a:rPr lang="en-US" altLang="ko-KR" dirty="0"/>
              <a:t>Cleaning)</a:t>
            </a:r>
          </a:p>
          <a:p>
            <a:pPr lvl="1"/>
            <a:r>
              <a:rPr lang="en-US" altLang="ko-KR" dirty="0"/>
              <a:t>Garbage in, garbage Out</a:t>
            </a:r>
          </a:p>
          <a:p>
            <a:pPr lvl="1"/>
            <a:r>
              <a:rPr lang="ko-KR" altLang="en-US" dirty="0"/>
              <a:t>데이터 정리 과정 필요</a:t>
            </a:r>
            <a:endParaRPr lang="en-US" altLang="ko-KR" dirty="0"/>
          </a:p>
          <a:p>
            <a:pPr lvl="2"/>
            <a:r>
              <a:rPr lang="en-US" altLang="ko-KR" dirty="0"/>
              <a:t>Distinguishing errors from artifacts</a:t>
            </a:r>
          </a:p>
          <a:p>
            <a:pPr lvl="2"/>
            <a:r>
              <a:rPr lang="en-US" altLang="ko-KR" dirty="0"/>
              <a:t>Data compatibility</a:t>
            </a:r>
          </a:p>
          <a:p>
            <a:pPr lvl="2"/>
            <a:r>
              <a:rPr lang="en-US" altLang="ko-KR" dirty="0"/>
              <a:t>Imputation of missing values (</a:t>
            </a:r>
            <a:r>
              <a:rPr lang="ko-KR" altLang="en-US" dirty="0" err="1"/>
              <a:t>결손값의</a:t>
            </a:r>
            <a:r>
              <a:rPr lang="en-US" altLang="ko-KR" dirty="0"/>
              <a:t> </a:t>
            </a:r>
            <a:r>
              <a:rPr lang="ko-KR" altLang="en-US" dirty="0"/>
              <a:t>대체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Estimating unobserved (zero) counts</a:t>
            </a:r>
          </a:p>
          <a:p>
            <a:pPr lvl="2"/>
            <a:r>
              <a:rPr lang="en-US" altLang="ko-KR" dirty="0"/>
              <a:t>Outlier detection</a:t>
            </a:r>
          </a:p>
          <a:p>
            <a:r>
              <a:rPr lang="en-US" altLang="ko-KR" dirty="0"/>
              <a:t>Errors and Artifacts</a:t>
            </a:r>
          </a:p>
          <a:p>
            <a:pPr lvl="1"/>
            <a:r>
              <a:rPr lang="en-US" altLang="ko-KR" dirty="0"/>
              <a:t>Errors: </a:t>
            </a:r>
            <a:r>
              <a:rPr lang="ko-KR" altLang="en-US" dirty="0"/>
              <a:t>수집</a:t>
            </a:r>
            <a:r>
              <a:rPr lang="en-US" altLang="ko-KR" dirty="0"/>
              <a:t> </a:t>
            </a:r>
            <a:r>
              <a:rPr lang="ko-KR" altLang="en-US" dirty="0"/>
              <a:t>과정에서 원천적으로 빠진 것 </a:t>
            </a:r>
            <a:r>
              <a:rPr lang="en-US" altLang="ko-KR" dirty="0"/>
              <a:t>(</a:t>
            </a:r>
            <a:r>
              <a:rPr lang="ko-KR" altLang="en-US" dirty="0"/>
              <a:t>복구 불가능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Artifacts: </a:t>
            </a:r>
            <a:r>
              <a:rPr lang="ko-KR" altLang="en-US" dirty="0"/>
              <a:t>데이터를 처리하는 과정에서 발생한 문제 </a:t>
            </a:r>
            <a:r>
              <a:rPr lang="en-US" altLang="ko-KR" dirty="0"/>
              <a:t>(</a:t>
            </a:r>
            <a:r>
              <a:rPr lang="ko-KR" altLang="en-US" dirty="0"/>
              <a:t>복구 가능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62060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1DD57-CFA4-4D9B-8C41-7445231D7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7451"/>
            <a:ext cx="9756808" cy="805589"/>
          </a:xfrm>
        </p:spPr>
        <p:txBody>
          <a:bodyPr>
            <a:normAutofit fontScale="90000"/>
          </a:bodyPr>
          <a:lstStyle/>
          <a:p>
            <a:r>
              <a:rPr lang="en-US" altLang="ko-KR" sz="4000" b="1" dirty="0"/>
              <a:t>Data Analysis Model (Jeff </a:t>
            </a:r>
            <a:r>
              <a:rPr lang="en-US" altLang="ko-KR" sz="4000" b="1" dirty="0" err="1"/>
              <a:t>Hammerbacher</a:t>
            </a:r>
            <a:r>
              <a:rPr lang="en-US" altLang="ko-KR" sz="4000" b="1" dirty="0"/>
              <a:t>)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C84B4EC-4B71-4153-B179-5CAD74A8017E}"/>
              </a:ext>
            </a:extLst>
          </p:cNvPr>
          <p:cNvSpPr/>
          <p:nvPr/>
        </p:nvSpPr>
        <p:spPr>
          <a:xfrm>
            <a:off x="2366729" y="3260515"/>
            <a:ext cx="4981519" cy="5863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37F1C8-2E67-4482-AAB9-DCDA245080E1}"/>
              </a:ext>
            </a:extLst>
          </p:cNvPr>
          <p:cNvSpPr txBox="1"/>
          <p:nvPr/>
        </p:nvSpPr>
        <p:spPr>
          <a:xfrm>
            <a:off x="2366727" y="1705763"/>
            <a:ext cx="4867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Identify the Problem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D03577D-899A-4F5F-AB8E-7A4E5EC03372}"/>
              </a:ext>
            </a:extLst>
          </p:cNvPr>
          <p:cNvSpPr/>
          <p:nvPr/>
        </p:nvSpPr>
        <p:spPr>
          <a:xfrm>
            <a:off x="2366729" y="4125288"/>
            <a:ext cx="4981518" cy="5288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84CE64A-DA2F-49FF-82F0-CDD228419925}"/>
              </a:ext>
            </a:extLst>
          </p:cNvPr>
          <p:cNvSpPr/>
          <p:nvPr/>
        </p:nvSpPr>
        <p:spPr>
          <a:xfrm>
            <a:off x="2366731" y="1668505"/>
            <a:ext cx="4981519" cy="5288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CF56BCE-271B-4AE8-B686-A4B1A778677E}"/>
              </a:ext>
            </a:extLst>
          </p:cNvPr>
          <p:cNvSpPr/>
          <p:nvPr/>
        </p:nvSpPr>
        <p:spPr>
          <a:xfrm>
            <a:off x="2366727" y="2475265"/>
            <a:ext cx="4981519" cy="5288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C2E262-74AB-43F4-9616-C4C611B185F8}"/>
              </a:ext>
            </a:extLst>
          </p:cNvPr>
          <p:cNvSpPr/>
          <p:nvPr/>
        </p:nvSpPr>
        <p:spPr>
          <a:xfrm>
            <a:off x="2366729" y="4932244"/>
            <a:ext cx="4981518" cy="592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3BEB1C1-7D52-43FD-9D40-31114238383A}"/>
              </a:ext>
            </a:extLst>
          </p:cNvPr>
          <p:cNvSpPr/>
          <p:nvPr/>
        </p:nvSpPr>
        <p:spPr>
          <a:xfrm>
            <a:off x="2366729" y="5781484"/>
            <a:ext cx="4981518" cy="592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61FD29-4D20-4142-A859-153EA46A7706}"/>
              </a:ext>
            </a:extLst>
          </p:cNvPr>
          <p:cNvSpPr txBox="1"/>
          <p:nvPr/>
        </p:nvSpPr>
        <p:spPr>
          <a:xfrm>
            <a:off x="2604693" y="2548039"/>
            <a:ext cx="4713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Instrument Data Sources / Collect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4C09C4-9EB9-4F1C-AD60-B938A875BEE8}"/>
              </a:ext>
            </a:extLst>
          </p:cNvPr>
          <p:cNvSpPr txBox="1"/>
          <p:nvPr/>
        </p:nvSpPr>
        <p:spPr>
          <a:xfrm>
            <a:off x="2479567" y="3398740"/>
            <a:ext cx="4868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Prepare Data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7DBDED-55E9-4B9C-82BC-F1300D8906A2}"/>
              </a:ext>
            </a:extLst>
          </p:cNvPr>
          <p:cNvSpPr txBox="1"/>
          <p:nvPr/>
        </p:nvSpPr>
        <p:spPr>
          <a:xfrm>
            <a:off x="2366728" y="4179906"/>
            <a:ext cx="4981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Build Model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1FF3B0-B6BB-4BF4-974E-FC51505CD606}"/>
              </a:ext>
            </a:extLst>
          </p:cNvPr>
          <p:cNvSpPr txBox="1"/>
          <p:nvPr/>
        </p:nvSpPr>
        <p:spPr>
          <a:xfrm>
            <a:off x="2366729" y="5047573"/>
            <a:ext cx="4981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Evaluate Model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FF3C70-B7A0-4324-A8C1-5EC733B7657B}"/>
              </a:ext>
            </a:extLst>
          </p:cNvPr>
          <p:cNvSpPr txBox="1"/>
          <p:nvPr/>
        </p:nvSpPr>
        <p:spPr>
          <a:xfrm>
            <a:off x="2366727" y="5861222"/>
            <a:ext cx="498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Communicate Results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BC5B63-0DED-4216-B717-DE0562B479FB}"/>
              </a:ext>
            </a:extLst>
          </p:cNvPr>
          <p:cNvSpPr txBox="1"/>
          <p:nvPr/>
        </p:nvSpPr>
        <p:spPr>
          <a:xfrm>
            <a:off x="7556509" y="3234096"/>
            <a:ext cx="3008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(*) integrate, transform, </a:t>
            </a:r>
          </a:p>
          <a:p>
            <a:r>
              <a:rPr lang="en-US" altLang="ko-KR" b="1" dirty="0"/>
              <a:t>    clean, aggregate, alter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7F7FAB5-00F8-4B87-9634-749ED5AA9C2E}"/>
              </a:ext>
            </a:extLst>
          </p:cNvPr>
          <p:cNvCxnSpPr>
            <a:stCxn id="8" idx="2"/>
          </p:cNvCxnSpPr>
          <p:nvPr/>
        </p:nvCxnSpPr>
        <p:spPr>
          <a:xfrm flipH="1">
            <a:off x="4857486" y="2197314"/>
            <a:ext cx="5" cy="2751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EF68AA4-8046-4266-95B8-2DAA8490F753}"/>
              </a:ext>
            </a:extLst>
          </p:cNvPr>
          <p:cNvCxnSpPr/>
          <p:nvPr/>
        </p:nvCxnSpPr>
        <p:spPr>
          <a:xfrm flipH="1">
            <a:off x="4913901" y="3011218"/>
            <a:ext cx="5" cy="2751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0C5C0A6-0ACE-420E-8413-97ADCBDD5A5A}"/>
              </a:ext>
            </a:extLst>
          </p:cNvPr>
          <p:cNvCxnSpPr/>
          <p:nvPr/>
        </p:nvCxnSpPr>
        <p:spPr>
          <a:xfrm flipH="1">
            <a:off x="4945114" y="3857680"/>
            <a:ext cx="5" cy="2751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5AFF59F-C2D5-451C-8EFB-D989DBCB8CAE}"/>
              </a:ext>
            </a:extLst>
          </p:cNvPr>
          <p:cNvCxnSpPr/>
          <p:nvPr/>
        </p:nvCxnSpPr>
        <p:spPr>
          <a:xfrm flipH="1">
            <a:off x="4961472" y="4650943"/>
            <a:ext cx="5" cy="2751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4D1026B-AFB7-47D5-B790-A69CA812AAB5}"/>
              </a:ext>
            </a:extLst>
          </p:cNvPr>
          <p:cNvCxnSpPr/>
          <p:nvPr/>
        </p:nvCxnSpPr>
        <p:spPr>
          <a:xfrm flipH="1">
            <a:off x="4945114" y="5506513"/>
            <a:ext cx="5" cy="2751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0341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1DD57-CFA4-4D9B-8C41-7445231D7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6434"/>
            <a:ext cx="9856424" cy="805589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Machine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Learning (</a:t>
            </a:r>
            <a:r>
              <a:rPr lang="ko-KR" altLang="en-US" sz="4000" b="1" dirty="0" err="1"/>
              <a:t>머신러닝</a:t>
            </a:r>
            <a:r>
              <a:rPr lang="en-US" altLang="ko-KR" sz="4000" b="1" dirty="0"/>
              <a:t>)</a:t>
            </a:r>
            <a:endParaRPr lang="ko-KR" altLang="en-US" sz="40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9BEE03-D941-4B31-9BC7-D81B6361C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1564395"/>
            <a:ext cx="10466024" cy="4777171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b="1" dirty="0"/>
              <a:t>What is ML?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ko-KR" altLang="en-US" dirty="0"/>
              <a:t>데이터로부터</a:t>
            </a:r>
            <a:r>
              <a:rPr lang="en-US" altLang="ko-KR" dirty="0"/>
              <a:t> </a:t>
            </a:r>
            <a:r>
              <a:rPr lang="ko-KR" altLang="en-US" dirty="0"/>
              <a:t>학습하도록 컴퓨터를 프로그래밍하는 과학 또는 예술</a:t>
            </a:r>
            <a:endParaRPr lang="en-US" altLang="ko-KR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ko-KR" altLang="en-US" dirty="0"/>
              <a:t>명시적인 프로그래밍 없이 컴퓨터가 학습하도록 능력을 갖추게 하는 연구 분야</a:t>
            </a:r>
            <a:endParaRPr lang="en-US" altLang="ko-KR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ko-KR" altLang="en-US" dirty="0"/>
              <a:t>어떤 작업 </a:t>
            </a:r>
            <a:r>
              <a:rPr lang="en-US" altLang="ko-KR" b="1" dirty="0">
                <a:solidFill>
                  <a:srgbClr val="FF0000"/>
                </a:solidFill>
              </a:rPr>
              <a:t>T(task)</a:t>
            </a:r>
            <a:r>
              <a:rPr lang="en-US" altLang="ko-KR" dirty="0"/>
              <a:t> </a:t>
            </a:r>
            <a:r>
              <a:rPr lang="ko-KR" altLang="en-US" dirty="0"/>
              <a:t>에 대해 컴퓨터 성능을 </a:t>
            </a:r>
            <a:r>
              <a:rPr lang="en-US" altLang="ko-KR" b="1" dirty="0">
                <a:solidFill>
                  <a:srgbClr val="FF0000"/>
                </a:solidFill>
              </a:rPr>
              <a:t>P(performance)</a:t>
            </a:r>
            <a:r>
              <a:rPr lang="ko-KR" altLang="en-US" dirty="0"/>
              <a:t>로 측정했을 때 경험 </a:t>
            </a:r>
            <a:r>
              <a:rPr lang="en-US" altLang="ko-KR" b="1" dirty="0">
                <a:solidFill>
                  <a:srgbClr val="FF0000"/>
                </a:solidFill>
              </a:rPr>
              <a:t>E (experience)</a:t>
            </a:r>
            <a:r>
              <a:rPr lang="en-US" altLang="ko-KR" dirty="0"/>
              <a:t> </a:t>
            </a:r>
            <a:r>
              <a:rPr lang="ko-KR" altLang="en-US" dirty="0"/>
              <a:t>로 성능이 향상됐다면</a:t>
            </a:r>
            <a:r>
              <a:rPr lang="en-US" altLang="ko-KR" dirty="0"/>
              <a:t>, </a:t>
            </a:r>
            <a:r>
              <a:rPr lang="ko-KR" altLang="en-US" dirty="0"/>
              <a:t>이 컴퓨터 프로그래밍은 작업 </a:t>
            </a:r>
            <a:r>
              <a:rPr lang="en-US" altLang="ko-KR" dirty="0"/>
              <a:t>T </a:t>
            </a:r>
            <a:r>
              <a:rPr lang="ko-KR" altLang="en-US" dirty="0"/>
              <a:t>와 성능 측정 </a:t>
            </a:r>
            <a:r>
              <a:rPr lang="en-US" altLang="ko-KR" dirty="0"/>
              <a:t>P </a:t>
            </a:r>
            <a:r>
              <a:rPr lang="ko-KR" altLang="en-US" dirty="0"/>
              <a:t>에 대해 경험 </a:t>
            </a:r>
            <a:r>
              <a:rPr lang="en-US" altLang="ko-KR" dirty="0"/>
              <a:t>E</a:t>
            </a:r>
            <a:r>
              <a:rPr lang="ko-KR" altLang="en-US" dirty="0"/>
              <a:t>로 학습한 것이다</a:t>
            </a:r>
            <a:r>
              <a:rPr lang="en-US" altLang="ko-KR" dirty="0"/>
              <a:t>. (Tom Mitchell, 1997)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(ex) T: </a:t>
            </a:r>
            <a:r>
              <a:rPr lang="ko-KR" altLang="en-US" dirty="0"/>
              <a:t>스팸 메일 필터</a:t>
            </a:r>
            <a:r>
              <a:rPr lang="en-US" altLang="ko-KR" dirty="0"/>
              <a:t>, E: </a:t>
            </a:r>
            <a:r>
              <a:rPr lang="ko-KR" altLang="en-US" dirty="0"/>
              <a:t>일반 및 스팸 메일 샘플</a:t>
            </a:r>
            <a:r>
              <a:rPr lang="en-US" altLang="ko-KR" dirty="0"/>
              <a:t>, P: (</a:t>
            </a:r>
            <a:r>
              <a:rPr lang="ko-KR" altLang="en-US" dirty="0"/>
              <a:t>분류</a:t>
            </a:r>
            <a:r>
              <a:rPr lang="en-US" altLang="ko-KR" dirty="0"/>
              <a:t>) </a:t>
            </a:r>
            <a:r>
              <a:rPr lang="ko-KR" altLang="en-US" dirty="0"/>
              <a:t>정확도</a:t>
            </a:r>
            <a:endParaRPr lang="en-US" altLang="ko-KR" dirty="0"/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ko-KR" altLang="en-US" b="1" dirty="0" err="1"/>
              <a:t>머신러닝</a:t>
            </a:r>
            <a:r>
              <a:rPr lang="ko-KR" altLang="en-US" b="1" dirty="0"/>
              <a:t> 시스템의 종류</a:t>
            </a:r>
            <a:endParaRPr lang="en-US" altLang="ko-KR" b="1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ko-KR" altLang="en-US" dirty="0"/>
              <a:t>훈련 여부</a:t>
            </a:r>
            <a:r>
              <a:rPr lang="en-US" altLang="ko-KR" dirty="0"/>
              <a:t>: supervised(</a:t>
            </a:r>
            <a:r>
              <a:rPr lang="ko-KR" altLang="en-US" dirty="0"/>
              <a:t>지도학습</a:t>
            </a:r>
            <a:r>
              <a:rPr lang="en-US" altLang="ko-KR" dirty="0"/>
              <a:t>),</a:t>
            </a:r>
            <a:r>
              <a:rPr lang="ko-KR" altLang="en-US" dirty="0"/>
              <a:t> </a:t>
            </a:r>
            <a:r>
              <a:rPr lang="en-US" altLang="ko-KR" dirty="0"/>
              <a:t>un-supervised(</a:t>
            </a:r>
            <a:r>
              <a:rPr lang="ko-KR" altLang="en-US" dirty="0"/>
              <a:t>비지도</a:t>
            </a:r>
            <a:r>
              <a:rPr lang="en-US" altLang="ko-KR" dirty="0"/>
              <a:t>),</a:t>
            </a:r>
            <a:r>
              <a:rPr lang="ko-KR" altLang="en-US" dirty="0"/>
              <a:t> </a:t>
            </a:r>
            <a:r>
              <a:rPr lang="en-US" altLang="ko-KR" dirty="0"/>
              <a:t>semi-supervised(</a:t>
            </a:r>
            <a:r>
              <a:rPr lang="ko-KR" altLang="en-US" dirty="0" err="1"/>
              <a:t>준지도</a:t>
            </a:r>
            <a:r>
              <a:rPr lang="en-US" altLang="ko-KR" dirty="0"/>
              <a:t>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ko-KR" altLang="en-US" dirty="0"/>
              <a:t>실시간 점진적인 학습여부</a:t>
            </a:r>
            <a:r>
              <a:rPr lang="en-US" altLang="ko-KR" dirty="0"/>
              <a:t>: on-line(</a:t>
            </a:r>
            <a:r>
              <a:rPr lang="ko-KR" altLang="en-US" dirty="0"/>
              <a:t>온라인학습</a:t>
            </a:r>
            <a:r>
              <a:rPr lang="en-US" altLang="ko-KR" dirty="0"/>
              <a:t>), batch(off-line, </a:t>
            </a:r>
            <a:r>
              <a:rPr lang="ko-KR" altLang="en-US" dirty="0"/>
              <a:t>배치학습</a:t>
            </a:r>
            <a:r>
              <a:rPr lang="en-US" altLang="ko-KR" dirty="0"/>
              <a:t>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ko-KR" altLang="en-US" dirty="0"/>
              <a:t>새로운 데이터에 대한 일반화</a:t>
            </a:r>
            <a:r>
              <a:rPr lang="en-US" altLang="ko-KR" dirty="0"/>
              <a:t>(ex. </a:t>
            </a:r>
            <a:r>
              <a:rPr lang="ko-KR" altLang="en-US" dirty="0"/>
              <a:t>예측</a:t>
            </a:r>
            <a:r>
              <a:rPr lang="en-US" altLang="ko-KR" dirty="0"/>
              <a:t>): instance-based(</a:t>
            </a:r>
            <a:r>
              <a:rPr lang="ko-KR" altLang="en-US" dirty="0"/>
              <a:t>사례기반</a:t>
            </a:r>
            <a:r>
              <a:rPr lang="en-US" altLang="ko-KR" dirty="0"/>
              <a:t>), model-based(</a:t>
            </a:r>
            <a:r>
              <a:rPr lang="ko-KR" altLang="en-US" dirty="0"/>
              <a:t>모델기반</a:t>
            </a:r>
            <a:r>
              <a:rPr lang="en-US" altLang="ko-KR" dirty="0"/>
              <a:t>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084617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1DD57-CFA4-4D9B-8C41-7445231D7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6434"/>
            <a:ext cx="9856424" cy="805589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Machine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Learning</a:t>
            </a:r>
            <a:endParaRPr lang="ko-KR" altLang="en-US" sz="40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9BEE03-D941-4B31-9BC7-D81B6361C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1564395"/>
            <a:ext cx="10466024" cy="4777171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b="1" dirty="0"/>
              <a:t>Supervised Learning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Training Data </a:t>
            </a:r>
            <a:r>
              <a:rPr lang="ko-KR" altLang="en-US" dirty="0"/>
              <a:t>에  </a:t>
            </a:r>
            <a:r>
              <a:rPr lang="en-US" altLang="ko-KR" b="1" dirty="0"/>
              <a:t>Feature</a:t>
            </a:r>
            <a:r>
              <a:rPr lang="en-US" altLang="ko-KR" dirty="0"/>
              <a:t>(or</a:t>
            </a:r>
            <a:r>
              <a:rPr lang="ko-KR" altLang="en-US" dirty="0"/>
              <a:t> </a:t>
            </a:r>
            <a:r>
              <a:rPr lang="en-US" altLang="ko-KR" b="1" dirty="0"/>
              <a:t>attributes</a:t>
            </a:r>
            <a:r>
              <a:rPr lang="en-US" altLang="ko-KR" dirty="0"/>
              <a:t>) </a:t>
            </a:r>
            <a:r>
              <a:rPr lang="ko-KR" altLang="en-US" dirty="0"/>
              <a:t>와 </a:t>
            </a:r>
            <a:r>
              <a:rPr lang="en-US" altLang="ko-KR" b="1" dirty="0"/>
              <a:t>Label</a:t>
            </a:r>
            <a:r>
              <a:rPr lang="en-US" altLang="ko-KR" dirty="0"/>
              <a:t>(or </a:t>
            </a:r>
            <a:r>
              <a:rPr lang="en-US" altLang="ko-KR" b="1" dirty="0"/>
              <a:t>Target</a:t>
            </a:r>
            <a:r>
              <a:rPr lang="en-US" altLang="ko-KR" dirty="0"/>
              <a:t>) </a:t>
            </a:r>
            <a:r>
              <a:rPr lang="ko-KR" altLang="en-US" dirty="0"/>
              <a:t>포함</a:t>
            </a:r>
            <a:r>
              <a:rPr lang="en-US" altLang="ko-KR" dirty="0"/>
              <a:t>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ko-KR" altLang="en-US" dirty="0"/>
              <a:t>분류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Classification</a:t>
            </a:r>
            <a:r>
              <a:rPr lang="en-US" altLang="ko-KR" dirty="0"/>
              <a:t>): feature</a:t>
            </a:r>
            <a:r>
              <a:rPr lang="ko-KR" altLang="en-US" dirty="0"/>
              <a:t> 를</a:t>
            </a:r>
            <a:r>
              <a:rPr lang="en-US" altLang="ko-KR" dirty="0"/>
              <a:t> </a:t>
            </a:r>
            <a:r>
              <a:rPr lang="ko-KR" altLang="en-US" dirty="0"/>
              <a:t>이용해 </a:t>
            </a:r>
            <a:r>
              <a:rPr lang="en-US" altLang="ko-KR" dirty="0" err="1"/>
              <a:t>taget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en-US" altLang="ko-KR" dirty="0"/>
              <a:t>class</a:t>
            </a:r>
            <a:r>
              <a:rPr lang="ko-KR" altLang="en-US" dirty="0"/>
              <a:t> 예측 </a:t>
            </a:r>
            <a:r>
              <a:rPr lang="en-US" altLang="ko-KR" dirty="0"/>
              <a:t>(ex: </a:t>
            </a:r>
            <a:r>
              <a:rPr lang="ko-KR" altLang="en-US" dirty="0"/>
              <a:t>스팸메일</a:t>
            </a:r>
            <a:r>
              <a:rPr lang="en-US" altLang="ko-KR" dirty="0"/>
              <a:t> </a:t>
            </a:r>
            <a:r>
              <a:rPr lang="ko-KR" altLang="en-US" dirty="0"/>
              <a:t>분별</a:t>
            </a:r>
            <a:r>
              <a:rPr lang="en-US" altLang="ko-KR" dirty="0"/>
              <a:t>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ko-KR" altLang="en-US" dirty="0"/>
              <a:t>회귀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Regression</a:t>
            </a:r>
            <a:r>
              <a:rPr lang="en-US" altLang="ko-KR" dirty="0"/>
              <a:t>): feature </a:t>
            </a:r>
            <a:r>
              <a:rPr lang="ko-KR" altLang="en-US" dirty="0"/>
              <a:t>를 이용해 </a:t>
            </a:r>
            <a:r>
              <a:rPr lang="en-US" altLang="ko-KR" dirty="0"/>
              <a:t>target </a:t>
            </a:r>
            <a:r>
              <a:rPr lang="ko-KR" altLang="en-US" dirty="0"/>
              <a:t>수치 예측 </a:t>
            </a:r>
            <a:r>
              <a:rPr lang="en-US" altLang="ko-KR" dirty="0"/>
              <a:t>(ex: </a:t>
            </a:r>
            <a:r>
              <a:rPr lang="ko-KR" altLang="en-US" dirty="0"/>
              <a:t>중고차</a:t>
            </a:r>
            <a:r>
              <a:rPr lang="en-US" altLang="ko-KR" dirty="0"/>
              <a:t> </a:t>
            </a:r>
            <a:r>
              <a:rPr lang="ko-KR" altLang="en-US" dirty="0"/>
              <a:t>가격 예측</a:t>
            </a:r>
            <a:r>
              <a:rPr lang="en-US" altLang="ko-KR" dirty="0"/>
              <a:t>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(ex) KNN(K-Nearest Neighbor), Linear Regression, Logistic Regression, SVM(Support Vector Machine), Decision Tree, Random Forest, Neural Networks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b="1" dirty="0"/>
              <a:t>Unsupervised</a:t>
            </a:r>
            <a:r>
              <a:rPr lang="ko-KR" altLang="en-US" b="1" dirty="0"/>
              <a:t> </a:t>
            </a:r>
            <a:r>
              <a:rPr lang="en-US" altLang="ko-KR" b="1" dirty="0"/>
              <a:t>Learning</a:t>
            </a:r>
            <a:endParaRPr lang="en-US" altLang="ko-KR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ko-KR" altLang="en-US" dirty="0"/>
              <a:t>실시간 점진적인 학습여부</a:t>
            </a:r>
            <a:r>
              <a:rPr lang="en-US" altLang="ko-KR" dirty="0"/>
              <a:t>: on-line(</a:t>
            </a:r>
            <a:r>
              <a:rPr lang="ko-KR" altLang="en-US" dirty="0"/>
              <a:t>온라인학습</a:t>
            </a:r>
            <a:r>
              <a:rPr lang="en-US" altLang="ko-KR" dirty="0"/>
              <a:t>), batch(off-line, </a:t>
            </a:r>
            <a:r>
              <a:rPr lang="ko-KR" altLang="en-US" dirty="0"/>
              <a:t>배치학습</a:t>
            </a:r>
            <a:r>
              <a:rPr lang="en-US" altLang="ko-KR" dirty="0"/>
              <a:t>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ko-KR" altLang="en-US" dirty="0"/>
              <a:t>새로운 데이터에 대한 일반화</a:t>
            </a:r>
            <a:r>
              <a:rPr lang="en-US" altLang="ko-KR" dirty="0"/>
              <a:t>(ex. </a:t>
            </a:r>
            <a:r>
              <a:rPr lang="ko-KR" altLang="en-US" dirty="0"/>
              <a:t>예측</a:t>
            </a:r>
            <a:r>
              <a:rPr lang="en-US" altLang="ko-KR" dirty="0"/>
              <a:t>): instance-based(</a:t>
            </a:r>
            <a:r>
              <a:rPr lang="ko-KR" altLang="en-US" dirty="0"/>
              <a:t>사례기반</a:t>
            </a:r>
            <a:r>
              <a:rPr lang="en-US" altLang="ko-KR" dirty="0"/>
              <a:t>), model-based(</a:t>
            </a:r>
            <a:r>
              <a:rPr lang="ko-KR" altLang="en-US" dirty="0"/>
              <a:t>모델기반</a:t>
            </a:r>
            <a:r>
              <a:rPr lang="en-US" altLang="ko-KR" dirty="0"/>
              <a:t>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(ex) </a:t>
            </a:r>
            <a:r>
              <a:rPr lang="en-US" altLang="ko-KR" b="1" dirty="0">
                <a:solidFill>
                  <a:srgbClr val="FF0000"/>
                </a:solidFill>
              </a:rPr>
              <a:t>Clustering</a:t>
            </a:r>
            <a:r>
              <a:rPr lang="en-US" altLang="ko-KR" dirty="0"/>
              <a:t>, PCA(Principal Component Analysis), Kernel-PCA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b="1" dirty="0"/>
              <a:t>Reinforcement Learning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Reward </a:t>
            </a:r>
            <a:r>
              <a:rPr lang="ko-KR" altLang="en-US" dirty="0"/>
              <a:t>와 </a:t>
            </a:r>
            <a:r>
              <a:rPr lang="en-US" altLang="ko-KR" dirty="0"/>
              <a:t>penalty </a:t>
            </a:r>
            <a:r>
              <a:rPr lang="ko-KR" altLang="en-US" dirty="0"/>
              <a:t>를 기반으로 학습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032431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1DD57-CFA4-4D9B-8C41-7445231D7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6434"/>
            <a:ext cx="9856424" cy="805589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Machine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Learning</a:t>
            </a:r>
            <a:endParaRPr lang="ko-KR" altLang="en-US" sz="40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9BEE03-D941-4B31-9BC7-D81B6361C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1564395"/>
            <a:ext cx="10466024" cy="4777171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b="1" dirty="0"/>
              <a:t>Instance-based Learning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b="1" dirty="0"/>
              <a:t>Model-based Learning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74AB41-DEEC-4BF2-B29B-309902328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76" y="3132682"/>
            <a:ext cx="4543425" cy="24193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054191D-4F3B-4ADB-ADD7-FD5ACBFE7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825" y="3008857"/>
            <a:ext cx="46767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79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1DD57-CFA4-4D9B-8C41-7445231D7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6434"/>
            <a:ext cx="9856424" cy="805589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Machine learning (</a:t>
            </a:r>
            <a:r>
              <a:rPr lang="ko-KR" altLang="en-US" sz="4000" b="1" dirty="0"/>
              <a:t>기계학습</a:t>
            </a:r>
            <a:r>
              <a:rPr lang="en-US" altLang="ko-KR" sz="4000" b="1" dirty="0"/>
              <a:t>) Model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E896F4A-0672-4BA2-A0CB-43887CA276F4}"/>
              </a:ext>
            </a:extLst>
          </p:cNvPr>
          <p:cNvSpPr/>
          <p:nvPr/>
        </p:nvSpPr>
        <p:spPr>
          <a:xfrm>
            <a:off x="1279797" y="2761102"/>
            <a:ext cx="1685580" cy="15989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FF20E0-B424-4E96-AE41-7C7B45BD0C8E}"/>
              </a:ext>
            </a:extLst>
          </p:cNvPr>
          <p:cNvSpPr/>
          <p:nvPr/>
        </p:nvSpPr>
        <p:spPr>
          <a:xfrm>
            <a:off x="4494882" y="2063248"/>
            <a:ext cx="1674563" cy="9139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" name="다이아몬드 3">
            <a:extLst>
              <a:ext uri="{FF2B5EF4-FFF2-40B4-BE49-F238E27FC236}">
                <a16:creationId xmlns:a16="http://schemas.microsoft.com/office/drawing/2014/main" id="{9C22AFC0-8E63-4AD1-9952-9DD590FE631B}"/>
              </a:ext>
            </a:extLst>
          </p:cNvPr>
          <p:cNvSpPr/>
          <p:nvPr/>
        </p:nvSpPr>
        <p:spPr>
          <a:xfrm>
            <a:off x="7326216" y="2029719"/>
            <a:ext cx="991518" cy="980501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992936-9548-433E-A562-17DD4D7CAD10}"/>
              </a:ext>
            </a:extLst>
          </p:cNvPr>
          <p:cNvSpPr/>
          <p:nvPr/>
        </p:nvSpPr>
        <p:spPr>
          <a:xfrm>
            <a:off x="6004193" y="3339949"/>
            <a:ext cx="1399142" cy="6444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8FD3B2B-EFA4-4E77-A73A-E40854CEF1D6}"/>
              </a:ext>
            </a:extLst>
          </p:cNvPr>
          <p:cNvSpPr/>
          <p:nvPr/>
        </p:nvSpPr>
        <p:spPr>
          <a:xfrm>
            <a:off x="9276200" y="4721847"/>
            <a:ext cx="1287136" cy="64448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D9FD6D0-5821-4963-9F8A-EC7D8D4C3F66}"/>
              </a:ext>
            </a:extLst>
          </p:cNvPr>
          <p:cNvCxnSpPr>
            <a:stCxn id="5" idx="3"/>
            <a:endCxn id="4" idx="1"/>
          </p:cNvCxnSpPr>
          <p:nvPr/>
        </p:nvCxnSpPr>
        <p:spPr>
          <a:xfrm flipV="1">
            <a:off x="6169445" y="2519970"/>
            <a:ext cx="1156771" cy="2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B04457A9-9DC5-496A-9C82-75419EEB81CC}"/>
              </a:ext>
            </a:extLst>
          </p:cNvPr>
          <p:cNvCxnSpPr>
            <a:cxnSpLocks/>
            <a:stCxn id="4" idx="2"/>
            <a:endCxn id="7" idx="3"/>
          </p:cNvCxnSpPr>
          <p:nvPr/>
        </p:nvCxnSpPr>
        <p:spPr>
          <a:xfrm rot="5400000">
            <a:off x="7286669" y="3126886"/>
            <a:ext cx="651973" cy="41864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671E13C9-2D5D-464C-BB8A-8709E4B24EDE}"/>
              </a:ext>
            </a:extLst>
          </p:cNvPr>
          <p:cNvCxnSpPr>
            <a:stCxn id="7" idx="1"/>
            <a:endCxn id="5" idx="2"/>
          </p:cNvCxnSpPr>
          <p:nvPr/>
        </p:nvCxnSpPr>
        <p:spPr>
          <a:xfrm rot="10800000">
            <a:off x="5332165" y="2977169"/>
            <a:ext cx="672029" cy="68502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019C3896-A418-4C1E-968A-BFA6D7990AC1}"/>
              </a:ext>
            </a:extLst>
          </p:cNvPr>
          <p:cNvCxnSpPr>
            <a:endCxn id="5" idx="1"/>
          </p:cNvCxnSpPr>
          <p:nvPr/>
        </p:nvCxnSpPr>
        <p:spPr>
          <a:xfrm flipV="1">
            <a:off x="2954359" y="2520209"/>
            <a:ext cx="1540523" cy="64163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AE3438F-B3DC-49D6-B4FC-EB937720F647}"/>
              </a:ext>
            </a:extLst>
          </p:cNvPr>
          <p:cNvSpPr/>
          <p:nvPr/>
        </p:nvSpPr>
        <p:spPr>
          <a:xfrm>
            <a:off x="4494882" y="4631199"/>
            <a:ext cx="1674563" cy="9139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1A3EDB9-529B-4CB3-839E-BCA9C0239736}"/>
              </a:ext>
            </a:extLst>
          </p:cNvPr>
          <p:cNvSpPr/>
          <p:nvPr/>
        </p:nvSpPr>
        <p:spPr>
          <a:xfrm>
            <a:off x="7282149" y="4721847"/>
            <a:ext cx="1287136" cy="6444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96A0F89C-6A08-4F59-8EE9-3290A63B110F}"/>
              </a:ext>
            </a:extLst>
          </p:cNvPr>
          <p:cNvCxnSpPr>
            <a:endCxn id="24" idx="1"/>
          </p:cNvCxnSpPr>
          <p:nvPr/>
        </p:nvCxnSpPr>
        <p:spPr>
          <a:xfrm>
            <a:off x="2954359" y="3662192"/>
            <a:ext cx="1540523" cy="142596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CF9D6AB-3A5A-4263-96BB-75B3E7CF691B}"/>
              </a:ext>
            </a:extLst>
          </p:cNvPr>
          <p:cNvCxnSpPr/>
          <p:nvPr/>
        </p:nvCxnSpPr>
        <p:spPr>
          <a:xfrm flipV="1">
            <a:off x="6125378" y="5043951"/>
            <a:ext cx="1156771" cy="332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C12FEFB-BC73-40F7-944A-329F591C2AC4}"/>
              </a:ext>
            </a:extLst>
          </p:cNvPr>
          <p:cNvCxnSpPr>
            <a:cxnSpLocks/>
            <a:stCxn id="25" idx="3"/>
            <a:endCxn id="10" idx="2"/>
          </p:cNvCxnSpPr>
          <p:nvPr/>
        </p:nvCxnSpPr>
        <p:spPr>
          <a:xfrm>
            <a:off x="8569285" y="5044091"/>
            <a:ext cx="7069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D8784DF7-34BD-43FB-B1D8-7FF5761706FF}"/>
              </a:ext>
            </a:extLst>
          </p:cNvPr>
          <p:cNvSpPr/>
          <p:nvPr/>
        </p:nvSpPr>
        <p:spPr>
          <a:xfrm>
            <a:off x="9276200" y="2216326"/>
            <a:ext cx="1287136" cy="64448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8DE25AC-D14E-401B-9066-E81AD914CC63}"/>
              </a:ext>
            </a:extLst>
          </p:cNvPr>
          <p:cNvCxnSpPr>
            <a:cxnSpLocks/>
            <a:stCxn id="4" idx="3"/>
            <a:endCxn id="35" idx="2"/>
          </p:cNvCxnSpPr>
          <p:nvPr/>
        </p:nvCxnSpPr>
        <p:spPr>
          <a:xfrm>
            <a:off x="8317734" y="2519970"/>
            <a:ext cx="958466" cy="18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C6628AF-F137-433E-92CF-F673352A37B9}"/>
              </a:ext>
            </a:extLst>
          </p:cNvPr>
          <p:cNvSpPr txBox="1"/>
          <p:nvPr/>
        </p:nvSpPr>
        <p:spPr>
          <a:xfrm>
            <a:off x="7447401" y="2344604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손실</a:t>
            </a:r>
            <a:r>
              <a:rPr lang="en-US" altLang="ko-KR" sz="1600" b="1" dirty="0"/>
              <a:t>?</a:t>
            </a:r>
            <a:endParaRPr lang="ko-KR" altLang="en-US" sz="1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0B73091-2D3C-404A-ADA7-586163DC94A6}"/>
              </a:ext>
            </a:extLst>
          </p:cNvPr>
          <p:cNvSpPr txBox="1"/>
          <p:nvPr/>
        </p:nvSpPr>
        <p:spPr>
          <a:xfrm>
            <a:off x="4728637" y="2072779"/>
            <a:ext cx="1306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모델</a:t>
            </a:r>
            <a:endParaRPr lang="en-US" altLang="ko-KR" sz="1600" b="1" dirty="0"/>
          </a:p>
          <a:p>
            <a:r>
              <a:rPr lang="en-US" altLang="ko-KR" sz="1600" b="1" dirty="0"/>
              <a:t>  - </a:t>
            </a:r>
            <a:r>
              <a:rPr lang="ko-KR" altLang="en-US" sz="1600" b="1" dirty="0"/>
              <a:t>구조</a:t>
            </a:r>
            <a:endParaRPr lang="en-US" altLang="ko-KR" sz="1600" b="1" dirty="0"/>
          </a:p>
          <a:p>
            <a:r>
              <a:rPr lang="en-US" altLang="ko-KR" sz="1600" b="1" dirty="0"/>
              <a:t>  - </a:t>
            </a:r>
            <a:r>
              <a:rPr lang="ko-KR" altLang="en-US" sz="1600" b="1" dirty="0"/>
              <a:t>파라미터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1E9EF1-912B-47AA-9380-426E8D934E9B}"/>
              </a:ext>
            </a:extLst>
          </p:cNvPr>
          <p:cNvSpPr txBox="1"/>
          <p:nvPr/>
        </p:nvSpPr>
        <p:spPr>
          <a:xfrm>
            <a:off x="1340788" y="2895374"/>
            <a:ext cx="15119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훈련 데이터</a:t>
            </a:r>
            <a:endParaRPr lang="en-US" altLang="ko-KR" sz="1600" b="1" dirty="0"/>
          </a:p>
          <a:p>
            <a:r>
              <a:rPr lang="en-US" altLang="ko-KR" sz="1600" b="1" dirty="0"/>
              <a:t>  - </a:t>
            </a:r>
            <a:r>
              <a:rPr lang="ko-KR" altLang="en-US" sz="1600" b="1" dirty="0"/>
              <a:t>학습데이터</a:t>
            </a:r>
            <a:endParaRPr lang="en-US" altLang="ko-KR" sz="1600" b="1" dirty="0"/>
          </a:p>
          <a:p>
            <a:r>
              <a:rPr lang="en-US" altLang="ko-KR" sz="1600" b="1" dirty="0"/>
              <a:t>  - </a:t>
            </a:r>
            <a:r>
              <a:rPr lang="ko-KR" altLang="en-US" sz="1600" b="1" dirty="0"/>
              <a:t>검증데이터</a:t>
            </a:r>
            <a:endParaRPr lang="en-US" altLang="ko-KR" sz="1600" b="1" dirty="0"/>
          </a:p>
          <a:p>
            <a:endParaRPr lang="en-US" altLang="ko-KR" sz="1600" b="1" dirty="0"/>
          </a:p>
          <a:p>
            <a:r>
              <a:rPr lang="ko-KR" altLang="en-US" sz="1600" b="1" dirty="0"/>
              <a:t>테스트 데이터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039376-8B70-4744-8332-8DDDF2D05747}"/>
              </a:ext>
            </a:extLst>
          </p:cNvPr>
          <p:cNvSpPr txBox="1"/>
          <p:nvPr/>
        </p:nvSpPr>
        <p:spPr>
          <a:xfrm>
            <a:off x="4601661" y="4628452"/>
            <a:ext cx="1306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모델</a:t>
            </a:r>
            <a:endParaRPr lang="en-US" altLang="ko-KR" sz="1600" b="1" dirty="0"/>
          </a:p>
          <a:p>
            <a:r>
              <a:rPr lang="en-US" altLang="ko-KR" sz="1600" b="1" dirty="0"/>
              <a:t>  - </a:t>
            </a:r>
            <a:r>
              <a:rPr lang="ko-KR" altLang="en-US" sz="1600" b="1" dirty="0"/>
              <a:t>구조</a:t>
            </a:r>
            <a:endParaRPr lang="en-US" altLang="ko-KR" sz="1600" b="1" dirty="0"/>
          </a:p>
          <a:p>
            <a:r>
              <a:rPr lang="en-US" altLang="ko-KR" sz="1600" b="1" dirty="0"/>
              <a:t>  - </a:t>
            </a:r>
            <a:r>
              <a:rPr lang="ko-KR" altLang="en-US" sz="1600" b="1" dirty="0"/>
              <a:t>파라미터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C28AE2-C53D-4ADA-9956-490EE8BC3089}"/>
              </a:ext>
            </a:extLst>
          </p:cNvPr>
          <p:cNvSpPr txBox="1"/>
          <p:nvPr/>
        </p:nvSpPr>
        <p:spPr>
          <a:xfrm>
            <a:off x="7403334" y="490349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성능평가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F2A9B2F-A425-4CAE-A42B-0FC5E466FE40}"/>
              </a:ext>
            </a:extLst>
          </p:cNvPr>
          <p:cNvSpPr txBox="1"/>
          <p:nvPr/>
        </p:nvSpPr>
        <p:spPr>
          <a:xfrm>
            <a:off x="6303653" y="349291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최적화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75D1014-FE58-4A17-A547-55382F8A2E38}"/>
              </a:ext>
            </a:extLst>
          </p:cNvPr>
          <p:cNvSpPr txBox="1"/>
          <p:nvPr/>
        </p:nvSpPr>
        <p:spPr>
          <a:xfrm>
            <a:off x="9611414" y="236929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확정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B6EDA00-8EA5-4911-89E5-C099B4371EF2}"/>
              </a:ext>
            </a:extLst>
          </p:cNvPr>
          <p:cNvSpPr txBox="1"/>
          <p:nvPr/>
        </p:nvSpPr>
        <p:spPr>
          <a:xfrm>
            <a:off x="9276200" y="4874673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리포트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적용</a:t>
            </a:r>
          </a:p>
        </p:txBody>
      </p:sp>
    </p:spTree>
    <p:extLst>
      <p:ext uri="{BB962C8B-B14F-4D97-AF65-F5344CB8AC3E}">
        <p14:creationId xmlns:p14="http://schemas.microsoft.com/office/powerpoint/2010/main" val="36156370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1DD57-CFA4-4D9B-8C41-7445231D7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6434"/>
            <a:ext cx="9856424" cy="805589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Clustering (</a:t>
            </a:r>
            <a:r>
              <a:rPr lang="ko-KR" altLang="en-US" sz="4000" b="1" dirty="0"/>
              <a:t>군집</a:t>
            </a:r>
            <a:r>
              <a:rPr lang="en-US" altLang="ko-KR" sz="4000" b="1" dirty="0"/>
              <a:t>)</a:t>
            </a:r>
            <a:endParaRPr lang="ko-KR" altLang="en-US" sz="40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9BEE03-D941-4B31-9BC7-D81B6361C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1564395"/>
            <a:ext cx="10466024" cy="4777171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b="1" dirty="0"/>
              <a:t>What is</a:t>
            </a:r>
            <a:r>
              <a:rPr lang="ko-KR" altLang="en-US" b="1" dirty="0"/>
              <a:t> </a:t>
            </a:r>
            <a:r>
              <a:rPr lang="en-US" altLang="ko-KR" b="1" dirty="0"/>
              <a:t>Clustering (</a:t>
            </a:r>
            <a:r>
              <a:rPr lang="ko-KR" altLang="en-US" b="1" dirty="0"/>
              <a:t>군집</a:t>
            </a:r>
            <a:r>
              <a:rPr lang="en-US" altLang="ko-KR" b="1" dirty="0"/>
              <a:t>)?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ko-KR" altLang="en-US" dirty="0"/>
              <a:t>각</a:t>
            </a:r>
            <a:r>
              <a:rPr lang="en-US" altLang="ko-KR" dirty="0"/>
              <a:t> </a:t>
            </a:r>
            <a:r>
              <a:rPr lang="ko-KR" altLang="en-US" dirty="0"/>
              <a:t>객체의 유사성을 측정하여 유사성이 높은 집단으로 나눔</a:t>
            </a:r>
            <a:endParaRPr lang="en-US" altLang="ko-KR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ko-KR" altLang="en-US" dirty="0"/>
              <a:t>그룹에 대한 사전 정보 없음</a:t>
            </a:r>
            <a:r>
              <a:rPr lang="en-US" altLang="ko-KR" dirty="0"/>
              <a:t>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ko-KR" altLang="en-US" dirty="0"/>
              <a:t>그룹의 개수나 특성에 대한 사전 정보가 주어지면 </a:t>
            </a:r>
            <a:r>
              <a:rPr lang="en-US" altLang="ko-KR" dirty="0"/>
              <a:t>-&gt; Classification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분류</a:t>
            </a:r>
            <a:r>
              <a:rPr lang="en-US" altLang="ko-KR" dirty="0"/>
              <a:t>) </a:t>
            </a:r>
            <a:r>
              <a:rPr lang="ko-KR" altLang="en-US" dirty="0"/>
              <a:t>사용</a:t>
            </a:r>
            <a:r>
              <a:rPr lang="en-US" altLang="ko-KR" dirty="0"/>
              <a:t>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ko-KR" altLang="en-US" dirty="0"/>
              <a:t>군집의 개수나 구조에 대한 가정 없이 각 데이터 간의 거리를 기준으로 나눔</a:t>
            </a:r>
            <a:endParaRPr lang="en-US" altLang="ko-KR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b="1" dirty="0"/>
              <a:t>Similarity or</a:t>
            </a:r>
            <a:r>
              <a:rPr lang="ko-KR" altLang="en-US" b="1" dirty="0"/>
              <a:t> </a:t>
            </a:r>
            <a:r>
              <a:rPr lang="en-US" altLang="ko-KR" b="1" dirty="0"/>
              <a:t>Proximity (</a:t>
            </a:r>
            <a:r>
              <a:rPr lang="ko-KR" altLang="en-US" b="1" dirty="0"/>
              <a:t>유사도</a:t>
            </a:r>
            <a:r>
              <a:rPr lang="en-US" altLang="ko-KR" b="1" dirty="0"/>
              <a:t>)</a:t>
            </a:r>
            <a:r>
              <a:rPr lang="ko-KR" altLang="en-US" b="1" dirty="0"/>
              <a:t> </a:t>
            </a:r>
            <a:endParaRPr lang="en-US" altLang="ko-KR" b="1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ko-KR" altLang="en-US" dirty="0"/>
              <a:t>항목 간의</a:t>
            </a:r>
            <a:r>
              <a:rPr lang="en-US" altLang="ko-KR" dirty="0"/>
              <a:t> </a:t>
            </a:r>
            <a:r>
              <a:rPr lang="ko-KR" altLang="en-US" dirty="0"/>
              <a:t>유사한 정도를 수치로 표현</a:t>
            </a:r>
            <a:endParaRPr lang="en-US" altLang="ko-KR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ko-KR" dirty="0"/>
              <a:t>Euclid Distance (</a:t>
            </a:r>
            <a:r>
              <a:rPr lang="ko-KR" altLang="en-US" dirty="0"/>
              <a:t>유클리드 거리</a:t>
            </a:r>
            <a:r>
              <a:rPr lang="en-US" altLang="ko-KR" dirty="0"/>
              <a:t>), Manhattan Distance(</a:t>
            </a:r>
            <a:r>
              <a:rPr lang="ko-KR" altLang="en-US" dirty="0" err="1"/>
              <a:t>맨하탄</a:t>
            </a:r>
            <a:r>
              <a:rPr lang="ko-KR" altLang="en-US" dirty="0"/>
              <a:t> 거리</a:t>
            </a:r>
            <a:r>
              <a:rPr lang="en-US" altLang="ko-KR" dirty="0"/>
              <a:t>), etc.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ko-KR" altLang="en-US" dirty="0"/>
              <a:t>범주형 </a:t>
            </a:r>
            <a:r>
              <a:rPr lang="en-US" altLang="ko-KR" dirty="0"/>
              <a:t>– Jaccard Distance (</a:t>
            </a:r>
            <a:r>
              <a:rPr lang="ko-KR" altLang="en-US" dirty="0" err="1"/>
              <a:t>자카드</a:t>
            </a:r>
            <a:r>
              <a:rPr lang="ko-KR" altLang="en-US" dirty="0"/>
              <a:t> 유사도</a:t>
            </a:r>
            <a:r>
              <a:rPr lang="en-US" altLang="ko-KR" dirty="0"/>
              <a:t>)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b="1" dirty="0"/>
              <a:t>What</a:t>
            </a:r>
            <a:r>
              <a:rPr lang="ko-KR" altLang="en-US" b="1" dirty="0"/>
              <a:t> </a:t>
            </a:r>
            <a:r>
              <a:rPr lang="en-US" altLang="ko-KR" b="1" dirty="0"/>
              <a:t>is</a:t>
            </a:r>
            <a:r>
              <a:rPr lang="ko-KR" altLang="en-US" b="1" dirty="0"/>
              <a:t> </a:t>
            </a:r>
            <a:r>
              <a:rPr lang="en-US" altLang="ko-KR" b="1" dirty="0"/>
              <a:t>Hierarchical/Agglomerative Clustering (</a:t>
            </a:r>
            <a:r>
              <a:rPr lang="ko-KR" altLang="en-US" b="1" dirty="0"/>
              <a:t>계층적</a:t>
            </a:r>
            <a:r>
              <a:rPr lang="en-US" altLang="ko-KR" b="1" dirty="0"/>
              <a:t>/</a:t>
            </a:r>
            <a:r>
              <a:rPr lang="ko-KR" altLang="en-US" b="1" dirty="0" err="1"/>
              <a:t>응집형군집</a:t>
            </a:r>
            <a:r>
              <a:rPr lang="en-US" altLang="ko-KR" b="1" dirty="0"/>
              <a:t>)?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ko-KR" altLang="en-US" dirty="0" err="1"/>
              <a:t>객체간의</a:t>
            </a:r>
            <a:r>
              <a:rPr lang="ko-KR" altLang="en-US" dirty="0"/>
              <a:t> 유사도를 계산해 가장 가까운 것들부터 차례로 군집화</a:t>
            </a:r>
            <a:endParaRPr lang="en-US" altLang="ko-KR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Dendrogram </a:t>
            </a:r>
            <a:r>
              <a:rPr lang="ko-KR" altLang="en-US" dirty="0"/>
              <a:t>을 사용해 군집 형성 과정 파악</a:t>
            </a:r>
            <a:endParaRPr lang="en-US" altLang="ko-KR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ko-KR" altLang="en-US" dirty="0"/>
              <a:t>방법</a:t>
            </a:r>
            <a:r>
              <a:rPr lang="en-US" altLang="ko-KR" dirty="0"/>
              <a:t>: Single, Complete, Average, Ward(</a:t>
            </a:r>
            <a:r>
              <a:rPr lang="ko-KR" altLang="en-US" dirty="0"/>
              <a:t>군집간</a:t>
            </a:r>
            <a:r>
              <a:rPr lang="en-US" altLang="ko-KR" dirty="0"/>
              <a:t> </a:t>
            </a:r>
            <a:r>
              <a:rPr lang="ko-KR" altLang="en-US" dirty="0"/>
              <a:t>정보 손실 최소화</a:t>
            </a:r>
            <a:r>
              <a:rPr lang="en-US" altLang="ko-KR" dirty="0"/>
              <a:t>)</a:t>
            </a:r>
          </a:p>
          <a:p>
            <a:pPr lvl="1" algn="l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1850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1DD57-CFA4-4D9B-8C41-7445231D7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7451"/>
            <a:ext cx="9144000" cy="805589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What is Data Science?</a:t>
            </a:r>
            <a:endParaRPr lang="ko-KR" altLang="en-US" sz="4000" b="1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88C41795-81AC-49FE-A60B-20DADFBC38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1564395"/>
            <a:ext cx="10466024" cy="4461831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Good data scientist must first learn to think like a real scientist.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7FBFA8E-CAF3-4846-A7D3-453443AD4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028269"/>
              </p:ext>
            </p:extLst>
          </p:nvPr>
        </p:nvGraphicFramePr>
        <p:xfrm>
          <a:off x="1766994" y="2261946"/>
          <a:ext cx="9359810" cy="376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9905">
                  <a:extLst>
                    <a:ext uri="{9D8B030D-6E8A-4147-A177-3AD203B41FA5}">
                      <a16:colId xmlns:a16="http://schemas.microsoft.com/office/drawing/2014/main" val="1024015544"/>
                    </a:ext>
                  </a:extLst>
                </a:gridCol>
                <a:gridCol w="4679905">
                  <a:extLst>
                    <a:ext uri="{9D8B030D-6E8A-4147-A177-3AD203B41FA5}">
                      <a16:colId xmlns:a16="http://schemas.microsoft.com/office/drawing/2014/main" val="17808743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Computer Science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Real Science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671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Algorithm is the first! Data is just stuff to test  algorithm performance. Mostly use </a:t>
                      </a:r>
                      <a:r>
                        <a:rPr lang="en-US" altLang="ko-KR" sz="1600" b="0" dirty="0"/>
                        <a:t>random data </a:t>
                      </a:r>
                      <a:r>
                        <a:rPr lang="en-US" altLang="ko-KR" sz="1600" dirty="0"/>
                        <a:t>to test algorithm performance.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Appreciate and respect Data.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898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Try to build their own clean and organized virtual world. -&gt; Everything is either TRUE or FALSE.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Try to understand the complicated and messy natural world. -&gt; Nothing is ever completely true or false.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835634"/>
                  </a:ext>
                </a:extLst>
              </a:tr>
              <a:tr h="1195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Algorithm-Driven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Data-Driven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680707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Try to invent rather than discover.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Try to discover things.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099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For the result, they care what a number is.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Care what it means.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097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Software Developers are hired to produce code.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Hired to produce insights.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52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Genius (finding the right answer)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Wisdom (avoiding the wrong answers)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854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42392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1DD57-CFA4-4D9B-8C41-7445231D7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6434"/>
            <a:ext cx="9856424" cy="805589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Regression (</a:t>
            </a:r>
            <a:r>
              <a:rPr lang="ko-KR" altLang="en-US" sz="4000" b="1" dirty="0"/>
              <a:t>회귀</a:t>
            </a:r>
            <a:r>
              <a:rPr lang="en-US" altLang="ko-KR" sz="4000" b="1" dirty="0"/>
              <a:t>) – </a:t>
            </a:r>
            <a:r>
              <a:rPr lang="ko-KR" altLang="en-US" sz="4000" b="1" dirty="0"/>
              <a:t>예측</a:t>
            </a:r>
            <a:r>
              <a:rPr lang="en-US" altLang="ko-KR" sz="4000" b="1" dirty="0"/>
              <a:t>, </a:t>
            </a:r>
            <a:r>
              <a:rPr lang="ko-KR" altLang="en-US" sz="4000" b="1" dirty="0"/>
              <a:t>분류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9BEE03-D941-4B31-9BC7-D81B6361C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1564395"/>
            <a:ext cx="10466024" cy="4777171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b="1" dirty="0">
                <a:solidFill>
                  <a:srgbClr val="FF0000"/>
                </a:solidFill>
              </a:rPr>
              <a:t>What to reduce? (Loss Function: </a:t>
            </a:r>
            <a:r>
              <a:rPr lang="ko-KR" altLang="en-US" b="1" dirty="0">
                <a:solidFill>
                  <a:srgbClr val="FF0000"/>
                </a:solidFill>
              </a:rPr>
              <a:t>손실함수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b="1" dirty="0"/>
              <a:t>MSE </a:t>
            </a:r>
            <a:r>
              <a:rPr lang="en-US" altLang="ko-KR" dirty="0"/>
              <a:t>(Mean Square Error)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1" algn="l"/>
            <a:endParaRPr lang="en-US" altLang="ko-KR" dirty="0"/>
          </a:p>
          <a:p>
            <a:pPr lvl="1" algn="l"/>
            <a:endParaRPr lang="en-US" altLang="ko-KR" dirty="0"/>
          </a:p>
          <a:p>
            <a:pPr lvl="1" algn="l"/>
            <a:endParaRPr lang="en-US" altLang="ko-KR" dirty="0"/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b="1" dirty="0">
                <a:solidFill>
                  <a:srgbClr val="FF0000"/>
                </a:solidFill>
              </a:rPr>
              <a:t>How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Good it is? (Performance: </a:t>
            </a:r>
            <a:r>
              <a:rPr lang="ko-KR" altLang="en-US" b="1" dirty="0">
                <a:solidFill>
                  <a:srgbClr val="FF0000"/>
                </a:solidFill>
              </a:rPr>
              <a:t>성능지표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b="1" dirty="0"/>
              <a:t>R</a:t>
            </a:r>
            <a:r>
              <a:rPr lang="en-US" altLang="ko-KR" b="1" baseline="30000" dirty="0"/>
              <a:t>2</a:t>
            </a:r>
            <a:r>
              <a:rPr lang="en-US" altLang="ko-KR" dirty="0"/>
              <a:t> (R-Squared)</a:t>
            </a:r>
          </a:p>
          <a:p>
            <a:pPr lvl="1" algn="l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723D7C-1ED7-734B-9AF6-4239CE7BF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722" y="2146041"/>
            <a:ext cx="2900518" cy="116255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E81B2767-D085-4166-A3E3-5221708F3A9E}"/>
              </a:ext>
            </a:extLst>
          </p:cNvPr>
          <p:cNvGrpSpPr/>
          <p:nvPr/>
        </p:nvGrpSpPr>
        <p:grpSpPr>
          <a:xfrm>
            <a:off x="2187864" y="4620768"/>
            <a:ext cx="7529160" cy="1720798"/>
            <a:chOff x="2136452" y="4318369"/>
            <a:chExt cx="7919096" cy="186620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3BEA688-7640-5D4C-907A-96FEFA3B8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36452" y="4819171"/>
              <a:ext cx="2529198" cy="930019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FC9285E-FF8A-C244-877C-89EB4878A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07528" y="4318369"/>
              <a:ext cx="4548020" cy="827944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849A42C-55B7-9248-97F3-6B9276B03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7528" y="5390658"/>
              <a:ext cx="3141650" cy="793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75412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1DD57-CFA4-4D9B-8C41-7445231D7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6434"/>
            <a:ext cx="9144000" cy="805589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Classification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(</a:t>
            </a:r>
            <a:r>
              <a:rPr lang="ko-KR" altLang="en-US" sz="4000" b="1" dirty="0"/>
              <a:t>분류</a:t>
            </a:r>
            <a:r>
              <a:rPr lang="en-US" altLang="ko-KR" sz="4000" b="1" dirty="0"/>
              <a:t>)</a:t>
            </a:r>
            <a:endParaRPr lang="ko-KR" altLang="en-US" sz="40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9BEE03-D941-4B31-9BC7-D81B6361C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1564395"/>
            <a:ext cx="10466024" cy="4777171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b="1" dirty="0">
                <a:solidFill>
                  <a:srgbClr val="FF0000"/>
                </a:solidFill>
              </a:rPr>
              <a:t>What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to reduce? (Loss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Function:</a:t>
            </a:r>
            <a:r>
              <a:rPr lang="ko-KR" altLang="en-US" b="1" dirty="0">
                <a:solidFill>
                  <a:srgbClr val="FF0000"/>
                </a:solidFill>
              </a:rPr>
              <a:t> 손실함수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b="1" dirty="0"/>
              <a:t>Cross Entropy (CE)</a:t>
            </a:r>
            <a:endParaRPr lang="en-US" altLang="ko-KR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b="1" dirty="0"/>
              <a:t>Gini (</a:t>
            </a:r>
            <a:r>
              <a:rPr lang="ko-KR" altLang="en-US" b="1" dirty="0" err="1"/>
              <a:t>지니계수</a:t>
            </a:r>
            <a:r>
              <a:rPr lang="en-US" altLang="ko-KR" b="1" dirty="0"/>
              <a:t>)</a:t>
            </a:r>
          </a:p>
          <a:p>
            <a:pPr lvl="1" algn="l"/>
            <a:endParaRPr lang="en-US" altLang="ko-KR" dirty="0"/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b="1" dirty="0">
                <a:solidFill>
                  <a:srgbClr val="FF0000"/>
                </a:solidFill>
              </a:rPr>
              <a:t>How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Good it is? (Performance: </a:t>
            </a:r>
            <a:r>
              <a:rPr lang="ko-KR" altLang="en-US" b="1" dirty="0">
                <a:solidFill>
                  <a:srgbClr val="FF0000"/>
                </a:solidFill>
              </a:rPr>
              <a:t>성능지표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b="1" dirty="0"/>
              <a:t>Confusion</a:t>
            </a:r>
            <a:r>
              <a:rPr lang="ko-KR" altLang="en-US" b="1" dirty="0"/>
              <a:t> </a:t>
            </a:r>
            <a:r>
              <a:rPr lang="en-US" altLang="ko-KR" b="1" dirty="0"/>
              <a:t>Matrix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Accuracy, Recall, Precision, F-1 Score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b="1" dirty="0"/>
              <a:t>Ranking(</a:t>
            </a:r>
            <a:r>
              <a:rPr lang="ko-KR" altLang="en-US" b="1" dirty="0"/>
              <a:t>순서</a:t>
            </a:r>
            <a:r>
              <a:rPr lang="en-US" altLang="ko-KR" b="1" dirty="0"/>
              <a:t>)</a:t>
            </a:r>
            <a:r>
              <a:rPr lang="en-US" altLang="ko-KR" dirty="0"/>
              <a:t>: ROC (Receiver Operating Characteristic), AUC (Area Under Curve)</a:t>
            </a:r>
          </a:p>
          <a:p>
            <a:pPr lvl="1" algn="l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92B076-AE58-3C4A-A2F6-24BAFDF53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451" y="1952824"/>
            <a:ext cx="2506809" cy="97398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3DC510-5BD7-424B-BF7C-55ABDD9F5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8193" y="1952824"/>
            <a:ext cx="2354397" cy="1030049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8166DEAD-8980-40B4-905D-84BFE15080FF}"/>
              </a:ext>
            </a:extLst>
          </p:cNvPr>
          <p:cNvGrpSpPr/>
          <p:nvPr/>
        </p:nvGrpSpPr>
        <p:grpSpPr>
          <a:xfrm>
            <a:off x="2250044" y="4328364"/>
            <a:ext cx="3333892" cy="2063644"/>
            <a:chOff x="3708488" y="4084712"/>
            <a:chExt cx="5530216" cy="4958123"/>
          </a:xfrm>
        </p:grpSpPr>
        <p:pic>
          <p:nvPicPr>
            <p:cNvPr id="7" name="그림 6" descr="그림 4">
              <a:extLst>
                <a:ext uri="{FF2B5EF4-FFF2-40B4-BE49-F238E27FC236}">
                  <a16:creationId xmlns:a16="http://schemas.microsoft.com/office/drawing/2014/main" id="{9F96B551-858E-4E9E-817B-02B1F48DA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08488" y="4084712"/>
              <a:ext cx="5530216" cy="4958123"/>
            </a:xfrm>
            <a:prstGeom prst="rect">
              <a:avLst/>
            </a:prstGeom>
            <a:ln w="12700">
              <a:solidFill>
                <a:srgbClr val="D9D9D9"/>
              </a:solidFill>
            </a:ln>
          </p:spPr>
        </p:pic>
        <p:sp>
          <p:nvSpPr>
            <p:cNvPr id="8" name="직선 연결선 7">
              <a:extLst>
                <a:ext uri="{FF2B5EF4-FFF2-40B4-BE49-F238E27FC236}">
                  <a16:creationId xmlns:a16="http://schemas.microsoft.com/office/drawing/2014/main" id="{1A121E72-4F85-4CB4-8632-43FABC4D5CB8}"/>
                </a:ext>
              </a:extLst>
            </p:cNvPr>
            <p:cNvSpPr/>
            <p:nvPr/>
          </p:nvSpPr>
          <p:spPr>
            <a:xfrm>
              <a:off x="4295578" y="4335713"/>
              <a:ext cx="4813336" cy="1"/>
            </a:xfrm>
            <a:prstGeom prst="line">
              <a:avLst/>
            </a:prstGeom>
            <a:ln w="25400">
              <a:solidFill>
                <a:srgbClr val="C70000"/>
              </a:solidFill>
            </a:ln>
          </p:spPr>
          <p:txBody>
            <a:bodyPr lIns="65023" tIns="65023" rIns="65023" bIns="65023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Apple SD 산돌고딕 Neo 옅은체"/>
                </a:defRPr>
              </a:lvl1pPr>
              <a:lvl2pPr marL="0" marR="0" indent="2286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Apple SD 산돌고딕 Neo 옅은체"/>
                </a:defRPr>
              </a:lvl2pPr>
              <a:lvl3pPr marL="0" marR="0" indent="4572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Apple SD 산돌고딕 Neo 옅은체"/>
                </a:defRPr>
              </a:lvl3pPr>
              <a:lvl4pPr marL="0" marR="0" indent="6858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Apple SD 산돌고딕 Neo 옅은체"/>
                </a:defRPr>
              </a:lvl4pPr>
              <a:lvl5pPr marL="0" marR="0" indent="9144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Apple SD 산돌고딕 Neo 옅은체"/>
                </a:defRPr>
              </a:lvl5pPr>
              <a:lvl6pPr marL="0" marR="0" indent="11430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Apple SD 산돌고딕 Neo 옅은체"/>
                </a:defRPr>
              </a:lvl6pPr>
              <a:lvl7pPr marL="0" marR="0" indent="13716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Apple SD 산돌고딕 Neo 옅은체"/>
                </a:defRPr>
              </a:lvl7pPr>
              <a:lvl8pPr marL="0" marR="0" indent="16002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Apple SD 산돌고딕 Neo 옅은체"/>
                </a:defRPr>
              </a:lvl8pPr>
              <a:lvl9pPr marL="0" marR="0" indent="18288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Apple SD 산돌고딕 Neo 옅은체"/>
                </a:defRPr>
              </a:lvl9pPr>
            </a:lstStyle>
            <a:p>
              <a:pPr algn="l" defTabSz="1300480">
                <a:defRPr sz="2400" baseline="-2025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9" name="직선 연결선 8">
              <a:extLst>
                <a:ext uri="{FF2B5EF4-FFF2-40B4-BE49-F238E27FC236}">
                  <a16:creationId xmlns:a16="http://schemas.microsoft.com/office/drawing/2014/main" id="{4D7D6B7D-EAD1-498A-B720-75A47FC3AA81}"/>
                </a:ext>
              </a:extLst>
            </p:cNvPr>
            <p:cNvSpPr/>
            <p:nvPr/>
          </p:nvSpPr>
          <p:spPr>
            <a:xfrm flipH="1">
              <a:off x="4324763" y="4308335"/>
              <a:ext cx="1" cy="4300801"/>
            </a:xfrm>
            <a:prstGeom prst="line">
              <a:avLst/>
            </a:prstGeom>
            <a:ln w="25400">
              <a:solidFill>
                <a:srgbClr val="C70000"/>
              </a:solidFill>
            </a:ln>
          </p:spPr>
          <p:txBody>
            <a:bodyPr lIns="65023" tIns="65023" rIns="65023" bIns="65023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Apple SD 산돌고딕 Neo 옅은체"/>
                </a:defRPr>
              </a:lvl1pPr>
              <a:lvl2pPr marL="0" marR="0" indent="2286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Apple SD 산돌고딕 Neo 옅은체"/>
                </a:defRPr>
              </a:lvl2pPr>
              <a:lvl3pPr marL="0" marR="0" indent="4572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Apple SD 산돌고딕 Neo 옅은체"/>
                </a:defRPr>
              </a:lvl3pPr>
              <a:lvl4pPr marL="0" marR="0" indent="6858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Apple SD 산돌고딕 Neo 옅은체"/>
                </a:defRPr>
              </a:lvl4pPr>
              <a:lvl5pPr marL="0" marR="0" indent="9144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Apple SD 산돌고딕 Neo 옅은체"/>
                </a:defRPr>
              </a:lvl5pPr>
              <a:lvl6pPr marL="0" marR="0" indent="11430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Apple SD 산돌고딕 Neo 옅은체"/>
                </a:defRPr>
              </a:lvl6pPr>
              <a:lvl7pPr marL="0" marR="0" indent="13716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Apple SD 산돌고딕 Neo 옅은체"/>
                </a:defRPr>
              </a:lvl7pPr>
              <a:lvl8pPr marL="0" marR="0" indent="16002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Apple SD 산돌고딕 Neo 옅은체"/>
                </a:defRPr>
              </a:lvl8pPr>
              <a:lvl9pPr marL="0" marR="0" indent="18288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Apple SD 산돌고딕 Neo 옅은체"/>
                </a:defRPr>
              </a:lvl9pPr>
            </a:lstStyle>
            <a:p>
              <a:pPr algn="l" defTabSz="1300480">
                <a:defRPr sz="2400" baseline="-2025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0" name="TextBox 11">
              <a:extLst>
                <a:ext uri="{FF2B5EF4-FFF2-40B4-BE49-F238E27FC236}">
                  <a16:creationId xmlns:a16="http://schemas.microsoft.com/office/drawing/2014/main" id="{16A3A805-492F-4C09-BC4E-A8B369D47020}"/>
                </a:ext>
              </a:extLst>
            </p:cNvPr>
            <p:cNvSpPr txBox="1"/>
            <p:nvPr/>
          </p:nvSpPr>
          <p:spPr>
            <a:xfrm>
              <a:off x="4397990" y="4349402"/>
              <a:ext cx="1243649" cy="488829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  <a:extLst>
              <a:ext uri="{C572A759-6A51-4108-AA02-DFA0A04FC94B}">
                <ma14:wrappingTextBoxFlag xmlns:lc="http://schemas.openxmlformats.org/drawingml/2006/lockedCanvas" xmlns="" xmlns:ma14="http://schemas.microsoft.com/office/mac/drawingml/2011/main" val="1"/>
              </a:ext>
            </a:extLst>
          </p:spPr>
          <p:txBody>
            <a:bodyPr lIns="65023" tIns="65023" rIns="65023" bIns="65023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Apple SD 산돌고딕 Neo 옅은체"/>
                </a:defRPr>
              </a:lvl1pPr>
              <a:lvl2pPr marL="0" marR="0" indent="2286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Apple SD 산돌고딕 Neo 옅은체"/>
                </a:defRPr>
              </a:lvl2pPr>
              <a:lvl3pPr marL="0" marR="0" indent="4572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Apple SD 산돌고딕 Neo 옅은체"/>
                </a:defRPr>
              </a:lvl3pPr>
              <a:lvl4pPr marL="0" marR="0" indent="6858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Apple SD 산돌고딕 Neo 옅은체"/>
                </a:defRPr>
              </a:lvl4pPr>
              <a:lvl5pPr marL="0" marR="0" indent="9144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Apple SD 산돌고딕 Neo 옅은체"/>
                </a:defRPr>
              </a:lvl5pPr>
              <a:lvl6pPr marL="0" marR="0" indent="11430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Apple SD 산돌고딕 Neo 옅은체"/>
                </a:defRPr>
              </a:lvl6pPr>
              <a:lvl7pPr marL="0" marR="0" indent="13716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Apple SD 산돌고딕 Neo 옅은체"/>
                </a:defRPr>
              </a:lvl7pPr>
              <a:lvl8pPr marL="0" marR="0" indent="16002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Apple SD 산돌고딕 Neo 옅은체"/>
                </a:defRPr>
              </a:lvl8pPr>
              <a:lvl9pPr marL="0" marR="0" indent="18288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Apple SD 산돌고딕 Neo 옅은체"/>
                </a:defRPr>
              </a:lvl9pPr>
            </a:lstStyle>
            <a:p>
              <a:pPr algn="l" defTabSz="1300480">
                <a:defRPr sz="2000" b="1" baseline="-20250">
                  <a:solidFill>
                    <a:srgbClr val="FF0000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r>
                <a:t>Best의 경우</a:t>
              </a:r>
            </a:p>
          </p:txBody>
        </p:sp>
      </p:grpSp>
      <p:pic>
        <p:nvPicPr>
          <p:cNvPr id="11" name="그림 10" descr="그림 4">
            <a:extLst>
              <a:ext uri="{FF2B5EF4-FFF2-40B4-BE49-F238E27FC236}">
                <a16:creationId xmlns:a16="http://schemas.microsoft.com/office/drawing/2014/main" id="{317A40B6-705E-4259-B5A2-A3B3E9DD54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8521" y="4369001"/>
            <a:ext cx="2273188" cy="2023007"/>
          </a:xfrm>
          <a:prstGeom prst="rect">
            <a:avLst/>
          </a:prstGeom>
          <a:ln w="12700">
            <a:solidFill>
              <a:srgbClr val="D9D9D9"/>
            </a:solidFill>
          </a:ln>
        </p:spPr>
      </p:pic>
    </p:spTree>
    <p:extLst>
      <p:ext uri="{BB962C8B-B14F-4D97-AF65-F5344CB8AC3E}">
        <p14:creationId xmlns:p14="http://schemas.microsoft.com/office/powerpoint/2010/main" val="267489421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1DD57-CFA4-4D9B-8C41-7445231D7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6434"/>
            <a:ext cx="9144000" cy="805589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Schedule for Module1</a:t>
            </a:r>
            <a:endParaRPr lang="ko-KR" altLang="en-US" sz="4000" b="1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C4AF230-2665-4CBB-9DA0-9CBA17053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584629"/>
              </p:ext>
            </p:extLst>
          </p:nvPr>
        </p:nvGraphicFramePr>
        <p:xfrm>
          <a:off x="1033516" y="1385184"/>
          <a:ext cx="10424027" cy="4697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3800">
                  <a:extLst>
                    <a:ext uri="{9D8B030D-6E8A-4147-A177-3AD203B41FA5}">
                      <a16:colId xmlns:a16="http://schemas.microsoft.com/office/drawing/2014/main" val="55903266"/>
                    </a:ext>
                  </a:extLst>
                </a:gridCol>
                <a:gridCol w="6020925">
                  <a:extLst>
                    <a:ext uri="{9D8B030D-6E8A-4147-A177-3AD203B41FA5}">
                      <a16:colId xmlns:a16="http://schemas.microsoft.com/office/drawing/2014/main" val="2884805454"/>
                    </a:ext>
                  </a:extLst>
                </a:gridCol>
                <a:gridCol w="17944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4830">
                  <a:extLst>
                    <a:ext uri="{9D8B030D-6E8A-4147-A177-3AD203B41FA5}">
                      <a16:colId xmlns:a16="http://schemas.microsoft.com/office/drawing/2014/main" val="231196378"/>
                    </a:ext>
                  </a:extLst>
                </a:gridCol>
              </a:tblGrid>
              <a:tr h="466170"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Contents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2000" dirty="0"/>
                        <a:t>Lab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2000" dirty="0"/>
                        <a:t>Pages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242469"/>
                  </a:ext>
                </a:extLst>
              </a:tr>
              <a:tr h="11833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Day 1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What is Data Science?</a:t>
                      </a:r>
                    </a:p>
                    <a:p>
                      <a:pPr marL="285750" lvl="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Probability and Statistics review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Introducing Python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en-US" altLang="ko-KR" sz="2000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2000" dirty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2000" dirty="0"/>
                        <a:t>extra_lab1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66826"/>
                  </a:ext>
                </a:extLst>
              </a:tr>
              <a:tr h="11833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Day 2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Numpy</a:t>
                      </a: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  <a:p>
                      <a:pPr marL="285750" lvl="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Pandas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Data reading and cleaning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2000" dirty="0"/>
                        <a:t>1,2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2000" dirty="0"/>
                        <a:t>3,4,5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2000" dirty="0"/>
                        <a:t>6,7,8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487875"/>
                  </a:ext>
                </a:extLst>
              </a:tr>
              <a:tr h="9323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Day 3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Crawling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Bayes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2000" dirty="0"/>
                        <a:t>9,10,11,12,13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20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en-US" altLang="ko-K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99593"/>
                  </a:ext>
                </a:extLst>
              </a:tr>
              <a:tr h="9323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Day 4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2000" dirty="0"/>
                        <a:t>Machine learning concept (Gradient Descent)</a:t>
                      </a:r>
                      <a:endParaRPr lang="en-US" altLang="ko-KR" sz="2000" i="0" dirty="0"/>
                    </a:p>
                    <a:p>
                      <a:pPr marL="285750" lvl="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i="0" dirty="0"/>
                        <a:t>Review and Exam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2000" dirty="0"/>
                        <a:t>extra_lab2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en-US" altLang="ko-K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290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0365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1DD57-CFA4-4D9B-8C41-7445231D7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1181"/>
            <a:ext cx="9144000" cy="805589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M1 Programming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Labs(1/3)</a:t>
            </a:r>
            <a:endParaRPr lang="ko-KR" altLang="en-US" sz="4000" b="1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3A19616-5B26-44E0-99F4-FC7BA57F9A61}"/>
              </a:ext>
            </a:extLst>
          </p:cNvPr>
          <p:cNvGraphicFramePr>
            <a:graphicFrameLocks noGrp="1"/>
          </p:cNvGraphicFramePr>
          <p:nvPr/>
        </p:nvGraphicFramePr>
        <p:xfrm>
          <a:off x="1379745" y="1289877"/>
          <a:ext cx="10124969" cy="5155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486">
                  <a:extLst>
                    <a:ext uri="{9D8B030D-6E8A-4147-A177-3AD203B41FA5}">
                      <a16:colId xmlns:a16="http://schemas.microsoft.com/office/drawing/2014/main" val="55903266"/>
                    </a:ext>
                  </a:extLst>
                </a:gridCol>
                <a:gridCol w="745724">
                  <a:extLst>
                    <a:ext uri="{9D8B030D-6E8A-4147-A177-3AD203B41FA5}">
                      <a16:colId xmlns:a16="http://schemas.microsoft.com/office/drawing/2014/main" val="1059424214"/>
                    </a:ext>
                  </a:extLst>
                </a:gridCol>
                <a:gridCol w="1970843">
                  <a:extLst>
                    <a:ext uri="{9D8B030D-6E8A-4147-A177-3AD203B41FA5}">
                      <a16:colId xmlns:a16="http://schemas.microsoft.com/office/drawing/2014/main" val="1722523966"/>
                    </a:ext>
                  </a:extLst>
                </a:gridCol>
                <a:gridCol w="5903651">
                  <a:extLst>
                    <a:ext uri="{9D8B030D-6E8A-4147-A177-3AD203B41FA5}">
                      <a16:colId xmlns:a16="http://schemas.microsoft.com/office/drawing/2014/main" val="2884805454"/>
                    </a:ext>
                  </a:extLst>
                </a:gridCol>
                <a:gridCol w="869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chap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lab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1400" dirty="0"/>
                        <a:t>pages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242469"/>
                  </a:ext>
                </a:extLst>
              </a:tr>
              <a:tr h="1224062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Ch_3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gg01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Basic Python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dirty="0"/>
                        <a:t>Introducing Python</a:t>
                      </a:r>
                    </a:p>
                    <a:p>
                      <a:pPr marL="742950" lvl="1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/>
                        <a:t>Data types: Int, float, Boolean, string, list, tuple, dictionary</a:t>
                      </a:r>
                    </a:p>
                    <a:p>
                      <a:pPr marL="742950" lvl="1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/>
                        <a:t>Block (for,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if)</a:t>
                      </a:r>
                    </a:p>
                    <a:p>
                      <a:pPr marL="742950" lvl="1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/>
                        <a:t>Functions, plotting</a:t>
                      </a:r>
                    </a:p>
                    <a:p>
                      <a:pPr marL="742950" lvl="1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/>
                        <a:t>Random numbers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400" dirty="0"/>
                        <a:t>53-76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66826"/>
                  </a:ext>
                </a:extLst>
              </a:tr>
              <a:tr h="79248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gg02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Numpy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(numerical python)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dirty="0" err="1"/>
                        <a:t>Ndarrays</a:t>
                      </a:r>
                      <a:r>
                        <a:rPr lang="en-US" altLang="ko-KR" sz="1400" dirty="0"/>
                        <a:t>: array</a:t>
                      </a:r>
                    </a:p>
                    <a:p>
                      <a:pPr marL="742950" lvl="1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/>
                        <a:t>Zeros(), ones(), arrange()</a:t>
                      </a:r>
                    </a:p>
                    <a:p>
                      <a:pPr marL="742950" lvl="1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/>
                        <a:t>Slicing, reshape(), mean(), sort(), permutation()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400" dirty="0"/>
                        <a:t>77-83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99593"/>
                  </a:ext>
                </a:extLst>
              </a:tr>
              <a:tr h="472440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Ch_4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gg03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Pandas</a:t>
                      </a:r>
                    </a:p>
                    <a:p>
                      <a:pPr latinLnBrk="1"/>
                      <a:r>
                        <a:rPr lang="en-US" altLang="ko-KR" sz="1400" dirty="0"/>
                        <a:t>(panel data analysis)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dirty="0" err="1"/>
                        <a:t>DataFrame</a:t>
                      </a:r>
                      <a:r>
                        <a:rPr lang="en-US" altLang="ko-KR" sz="1400" dirty="0"/>
                        <a:t> and Series</a:t>
                      </a:r>
                    </a:p>
                    <a:p>
                      <a:pPr marL="742950" lvl="1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/>
                        <a:t>Index and columns</a:t>
                      </a:r>
                    </a:p>
                    <a:p>
                      <a:pPr marL="742950" lvl="1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i="0" dirty="0"/>
                        <a:t>Column access (df[‘column’]), row access(</a:t>
                      </a:r>
                      <a:r>
                        <a:rPr lang="en-US" altLang="ko-KR" sz="1400" i="0" dirty="0" err="1"/>
                        <a:t>df.loc</a:t>
                      </a:r>
                      <a:r>
                        <a:rPr lang="en-US" altLang="ko-KR" sz="1400" i="0" dirty="0"/>
                        <a:t>(), </a:t>
                      </a:r>
                      <a:r>
                        <a:rPr lang="en-US" altLang="ko-KR" sz="1400" i="0" dirty="0" err="1"/>
                        <a:t>df.iloc</a:t>
                      </a:r>
                      <a:r>
                        <a:rPr lang="en-US" altLang="ko-KR" sz="1400" i="0" dirty="0"/>
                        <a:t>())</a:t>
                      </a:r>
                    </a:p>
                    <a:p>
                      <a:pPr marL="742950" lvl="1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i="0" dirty="0"/>
                        <a:t>Drop(), apply()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400" dirty="0"/>
                        <a:t>85-96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290115"/>
                  </a:ext>
                </a:extLst>
              </a:tr>
              <a:tr h="47244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gg04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plotting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dirty="0"/>
                        <a:t>Graphs display (visualization)</a:t>
                      </a:r>
                    </a:p>
                    <a:p>
                      <a:pPr marL="742950" lvl="1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/>
                        <a:t>Subgraphs</a:t>
                      </a:r>
                    </a:p>
                    <a:p>
                      <a:pPr marL="742950" lvl="1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/>
                        <a:t>Histogram, scatter graphs, bar graphs</a:t>
                      </a:r>
                    </a:p>
                    <a:p>
                      <a:pPr marL="742950" lvl="1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/>
                        <a:t>texting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400" dirty="0"/>
                        <a:t>97-108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342227"/>
                  </a:ext>
                </a:extLst>
              </a:tr>
              <a:tr h="47244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gg05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DataFrame</a:t>
                      </a:r>
                      <a:r>
                        <a:rPr lang="en-US" altLang="ko-KR" sz="1400" dirty="0"/>
                        <a:t> exercise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dirty="0"/>
                        <a:t>Series &amp; </a:t>
                      </a:r>
                      <a:r>
                        <a:rPr lang="en-US" altLang="ko-KR" sz="1400" dirty="0" err="1"/>
                        <a:t>DataFrame</a:t>
                      </a:r>
                      <a:r>
                        <a:rPr lang="en-US" altLang="ko-KR" sz="1400" dirty="0"/>
                        <a:t> </a:t>
                      </a:r>
                    </a:p>
                    <a:p>
                      <a:pPr marL="742950" lvl="1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err="1"/>
                        <a:t>Sort_index</a:t>
                      </a:r>
                      <a:r>
                        <a:rPr lang="en-US" altLang="ko-KR" sz="1400" dirty="0"/>
                        <a:t>(), </a:t>
                      </a:r>
                      <a:r>
                        <a:rPr lang="en-US" altLang="ko-KR" sz="1400" dirty="0" err="1"/>
                        <a:t>sort_values</a:t>
                      </a:r>
                      <a:r>
                        <a:rPr lang="en-US" altLang="ko-KR" sz="1400" dirty="0"/>
                        <a:t>(by=), rank(), sum(), mean(), </a:t>
                      </a:r>
                      <a:r>
                        <a:rPr lang="en-US" altLang="ko-KR" sz="1400" dirty="0" err="1"/>
                        <a:t>idxmax</a:t>
                      </a:r>
                      <a:r>
                        <a:rPr lang="en-US" altLang="ko-KR" sz="1400" dirty="0"/>
                        <a:t>(), </a:t>
                      </a:r>
                      <a:r>
                        <a:rPr lang="en-US" altLang="ko-KR" sz="1400" dirty="0" err="1"/>
                        <a:t>idxmin</a:t>
                      </a:r>
                      <a:r>
                        <a:rPr lang="en-US" altLang="ko-KR" sz="1400" dirty="0"/>
                        <a:t>(), unique(), </a:t>
                      </a:r>
                      <a:r>
                        <a:rPr lang="en-US" altLang="ko-KR" sz="1400" dirty="0" err="1"/>
                        <a:t>value_counts</a:t>
                      </a:r>
                      <a:r>
                        <a:rPr lang="en-US" altLang="ko-KR" sz="1400" dirty="0"/>
                        <a:t>(), </a:t>
                      </a:r>
                      <a:r>
                        <a:rPr lang="en-US" altLang="ko-KR" sz="1400" dirty="0" err="1"/>
                        <a:t>isin</a:t>
                      </a:r>
                      <a:r>
                        <a:rPr lang="en-US" altLang="ko-KR" sz="1400" dirty="0"/>
                        <a:t>(), apply(), </a:t>
                      </a:r>
                      <a:r>
                        <a:rPr lang="en-US" altLang="ko-KR" sz="1400" dirty="0" err="1"/>
                        <a:t>dropna</a:t>
                      </a:r>
                      <a:r>
                        <a:rPr lang="en-US" altLang="ko-KR" sz="1400" dirty="0"/>
                        <a:t>(), </a:t>
                      </a:r>
                      <a:r>
                        <a:rPr lang="en-US" altLang="ko-KR" sz="1400" dirty="0" err="1"/>
                        <a:t>notnull</a:t>
                      </a:r>
                      <a:r>
                        <a:rPr lang="en-US" altLang="ko-KR" sz="1400" dirty="0"/>
                        <a:t>(), </a:t>
                      </a:r>
                      <a:r>
                        <a:rPr lang="en-US" altLang="ko-KR" sz="1400" dirty="0" err="1"/>
                        <a:t>fillna</a:t>
                      </a:r>
                      <a:r>
                        <a:rPr lang="en-US" altLang="ko-KR" sz="1400" dirty="0"/>
                        <a:t>()</a:t>
                      </a:r>
                      <a:endParaRPr lang="ko-KR" altLang="en-US" sz="1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400" i="0" dirty="0"/>
                        <a:t>109-130</a:t>
                      </a:r>
                      <a:endParaRPr lang="ko-KR" altLang="en-US" sz="14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008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359262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1DD57-CFA4-4D9B-8C41-7445231D7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7451"/>
            <a:ext cx="9144000" cy="805589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M1 Programming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Labs(2/3)</a:t>
            </a:r>
            <a:endParaRPr lang="ko-KR" altLang="en-US" sz="4000" b="1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3A19616-5B26-44E0-99F4-FC7BA57F9A61}"/>
              </a:ext>
            </a:extLst>
          </p:cNvPr>
          <p:cNvGraphicFramePr>
            <a:graphicFrameLocks noGrp="1"/>
          </p:cNvGraphicFramePr>
          <p:nvPr/>
        </p:nvGraphicFramePr>
        <p:xfrm>
          <a:off x="1005487" y="1445027"/>
          <a:ext cx="10124968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375">
                  <a:extLst>
                    <a:ext uri="{9D8B030D-6E8A-4147-A177-3AD203B41FA5}">
                      <a16:colId xmlns:a16="http://schemas.microsoft.com/office/drawing/2014/main" val="55903266"/>
                    </a:ext>
                  </a:extLst>
                </a:gridCol>
                <a:gridCol w="722375">
                  <a:extLst>
                    <a:ext uri="{9D8B030D-6E8A-4147-A177-3AD203B41FA5}">
                      <a16:colId xmlns:a16="http://schemas.microsoft.com/office/drawing/2014/main" val="654944348"/>
                    </a:ext>
                  </a:extLst>
                </a:gridCol>
                <a:gridCol w="2130641">
                  <a:extLst>
                    <a:ext uri="{9D8B030D-6E8A-4147-A177-3AD203B41FA5}">
                      <a16:colId xmlns:a16="http://schemas.microsoft.com/office/drawing/2014/main" val="1722523966"/>
                    </a:ext>
                  </a:extLst>
                </a:gridCol>
                <a:gridCol w="5618199">
                  <a:extLst>
                    <a:ext uri="{9D8B030D-6E8A-4147-A177-3AD203B41FA5}">
                      <a16:colId xmlns:a16="http://schemas.microsoft.com/office/drawing/2014/main" val="2884805454"/>
                    </a:ext>
                  </a:extLst>
                </a:gridCol>
                <a:gridCol w="9313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0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chap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lab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title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pages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242469"/>
                  </a:ext>
                </a:extLst>
              </a:tr>
              <a:tr h="289560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Ch_5</a:t>
                      </a:r>
                    </a:p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gg06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Data Processing</a:t>
                      </a:r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dirty="0"/>
                        <a:t>File handling</a:t>
                      </a:r>
                    </a:p>
                    <a:p>
                      <a:pPr marL="742950" lvl="1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/>
                        <a:t>Open(), strip(), split()</a:t>
                      </a:r>
                    </a:p>
                    <a:p>
                      <a:pPr marL="285750" lvl="0" indent="-285750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dirty="0"/>
                        <a:t>(example) </a:t>
                      </a:r>
                      <a:r>
                        <a:rPr lang="en-US" altLang="ko-KR" sz="1400" dirty="0" err="1"/>
                        <a:t>radishsurvey</a:t>
                      </a:r>
                      <a:r>
                        <a:rPr lang="en-US" altLang="ko-KR" sz="1400" dirty="0"/>
                        <a:t> vote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/>
                        <a:t>132-152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487875"/>
                  </a:ext>
                </a:extLst>
              </a:tr>
              <a:tr h="868680">
                <a:tc vMerge="1"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gg07</a:t>
                      </a:r>
                    </a:p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File handling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dirty="0"/>
                        <a:t>File handling</a:t>
                      </a:r>
                    </a:p>
                    <a:p>
                      <a:pPr marL="742950" lvl="1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/>
                        <a:t>Open(), </a:t>
                      </a:r>
                      <a:r>
                        <a:rPr lang="en-US" altLang="ko-KR" sz="1400" dirty="0" err="1"/>
                        <a:t>read_csv</a:t>
                      </a:r>
                      <a:r>
                        <a:rPr lang="en-US" altLang="ko-KR" sz="1400" dirty="0"/>
                        <a:t>()</a:t>
                      </a:r>
                    </a:p>
                    <a:p>
                      <a:pPr marL="285750" lvl="0" indent="-285750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dirty="0"/>
                        <a:t>Managing directories</a:t>
                      </a:r>
                    </a:p>
                    <a:p>
                      <a:pPr marL="742950" lvl="1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err="1"/>
                        <a:t>Os.getcwd</a:t>
                      </a:r>
                      <a:r>
                        <a:rPr lang="en-US" altLang="ko-KR" sz="1400" dirty="0"/>
                        <a:t>(), </a:t>
                      </a:r>
                      <a:r>
                        <a:rPr lang="en-US" altLang="ko-KR" sz="1400" dirty="0" err="1"/>
                        <a:t>listdir</a:t>
                      </a:r>
                      <a:r>
                        <a:rPr lang="en-US" altLang="ko-KR" sz="1400" dirty="0"/>
                        <a:t>(), </a:t>
                      </a:r>
                      <a:r>
                        <a:rPr lang="en-US" altLang="ko-KR" sz="1400" dirty="0" err="1"/>
                        <a:t>chdir</a:t>
                      </a:r>
                      <a:r>
                        <a:rPr lang="en-US" altLang="ko-KR" sz="1400" dirty="0"/>
                        <a:t>(), </a:t>
                      </a:r>
                      <a:r>
                        <a:rPr lang="en-US" altLang="ko-KR" sz="1400" dirty="0" err="1"/>
                        <a:t>mkdir</a:t>
                      </a:r>
                      <a:r>
                        <a:rPr lang="en-US" altLang="ko-KR" sz="1400" dirty="0"/>
                        <a:t>(), rename(), remove(), </a:t>
                      </a:r>
                      <a:r>
                        <a:rPr lang="en-US" altLang="ko-KR" sz="1400" dirty="0" err="1"/>
                        <a:t>rmdir</a:t>
                      </a:r>
                      <a:r>
                        <a:rPr lang="en-US" altLang="ko-KR" sz="1400" dirty="0"/>
                        <a:t>()</a:t>
                      </a:r>
                      <a:r>
                        <a:rPr lang="ko-KR" altLang="en-US" sz="1400" dirty="0"/>
                        <a:t> </a:t>
                      </a:r>
                      <a:endParaRPr lang="en-US" altLang="ko-KR" sz="1400" dirty="0"/>
                    </a:p>
                    <a:p>
                      <a:pPr marL="285750" lvl="0" indent="-285750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dirty="0"/>
                        <a:t>Json file and csv file read</a:t>
                      </a:r>
                    </a:p>
                    <a:p>
                      <a:pPr marL="285750" lvl="0" indent="-285750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dirty="0"/>
                        <a:t>(example) airplane routes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latinLnBrk="1">
                        <a:buFontTx/>
                        <a:buNone/>
                      </a:pPr>
                      <a:r>
                        <a:rPr lang="en-US" altLang="ko-KR" sz="1400"/>
                        <a:t>153-169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024723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gg08</a:t>
                      </a:r>
                    </a:p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Programming exercise (Dates for stock markets)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dirty="0"/>
                        <a:t>Datetime package</a:t>
                      </a:r>
                    </a:p>
                    <a:p>
                      <a:pPr marL="285750" lvl="0" indent="-285750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dirty="0"/>
                        <a:t>Regular expression</a:t>
                      </a:r>
                    </a:p>
                    <a:p>
                      <a:pPr marL="742950" lvl="1" indent="-285750" latinLnBrk="1">
                        <a:buFont typeface="Wingdings" panose="05000000000000000000" pitchFamily="2" charset="2"/>
                        <a:buChar char="u"/>
                      </a:pP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/>
                        <a:t>170-177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351447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Ch_6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gg09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Web crawling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dirty="0"/>
                        <a:t>Crawling examples</a:t>
                      </a:r>
                    </a:p>
                    <a:p>
                      <a:pPr marL="742950" lvl="1" indent="-285750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dirty="0"/>
                        <a:t>Regular expression: </a:t>
                      </a:r>
                      <a:r>
                        <a:rPr lang="en-US" altLang="ko-KR" sz="1400" dirty="0" err="1"/>
                        <a:t>re.findall</a:t>
                      </a:r>
                      <a:r>
                        <a:rPr lang="en-US" altLang="ko-KR" sz="1400" dirty="0"/>
                        <a:t>(pattern, string)</a:t>
                      </a:r>
                    </a:p>
                    <a:p>
                      <a:pPr marL="742950" lvl="1" indent="-285750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dirty="0"/>
                        <a:t>Json: </a:t>
                      </a:r>
                      <a:r>
                        <a:rPr lang="en-US" altLang="ko-KR" sz="1400" dirty="0" err="1"/>
                        <a:t>json_normalize</a:t>
                      </a:r>
                      <a:r>
                        <a:rPr lang="en-US" altLang="ko-KR" sz="1400" dirty="0"/>
                        <a:t>() – flatten json data into </a:t>
                      </a:r>
                      <a:r>
                        <a:rPr lang="en-US" altLang="ko-KR" sz="1400" dirty="0" err="1"/>
                        <a:t>dataframe</a:t>
                      </a:r>
                      <a:endParaRPr lang="en-US" altLang="ko-KR" sz="1400" dirty="0"/>
                    </a:p>
                    <a:p>
                      <a:pPr marL="742950" lvl="1" indent="-285750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dirty="0"/>
                        <a:t>Request: </a:t>
                      </a:r>
                      <a:r>
                        <a:rPr lang="en-US" altLang="ko-KR" sz="1400" dirty="0" err="1"/>
                        <a:t>reguests.get</a:t>
                      </a:r>
                      <a:r>
                        <a:rPr lang="en-US" altLang="ko-KR" sz="1400" dirty="0"/>
                        <a:t>() - download a file</a:t>
                      </a:r>
                    </a:p>
                    <a:p>
                      <a:pPr marL="742950" lvl="1" indent="-285750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dirty="0" err="1"/>
                        <a:t>Urllib</a:t>
                      </a:r>
                      <a:r>
                        <a:rPr lang="en-US" altLang="ko-KR" sz="1400" dirty="0"/>
                        <a:t>: </a:t>
                      </a:r>
                      <a:r>
                        <a:rPr lang="en-US" altLang="ko-KR" sz="1400" dirty="0" err="1"/>
                        <a:t>request.urlretrieve</a:t>
                      </a:r>
                      <a:r>
                        <a:rPr lang="en-US" altLang="ko-KR" sz="1400" dirty="0"/>
                        <a:t>(</a:t>
                      </a:r>
                      <a:r>
                        <a:rPr lang="en-US" altLang="ko-KR" sz="1400" dirty="0" err="1"/>
                        <a:t>url</a:t>
                      </a:r>
                      <a:r>
                        <a:rPr lang="en-US" altLang="ko-KR" sz="1400" dirty="0"/>
                        <a:t>, file) – download data,</a:t>
                      </a:r>
                    </a:p>
                    <a:p>
                      <a:pPr marL="457200" lvl="1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dirty="0"/>
                        <a:t>              </a:t>
                      </a:r>
                      <a:r>
                        <a:rPr lang="en-US" altLang="ko-KR" sz="1400" dirty="0" err="1"/>
                        <a:t>request.urlopen</a:t>
                      </a:r>
                      <a:r>
                        <a:rPr lang="en-US" altLang="ko-KR" sz="1400" dirty="0"/>
                        <a:t>(</a:t>
                      </a:r>
                      <a:r>
                        <a:rPr lang="en-US" altLang="ko-KR" sz="1400" dirty="0" err="1"/>
                        <a:t>url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457200" lvl="1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dirty="0"/>
                        <a:t>              </a:t>
                      </a:r>
                      <a:r>
                        <a:rPr lang="en-US" altLang="ko-KR" sz="1400" dirty="0" err="1"/>
                        <a:t>parse.urlencode</a:t>
                      </a:r>
                      <a:r>
                        <a:rPr lang="en-US" altLang="ko-KR" sz="1400" dirty="0"/>
                        <a:t>()</a:t>
                      </a:r>
                    </a:p>
                    <a:p>
                      <a:pPr marL="285750" lvl="0" indent="-285750" latinLnBrk="1">
                        <a:buFont typeface="Wingdings" panose="05000000000000000000" pitchFamily="2" charset="2"/>
                        <a:buChar char="u"/>
                      </a:pP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/>
                        <a:t>178-193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307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72800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1DD57-CFA4-4D9B-8C41-7445231D7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7451"/>
            <a:ext cx="9144000" cy="805589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M1 Programming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Labs(3/3)</a:t>
            </a:r>
            <a:endParaRPr lang="ko-KR" altLang="en-US" sz="4000" b="1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E881386-9F79-41B7-BD54-CFB7EFAF3636}"/>
              </a:ext>
            </a:extLst>
          </p:cNvPr>
          <p:cNvGraphicFramePr>
            <a:graphicFrameLocks noGrp="1"/>
          </p:cNvGraphicFramePr>
          <p:nvPr/>
        </p:nvGraphicFramePr>
        <p:xfrm>
          <a:off x="1005487" y="1445027"/>
          <a:ext cx="10124968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375">
                  <a:extLst>
                    <a:ext uri="{9D8B030D-6E8A-4147-A177-3AD203B41FA5}">
                      <a16:colId xmlns:a16="http://schemas.microsoft.com/office/drawing/2014/main" val="55903266"/>
                    </a:ext>
                  </a:extLst>
                </a:gridCol>
                <a:gridCol w="722375">
                  <a:extLst>
                    <a:ext uri="{9D8B030D-6E8A-4147-A177-3AD203B41FA5}">
                      <a16:colId xmlns:a16="http://schemas.microsoft.com/office/drawing/2014/main" val="654944348"/>
                    </a:ext>
                  </a:extLst>
                </a:gridCol>
                <a:gridCol w="2130641">
                  <a:extLst>
                    <a:ext uri="{9D8B030D-6E8A-4147-A177-3AD203B41FA5}">
                      <a16:colId xmlns:a16="http://schemas.microsoft.com/office/drawing/2014/main" val="1722523966"/>
                    </a:ext>
                  </a:extLst>
                </a:gridCol>
                <a:gridCol w="5618199">
                  <a:extLst>
                    <a:ext uri="{9D8B030D-6E8A-4147-A177-3AD203B41FA5}">
                      <a16:colId xmlns:a16="http://schemas.microsoft.com/office/drawing/2014/main" val="2884805454"/>
                    </a:ext>
                  </a:extLst>
                </a:gridCol>
                <a:gridCol w="9313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0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chap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lab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title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pages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242469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gg10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Data Scraping</a:t>
                      </a:r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dirty="0" err="1"/>
                        <a:t>Beautifulsoup</a:t>
                      </a:r>
                      <a:r>
                        <a:rPr lang="en-US" altLang="ko-KR" sz="1400" dirty="0"/>
                        <a:t>: HTML documents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parsing</a:t>
                      </a:r>
                    </a:p>
                    <a:p>
                      <a:pPr marL="742950" lvl="1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err="1"/>
                        <a:t>Soup.find</a:t>
                      </a:r>
                      <a:r>
                        <a:rPr lang="en-US" altLang="ko-KR" sz="1400" dirty="0"/>
                        <a:t>() </a:t>
                      </a:r>
                    </a:p>
                    <a:p>
                      <a:pPr marL="742950" lvl="1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err="1"/>
                        <a:t>Soup.prettify</a:t>
                      </a:r>
                      <a:r>
                        <a:rPr lang="en-US" altLang="ko-KR" sz="1400" dirty="0"/>
                        <a:t>()</a:t>
                      </a:r>
                    </a:p>
                    <a:p>
                      <a:pPr marL="742950" lvl="1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err="1"/>
                        <a:t>Soup.select_one</a:t>
                      </a:r>
                      <a:r>
                        <a:rPr lang="en-US" altLang="ko-KR" sz="1400" dirty="0"/>
                        <a:t>() : CSS query</a:t>
                      </a:r>
                    </a:p>
                    <a:p>
                      <a:pPr marL="742950" lvl="1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err="1"/>
                        <a:t>Soup.select</a:t>
                      </a:r>
                      <a:r>
                        <a:rPr lang="en-US" altLang="ko-KR" sz="1400" dirty="0"/>
                        <a:t>()</a:t>
                      </a:r>
                    </a:p>
                    <a:p>
                      <a:pPr marL="742950" lvl="1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err="1"/>
                        <a:t>Soup.findall</a:t>
                      </a:r>
                      <a:r>
                        <a:rPr lang="en-US" altLang="ko-KR" sz="1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487875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g11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Programming exercise</a:t>
                      </a:r>
                    </a:p>
                    <a:p>
                      <a:pPr latinLnBrk="1"/>
                      <a:r>
                        <a:rPr lang="en-US" altLang="ko-KR" sz="1400" dirty="0"/>
                        <a:t>(Real-estate read)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dirty="0"/>
                        <a:t>Seoul city information access</a:t>
                      </a:r>
                    </a:p>
                    <a:p>
                      <a:pPr marL="742950" lvl="1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err="1"/>
                        <a:t>Requests.get</a:t>
                      </a:r>
                      <a:r>
                        <a:rPr lang="en-US" altLang="ko-KR" sz="1400" dirty="0"/>
                        <a:t>(</a:t>
                      </a:r>
                      <a:r>
                        <a:rPr lang="en-US" altLang="ko-KR" sz="1400" dirty="0" err="1"/>
                        <a:t>url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742950" lvl="1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err="1"/>
                        <a:t>Pd.read_csv</a:t>
                      </a:r>
                      <a:r>
                        <a:rPr lang="en-US" altLang="ko-KR" sz="1400" dirty="0"/>
                        <a:t>(</a:t>
                      </a:r>
                      <a:r>
                        <a:rPr lang="en-US" altLang="ko-KR" sz="1400" dirty="0" err="1"/>
                        <a:t>url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742950" lvl="1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err="1"/>
                        <a:t>Pd.read_html</a:t>
                      </a:r>
                      <a:r>
                        <a:rPr lang="en-US" altLang="ko-KR" sz="1400" dirty="0"/>
                        <a:t>(</a:t>
                      </a:r>
                      <a:r>
                        <a:rPr lang="en-US" altLang="ko-KR" sz="1400" dirty="0" err="1"/>
                        <a:t>url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742950" lvl="1" indent="-285750" latinLnBrk="1">
                        <a:buFont typeface="Arial" panose="020B0604020202020204" pitchFamily="34" charset="0"/>
                        <a:buChar char="•"/>
                      </a:pPr>
                      <a:br>
                        <a:rPr lang="en-US" altLang="ko-KR" sz="1400" dirty="0"/>
                      </a:br>
                      <a:endParaRPr lang="en-US" altLang="ko-KR" sz="1400" dirty="0"/>
                    </a:p>
                    <a:p>
                      <a:pPr marL="742950" lvl="1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latinLnBrk="1">
                        <a:buFontTx/>
                        <a:buNone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024723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42950" lvl="1" indent="-285750" latinLnBrk="1">
                        <a:buFont typeface="Wingdings" panose="05000000000000000000" pitchFamily="2" charset="2"/>
                        <a:buChar char="u"/>
                      </a:pP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351447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latinLnBrk="1">
                        <a:buFont typeface="Wingdings" panose="05000000000000000000" pitchFamily="2" charset="2"/>
                        <a:buChar char="u"/>
                      </a:pP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307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2652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1DD57-CFA4-4D9B-8C41-7445231D7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6434"/>
            <a:ext cx="9144000" cy="805589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Schedule for Module2</a:t>
            </a:r>
            <a:endParaRPr lang="ko-KR" altLang="en-US" sz="4000" b="1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C4AF230-2665-4CBB-9DA0-9CBA17053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792900"/>
              </p:ext>
            </p:extLst>
          </p:nvPr>
        </p:nvGraphicFramePr>
        <p:xfrm>
          <a:off x="1033516" y="1385185"/>
          <a:ext cx="10424027" cy="4671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3800">
                  <a:extLst>
                    <a:ext uri="{9D8B030D-6E8A-4147-A177-3AD203B41FA5}">
                      <a16:colId xmlns:a16="http://schemas.microsoft.com/office/drawing/2014/main" val="55903266"/>
                    </a:ext>
                  </a:extLst>
                </a:gridCol>
                <a:gridCol w="6020925">
                  <a:extLst>
                    <a:ext uri="{9D8B030D-6E8A-4147-A177-3AD203B41FA5}">
                      <a16:colId xmlns:a16="http://schemas.microsoft.com/office/drawing/2014/main" val="2884805454"/>
                    </a:ext>
                  </a:extLst>
                </a:gridCol>
                <a:gridCol w="15824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6865">
                  <a:extLst>
                    <a:ext uri="{9D8B030D-6E8A-4147-A177-3AD203B41FA5}">
                      <a16:colId xmlns:a16="http://schemas.microsoft.com/office/drawing/2014/main" val="231196378"/>
                    </a:ext>
                  </a:extLst>
                </a:gridCol>
              </a:tblGrid>
              <a:tr h="429630"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Contents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2000" dirty="0"/>
                        <a:t>Lab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2000" dirty="0"/>
                        <a:t>Pages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242469"/>
                  </a:ext>
                </a:extLst>
              </a:tr>
              <a:tr h="947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Day 1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dirty="0"/>
                        <a:t>What is Data Science?</a:t>
                      </a:r>
                    </a:p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dirty="0"/>
                        <a:t>Introducing Python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en-US" altLang="ko-KR" sz="2000" dirty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2000" dirty="0"/>
                        <a:t>extra_lab1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66826"/>
                  </a:ext>
                </a:extLst>
              </a:tr>
              <a:tr h="11814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Day 2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dirty="0"/>
                        <a:t>Data Manipulation, analysis, munging, viewing</a:t>
                      </a:r>
                    </a:p>
                    <a:p>
                      <a:pPr marL="342900" lvl="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dirty="0"/>
                        <a:t>Scaling</a:t>
                      </a:r>
                    </a:p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dirty="0"/>
                        <a:t>Clustering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2000" dirty="0"/>
                        <a:t>17,18,25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2000" dirty="0"/>
                        <a:t>26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487875"/>
                  </a:ext>
                </a:extLst>
              </a:tr>
              <a:tr h="11814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Day 3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dirty="0">
                          <a:solidFill>
                            <a:srgbClr val="C00000"/>
                          </a:solidFill>
                        </a:rPr>
                        <a:t>Machine learning concept (Gradient Descent)</a:t>
                      </a:r>
                    </a:p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dirty="0">
                          <a:solidFill>
                            <a:srgbClr val="C00000"/>
                          </a:solidFill>
                        </a:rPr>
                        <a:t>Linear Regression</a:t>
                      </a:r>
                    </a:p>
                    <a:p>
                      <a:pPr marL="342900" lvl="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i="0" dirty="0">
                          <a:solidFill>
                            <a:srgbClr val="C00000"/>
                          </a:solidFill>
                        </a:rPr>
                        <a:t>Linear 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2000" dirty="0"/>
                        <a:t>extra_lab2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2000" dirty="0"/>
                        <a:t>29,30,31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20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en-US" altLang="ko-K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99593"/>
                  </a:ext>
                </a:extLst>
              </a:tr>
              <a:tr h="9308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Day 4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dirty="0"/>
                        <a:t>Logistic Regression</a:t>
                      </a:r>
                    </a:p>
                    <a:p>
                      <a:pPr marL="342900" lvl="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i="0" dirty="0"/>
                        <a:t>Review and Exam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20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en-US" altLang="ko-K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290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0426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1DD57-CFA4-4D9B-8C41-7445231D7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7451"/>
            <a:ext cx="9144000" cy="805589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What is Data Science?</a:t>
            </a:r>
            <a:endParaRPr lang="ko-KR" altLang="en-US" sz="4000" b="1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88C41795-81AC-49FE-A60B-20DADFBC38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1564395"/>
            <a:ext cx="10466024" cy="4461831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Contrast to Machine Learning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7FBFA8E-CAF3-4846-A7D3-453443AD4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020012"/>
              </p:ext>
            </p:extLst>
          </p:nvPr>
        </p:nvGraphicFramePr>
        <p:xfrm>
          <a:off x="1799924" y="2233070"/>
          <a:ext cx="8277728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8864">
                  <a:extLst>
                    <a:ext uri="{9D8B030D-6E8A-4147-A177-3AD203B41FA5}">
                      <a16:colId xmlns:a16="http://schemas.microsoft.com/office/drawing/2014/main" val="1024015544"/>
                    </a:ext>
                  </a:extLst>
                </a:gridCol>
                <a:gridCol w="4138864">
                  <a:extLst>
                    <a:ext uri="{9D8B030D-6E8A-4147-A177-3AD203B41FA5}">
                      <a16:colId xmlns:a16="http://schemas.microsoft.com/office/drawing/2014/main" val="17808743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Machine Learning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Data Science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671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Develop new (individual) models</a:t>
                      </a:r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Explore many models, build and tune hybrids.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898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Prove mathematical properties of model.</a:t>
                      </a:r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Understand empirical properties of models.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835634"/>
                  </a:ext>
                </a:extLst>
              </a:tr>
              <a:tr h="1195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Improve/validate on a few, relatively clean, small datasets.</a:t>
                      </a:r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Develop/use tools that can handle massive datasets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680707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Publish a paper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Take action!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099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5842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1DD57-CFA4-4D9B-8C41-7445231D7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8298"/>
            <a:ext cx="9144000" cy="805589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What is Anaconda?</a:t>
            </a:r>
            <a:endParaRPr lang="ko-KR" altLang="en-US" sz="40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9BEE03-D941-4B31-9BC7-D81B6361C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1564395"/>
            <a:ext cx="10466024" cy="4461831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dirty="0"/>
              <a:t>What is Anaconda?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Very popular Python development platform package for mathematics and science, and specially for data science and machine learning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Includes useful packages like SciPy, NumPy, Matplotlib, Pandas, etc.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dirty="0"/>
              <a:t>Why Anaconda?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&gt; 400 packages available, 150 automatically installed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Free, open source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Support all major platforms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Very reliable and easy to use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Scale up to professional and commercial use (with fee)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6706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1DD57-CFA4-4D9B-8C41-7445231D7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7451"/>
            <a:ext cx="9144000" cy="805589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Anaconda Overview</a:t>
            </a:r>
            <a:r>
              <a:rPr lang="ko-KR" altLang="en-US" sz="4000" b="1" dirty="0"/>
              <a:t>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9BEE03-D941-4B31-9BC7-D81B6361C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1564395"/>
            <a:ext cx="10466024" cy="4461831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dirty="0"/>
              <a:t>Installation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Download</a:t>
            </a:r>
            <a:r>
              <a:rPr lang="ko-KR" altLang="en-US" dirty="0"/>
              <a:t> </a:t>
            </a:r>
            <a:r>
              <a:rPr lang="en-US" altLang="ko-KR" dirty="0"/>
              <a:t>Anaconda</a:t>
            </a:r>
            <a:r>
              <a:rPr lang="ko-KR" altLang="en-US" dirty="0"/>
              <a:t> </a:t>
            </a:r>
            <a:r>
              <a:rPr lang="en-US" altLang="ko-KR" dirty="0"/>
              <a:t>from</a:t>
            </a:r>
            <a:r>
              <a:rPr lang="ko-KR" altLang="en-US" dirty="0"/>
              <a:t> </a:t>
            </a:r>
            <a:r>
              <a:rPr lang="en-US" altLang="ko-KR" dirty="0">
                <a:hlinkClick r:id="rId2"/>
              </a:rPr>
              <a:t>https://www.anaconda.com/download/</a:t>
            </a:r>
            <a:endParaRPr lang="en-US" altLang="ko-KR" dirty="0"/>
          </a:p>
          <a:p>
            <a:pPr lvl="1" algn="l"/>
            <a:r>
              <a:rPr lang="en-US" altLang="ko-KR" dirty="0"/>
              <a:t>	- Select Python 3.7 version (for Windows)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dirty="0"/>
              <a:t>Where to start?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Command line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Launcher: </a:t>
            </a:r>
            <a:r>
              <a:rPr lang="en-US" altLang="ko-KR" dirty="0" err="1"/>
              <a:t>Jupyter</a:t>
            </a:r>
            <a:r>
              <a:rPr lang="en-US" altLang="ko-KR" dirty="0"/>
              <a:t> notebook, Spyder, </a:t>
            </a:r>
            <a:r>
              <a:rPr lang="en-US" altLang="ko-KR" dirty="0" err="1"/>
              <a:t>Ipython</a:t>
            </a:r>
            <a:r>
              <a:rPr lang="en-US" altLang="ko-KR" dirty="0"/>
              <a:t> console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altLang="ko-KR" dirty="0"/>
              <a:t>Relevant libraries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Pandas (</a:t>
            </a:r>
            <a:r>
              <a:rPr lang="en-US" altLang="ko-KR" dirty="0">
                <a:hlinkClick r:id="rId3"/>
              </a:rPr>
              <a:t>http://paandas.pydata.org</a:t>
            </a:r>
            <a:r>
              <a:rPr lang="en-US" altLang="ko-KR" dirty="0"/>
              <a:t>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 err="1"/>
              <a:t>Numpy</a:t>
            </a:r>
            <a:r>
              <a:rPr lang="en-US" altLang="ko-KR" dirty="0"/>
              <a:t> (</a:t>
            </a:r>
            <a:r>
              <a:rPr lang="en-US" altLang="ko-KR" dirty="0">
                <a:hlinkClick r:id="rId4"/>
              </a:rPr>
              <a:t>http://www.numpy.org</a:t>
            </a:r>
            <a:r>
              <a:rPr lang="en-US" altLang="ko-KR" dirty="0"/>
              <a:t>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SciPy (</a:t>
            </a:r>
            <a:r>
              <a:rPr lang="en-US" altLang="ko-KR" dirty="0">
                <a:hlinkClick r:id="rId5"/>
              </a:rPr>
              <a:t>http://www.scipy.org</a:t>
            </a:r>
            <a:r>
              <a:rPr lang="en-US" altLang="ko-KR" dirty="0"/>
              <a:t>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dirty="0"/>
              <a:t>Matplotlib (</a:t>
            </a:r>
            <a:r>
              <a:rPr lang="en-US" altLang="ko-KR" dirty="0">
                <a:hlinkClick r:id="rId6"/>
              </a:rPr>
              <a:t>http://matplotlib.org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89549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18254</TotalTime>
  <Words>5078</Words>
  <Application>Microsoft Office PowerPoint</Application>
  <PresentationFormat>와이드스크린</PresentationFormat>
  <Paragraphs>800</Paragraphs>
  <Slides>66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66</vt:i4>
      </vt:variant>
    </vt:vector>
  </HeadingPairs>
  <TitlesOfParts>
    <vt:vector size="71" baseType="lpstr">
      <vt:lpstr>맑은 고딕</vt:lpstr>
      <vt:lpstr>Arial</vt:lpstr>
      <vt:lpstr>Courier New</vt:lpstr>
      <vt:lpstr>Wingdings</vt:lpstr>
      <vt:lpstr>Office 테마</vt:lpstr>
      <vt:lpstr>Data Science 입문 with Python</vt:lpstr>
      <vt:lpstr>What will be the core job of the future?</vt:lpstr>
      <vt:lpstr>What is Data Science?</vt:lpstr>
      <vt:lpstr>What is Data Science? – One definition</vt:lpstr>
      <vt:lpstr>What is Data Science?</vt:lpstr>
      <vt:lpstr>What is Data Science?</vt:lpstr>
      <vt:lpstr>What is Data Science?</vt:lpstr>
      <vt:lpstr>What is Anaconda?</vt:lpstr>
      <vt:lpstr>Anaconda Overview </vt:lpstr>
      <vt:lpstr>Anaconda Packages </vt:lpstr>
      <vt:lpstr>Essential Python Modules</vt:lpstr>
      <vt:lpstr>What is Python Language?</vt:lpstr>
      <vt:lpstr>Python Scripts</vt:lpstr>
      <vt:lpstr>IPython (Interactive Python)</vt:lpstr>
      <vt:lpstr>(Ipython or Jupyter) Notebook</vt:lpstr>
      <vt:lpstr>Jupyter notebook</vt:lpstr>
      <vt:lpstr>Jupyter notebook Python 3</vt:lpstr>
      <vt:lpstr>Jupyter notebook Python 3</vt:lpstr>
      <vt:lpstr>Convenient Features</vt:lpstr>
      <vt:lpstr>Tab Completion</vt:lpstr>
      <vt:lpstr>Keyboard Shortcuts - Jupyter</vt:lpstr>
      <vt:lpstr>Notebook Cell Types</vt:lpstr>
      <vt:lpstr>Python Language</vt:lpstr>
      <vt:lpstr>Data types</vt:lpstr>
      <vt:lpstr>Objects, attributes, and methods</vt:lpstr>
      <vt:lpstr>Functions vs. Object Methods</vt:lpstr>
      <vt:lpstr>Mutable and Immutable Objects</vt:lpstr>
      <vt:lpstr>Mutable and Immutable (examples)</vt:lpstr>
      <vt:lpstr>Object References</vt:lpstr>
      <vt:lpstr>Object References (2)</vt:lpstr>
      <vt:lpstr>Importing Modules and Scripts</vt:lpstr>
      <vt:lpstr>NumPy</vt:lpstr>
      <vt:lpstr>Slicing: list and array</vt:lpstr>
      <vt:lpstr>Slicing: list and array</vt:lpstr>
      <vt:lpstr>Some NumPy functions</vt:lpstr>
      <vt:lpstr>Pandas</vt:lpstr>
      <vt:lpstr>Pandas - Series</vt:lpstr>
      <vt:lpstr>Pandas - DataFrames</vt:lpstr>
      <vt:lpstr>Pandas – DataFrames (example)</vt:lpstr>
      <vt:lpstr>Pandas - DataFrames</vt:lpstr>
      <vt:lpstr>Data Wrangling (Data Munging)</vt:lpstr>
      <vt:lpstr>Feature Engineering (특성공학)</vt:lpstr>
      <vt:lpstr>Data visualization - matplotlib</vt:lpstr>
      <vt:lpstr>Matplotlib - Common plot types </vt:lpstr>
      <vt:lpstr>Matplotlib - Colors, Markers, and Line Styles</vt:lpstr>
      <vt:lpstr>Formatting plots</vt:lpstr>
      <vt:lpstr>Formatting plots</vt:lpstr>
      <vt:lpstr>Annotating plots</vt:lpstr>
      <vt:lpstr>Matplotlib - Example(1) </vt:lpstr>
      <vt:lpstr>Matplotlib - Example(2) </vt:lpstr>
      <vt:lpstr>Many more examples…</vt:lpstr>
      <vt:lpstr>데이터 수집</vt:lpstr>
      <vt:lpstr>데이터 수집</vt:lpstr>
      <vt:lpstr>Data Analysis Model (Jeff Hammerbacher)</vt:lpstr>
      <vt:lpstr>Machine Learning (머신러닝)</vt:lpstr>
      <vt:lpstr>Machine Learning</vt:lpstr>
      <vt:lpstr>Machine Learning</vt:lpstr>
      <vt:lpstr>Machine learning (기계학습) Model</vt:lpstr>
      <vt:lpstr>Clustering (군집)</vt:lpstr>
      <vt:lpstr>Regression (회귀) – 예측, 분류</vt:lpstr>
      <vt:lpstr>Classification (분류)</vt:lpstr>
      <vt:lpstr>Schedule for Module1</vt:lpstr>
      <vt:lpstr>M1 Programming Labs(1/3)</vt:lpstr>
      <vt:lpstr>M1 Programming Labs(2/3)</vt:lpstr>
      <vt:lpstr>M1 Programming Labs(3/3)</vt:lpstr>
      <vt:lpstr>Schedule for Module2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Anaconda and Jupyter</dc:title>
  <dc:creator>jyj</dc:creator>
  <cp:lastModifiedBy>jyj</cp:lastModifiedBy>
  <cp:revision>206</cp:revision>
  <dcterms:created xsi:type="dcterms:W3CDTF">2018-12-29T03:32:41Z</dcterms:created>
  <dcterms:modified xsi:type="dcterms:W3CDTF">2019-06-20T11:01:45Z</dcterms:modified>
</cp:coreProperties>
</file>