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0" r:id="rId2"/>
    <p:sldId id="277" r:id="rId3"/>
    <p:sldId id="256" r:id="rId4"/>
    <p:sldId id="297" r:id="rId5"/>
    <p:sldId id="300" r:id="rId6"/>
    <p:sldId id="299" r:id="rId7"/>
    <p:sldId id="309" r:id="rId8"/>
    <p:sldId id="298" r:id="rId9"/>
    <p:sldId id="280" r:id="rId10"/>
    <p:sldId id="257" r:id="rId11"/>
    <p:sldId id="268" r:id="rId12"/>
    <p:sldId id="267" r:id="rId13"/>
    <p:sldId id="269" r:id="rId14"/>
    <p:sldId id="270" r:id="rId15"/>
    <p:sldId id="307" r:id="rId16"/>
    <p:sldId id="286" r:id="rId17"/>
    <p:sldId id="287" r:id="rId18"/>
    <p:sldId id="288" r:id="rId19"/>
    <p:sldId id="301" r:id="rId20"/>
    <p:sldId id="302" r:id="rId21"/>
    <p:sldId id="279" r:id="rId22"/>
    <p:sldId id="271" r:id="rId23"/>
    <p:sldId id="273" r:id="rId24"/>
    <p:sldId id="272" r:id="rId25"/>
    <p:sldId id="274" r:id="rId26"/>
    <p:sldId id="276" r:id="rId27"/>
    <p:sldId id="275" r:id="rId28"/>
    <p:sldId id="303" r:id="rId29"/>
    <p:sldId id="308" r:id="rId30"/>
    <p:sldId id="290" r:id="rId31"/>
    <p:sldId id="291" r:id="rId32"/>
    <p:sldId id="292" r:id="rId33"/>
    <p:sldId id="304" r:id="rId34"/>
    <p:sldId id="305" r:id="rId35"/>
    <p:sldId id="294" r:id="rId36"/>
    <p:sldId id="295" r:id="rId37"/>
    <p:sldId id="258" r:id="rId38"/>
    <p:sldId id="259" r:id="rId39"/>
    <p:sldId id="296" r:id="rId40"/>
    <p:sldId id="261" r:id="rId41"/>
    <p:sldId id="262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정식" initials="오" lastIdx="1" clrIdx="0">
    <p:extLst>
      <p:ext uri="{19B8F6BF-5375-455C-9EA6-DF929625EA0E}">
        <p15:presenceInfo xmlns:p15="http://schemas.microsoft.com/office/powerpoint/2012/main" userId="오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3372-0A38-4357-B921-E8560622813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F9F1D-799F-4BBA-83AE-CC7397AAD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1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2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3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9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9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5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5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3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3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9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2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4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49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9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81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84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3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3A736-DCE4-41F6-87C8-5896AA609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FA803-117C-4516-AC47-73DDF140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334B1-4AE2-4489-BF5C-31072C9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A25C2-3B1A-4D42-922E-34995F2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4F325-47C1-45C6-85E8-E56D017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4F316-C7A2-4B84-871A-4CD5EDD4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130CC-E478-4062-A6AD-99771D637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E8DF5-6B44-4676-9227-393C977E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190A5-898A-4AD0-BD54-E05157A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38EA7-0300-45FF-8035-CAA483D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3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920D2-BAD6-486E-9084-E0067D00C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ED50C-17E4-4B4B-8FBB-50426BA88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40211-DE3E-4DAB-8FA0-EBC9E7E5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C646C-103D-49CF-9E51-E926DDC7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FF92D-C7A8-4D38-9854-246F238E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2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57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808" y="6356540"/>
            <a:ext cx="2743721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10/9/2020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7853" y="6356540"/>
            <a:ext cx="4115638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816" y="6356540"/>
            <a:ext cx="274377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5D7D7D6F-6A3C-4018-9529-55F8753C92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801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D74C-0D9B-460D-980B-8D590717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410D8-4F0D-4B4F-AE43-99EA2697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9C47-FF6B-44F1-A3D4-8F372503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84756-4C99-414E-BFD5-9FEE6572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CE921-55E2-467A-B106-7869E06C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700E5-FEEF-45E8-8CB7-E43E9C2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8A9C4-F6CD-4980-B865-AB57D672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7C30E-93B8-40A1-BBD9-27B90B8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7BABB-C700-404E-B2F3-68DFE303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966DC-BD7A-4423-AA60-49C8EC85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6D55-A727-4449-A07D-1C20F795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918B0-8A2D-4A5F-A3C4-A97070E25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1C739-7706-4795-A749-D408227E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1F20D-ACFF-45F0-A201-2A5F132D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BC9AC-4537-4C49-8ABA-6C10A014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10EA8-E8C7-4A4D-9FE3-74D0D1D0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5067-021D-4A03-A856-03C4D1C7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B3CE7-97C6-4DF5-8C36-1AC334B7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A0D11-5E4B-49FB-B103-5737D050F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30605-F9D3-44F6-A0F7-E89CE8AFB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D31F0-24C9-4771-931A-5F6468A9C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921E7-31A8-4D48-93E8-D250D719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353B26-37FD-48A5-86FE-0292A2B6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55F1CD-0B2E-43D7-BCB9-5DD5469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3A0B-A8C0-4188-B69E-BE3E9F30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5D0B8-005F-4AAA-95A6-3E846C3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AD1C4-7CA7-4BD5-ABC6-55E8332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DF4A7-0F12-430C-B6BE-309F7F54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1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1733DE-4045-4C12-974F-200BA1FE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63897-3E1A-40AE-A948-9A57411B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7B38E-8579-4769-99C1-6C2E3F9B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90E67-4A03-4A9A-815F-A00C1BE5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DFDAE-176A-4CF9-90F3-321DE07C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19852-6F79-43FC-9FE4-64C229DB0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784ED-0720-4B50-A1C7-FC99D2CE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806D6-7233-432E-A11F-D059FE3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7FDEE-B523-4E6A-A7C3-5D820930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7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9C35-A924-4378-BE11-A1915D7D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381E2-261E-493F-BE45-FCD1B3190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4AD84-AB98-47CD-A059-3B864A6CD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AE336-EE99-4441-9A85-C4EC77A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211C9-1BE0-4430-B41B-ABE13B9D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B70D7-6384-44C6-9E6D-844E41B4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A677E-0DD2-41C6-8780-DA229E02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B59A3-714B-4DE1-A3FD-9904417F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2616B-C52E-46CB-BB9C-96EE4329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BA84-FD41-40E0-9932-5B5A018C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8DE17-1F68-4925-8EC6-A7F84355C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r>
              <a:rPr lang="ko-KR" altLang="en-US" sz="8000" b="1" dirty="0"/>
              <a:t>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225" y="3888608"/>
            <a:ext cx="2913776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/>
              <a:t>지도교수 이원철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김경민</a:t>
            </a:r>
            <a:endParaRPr lang="en-US" altLang="ko-KR" sz="9600" b="1" dirty="0"/>
          </a:p>
          <a:p>
            <a:pPr algn="r"/>
            <a:r>
              <a:rPr lang="ko-KR" altLang="en-US" sz="9600" b="1" dirty="0" err="1"/>
              <a:t>신종현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김동준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오정식</a:t>
            </a:r>
            <a:endParaRPr lang="en-US" altLang="ko-KR" sz="9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78386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B15D64-D15C-4E55-B67C-0D8ABD4B9BF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504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86802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54165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76764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6679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124E5D4-800F-4EB4-9BB4-FBFB857BEB2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02460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665225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33143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184E7-564F-47D2-93C6-BFB35840D1C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E1A6429-1836-413D-8F68-76CD722B8FB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DCEC60-2121-4C2F-BE12-E1AF59525E5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0F0A3-C6F9-4ED6-AB67-80104C5EC5B2}"/>
              </a:ext>
            </a:extLst>
          </p:cNvPr>
          <p:cNvSpPr/>
          <p:nvPr/>
        </p:nvSpPr>
        <p:spPr>
          <a:xfrm>
            <a:off x="2965141" y="647305"/>
            <a:ext cx="380478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61388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CA43D4-6EAA-425E-A156-CC9D87AA5C99}"/>
              </a:ext>
            </a:extLst>
          </p:cNvPr>
          <p:cNvSpPr/>
          <p:nvPr/>
        </p:nvSpPr>
        <p:spPr>
          <a:xfrm>
            <a:off x="2818097" y="1487595"/>
            <a:ext cx="4038047" cy="240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2B66F-748D-43E2-92F2-8955990770E9}"/>
              </a:ext>
            </a:extLst>
          </p:cNvPr>
          <p:cNvSpPr/>
          <p:nvPr/>
        </p:nvSpPr>
        <p:spPr>
          <a:xfrm>
            <a:off x="2818684" y="1480934"/>
            <a:ext cx="1702982" cy="36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DF1482-31E2-48CC-AE9C-D3C50EA42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72072"/>
              </p:ext>
            </p:extLst>
          </p:nvPr>
        </p:nvGraphicFramePr>
        <p:xfrm>
          <a:off x="2820704" y="18440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66278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C0A58F-3299-4419-836D-0D769CFCF5AB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94B583-3DD9-47CF-89D8-1E40E77DDE8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5AA08-A87F-4AE1-A03B-47796A6D1D04}"/>
              </a:ext>
            </a:extLst>
          </p:cNvPr>
          <p:cNvSpPr/>
          <p:nvPr/>
        </p:nvSpPr>
        <p:spPr>
          <a:xfrm>
            <a:off x="6747029" y="12428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8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4397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739366" y="315019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6529975" y="490838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12218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458882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F7125B-F537-4CBE-BC4F-DE0162525C9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CA2686D6-E08E-434A-BB8C-6903AD42945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7B1AAA4-E88E-410B-84CA-C639DE6E266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F78E46-61B9-4C00-97B7-433FA06AD27D}"/>
              </a:ext>
            </a:extLst>
          </p:cNvPr>
          <p:cNvSpPr/>
          <p:nvPr/>
        </p:nvSpPr>
        <p:spPr>
          <a:xfrm>
            <a:off x="-25836" y="2823197"/>
            <a:ext cx="1890351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1168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7897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9402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00527-1A78-48DB-9E56-1BF04C668C2E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3011AF-9805-407A-8E3B-68B0DE09999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5EE797-85B4-4082-9D1D-63D80A286F6C}"/>
              </a:ext>
            </a:extLst>
          </p:cNvPr>
          <p:cNvSpPr/>
          <p:nvPr/>
        </p:nvSpPr>
        <p:spPr>
          <a:xfrm>
            <a:off x="3366248" y="319405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090045" y="19965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0045" y="1560704"/>
            <a:ext cx="673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36266" y="1943626"/>
            <a:ext cx="6995002" cy="4205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12621" y="195373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562550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FD225-8E42-45DE-AEC7-7EA193F7D0C4}"/>
              </a:ext>
            </a:extLst>
          </p:cNvPr>
          <p:cNvSpPr/>
          <p:nvPr/>
        </p:nvSpPr>
        <p:spPr>
          <a:xfrm>
            <a:off x="47037" y="34077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6291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7898" y="1852703"/>
            <a:ext cx="6995002" cy="5139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78E558-A04D-40A3-BFC6-F9D678EDE75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F08B5A-4AD6-4647-884E-541C445C4308}"/>
              </a:ext>
            </a:extLst>
          </p:cNvPr>
          <p:cNvSpPr/>
          <p:nvPr/>
        </p:nvSpPr>
        <p:spPr>
          <a:xfrm>
            <a:off x="51528" y="431196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1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3414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7650" y="6096971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C85348-4CC5-4CF4-838B-16C464F6032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A25E82-D184-4341-835D-AA58F125F6AB}"/>
              </a:ext>
            </a:extLst>
          </p:cNvPr>
          <p:cNvSpPr/>
          <p:nvPr/>
        </p:nvSpPr>
        <p:spPr>
          <a:xfrm>
            <a:off x="7934036" y="1852703"/>
            <a:ext cx="884572" cy="51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53989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A0F0FF-63A2-4650-82D2-44C6232B545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9CEF75-385D-4DF9-A041-372B5639DED1}"/>
              </a:ext>
            </a:extLst>
          </p:cNvPr>
          <p:cNvSpPr/>
          <p:nvPr/>
        </p:nvSpPr>
        <p:spPr>
          <a:xfrm>
            <a:off x="3353422" y="1123637"/>
            <a:ext cx="1457257" cy="51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3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103EB6-23AF-447D-ACCB-DFE91661A9DC}"/>
              </a:ext>
            </a:extLst>
          </p:cNvPr>
          <p:cNvSpPr/>
          <p:nvPr/>
        </p:nvSpPr>
        <p:spPr>
          <a:xfrm>
            <a:off x="74047" y="5130683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0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업무 프로세스</a:t>
            </a:r>
          </a:p>
        </p:txBody>
      </p:sp>
    </p:spTree>
    <p:extLst>
      <p:ext uri="{BB962C8B-B14F-4D97-AF65-F5344CB8AC3E}">
        <p14:creationId xmlns:p14="http://schemas.microsoft.com/office/powerpoint/2010/main" val="395100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/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8962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대표 화면</a:t>
            </a:r>
          </a:p>
        </p:txBody>
      </p:sp>
    </p:spTree>
    <p:extLst>
      <p:ext uri="{BB962C8B-B14F-4D97-AF65-F5344CB8AC3E}">
        <p14:creationId xmlns:p14="http://schemas.microsoft.com/office/powerpoint/2010/main" val="145909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079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/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6679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087412-5273-472C-BC2C-3DE499551AC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3A4BF8-AA6E-481A-9543-62F1A9DB7412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1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72343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581882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236796F-AF1E-4DCF-951E-A0C36C3B3525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/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9CDCF-7AEE-4657-91C9-9D2AD276637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569B25-1689-499D-88D3-108C9FED0A8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E6FC67-78FD-456E-9610-9325B9308643}"/>
              </a:ext>
            </a:extLst>
          </p:cNvPr>
          <p:cNvSpPr/>
          <p:nvPr/>
        </p:nvSpPr>
        <p:spPr>
          <a:xfrm>
            <a:off x="2806116" y="668754"/>
            <a:ext cx="4233867" cy="472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8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CA43D4-6EAA-425E-A156-CC9D87AA5C99}"/>
              </a:ext>
            </a:extLst>
          </p:cNvPr>
          <p:cNvSpPr/>
          <p:nvPr/>
        </p:nvSpPr>
        <p:spPr>
          <a:xfrm>
            <a:off x="2818097" y="1487595"/>
            <a:ext cx="4038047" cy="240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2B66F-748D-43E2-92F2-8955990770E9}"/>
              </a:ext>
            </a:extLst>
          </p:cNvPr>
          <p:cNvSpPr/>
          <p:nvPr/>
        </p:nvSpPr>
        <p:spPr>
          <a:xfrm>
            <a:off x="2818684" y="1480934"/>
            <a:ext cx="1702982" cy="36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DF1482-31E2-48CC-AE9C-D3C50EA42760}"/>
              </a:ext>
            </a:extLst>
          </p:cNvPr>
          <p:cNvGraphicFramePr>
            <a:graphicFrameLocks noGrp="1"/>
          </p:cNvGraphicFramePr>
          <p:nvPr/>
        </p:nvGraphicFramePr>
        <p:xfrm>
          <a:off x="2820704" y="18440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/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737A5F-5B11-4F26-A6EF-C5EA80635149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2F8479-FE8C-4BD3-8ED2-A5158D45E70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1917D9-95BE-4BCA-937F-3886426078AE}"/>
              </a:ext>
            </a:extLst>
          </p:cNvPr>
          <p:cNvSpPr/>
          <p:nvPr/>
        </p:nvSpPr>
        <p:spPr>
          <a:xfrm>
            <a:off x="6761630" y="126503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4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084243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연가승인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818324" y="317368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2C1605F4-1158-4351-BF18-D4D36C2177EC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7317266" y="46369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7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/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458882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64C2E9-796C-416A-859E-01E28C1C4A80}"/>
              </a:ext>
            </a:extLst>
          </p:cNvPr>
          <p:cNvSpPr/>
          <p:nvPr/>
        </p:nvSpPr>
        <p:spPr>
          <a:xfrm>
            <a:off x="5808626" y="4861517"/>
            <a:ext cx="1036101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연가승인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3224D3F1-09B6-4D64-837B-C3136E7BFD98}"/>
              </a:ext>
            </a:extLst>
          </p:cNvPr>
          <p:cNvSpPr/>
          <p:nvPr/>
        </p:nvSpPr>
        <p:spPr>
          <a:xfrm>
            <a:off x="6142118" y="463940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2C76E1-FB0C-4A8D-A8AA-5F4E85D1A7A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75ED50-93CE-4604-BE59-C7033276F6E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541E55-85ED-4DA0-9434-6BCB6A7A40B3}"/>
              </a:ext>
            </a:extLst>
          </p:cNvPr>
          <p:cNvSpPr/>
          <p:nvPr/>
        </p:nvSpPr>
        <p:spPr>
          <a:xfrm>
            <a:off x="144876" y="2760955"/>
            <a:ext cx="1702974" cy="370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EA6D63-A06F-49FA-ADCE-84B455DB6697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111125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슬라이드 화면에서 연가승인 버튼을 누를 시 이러한 화면으로 전환 됨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구분이 안된 신청한 인원에 대한 내용들이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 표시는 확인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삭제로 선택해서 표시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저장 버튼을 누를 시 승인 구분 표시를 한 내용에 한해서 저장이 되고 연가 신청을 한 인원들의 연가 신청 내역에  승인여부가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연가승인 페이지로 전환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37E10-C98E-4AC8-8A35-A35AA131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95842"/>
              </p:ext>
            </p:extLst>
          </p:nvPr>
        </p:nvGraphicFramePr>
        <p:xfrm>
          <a:off x="2019366" y="1271518"/>
          <a:ext cx="6839408" cy="4676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64">
                  <a:extLst>
                    <a:ext uri="{9D8B030D-6E8A-4147-A177-3AD203B41FA5}">
                      <a16:colId xmlns:a16="http://schemas.microsoft.com/office/drawing/2014/main" val="3637550470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3853511298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4135543168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380691908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22606654"/>
                    </a:ext>
                  </a:extLst>
                </a:gridCol>
                <a:gridCol w="563564">
                  <a:extLst>
                    <a:ext uri="{9D8B030D-6E8A-4147-A177-3AD203B41FA5}">
                      <a16:colId xmlns:a16="http://schemas.microsoft.com/office/drawing/2014/main" val="3960022745"/>
                    </a:ext>
                  </a:extLst>
                </a:gridCol>
                <a:gridCol w="1189735">
                  <a:extLst>
                    <a:ext uri="{9D8B030D-6E8A-4147-A177-3AD203B41FA5}">
                      <a16:colId xmlns:a16="http://schemas.microsoft.com/office/drawing/2014/main" val="1016222846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406456565"/>
                    </a:ext>
                  </a:extLst>
                </a:gridCol>
              </a:tblGrid>
              <a:tr h="584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31525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79258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56397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5807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7069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01369"/>
                  </a:ext>
                </a:extLst>
              </a:tr>
              <a:tr h="116906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신청 인원이 많을 시 스크롤로 아래에 계속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2277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43D8012-CF28-474E-BFBC-9BBF7F0420B6}"/>
              </a:ext>
            </a:extLst>
          </p:cNvPr>
          <p:cNvSpPr/>
          <p:nvPr/>
        </p:nvSpPr>
        <p:spPr>
          <a:xfrm>
            <a:off x="7231310" y="6112287"/>
            <a:ext cx="813732" cy="385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3FE5C-A891-4BC3-BD36-6E50B6434F66}"/>
              </a:ext>
            </a:extLst>
          </p:cNvPr>
          <p:cNvSpPr/>
          <p:nvPr/>
        </p:nvSpPr>
        <p:spPr>
          <a:xfrm>
            <a:off x="8045042" y="6111930"/>
            <a:ext cx="813732" cy="385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C0ECC4A-8D43-421D-9CED-0F87EFE2134B}"/>
              </a:ext>
            </a:extLst>
          </p:cNvPr>
          <p:cNvSpPr/>
          <p:nvPr/>
        </p:nvSpPr>
        <p:spPr>
          <a:xfrm>
            <a:off x="2019366" y="78705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8F0BEBB8-234C-4031-808C-5D6C369FEE6D}"/>
              </a:ext>
            </a:extLst>
          </p:cNvPr>
          <p:cNvSpPr/>
          <p:nvPr/>
        </p:nvSpPr>
        <p:spPr>
          <a:xfrm>
            <a:off x="2019366" y="199643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8612B1F2-8A45-4D6F-BB4F-3B0DF09662A3}"/>
              </a:ext>
            </a:extLst>
          </p:cNvPr>
          <p:cNvSpPr/>
          <p:nvPr/>
        </p:nvSpPr>
        <p:spPr>
          <a:xfrm>
            <a:off x="8394299" y="201501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9C1CFF1D-7723-46DA-A366-26A6A0311CD8}"/>
              </a:ext>
            </a:extLst>
          </p:cNvPr>
          <p:cNvSpPr/>
          <p:nvPr/>
        </p:nvSpPr>
        <p:spPr>
          <a:xfrm>
            <a:off x="7432596" y="593076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C91892D2-3211-4456-9546-3B130FEF73AB}"/>
              </a:ext>
            </a:extLst>
          </p:cNvPr>
          <p:cNvSpPr/>
          <p:nvPr/>
        </p:nvSpPr>
        <p:spPr>
          <a:xfrm>
            <a:off x="8267350" y="593076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A21C8C-A6CD-4703-9521-950D923BC73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75275B7-583F-4F19-8447-E3A092D7E76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/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/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0A43A-1F20-4F53-9871-D3E846E2BB4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142DA6-9DAD-40EE-A680-673A6772D81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51FE0C-C872-44DF-AF73-59639F12C766}"/>
              </a:ext>
            </a:extLst>
          </p:cNvPr>
          <p:cNvSpPr/>
          <p:nvPr/>
        </p:nvSpPr>
        <p:spPr>
          <a:xfrm>
            <a:off x="3604334" y="3186429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부서를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전직원의</a:t>
                      </a:r>
                      <a:r>
                        <a:rPr lang="ko-KR" altLang="en-US" sz="1000" dirty="0"/>
                        <a:t> 근무내용을 일별로 선택하여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월별근무조회</a:t>
                      </a:r>
                      <a:r>
                        <a:rPr lang="ko-KR" altLang="en-US" sz="1000" baseline="0" dirty="0"/>
                        <a:t> 칸을</a:t>
                      </a:r>
                      <a:r>
                        <a:rPr lang="ko-KR" altLang="en-US" sz="1000" dirty="0"/>
                        <a:t> 누르면 해당 직원의 월별근무조회가 가능하다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직원의 근무조회 창과 동일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2996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rot="10800000">
            <a:off x="4004115" y="13065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29447" y="1683194"/>
          <a:ext cx="69623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9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월별근무조회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/>
        </p:nvGraphicFramePr>
        <p:xfrm>
          <a:off x="4321604" y="1186899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26" name="양쪽 대괄호 25"/>
          <p:cNvSpPr/>
          <p:nvPr/>
        </p:nvSpPr>
        <p:spPr>
          <a:xfrm>
            <a:off x="3079273" y="88474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양쪽 대괄호 28"/>
          <p:cNvSpPr/>
          <p:nvPr/>
        </p:nvSpPr>
        <p:spPr>
          <a:xfrm>
            <a:off x="4321604" y="8815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양쪽 대괄호 29"/>
          <p:cNvSpPr/>
          <p:nvPr/>
        </p:nvSpPr>
        <p:spPr>
          <a:xfrm>
            <a:off x="7329611" y="21173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35051" y="855620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CB22EA-7F01-496F-81D1-CADC7868F56E}"/>
              </a:ext>
            </a:extLst>
          </p:cNvPr>
          <p:cNvSpPr/>
          <p:nvPr/>
        </p:nvSpPr>
        <p:spPr>
          <a:xfrm>
            <a:off x="281526" y="3407774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1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090045" y="19965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0045" y="1560704"/>
            <a:ext cx="673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36266" y="1943626"/>
            <a:ext cx="6995002" cy="4205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12621" y="195373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562550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4504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8983935" y="249"/>
          <a:ext cx="3205047" cy="6859005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2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2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등록한 사원번호와 비밀번호로 로그인할 수 있으며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로그인 시 사원번호에 따라 해당 페이지로 넘어간다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시스템 관리자 페이지는 휴일설정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공통코드 추가 및 삭제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직원의 정보를 보거나 추가 및 삭제할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94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 페이지는 직원 페이지와 동일하게 홈 화면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업무등록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업무조회 및 지시 기능을 가지고 있으며</a:t>
                      </a:r>
                      <a:r>
                        <a:rPr kumimoji="1" lang="en-US" altLang="ko-KR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대표페이지에서는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근무를 조회할 수 있는 근무 조회 기능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직원이 신청한 연가를 승인할 수 있는 연가 승인기능을 포함하고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23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3-2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 페이지 또한 대표 페이지와 거의 동일한 기능을 가지고 있으나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다른 직원의 근무를 조회할 수 없으며 연가를 신청해야 함으로 연가 신청 페이지가 추가된다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각 페이지에서 로그아웃 버튼을 누를 시 로그인 화면으로 돌아간다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821245"/>
                  </a:ext>
                </a:extLst>
              </a:tr>
            </a:tbl>
          </a:graphicData>
        </a:graphic>
      </p:graphicFrame>
      <p:sp>
        <p:nvSpPr>
          <p:cNvPr id="3215" name="TextBox 3214"/>
          <p:cNvSpPr txBox="1"/>
          <p:nvPr/>
        </p:nvSpPr>
        <p:spPr>
          <a:xfrm rot="21600000">
            <a:off x="992035" y="1734953"/>
            <a:ext cx="1470305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 화면</a:t>
            </a:r>
          </a:p>
        </p:txBody>
      </p:sp>
      <p:sp>
        <p:nvSpPr>
          <p:cNvPr id="3216" name="TextBox 3215"/>
          <p:cNvSpPr txBox="1"/>
          <p:nvPr/>
        </p:nvSpPr>
        <p:spPr>
          <a:xfrm rot="21600000">
            <a:off x="3060994" y="173495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0" name="TextBox 3219"/>
          <p:cNvSpPr txBox="1"/>
          <p:nvPr/>
        </p:nvSpPr>
        <p:spPr>
          <a:xfrm rot="21600000">
            <a:off x="3060994" y="319258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1" name="TextBox 3220"/>
          <p:cNvSpPr txBox="1"/>
          <p:nvPr/>
        </p:nvSpPr>
        <p:spPr>
          <a:xfrm rot="21600000">
            <a:off x="3060994" y="4508884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pic>
        <p:nvPicPr>
          <p:cNvPr id="3222" name="그림 322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45000" y="1990585"/>
            <a:ext cx="320740" cy="1514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3" name="그림 322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62340" y="1933406"/>
            <a:ext cx="603400" cy="1143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4" name="그림 322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745000" y="3448215"/>
            <a:ext cx="315994" cy="137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5" name="그림 322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839003" y="2244655"/>
            <a:ext cx="114303" cy="947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26" name="TextBox 3225"/>
          <p:cNvSpPr txBox="1"/>
          <p:nvPr/>
        </p:nvSpPr>
        <p:spPr>
          <a:xfrm rot="21600000">
            <a:off x="5664800" y="1168072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휴일설정</a:t>
            </a:r>
          </a:p>
        </p:txBody>
      </p:sp>
      <p:sp>
        <p:nvSpPr>
          <p:cNvPr id="3227" name="TextBox 3226"/>
          <p:cNvSpPr txBox="1"/>
          <p:nvPr/>
        </p:nvSpPr>
        <p:spPr>
          <a:xfrm rot="21600000">
            <a:off x="5636416" y="1563470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sp>
        <p:nvSpPr>
          <p:cNvPr id="3228" name="TextBox 3227"/>
          <p:cNvSpPr txBox="1"/>
          <p:nvPr/>
        </p:nvSpPr>
        <p:spPr>
          <a:xfrm rot="21600000">
            <a:off x="5636416" y="196043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 관리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717076" y="1276065"/>
            <a:ext cx="908227" cy="7288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721824" y="1655549"/>
            <a:ext cx="914592" cy="352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726625" y="1971544"/>
            <a:ext cx="909789" cy="1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32" name="TextBox 3231"/>
          <p:cNvSpPr txBox="1"/>
          <p:nvPr/>
        </p:nvSpPr>
        <p:spPr>
          <a:xfrm rot="21600000">
            <a:off x="5636416" y="2428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36" name="TextBox 3235"/>
          <p:cNvSpPr txBox="1"/>
          <p:nvPr/>
        </p:nvSpPr>
        <p:spPr>
          <a:xfrm rot="21600000">
            <a:off x="5636416" y="3616515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sp>
        <p:nvSpPr>
          <p:cNvPr id="3237" name="TextBox 3236"/>
          <p:cNvSpPr txBox="1"/>
          <p:nvPr/>
        </p:nvSpPr>
        <p:spPr>
          <a:xfrm rot="21600000">
            <a:off x="5636416" y="3219554"/>
            <a:ext cx="1656138" cy="21755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38" name="TextBox 3237"/>
          <p:cNvSpPr txBox="1"/>
          <p:nvPr/>
        </p:nvSpPr>
        <p:spPr>
          <a:xfrm rot="21600000">
            <a:off x="5636416" y="2824211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pic>
        <p:nvPicPr>
          <p:cNvPr id="3239" name="그림 323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715514" y="2536806"/>
            <a:ext cx="920902" cy="924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0" name="그림 32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4699600" y="2932150"/>
            <a:ext cx="936816" cy="550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1" name="그림 3240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725006" y="3286227"/>
            <a:ext cx="911409" cy="1794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2" name="그림 3241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4723442" y="3429175"/>
            <a:ext cx="912973" cy="315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3" name="TextBox 3242"/>
          <p:cNvSpPr txBox="1"/>
          <p:nvPr/>
        </p:nvSpPr>
        <p:spPr>
          <a:xfrm rot="21600000">
            <a:off x="5636416" y="4011858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3244" name="그림 3243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4712330" y="3432302"/>
            <a:ext cx="924085" cy="687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5" name="TextBox 3244"/>
          <p:cNvSpPr txBox="1"/>
          <p:nvPr/>
        </p:nvSpPr>
        <p:spPr>
          <a:xfrm rot="21600000">
            <a:off x="5636416" y="4516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46" name="TextBox 3245"/>
          <p:cNvSpPr txBox="1"/>
          <p:nvPr/>
        </p:nvSpPr>
        <p:spPr>
          <a:xfrm rot="21600000">
            <a:off x="5636416" y="4877256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47" name="TextBox 3246"/>
          <p:cNvSpPr txBox="1"/>
          <p:nvPr/>
        </p:nvSpPr>
        <p:spPr>
          <a:xfrm rot="21600000">
            <a:off x="5636416" y="523607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48" name="TextBox 3247"/>
          <p:cNvSpPr txBox="1"/>
          <p:nvPr/>
        </p:nvSpPr>
        <p:spPr>
          <a:xfrm rot="21600000">
            <a:off x="5636416" y="5596522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3252" name="그림 3251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720260" y="4585104"/>
            <a:ext cx="916156" cy="196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3" name="그림 3252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4718640" y="4745476"/>
            <a:ext cx="917775" cy="268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4" name="그림 3253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4713895" y="4747038"/>
            <a:ext cx="922521" cy="597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5" name="그림 3254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4710711" y="4750221"/>
            <a:ext cx="925704" cy="954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56" name="TextBox 3255"/>
          <p:cNvSpPr txBox="1"/>
          <p:nvPr/>
        </p:nvSpPr>
        <p:spPr>
          <a:xfrm rot="21600000">
            <a:off x="3030785" y="5577481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로그아웃</a:t>
            </a:r>
          </a:p>
        </p:txBody>
      </p:sp>
      <p:pic>
        <p:nvPicPr>
          <p:cNvPr id="3257" name="그림 3256"/>
          <p:cNvPicPr>
            <a:picLocks noChangeAspect="1"/>
          </p:cNvPicPr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3804048" y="3702285"/>
            <a:ext cx="176284" cy="8049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8" name="그림 3257"/>
          <p:cNvPicPr>
            <a:picLocks noChangeAspect="1"/>
          </p:cNvPicPr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3804048" y="5018585"/>
            <a:ext cx="176284" cy="533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9" name="그림 3258"/>
          <p:cNvPicPr>
            <a:picLocks noChangeAspect="1"/>
          </p:cNvPicPr>
          <p:nvPr/>
        </p:nvPicPr>
        <p:blipFill rotWithShape="1">
          <a:blip r:embed="rId20">
            <a:lum/>
          </a:blip>
          <a:stretch>
            <a:fillRect/>
          </a:stretch>
        </p:blipFill>
        <p:spPr>
          <a:xfrm>
            <a:off x="1641446" y="2246218"/>
            <a:ext cx="1390957" cy="3605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9E1D7359-B8B6-4C09-B351-46E14759E273}"/>
              </a:ext>
            </a:extLst>
          </p:cNvPr>
          <p:cNvSpPr/>
          <p:nvPr/>
        </p:nvSpPr>
        <p:spPr>
          <a:xfrm>
            <a:off x="1031435" y="1451614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B66343AE-5B83-4007-80DE-E97C64FF77AC}"/>
              </a:ext>
            </a:extLst>
          </p:cNvPr>
          <p:cNvSpPr/>
          <p:nvPr/>
        </p:nvSpPr>
        <p:spPr>
          <a:xfrm>
            <a:off x="3117660" y="2917141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9563DE1A-9169-4883-9500-EAE7AB13E4F5}"/>
              </a:ext>
            </a:extLst>
          </p:cNvPr>
          <p:cNvSpPr/>
          <p:nvPr/>
        </p:nvSpPr>
        <p:spPr>
          <a:xfrm>
            <a:off x="3047810" y="4229544"/>
            <a:ext cx="564156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3-2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3123078" y="1474520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52963A98-E010-47F7-AE76-93B1FF81EA8E}"/>
              </a:ext>
            </a:extLst>
          </p:cNvPr>
          <p:cNvSpPr/>
          <p:nvPr/>
        </p:nvSpPr>
        <p:spPr>
          <a:xfrm>
            <a:off x="3111395" y="5313189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71B1B-6D3E-43B9-B45E-2CA9D3749B4F}"/>
              </a:ext>
            </a:extLst>
          </p:cNvPr>
          <p:cNvSpPr txBox="1"/>
          <p:nvPr/>
        </p:nvSpPr>
        <p:spPr>
          <a:xfrm rot="21600000">
            <a:off x="5664800" y="597918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B558511-883A-4CF3-A1F6-6DE34BE58C0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 rot="422626">
            <a:off x="4642048" y="4772909"/>
            <a:ext cx="1136650" cy="1171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48EBA546-2754-432A-8B37-FC03F5215A5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6526" y="1852703"/>
            <a:ext cx="6995002" cy="5139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4DD4B-555C-4195-A8E9-9CF13F7563D2}"/>
              </a:ext>
            </a:extLst>
          </p:cNvPr>
          <p:cNvSpPr/>
          <p:nvPr/>
        </p:nvSpPr>
        <p:spPr>
          <a:xfrm>
            <a:off x="73320" y="4311960"/>
            <a:ext cx="165622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7650" y="6096971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B7E2D9-3C50-4D32-925B-9820DEF8A65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A21ABC-A9A8-4B26-BF6A-9C6A326C59BA}"/>
              </a:ext>
            </a:extLst>
          </p:cNvPr>
          <p:cNvSpPr/>
          <p:nvPr/>
        </p:nvSpPr>
        <p:spPr>
          <a:xfrm>
            <a:off x="7956493" y="1480510"/>
            <a:ext cx="919107" cy="855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9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0AE395-E5BB-4B3F-AACC-C61ACECC40FE}"/>
              </a:ext>
            </a:extLst>
          </p:cNvPr>
          <p:cNvSpPr/>
          <p:nvPr/>
        </p:nvSpPr>
        <p:spPr>
          <a:xfrm>
            <a:off x="3546561" y="1078795"/>
            <a:ext cx="1149288" cy="50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7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539CC-D5CC-4C1F-BC56-36FAEE1A213F}"/>
              </a:ext>
            </a:extLst>
          </p:cNvPr>
          <p:cNvSpPr/>
          <p:nvPr/>
        </p:nvSpPr>
        <p:spPr>
          <a:xfrm>
            <a:off x="67569" y="5220070"/>
            <a:ext cx="1521534" cy="51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/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1" y="1584110"/>
            <a:ext cx="11492917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시스템관리자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2986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3CC834-744C-4128-8855-78B6F31197A5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공휴일이나 회사 설립일과 같은 휴일을 관리자가 지정할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달력이 나오며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달력에서 년도와 달을 선택 시 </a:t>
                      </a:r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데이터가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데이터를 보고 검색 </a:t>
                      </a:r>
                      <a:r>
                        <a:rPr lang="ko-KR" altLang="en-US" sz="1200" dirty="0" err="1"/>
                        <a:t>버튼를</a:t>
                      </a:r>
                      <a:r>
                        <a:rPr lang="ko-KR" altLang="en-US" sz="1200" dirty="0"/>
                        <a:t> 누르면 최종적으로 </a:t>
                      </a:r>
                      <a:r>
                        <a:rPr lang="en-US" altLang="ko-KR" sz="1200" dirty="0"/>
                        <a:t>(4)</a:t>
                      </a:r>
                      <a:r>
                        <a:rPr lang="ko-KR" altLang="en-US" sz="1200" dirty="0"/>
                        <a:t>의 달력이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휴일을 설정할 수 있는 달력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설정 뒤 검색 버튼에 의해 바뀜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날짜를 클릭 시 휴일 설정 팝업창이 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D08699-C7B1-4D11-94D3-8C35DBD14FC3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98195"/>
              </p:ext>
            </p:extLst>
          </p:nvPr>
        </p:nvGraphicFramePr>
        <p:xfrm>
          <a:off x="1921917" y="2340992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6495" y="2048951"/>
            <a:ext cx="1865607" cy="46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00072" y="933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302983"/>
            <a:ext cx="74307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49614" y="1589381"/>
            <a:ext cx="2252306" cy="3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980902" y="1599781"/>
            <a:ext cx="1299410" cy="3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334" y="1534378"/>
            <a:ext cx="529382" cy="529382"/>
          </a:xfrm>
          <a:prstGeom prst="rect">
            <a:avLst/>
          </a:prstGeom>
        </p:spPr>
      </p:pic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09460" y="1816058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E5DC7470-4D6E-4F6F-97EA-BF1558D8ACDA}"/>
              </a:ext>
            </a:extLst>
          </p:cNvPr>
          <p:cNvSpPr/>
          <p:nvPr/>
        </p:nvSpPr>
        <p:spPr>
          <a:xfrm>
            <a:off x="1952079" y="1378783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562829EE-FB80-4CA0-A578-996491060FB1}"/>
              </a:ext>
            </a:extLst>
          </p:cNvPr>
          <p:cNvSpPr/>
          <p:nvPr/>
        </p:nvSpPr>
        <p:spPr>
          <a:xfrm>
            <a:off x="7858287" y="135793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F6D39C64-F5AB-4284-BFD2-9B9A7D400FC5}"/>
              </a:ext>
            </a:extLst>
          </p:cNvPr>
          <p:cNvSpPr/>
          <p:nvPr/>
        </p:nvSpPr>
        <p:spPr>
          <a:xfrm>
            <a:off x="2963327" y="446362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4C96F27F-2EA7-455F-B98D-FB4CFA740070}"/>
              </a:ext>
            </a:extLst>
          </p:cNvPr>
          <p:cNvSpPr/>
          <p:nvPr/>
        </p:nvSpPr>
        <p:spPr>
          <a:xfrm>
            <a:off x="1952305" y="206376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15962A8-97DD-49AA-9F31-11DE5E4C61A2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99AAA4-6892-4902-ADA7-E3F72F31D8A9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98EE8F-D258-4D8A-9718-E34593CC31DF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A0C5EC-9CCB-4D72-8345-4192E2B636EF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E47B81-3D6B-41C6-BC83-C696069972F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AF8236-EC22-4685-B7FA-B13662083747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94983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3A629-3201-4A6D-9A25-C0DB395A2886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46F522F8-F28D-44FF-8FEA-BDFAA472239E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2D003-453D-40CF-9ECB-EC2967E1F408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7B6F7-9B72-4E18-877D-7B92D2CBEF2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57C23F-769C-4CB4-95F7-A342747C7CA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선택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뜨는 휴일 설정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오토로 날짜가 찍힌다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 코드로 생성된 휴일들이 </a:t>
                      </a:r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휴일에 대한 간단한 설명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공백으로 두어도 등록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버튼을 누르면 최종적으로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들어간다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54353"/>
              </p:ext>
            </p:extLst>
          </p:nvPr>
        </p:nvGraphicFramePr>
        <p:xfrm>
          <a:off x="1921917" y="2349211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2963327" y="4420691"/>
            <a:ext cx="907610" cy="587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10554" y="919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288361"/>
            <a:ext cx="7430704" cy="146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21917" y="1599996"/>
            <a:ext cx="2252306" cy="3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738712" y="1589381"/>
            <a:ext cx="1299410" cy="3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4812" y="1533431"/>
            <a:ext cx="529382" cy="5293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30C6E0-A1EF-4B03-8C11-EBDB9C1DFD55}"/>
              </a:ext>
            </a:extLst>
          </p:cNvPr>
          <p:cNvSpPr txBox="1"/>
          <p:nvPr/>
        </p:nvSpPr>
        <p:spPr>
          <a:xfrm>
            <a:off x="7591140" y="984957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(2-1)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4166E-D3DF-4932-AE43-3B6A432262D3}"/>
              </a:ext>
            </a:extLst>
          </p:cNvPr>
          <p:cNvSpPr/>
          <p:nvPr/>
        </p:nvSpPr>
        <p:spPr>
          <a:xfrm>
            <a:off x="4409503" y="1307851"/>
            <a:ext cx="4471660" cy="48764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78BF0C0A-A194-4673-AC67-FCCC15DE5038}"/>
              </a:ext>
            </a:extLst>
          </p:cNvPr>
          <p:cNvGraphicFramePr>
            <a:graphicFrameLocks noGrp="1"/>
          </p:cNvGraphicFramePr>
          <p:nvPr/>
        </p:nvGraphicFramePr>
        <p:xfrm>
          <a:off x="4501191" y="2289970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DF66E8-A792-4F41-8D93-8CB00AB9023F}"/>
              </a:ext>
            </a:extLst>
          </p:cNvPr>
          <p:cNvSpPr/>
          <p:nvPr/>
        </p:nvSpPr>
        <p:spPr>
          <a:xfrm>
            <a:off x="5900663" y="1559686"/>
            <a:ext cx="1375343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휴일설정</a:t>
            </a:r>
            <a:endParaRPr lang="en-US" altLang="ko-KR" dirty="0"/>
          </a:p>
        </p:txBody>
      </p:sp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2726D129-93DB-4558-B9BF-C012CEC567DB}"/>
              </a:ext>
            </a:extLst>
          </p:cNvPr>
          <p:cNvGraphicFramePr>
            <a:graphicFrameLocks noGrp="1"/>
          </p:cNvGraphicFramePr>
          <p:nvPr/>
        </p:nvGraphicFramePr>
        <p:xfrm>
          <a:off x="4501191" y="2933626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휴일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58C68C-9427-4DD6-9BE1-B232BFE57432}"/>
              </a:ext>
            </a:extLst>
          </p:cNvPr>
          <p:cNvSpPr/>
          <p:nvPr/>
        </p:nvSpPr>
        <p:spPr>
          <a:xfrm>
            <a:off x="4528045" y="3642716"/>
            <a:ext cx="1266363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CFD3D2-C3DE-4E70-A771-CDC3579C0D75}"/>
              </a:ext>
            </a:extLst>
          </p:cNvPr>
          <p:cNvSpPr/>
          <p:nvPr/>
        </p:nvSpPr>
        <p:spPr>
          <a:xfrm>
            <a:off x="4525320" y="4088206"/>
            <a:ext cx="4059803" cy="1350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 공간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F58C-9914-4E71-AACF-FF34EA3111F9}"/>
              </a:ext>
            </a:extLst>
          </p:cNvPr>
          <p:cNvSpPr/>
          <p:nvPr/>
        </p:nvSpPr>
        <p:spPr>
          <a:xfrm>
            <a:off x="6866665" y="5566639"/>
            <a:ext cx="859229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13331A-5303-4571-B3B2-515BB09245F3}"/>
              </a:ext>
            </a:extLst>
          </p:cNvPr>
          <p:cNvSpPr/>
          <p:nvPr/>
        </p:nvSpPr>
        <p:spPr>
          <a:xfrm>
            <a:off x="7725894" y="5566640"/>
            <a:ext cx="859229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AF368D21-2EB6-45E6-A9A6-6ADB99DD1A59}"/>
              </a:ext>
            </a:extLst>
          </p:cNvPr>
          <p:cNvSpPr/>
          <p:nvPr/>
        </p:nvSpPr>
        <p:spPr>
          <a:xfrm>
            <a:off x="4462137" y="14137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72C389CF-A644-4199-90E6-5B00A7C52579}"/>
              </a:ext>
            </a:extLst>
          </p:cNvPr>
          <p:cNvSpPr/>
          <p:nvPr/>
        </p:nvSpPr>
        <p:spPr>
          <a:xfrm>
            <a:off x="4584138" y="2372555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E08C50C7-6964-4DBC-A20D-B9D0B33309DA}"/>
              </a:ext>
            </a:extLst>
          </p:cNvPr>
          <p:cNvSpPr/>
          <p:nvPr/>
        </p:nvSpPr>
        <p:spPr>
          <a:xfrm>
            <a:off x="4478247" y="30162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AF490717-ECB4-43C6-8309-C6CDB620BB0A}"/>
              </a:ext>
            </a:extLst>
          </p:cNvPr>
          <p:cNvSpPr/>
          <p:nvPr/>
        </p:nvSpPr>
        <p:spPr>
          <a:xfrm>
            <a:off x="4600861" y="376537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984FDC67-441A-4F48-B515-C3733458144C}"/>
              </a:ext>
            </a:extLst>
          </p:cNvPr>
          <p:cNvSpPr/>
          <p:nvPr/>
        </p:nvSpPr>
        <p:spPr>
          <a:xfrm>
            <a:off x="6555037" y="569844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B27805-F3A6-47AD-84BC-3FAC78A05333}"/>
              </a:ext>
            </a:extLst>
          </p:cNvPr>
          <p:cNvSpPr/>
          <p:nvPr/>
        </p:nvSpPr>
        <p:spPr>
          <a:xfrm flipV="1">
            <a:off x="8142988" y="2969588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A2B34D-6DAB-4157-BFB9-2018CAF84DB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4DF4EF-0C4E-40F0-B766-700AED335DEA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2EFD93-A8A2-43B7-B3B2-D13D9E8179C8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0326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78F31-2CE9-4235-A9C7-1B7BD896A59B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3C1C6724-D872-4DF1-BCDC-F24844BA84E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458D41-E536-4AB0-AA85-B7F93B736D92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0DF761-BCDA-4648-A8FC-B76641503ED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506EA3-6843-4DAE-A589-A149E12E7406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B704E5-2B26-44F8-A509-4A326EB6C09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8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74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직원의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근무부서를 선택창을 통해 선택할 수 있음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전체라는 항목을 통해 전체 사원도 보기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부서의 사원 정보들이 뜨는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체크박스를 통해 선택할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선택한 사원들을 삭제 버튼</a:t>
                      </a:r>
                      <a:r>
                        <a:rPr lang="en-US" altLang="ko-KR" sz="1200" dirty="0"/>
                        <a:t>(5)</a:t>
                      </a:r>
                      <a:r>
                        <a:rPr lang="ko-KR" altLang="en-US" sz="1200" dirty="0"/>
                        <a:t>을 통해 해당 데이터를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72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사원의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각 사원의 데이터를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사원의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8829" y="2744776"/>
            <a:ext cx="1897997" cy="318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2438" y="942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02983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98520" y="282557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BA3828A9-A317-4CA4-A750-78509E783CD9}"/>
              </a:ext>
            </a:extLst>
          </p:cNvPr>
          <p:cNvSpPr/>
          <p:nvPr/>
        </p:nvSpPr>
        <p:spPr>
          <a:xfrm>
            <a:off x="6635267" y="209647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0829"/>
              </p:ext>
            </p:extLst>
          </p:nvPr>
        </p:nvGraphicFramePr>
        <p:xfrm>
          <a:off x="1909321" y="2651635"/>
          <a:ext cx="7676704" cy="357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01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33266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68076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0048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00377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494885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0103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10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 err="1"/>
                        <a:t>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31041"/>
              </p:ext>
            </p:extLst>
          </p:nvPr>
        </p:nvGraphicFramePr>
        <p:xfrm>
          <a:off x="1937732" y="1642655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F6BEF76-B1A0-41A0-B754-22FEAEA3B907}"/>
              </a:ext>
            </a:extLst>
          </p:cNvPr>
          <p:cNvSpPr/>
          <p:nvPr/>
        </p:nvSpPr>
        <p:spPr>
          <a:xfrm flipV="1">
            <a:off x="3833511" y="1698267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892438" y="140655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35B43E22-159A-4DA2-A792-AA4344FC07B9}"/>
              </a:ext>
            </a:extLst>
          </p:cNvPr>
          <p:cNvSpPr/>
          <p:nvPr/>
        </p:nvSpPr>
        <p:spPr>
          <a:xfrm>
            <a:off x="1909321" y="237986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BDCF8901-DE76-4B62-8230-A0AD511665E0}"/>
              </a:ext>
            </a:extLst>
          </p:cNvPr>
          <p:cNvSpPr/>
          <p:nvPr/>
        </p:nvSpPr>
        <p:spPr>
          <a:xfrm>
            <a:off x="1940682" y="2716796"/>
            <a:ext cx="216978" cy="12059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3681E-FFB7-4D63-9578-24CB829B825D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F7DDF-E4F4-4B60-B3C4-A15C9DFFC8A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38391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EE30B-AC91-4239-A1FE-4C17A3080F9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C633F8B0-8591-46B7-866B-009EB4B1084A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F9F4DB-8B33-4501-B374-F964C986569E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14F9E1-AEB3-40E7-9C9A-C466F62205F5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C46D9-6486-4EDD-8653-91F2D7D1B0C3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66E3D2-F654-4468-82B0-6F6893DC89F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사원들의 정보를 추가하거나 수정할 때 사용되는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부서 및 직급 데이터를 가져옴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데이터를 추가 및 수정한다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저장 버튼을 눌러야 데이터 베이스에 적용이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8786" y="94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11044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2140"/>
              </p:ext>
            </p:extLst>
          </p:nvPr>
        </p:nvGraphicFramePr>
        <p:xfrm>
          <a:off x="1983896" y="2652821"/>
          <a:ext cx="7602136" cy="352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77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42289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76171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9026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13206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501936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9367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03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 err="1"/>
                        <a:t>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16503"/>
              </p:ext>
            </p:extLst>
          </p:nvPr>
        </p:nvGraphicFramePr>
        <p:xfrm>
          <a:off x="1940973" y="1633680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F6BEF76-B1A0-41A0-B754-22FEAEA3B907}"/>
              </a:ext>
            </a:extLst>
          </p:cNvPr>
          <p:cNvSpPr/>
          <p:nvPr/>
        </p:nvSpPr>
        <p:spPr>
          <a:xfrm flipV="1">
            <a:off x="3833511" y="1698267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31544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9FD703-2216-4766-84F7-E52F8E8F4103}"/>
              </a:ext>
            </a:extLst>
          </p:cNvPr>
          <p:cNvSpPr/>
          <p:nvPr/>
        </p:nvSpPr>
        <p:spPr>
          <a:xfrm>
            <a:off x="8101322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3960BA-BD7C-4FCD-9373-12936F9E4F8F}"/>
              </a:ext>
            </a:extLst>
          </p:cNvPr>
          <p:cNvSpPr/>
          <p:nvPr/>
        </p:nvSpPr>
        <p:spPr>
          <a:xfrm>
            <a:off x="1940184" y="1360104"/>
            <a:ext cx="4471660" cy="48764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1606395-3195-47D0-9890-F1F5AC08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94074"/>
              </p:ext>
            </p:extLst>
          </p:nvPr>
        </p:nvGraphicFramePr>
        <p:xfrm>
          <a:off x="1999878" y="1965357"/>
          <a:ext cx="4145622" cy="375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9389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9212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핸드폰번호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29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51635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01058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59737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E43301-AD58-47A9-8F95-24E74A0C2BF3}"/>
              </a:ext>
            </a:extLst>
          </p:cNvPr>
          <p:cNvSpPr/>
          <p:nvPr/>
        </p:nvSpPr>
        <p:spPr>
          <a:xfrm>
            <a:off x="3320715" y="1424230"/>
            <a:ext cx="1547618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8053A9-2FFE-429B-99BD-B8A135E4ECB9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187D96-1501-4692-ABDD-A34257EDF4EB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04D1DCB5-F871-4357-9C9B-CCDE8E3A867F}"/>
              </a:ext>
            </a:extLst>
          </p:cNvPr>
          <p:cNvSpPr/>
          <p:nvPr/>
        </p:nvSpPr>
        <p:spPr>
          <a:xfrm>
            <a:off x="2267998" y="14835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4115709" y="586535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CB4E48B-2EF6-4936-AC0C-22646A22C582}"/>
              </a:ext>
            </a:extLst>
          </p:cNvPr>
          <p:cNvSpPr/>
          <p:nvPr/>
        </p:nvSpPr>
        <p:spPr>
          <a:xfrm flipV="1">
            <a:off x="5679401" y="200452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DF794A7B-F3B7-4038-BFE9-406B66455C36}"/>
              </a:ext>
            </a:extLst>
          </p:cNvPr>
          <p:cNvSpPr/>
          <p:nvPr/>
        </p:nvSpPr>
        <p:spPr>
          <a:xfrm flipV="1">
            <a:off x="5679401" y="2395104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B26800C4-5C8A-45F2-965E-FFC7FBBA2FA5}"/>
              </a:ext>
            </a:extLst>
          </p:cNvPr>
          <p:cNvSpPr/>
          <p:nvPr/>
        </p:nvSpPr>
        <p:spPr>
          <a:xfrm>
            <a:off x="5773742" y="169302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16278-D683-448A-AD4A-9EE19C3777F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FCC251-F1C8-4A28-9037-006F22C2A2D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8806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8983935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1924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2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공휴일이나 회사 설립일과 같은 휴일을 관리자가 지정할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784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직원의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삭제 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074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공통코드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 및 삭제 할 수 있는 페이지 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389837" y="189798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 설정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370078" y="3245133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직원관리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370078" y="486892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7147" y="2132007"/>
            <a:ext cx="1355894" cy="177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014185" y="3549905"/>
            <a:ext cx="1355894" cy="5275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1667040">
            <a:off x="3888972" y="4503595"/>
            <a:ext cx="1555807" cy="4344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4986796" y="166611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4983020" y="3001326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4983019" y="4544515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3A6C1B-0B06-4907-8226-D31CA40BB3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142987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3D464-425A-4C53-8C31-2EC6F5104046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0EF1283F-5045-4928-9A9D-A171B0F83C01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D42C52-FEF8-47D3-874E-58676A7122F5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6F7B68-FC10-44B7-8EA6-7F93EEF369E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5BC2FB-FEDF-4565-A2BB-93B7D46E681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0D84F19-8065-4E08-9A83-06DA5121C14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71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9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 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대코드의 정보들을 보거나 검색창을 통해 코드를 검색할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공통코드를 보거나 선택할 수 있는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911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코드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64303" y="3329348"/>
            <a:ext cx="1918224" cy="34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86995" y="933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302665"/>
            <a:ext cx="7787758" cy="286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248853" y="338832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962158" y="145241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92316"/>
              </p:ext>
            </p:extLst>
          </p:nvPr>
        </p:nvGraphicFramePr>
        <p:xfrm>
          <a:off x="1932973" y="1762244"/>
          <a:ext cx="76496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046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549727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48841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649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98534"/>
              </p:ext>
            </p:extLst>
          </p:nvPr>
        </p:nvGraphicFramePr>
        <p:xfrm>
          <a:off x="1941788" y="2957322"/>
          <a:ext cx="7640798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950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31874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20584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05BCEE9F-2C21-432B-9DFA-AE57A952FCBF}"/>
              </a:ext>
            </a:extLst>
          </p:cNvPr>
          <p:cNvSpPr/>
          <p:nvPr/>
        </p:nvSpPr>
        <p:spPr>
          <a:xfrm>
            <a:off x="1932973" y="268258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6552040" y="240784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0C01CD0-D4E4-4FF9-B4CE-B53E6072D5D8}"/>
              </a:ext>
            </a:extLst>
          </p:cNvPr>
          <p:cNvSpPr/>
          <p:nvPr/>
        </p:nvSpPr>
        <p:spPr>
          <a:xfrm flipV="1">
            <a:off x="2867629" y="1819572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6EB0-230E-4510-8AE8-ECE3DF84283B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42D3C-45F8-46E9-887B-34ACC40E6680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88116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1BFB61-E465-4E9C-8B74-B08CA0DE186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8">
            <a:extLst>
              <a:ext uri="{FF2B5EF4-FFF2-40B4-BE49-F238E27FC236}">
                <a16:creationId xmlns:a16="http://schemas.microsoft.com/office/drawing/2014/main" id="{2DE3978B-9390-45BF-9D51-8DC914A03BDD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BC5A4F-070B-4099-9B86-7266FD183191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99016A-2CD8-4C15-8F14-4D6FF982FB2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101625-6007-4C83-B958-4561DED2C359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3F886C-0301-44FC-9749-1BD3A64C1C95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92748"/>
              </p:ext>
            </p:extLst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공통코드의 정보를 추가하거나 수정할 수 있는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대코드는 선택창을 통해 데이터를 가져온다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수정된 내용을 입력시킨다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저장 버튼을 통해서 데이터 베이스에 넣을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4990" y="925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294458"/>
            <a:ext cx="78198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1284"/>
              </p:ext>
            </p:extLst>
          </p:nvPr>
        </p:nvGraphicFramePr>
        <p:xfrm>
          <a:off x="1892005" y="1732064"/>
          <a:ext cx="7690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211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579452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53923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04849"/>
              </p:ext>
            </p:extLst>
          </p:nvPr>
        </p:nvGraphicFramePr>
        <p:xfrm>
          <a:off x="1891088" y="2957322"/>
          <a:ext cx="7792292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225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64229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60646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0C01CD0-D4E4-4FF9-B4CE-B53E6072D5D8}"/>
              </a:ext>
            </a:extLst>
          </p:cNvPr>
          <p:cNvSpPr/>
          <p:nvPr/>
        </p:nvSpPr>
        <p:spPr>
          <a:xfrm flipV="1">
            <a:off x="2706320" y="1820031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103E39-2CCE-462A-8D30-D4B6616B920E}"/>
              </a:ext>
            </a:extLst>
          </p:cNvPr>
          <p:cNvSpPr/>
          <p:nvPr/>
        </p:nvSpPr>
        <p:spPr>
          <a:xfrm>
            <a:off x="1997433" y="1509435"/>
            <a:ext cx="4471660" cy="48764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D89FC601-C2ED-459B-A1BC-6CCEF7C78EFF}"/>
              </a:ext>
            </a:extLst>
          </p:cNvPr>
          <p:cNvGraphicFramePr>
            <a:graphicFrameLocks noGrp="1"/>
          </p:cNvGraphicFramePr>
          <p:nvPr/>
        </p:nvGraphicFramePr>
        <p:xfrm>
          <a:off x="2001940" y="2464255"/>
          <a:ext cx="4145622" cy="23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EB021F-B9AF-43A6-8C98-28AC2311A7A3}"/>
              </a:ext>
            </a:extLst>
          </p:cNvPr>
          <p:cNvSpPr/>
          <p:nvPr/>
        </p:nvSpPr>
        <p:spPr>
          <a:xfrm>
            <a:off x="3259096" y="1776804"/>
            <a:ext cx="1547618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4FBE7-6D65-41DF-9206-8370EC6B5DD6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9692C1-74E7-4E9B-B452-7B65C1BD54BE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97269" y="2596633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3AE9ED-399A-444E-905B-B03E13528C55}"/>
              </a:ext>
            </a:extLst>
          </p:cNvPr>
          <p:cNvSpPr/>
          <p:nvPr/>
        </p:nvSpPr>
        <p:spPr>
          <a:xfrm>
            <a:off x="8123930" y="2603212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2193821" y="15534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25BD9017-FB43-416E-A63F-29283251FFD4}"/>
              </a:ext>
            </a:extLst>
          </p:cNvPr>
          <p:cNvSpPr/>
          <p:nvPr/>
        </p:nvSpPr>
        <p:spPr>
          <a:xfrm>
            <a:off x="5305014" y="264115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4173CE2-5A81-484D-930E-0A852ADDD445}"/>
              </a:ext>
            </a:extLst>
          </p:cNvPr>
          <p:cNvSpPr/>
          <p:nvPr/>
        </p:nvSpPr>
        <p:spPr>
          <a:xfrm flipV="1">
            <a:off x="5630622" y="261291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748733CA-4558-49ED-A165-A28D6327F031}"/>
              </a:ext>
            </a:extLst>
          </p:cNvPr>
          <p:cNvSpPr/>
          <p:nvPr/>
        </p:nvSpPr>
        <p:spPr>
          <a:xfrm>
            <a:off x="4055670" y="5861044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B641EA-D52C-4399-9D91-A44BF51F9244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D35EEA-9EF6-4239-8A69-531DD211BD5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5358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1" y="1584110"/>
            <a:ext cx="11492917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208966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3679166647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 승인 버튼을 통한 연가를 신청한 직원들 승인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AD53C3C-9C48-402F-B511-2DC63107A5A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246688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2535459738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D06AD76-3801-47DB-A69B-BDA47B6BE2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396198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6578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TextBox 4237"/>
          <p:cNvSpPr txBox="1"/>
          <p:nvPr/>
        </p:nvSpPr>
        <p:spPr>
          <a:xfrm>
            <a:off x="-18573" y="880467"/>
            <a:ext cx="8983934" cy="56928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ctr">
            <a:spAutoFit/>
          </a:bodyPr>
          <a:lstStyle/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E6F80D-B9BB-4229-B0CF-5F1474843FB2}"/>
              </a:ext>
            </a:extLst>
          </p:cNvPr>
          <p:cNvSpPr/>
          <p:nvPr/>
        </p:nvSpPr>
        <p:spPr>
          <a:xfrm>
            <a:off x="2373347" y="1505162"/>
            <a:ext cx="4369018" cy="1854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graphicFrame>
        <p:nvGraphicFramePr>
          <p:cNvPr id="4100" name="표 4099"/>
          <p:cNvGraphicFramePr/>
          <p:nvPr/>
        </p:nvGraphicFramePr>
        <p:xfrm>
          <a:off x="8983934" y="249"/>
          <a:ext cx="3207411" cy="6995088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회사 로고가 들어가는 공간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8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설정한 사원번호와 패스워드로 로그인이 가능하며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마이페이지를 통해 패스워드를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입력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버튼를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누를 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사원 번호에 따라 들어가지는 페이지가 나뉜다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40" name="TextBox 4239"/>
          <p:cNvSpPr txBox="1"/>
          <p:nvPr/>
        </p:nvSpPr>
        <p:spPr>
          <a:xfrm>
            <a:off x="3564671" y="2999658"/>
            <a:ext cx="269926" cy="360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latin typeface="Arial"/>
              <a:ea typeface="Arial"/>
            </a:endParaRPr>
          </a:p>
        </p:txBody>
      </p:sp>
      <p:sp>
        <p:nvSpPr>
          <p:cNvPr id="4244" name="TextBox 4243"/>
          <p:cNvSpPr txBox="1"/>
          <p:nvPr/>
        </p:nvSpPr>
        <p:spPr>
          <a:xfrm>
            <a:off x="2086534" y="1953987"/>
            <a:ext cx="4609481" cy="849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002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회사 로고</a:t>
            </a:r>
          </a:p>
        </p:txBody>
      </p:sp>
      <p:sp>
        <p:nvSpPr>
          <p:cNvPr id="4245" name="TextBox 4244"/>
          <p:cNvSpPr txBox="1"/>
          <p:nvPr/>
        </p:nvSpPr>
        <p:spPr>
          <a:xfrm>
            <a:off x="1943487" y="4698626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패스워드</a:t>
            </a:r>
          </a:p>
        </p:txBody>
      </p:sp>
      <p:sp>
        <p:nvSpPr>
          <p:cNvPr id="4246" name="TextBox 4245"/>
          <p:cNvSpPr txBox="1"/>
          <p:nvPr/>
        </p:nvSpPr>
        <p:spPr>
          <a:xfrm>
            <a:off x="2906646" y="5622066"/>
            <a:ext cx="2969257" cy="36680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입력</a:t>
            </a:r>
          </a:p>
        </p:txBody>
      </p:sp>
      <p:sp>
        <p:nvSpPr>
          <p:cNvPr id="4247" name="TextBox 4246"/>
          <p:cNvSpPr txBox="1"/>
          <p:nvPr/>
        </p:nvSpPr>
        <p:spPr>
          <a:xfrm>
            <a:off x="1943487" y="3726910"/>
            <a:ext cx="5228738" cy="65259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사원번호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481DCB2-C3B3-4784-8311-FD6A4B68BE3D}"/>
              </a:ext>
            </a:extLst>
          </p:cNvPr>
          <p:cNvSpPr/>
          <p:nvPr/>
        </p:nvSpPr>
        <p:spPr>
          <a:xfrm>
            <a:off x="2561814" y="162045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AD65C478-1863-413A-A605-39658E9408BA}"/>
              </a:ext>
            </a:extLst>
          </p:cNvPr>
          <p:cNvSpPr/>
          <p:nvPr/>
        </p:nvSpPr>
        <p:spPr>
          <a:xfrm>
            <a:off x="1479446" y="390308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C54952B6-C615-4684-948F-24407D859F53}"/>
              </a:ext>
            </a:extLst>
          </p:cNvPr>
          <p:cNvSpPr/>
          <p:nvPr/>
        </p:nvSpPr>
        <p:spPr>
          <a:xfrm>
            <a:off x="2392791" y="5648921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C6B73A-E371-4A2C-918D-82FA47D877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로그인 화면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직원 화면</a:t>
            </a:r>
          </a:p>
        </p:txBody>
      </p:sp>
    </p:spTree>
    <p:extLst>
      <p:ext uri="{BB962C8B-B14F-4D97-AF65-F5344CB8AC3E}">
        <p14:creationId xmlns:p14="http://schemas.microsoft.com/office/powerpoint/2010/main" val="213430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3948</Words>
  <Application>Microsoft Office PowerPoint</Application>
  <PresentationFormat>와이드스크린</PresentationFormat>
  <Paragraphs>1996</Paragraphs>
  <Slides>42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  업무 관리 시스템 BlackFourTeen </vt:lpstr>
      <vt:lpstr>업무 프로세스</vt:lpstr>
      <vt:lpstr>PowerPoint 프레젠테이션</vt:lpstr>
      <vt:lpstr>PowerPoint 프레젠테이션</vt:lpstr>
      <vt:lpstr>PowerPoint 프레젠테이션</vt:lpstr>
      <vt:lpstr>PowerPoint 프레젠테이션</vt:lpstr>
      <vt:lpstr>로그인 화면</vt:lpstr>
      <vt:lpstr>PowerPoint 프레젠테이션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이상입니다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64</cp:revision>
  <dcterms:created xsi:type="dcterms:W3CDTF">2020-10-08T11:35:18Z</dcterms:created>
  <dcterms:modified xsi:type="dcterms:W3CDTF">2020-10-09T10:30:38Z</dcterms:modified>
</cp:coreProperties>
</file>