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1" r:id="rId4"/>
    <p:sldId id="263" r:id="rId5"/>
    <p:sldId id="262" r:id="rId6"/>
    <p:sldId id="267" r:id="rId7"/>
    <p:sldId id="265" r:id="rId8"/>
    <p:sldId id="268" r:id="rId9"/>
    <p:sldId id="269" r:id="rId10"/>
    <p:sldId id="270" r:id="rId11"/>
    <p:sldId id="271" r:id="rId12"/>
    <p:sldId id="272" r:id="rId13"/>
    <p:sldId id="264" r:id="rId1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E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>
            <a:extLst>
              <a:ext uri="{FF2B5EF4-FFF2-40B4-BE49-F238E27FC236}">
                <a16:creationId xmlns:a16="http://schemas.microsoft.com/office/drawing/2014/main" id="{85B3F926-81FA-F642-9BF5-2F373F0594DE}"/>
              </a:ext>
            </a:extLst>
          </p:cNvPr>
          <p:cNvSpPr/>
          <p:nvPr/>
        </p:nvSpPr>
        <p:spPr>
          <a:xfrm>
            <a:off x="5634038" y="5372100"/>
            <a:ext cx="5638800" cy="27432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635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-295081" y="9532282"/>
            <a:ext cx="18695418" cy="754717"/>
            <a:chOff x="-295081" y="9532282"/>
            <a:chExt cx="18695418" cy="75471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8675269" y="561932"/>
              <a:ext cx="754717" cy="18695418"/>
            </a:xfrm>
            <a:prstGeom prst="rect">
              <a:avLst/>
            </a:prstGeom>
          </p:spPr>
        </p:pic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AA79C2EE-F653-4E97-996D-B68FD85A4D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55240" y="8541682"/>
            <a:ext cx="2868304" cy="990600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CA31DB86-1B0C-443B-970E-6F73D8378EE2}"/>
              </a:ext>
            </a:extLst>
          </p:cNvPr>
          <p:cNvGrpSpPr/>
          <p:nvPr/>
        </p:nvGrpSpPr>
        <p:grpSpPr>
          <a:xfrm>
            <a:off x="3886200" y="3568448"/>
            <a:ext cx="10997145" cy="1455600"/>
            <a:chOff x="597428" y="2522102"/>
            <a:chExt cx="10997145" cy="145559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2D3413E-0FCC-413F-AF7C-F83B954FBACE}"/>
                </a:ext>
              </a:extLst>
            </p:cNvPr>
            <p:cNvSpPr txBox="1"/>
            <p:nvPr/>
          </p:nvSpPr>
          <p:spPr>
            <a:xfrm>
              <a:off x="9304333" y="3608369"/>
              <a:ext cx="1933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타이틀고딕3" panose="02020600000000000000" pitchFamily="18" charset="-127"/>
                  <a:ea typeface="a타이틀고딕3" panose="02020600000000000000" pitchFamily="18" charset="-127"/>
                </a:rPr>
                <a:t>20171682 </a:t>
              </a:r>
              <a:r>
                <a:rPr lang="ko-KR" altLang="en-US" dirty="0">
                  <a:latin typeface="a타이틀고딕3" panose="02020600000000000000" pitchFamily="18" charset="-127"/>
                  <a:ea typeface="a타이틀고딕3" panose="02020600000000000000" pitchFamily="18" charset="-127"/>
                </a:rPr>
                <a:t>임정호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D7B3A69-6524-4377-AF3D-AEAD02E229BF}"/>
                </a:ext>
              </a:extLst>
            </p:cNvPr>
            <p:cNvSpPr txBox="1"/>
            <p:nvPr/>
          </p:nvSpPr>
          <p:spPr>
            <a:xfrm>
              <a:off x="1934102" y="2522102"/>
              <a:ext cx="6461128" cy="830996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ln w="6350">
                    <a:solidFill>
                      <a:srgbClr val="0E1E80"/>
                    </a:solidFill>
                  </a:ln>
                  <a:latin typeface="a타이틀고딕2" pitchFamily="18" charset="-127"/>
                  <a:ea typeface="a타이틀고딕2" pitchFamily="18" charset="-127"/>
                </a:rPr>
                <a:t>Netflix-weekly top 10</a:t>
              </a:r>
              <a:endParaRPr lang="ko-KR" altLang="en-US" sz="4800" b="1" dirty="0">
                <a:ln w="6350">
                  <a:solidFill>
                    <a:srgbClr val="0E1E80"/>
                  </a:solidFill>
                </a:ln>
                <a:latin typeface="a타이틀고딕2" pitchFamily="18" charset="-127"/>
                <a:ea typeface="a타이틀고딕2" pitchFamily="18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DFCD4B7-CFCF-4897-9E6D-DBB7E3A387C1}"/>
                </a:ext>
              </a:extLst>
            </p:cNvPr>
            <p:cNvSpPr/>
            <p:nvPr/>
          </p:nvSpPr>
          <p:spPr>
            <a:xfrm flipV="1">
              <a:off x="597428" y="3478863"/>
              <a:ext cx="10997145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E1E8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3C2E1FA-6B09-4217-A38E-C8BC86DD9AE2}"/>
                </a:ext>
              </a:extLst>
            </p:cNvPr>
            <p:cNvSpPr txBox="1"/>
            <p:nvPr/>
          </p:nvSpPr>
          <p:spPr>
            <a:xfrm>
              <a:off x="597428" y="360836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rgbClr val="0C2F83"/>
                  </a:solidFill>
                  <a:latin typeface="a타이틀고딕3" panose="02020600000000000000" pitchFamily="18" charset="-127"/>
                  <a:ea typeface="a타이틀고딕3" panose="02020600000000000000" pitchFamily="18" charset="-127"/>
                </a:defRPr>
              </a:lvl1pPr>
            </a:lstStyle>
            <a:p>
              <a:endParaRPr lang="ko-KR" altLang="en-US" dirty="0">
                <a:solidFill>
                  <a:srgbClr val="0E1E80"/>
                </a:solidFill>
              </a:endParaRPr>
            </a:p>
          </p:txBody>
        </p:sp>
      </p:grpSp>
      <p:pic>
        <p:nvPicPr>
          <p:cNvPr id="25" name="Picture 4">
            <a:extLst>
              <a:ext uri="{FF2B5EF4-FFF2-40B4-BE49-F238E27FC236}">
                <a16:creationId xmlns:a16="http://schemas.microsoft.com/office/drawing/2014/main" id="{7C0F92A7-6635-1A41-8E53-44FE7C6F2B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6134100"/>
            <a:ext cx="3800476" cy="101158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29966B3-4AD8-427A-A143-C83F027FEFE9}"/>
              </a:ext>
            </a:extLst>
          </p:cNvPr>
          <p:cNvSpPr/>
          <p:nvPr/>
        </p:nvSpPr>
        <p:spPr>
          <a:xfrm>
            <a:off x="0" y="0"/>
            <a:ext cx="18288000" cy="10590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2BE23C-51DB-4C44-ACC0-A5F3EE8C5F6E}"/>
              </a:ext>
            </a:extLst>
          </p:cNvPr>
          <p:cNvSpPr txBox="1"/>
          <p:nvPr/>
        </p:nvSpPr>
        <p:spPr>
          <a:xfrm>
            <a:off x="295153" y="183295"/>
            <a:ext cx="2580515" cy="692497"/>
          </a:xfrm>
          <a:prstGeom prst="rect">
            <a:avLst/>
          </a:prstGeom>
          <a:noFill/>
        </p:spPr>
        <p:txBody>
          <a:bodyPr wrap="none" lIns="137160" tIns="68580" rIns="137160" bIns="68580" rtlCol="0">
            <a:spAutoFit/>
          </a:bodyPr>
          <a:lstStyle>
            <a:defPPr>
              <a:defRPr lang="ko-KR"/>
            </a:defPPr>
            <a:lvl1pPr>
              <a:defRPr sz="2800">
                <a:latin typeface="a타이틀고딕3" panose="02020600000000000000" pitchFamily="18" charset="-127"/>
                <a:ea typeface="a타이틀고딕3" panose="02020600000000000000" pitchFamily="18" charset="-127"/>
              </a:defRPr>
            </a:lvl1pPr>
          </a:lstStyle>
          <a:p>
            <a:r>
              <a:rPr lang="en-US" altLang="ko-KR" sz="3600" dirty="0">
                <a:solidFill>
                  <a:schemeClr val="bg1"/>
                </a:solidFill>
              </a:rPr>
              <a:t>3. </a:t>
            </a:r>
            <a:r>
              <a:rPr lang="ko-KR" altLang="en-US" sz="3600" dirty="0">
                <a:solidFill>
                  <a:schemeClr val="bg1"/>
                </a:solidFill>
              </a:rPr>
              <a:t>구현 계획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0C570F2-E66E-4E32-BB49-4C1649905C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96" y="1873652"/>
            <a:ext cx="470225" cy="470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0E5D6A-3EC1-454E-98EC-BFF48CDC1849}"/>
              </a:ext>
            </a:extLst>
          </p:cNvPr>
          <p:cNvSpPr txBox="1"/>
          <p:nvPr/>
        </p:nvSpPr>
        <p:spPr>
          <a:xfrm>
            <a:off x="1198322" y="1808682"/>
            <a:ext cx="7221208" cy="630942"/>
          </a:xfrm>
          <a:prstGeom prst="rect">
            <a:avLst/>
          </a:prstGeom>
          <a:noFill/>
        </p:spPr>
        <p:txBody>
          <a:bodyPr wrap="none" lIns="137160" tIns="68580" rIns="137160" bIns="68580" rtlCol="0">
            <a:spAutoFit/>
          </a:bodyPr>
          <a:lstStyle/>
          <a:p>
            <a:pPr fontAlgn="base"/>
            <a:r>
              <a:rPr lang="en-US" altLang="ko-KR" sz="3200" dirty="0">
                <a:latin typeface="a고딕17" panose="02020600000000000000" pitchFamily="18" charset="-127"/>
                <a:ea typeface="a고딕17" panose="02020600000000000000" pitchFamily="18" charset="-127"/>
              </a:rPr>
              <a:t>3. </a:t>
            </a:r>
            <a:r>
              <a:rPr lang="ko-KR" altLang="en-US" sz="3200" dirty="0">
                <a:latin typeface="a고딕17" panose="02020600000000000000" pitchFamily="18" charset="-127"/>
                <a:ea typeface="a고딕17" panose="02020600000000000000" pitchFamily="18" charset="-127"/>
              </a:rPr>
              <a:t>특정 기간 동안 특정 작품의 전세계 순위</a:t>
            </a:r>
            <a:endParaRPr lang="en-US" altLang="ko-KR" sz="3200" dirty="0">
              <a:latin typeface="a고딕17" panose="02020600000000000000" pitchFamily="18" charset="-127"/>
              <a:ea typeface="a고딕17" panose="02020600000000000000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832C61-8966-4E88-9C3B-F8173B505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509" y="3393509"/>
            <a:ext cx="7648574" cy="50491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589F8B2-6044-4169-9D6D-737ECF66D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3024" y="4457700"/>
            <a:ext cx="8150467" cy="430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350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29966B3-4AD8-427A-A143-C83F027FEFE9}"/>
              </a:ext>
            </a:extLst>
          </p:cNvPr>
          <p:cNvSpPr/>
          <p:nvPr/>
        </p:nvSpPr>
        <p:spPr>
          <a:xfrm>
            <a:off x="0" y="0"/>
            <a:ext cx="18288000" cy="10590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2BE23C-51DB-4C44-ACC0-A5F3EE8C5F6E}"/>
              </a:ext>
            </a:extLst>
          </p:cNvPr>
          <p:cNvSpPr txBox="1"/>
          <p:nvPr/>
        </p:nvSpPr>
        <p:spPr>
          <a:xfrm>
            <a:off x="295153" y="183295"/>
            <a:ext cx="2580515" cy="692497"/>
          </a:xfrm>
          <a:prstGeom prst="rect">
            <a:avLst/>
          </a:prstGeom>
          <a:noFill/>
        </p:spPr>
        <p:txBody>
          <a:bodyPr wrap="none" lIns="137160" tIns="68580" rIns="137160" bIns="68580" rtlCol="0">
            <a:spAutoFit/>
          </a:bodyPr>
          <a:lstStyle>
            <a:defPPr>
              <a:defRPr lang="ko-KR"/>
            </a:defPPr>
            <a:lvl1pPr>
              <a:defRPr sz="2800">
                <a:latin typeface="a타이틀고딕3" panose="02020600000000000000" pitchFamily="18" charset="-127"/>
                <a:ea typeface="a타이틀고딕3" panose="02020600000000000000" pitchFamily="18" charset="-127"/>
              </a:defRPr>
            </a:lvl1pPr>
          </a:lstStyle>
          <a:p>
            <a:r>
              <a:rPr lang="en-US" altLang="ko-KR" sz="3600" dirty="0">
                <a:solidFill>
                  <a:schemeClr val="bg1"/>
                </a:solidFill>
              </a:rPr>
              <a:t>3. </a:t>
            </a:r>
            <a:r>
              <a:rPr lang="ko-KR" altLang="en-US" sz="3600" dirty="0">
                <a:solidFill>
                  <a:schemeClr val="bg1"/>
                </a:solidFill>
              </a:rPr>
              <a:t>구현 계획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0C570F2-E66E-4E32-BB49-4C1649905C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96" y="1873652"/>
            <a:ext cx="470225" cy="470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0E5D6A-3EC1-454E-98EC-BFF48CDC1849}"/>
              </a:ext>
            </a:extLst>
          </p:cNvPr>
          <p:cNvSpPr txBox="1"/>
          <p:nvPr/>
        </p:nvSpPr>
        <p:spPr>
          <a:xfrm>
            <a:off x="1198322" y="1808682"/>
            <a:ext cx="4015266" cy="630942"/>
          </a:xfrm>
          <a:prstGeom prst="rect">
            <a:avLst/>
          </a:prstGeom>
          <a:noFill/>
        </p:spPr>
        <p:txBody>
          <a:bodyPr wrap="none" lIns="137160" tIns="68580" rIns="137160" bIns="68580" rtlCol="0">
            <a:spAutoFit/>
          </a:bodyPr>
          <a:lstStyle/>
          <a:p>
            <a:pPr fontAlgn="base"/>
            <a:r>
              <a:rPr lang="en-US" altLang="ko-KR" sz="3200" dirty="0">
                <a:latin typeface="a고딕17" panose="02020600000000000000" pitchFamily="18" charset="-127"/>
                <a:ea typeface="a고딕17" panose="02020600000000000000" pitchFamily="18" charset="-127"/>
              </a:rPr>
              <a:t>4. Netflix</a:t>
            </a:r>
            <a:r>
              <a:rPr lang="ko-KR" altLang="en-US" sz="3200" dirty="0">
                <a:latin typeface="a고딕17" panose="02020600000000000000" pitchFamily="18" charset="-127"/>
                <a:ea typeface="a고딕17" panose="02020600000000000000" pitchFamily="18" charset="-127"/>
              </a:rPr>
              <a:t> </a:t>
            </a:r>
            <a:r>
              <a:rPr lang="ko-KR" altLang="en-US" sz="3200" dirty="0" err="1">
                <a:latin typeface="a고딕17" panose="02020600000000000000" pitchFamily="18" charset="-127"/>
                <a:ea typeface="a고딕17" panose="02020600000000000000" pitchFamily="18" charset="-127"/>
              </a:rPr>
              <a:t>이용국</a:t>
            </a:r>
            <a:r>
              <a:rPr lang="ko-KR" altLang="en-US" sz="3200" dirty="0">
                <a:latin typeface="a고딕17" panose="02020600000000000000" pitchFamily="18" charset="-127"/>
                <a:ea typeface="a고딕17" panose="02020600000000000000" pitchFamily="18" charset="-127"/>
              </a:rPr>
              <a:t> 출력</a:t>
            </a:r>
            <a:endParaRPr lang="en-US" altLang="ko-KR" sz="3200" dirty="0">
              <a:latin typeface="a고딕17" panose="02020600000000000000" pitchFamily="18" charset="-127"/>
              <a:ea typeface="a고딕17" panose="02020600000000000000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52A9DD-F1E6-44AA-87B7-191FCC96B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321" y="3343275"/>
            <a:ext cx="88773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767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29966B3-4AD8-427A-A143-C83F027FEFE9}"/>
              </a:ext>
            </a:extLst>
          </p:cNvPr>
          <p:cNvSpPr/>
          <p:nvPr/>
        </p:nvSpPr>
        <p:spPr>
          <a:xfrm>
            <a:off x="0" y="0"/>
            <a:ext cx="18288000" cy="10590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2BE23C-51DB-4C44-ACC0-A5F3EE8C5F6E}"/>
              </a:ext>
            </a:extLst>
          </p:cNvPr>
          <p:cNvSpPr txBox="1"/>
          <p:nvPr/>
        </p:nvSpPr>
        <p:spPr>
          <a:xfrm>
            <a:off x="295153" y="183295"/>
            <a:ext cx="2580515" cy="692497"/>
          </a:xfrm>
          <a:prstGeom prst="rect">
            <a:avLst/>
          </a:prstGeom>
          <a:noFill/>
        </p:spPr>
        <p:txBody>
          <a:bodyPr wrap="none" lIns="137160" tIns="68580" rIns="137160" bIns="68580" rtlCol="0">
            <a:spAutoFit/>
          </a:bodyPr>
          <a:lstStyle>
            <a:defPPr>
              <a:defRPr lang="ko-KR"/>
            </a:defPPr>
            <a:lvl1pPr>
              <a:defRPr sz="2800">
                <a:latin typeface="a타이틀고딕3" panose="02020600000000000000" pitchFamily="18" charset="-127"/>
                <a:ea typeface="a타이틀고딕3" panose="02020600000000000000" pitchFamily="18" charset="-127"/>
              </a:defRPr>
            </a:lvl1pPr>
          </a:lstStyle>
          <a:p>
            <a:r>
              <a:rPr lang="en-US" altLang="ko-KR" sz="3600" dirty="0">
                <a:solidFill>
                  <a:schemeClr val="bg1"/>
                </a:solidFill>
              </a:rPr>
              <a:t>3. </a:t>
            </a:r>
            <a:r>
              <a:rPr lang="ko-KR" altLang="en-US" sz="3600" dirty="0">
                <a:solidFill>
                  <a:schemeClr val="bg1"/>
                </a:solidFill>
              </a:rPr>
              <a:t>구현 계획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0C570F2-E66E-4E32-BB49-4C1649905C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96" y="1873652"/>
            <a:ext cx="470225" cy="470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0E5D6A-3EC1-454E-98EC-BFF48CDC1849}"/>
              </a:ext>
            </a:extLst>
          </p:cNvPr>
          <p:cNvSpPr txBox="1"/>
          <p:nvPr/>
        </p:nvSpPr>
        <p:spPr>
          <a:xfrm>
            <a:off x="1198322" y="1808682"/>
            <a:ext cx="5538055" cy="630942"/>
          </a:xfrm>
          <a:prstGeom prst="rect">
            <a:avLst/>
          </a:prstGeom>
          <a:noFill/>
        </p:spPr>
        <p:txBody>
          <a:bodyPr wrap="none" lIns="137160" tIns="68580" rIns="137160" bIns="68580" rtlCol="0">
            <a:spAutoFit/>
          </a:bodyPr>
          <a:lstStyle/>
          <a:p>
            <a:pPr fontAlgn="base"/>
            <a:r>
              <a:rPr lang="en-US" altLang="ko-KR" sz="3200" dirty="0">
                <a:latin typeface="a고딕17" panose="02020600000000000000" pitchFamily="18" charset="-127"/>
                <a:ea typeface="a고딕17" panose="02020600000000000000" pitchFamily="18" charset="-127"/>
              </a:rPr>
              <a:t>5. </a:t>
            </a:r>
            <a:r>
              <a:rPr lang="ko-KR" altLang="en-US" sz="3200" dirty="0">
                <a:latin typeface="a고딕17" panose="02020600000000000000" pitchFamily="18" charset="-127"/>
                <a:ea typeface="a고딕17" panose="02020600000000000000" pitchFamily="18" charset="-127"/>
              </a:rPr>
              <a:t>검색 가능한 작품 리스트 출력</a:t>
            </a:r>
            <a:endParaRPr lang="en-US" altLang="ko-KR" sz="3200" dirty="0">
              <a:latin typeface="a고딕17" panose="02020600000000000000" pitchFamily="18" charset="-127"/>
              <a:ea typeface="a고딕17" panose="02020600000000000000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F33583-B8C0-4DF9-9457-453C73157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321" y="3170172"/>
            <a:ext cx="164592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91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3B508D19-FE77-4BD0-BB41-50E0AF5642D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2811F50E-0F78-4854-8660-AFB5B5D7EB5C}"/>
              </a:ext>
            </a:extLst>
          </p:cNvPr>
          <p:cNvGrpSpPr/>
          <p:nvPr/>
        </p:nvGrpSpPr>
        <p:grpSpPr>
          <a:xfrm>
            <a:off x="7139893" y="4542760"/>
            <a:ext cx="4527743" cy="1201480"/>
            <a:chOff x="4820856" y="3075058"/>
            <a:chExt cx="3018495" cy="80098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69B9DB9-DB02-483A-9992-49B38B32581A}"/>
                </a:ext>
              </a:extLst>
            </p:cNvPr>
            <p:cNvSpPr txBox="1"/>
            <p:nvPr/>
          </p:nvSpPr>
          <p:spPr>
            <a:xfrm>
              <a:off x="4820856" y="3075058"/>
              <a:ext cx="3018495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0" dirty="0">
                  <a:latin typeface="a타이틀고딕5" panose="02020600000000000000" pitchFamily="18" charset="-127"/>
                  <a:ea typeface="a타이틀고딕5" panose="02020600000000000000" pitchFamily="18" charset="-127"/>
                </a:rPr>
                <a:t>감사합니다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1D6D049-4E46-42A7-A658-BA2D692F0E73}"/>
                </a:ext>
              </a:extLst>
            </p:cNvPr>
            <p:cNvSpPr/>
            <p:nvPr/>
          </p:nvSpPr>
          <p:spPr>
            <a:xfrm>
              <a:off x="4820856" y="3820160"/>
              <a:ext cx="2522759" cy="558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D1D6D049-4E46-42A7-A658-BA2D692F0E73}"/>
              </a:ext>
            </a:extLst>
          </p:cNvPr>
          <p:cNvSpPr/>
          <p:nvPr/>
        </p:nvSpPr>
        <p:spPr>
          <a:xfrm>
            <a:off x="7139892" y="4570677"/>
            <a:ext cx="3784139" cy="838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7235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995DA1E4-A936-4C4F-8747-0F8CBA1E1A8A}"/>
              </a:ext>
            </a:extLst>
          </p:cNvPr>
          <p:cNvGrpSpPr/>
          <p:nvPr/>
        </p:nvGrpSpPr>
        <p:grpSpPr>
          <a:xfrm>
            <a:off x="0" y="0"/>
            <a:ext cx="5243331" cy="10287000"/>
            <a:chOff x="0" y="0"/>
            <a:chExt cx="3495554" cy="6858000"/>
          </a:xfrm>
          <a:solidFill>
            <a:srgbClr val="C00000"/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DA866D9-8504-4322-9B23-5FB2EC8719DF}"/>
                </a:ext>
              </a:extLst>
            </p:cNvPr>
            <p:cNvSpPr/>
            <p:nvPr/>
          </p:nvSpPr>
          <p:spPr>
            <a:xfrm>
              <a:off x="0" y="0"/>
              <a:ext cx="349555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AE84D23-22CC-4660-B0E2-2F45ADB7EA53}"/>
                </a:ext>
              </a:extLst>
            </p:cNvPr>
            <p:cNvSpPr txBox="1"/>
            <p:nvPr/>
          </p:nvSpPr>
          <p:spPr>
            <a:xfrm>
              <a:off x="732307" y="740780"/>
              <a:ext cx="1969385" cy="492443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4200" dirty="0">
                  <a:solidFill>
                    <a:schemeClr val="bg1"/>
                  </a:solidFill>
                  <a:latin typeface="a타이틀고딕5" panose="02020600000000000000" pitchFamily="18" charset="-127"/>
                  <a:ea typeface="a타이틀고딕5" panose="02020600000000000000" pitchFamily="18" charset="-127"/>
                </a:rPr>
                <a:t>CONTENTS</a:t>
              </a:r>
              <a:endParaRPr lang="ko-KR" altLang="en-US" sz="4200" dirty="0">
                <a:solidFill>
                  <a:schemeClr val="bg1"/>
                </a:solidFill>
                <a:latin typeface="a타이틀고딕5" panose="02020600000000000000" pitchFamily="18" charset="-127"/>
                <a:ea typeface="a타이틀고딕5" panose="02020600000000000000" pitchFamily="18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C8098BC-753D-46B1-9330-2E8D72246051}"/>
              </a:ext>
            </a:extLst>
          </p:cNvPr>
          <p:cNvSpPr txBox="1"/>
          <p:nvPr/>
        </p:nvSpPr>
        <p:spPr>
          <a:xfrm>
            <a:off x="6499937" y="3044839"/>
            <a:ext cx="2517494" cy="415498"/>
          </a:xfrm>
          <a:prstGeom prst="rect">
            <a:avLst/>
          </a:prstGeom>
          <a:noFill/>
        </p:spPr>
        <p:txBody>
          <a:bodyPr wrap="square" lIns="137160" tIns="68580" rIns="137160" bIns="68580" rtlCol="0">
            <a:spAutoFit/>
          </a:bodyPr>
          <a:lstStyle/>
          <a:p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- 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선정 배경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4D7FEE-E6BC-4112-88A1-26144ED635A2}"/>
              </a:ext>
            </a:extLst>
          </p:cNvPr>
          <p:cNvSpPr txBox="1"/>
          <p:nvPr/>
        </p:nvSpPr>
        <p:spPr>
          <a:xfrm>
            <a:off x="5922034" y="3916174"/>
            <a:ext cx="3340979" cy="738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2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2. </a:t>
            </a:r>
            <a:r>
              <a:rPr lang="ko-KR" altLang="en-US" sz="42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데이터 수집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A79D6B-991D-4DE6-8457-1A93127E1BC7}"/>
              </a:ext>
            </a:extLst>
          </p:cNvPr>
          <p:cNvSpPr txBox="1"/>
          <p:nvPr/>
        </p:nvSpPr>
        <p:spPr>
          <a:xfrm>
            <a:off x="5926987" y="2125931"/>
            <a:ext cx="2958823" cy="784830"/>
          </a:xfrm>
          <a:prstGeom prst="rect">
            <a:avLst/>
          </a:prstGeom>
          <a:noFill/>
        </p:spPr>
        <p:txBody>
          <a:bodyPr wrap="none" lIns="137160" tIns="68580" rIns="137160" bIns="68580" rtlCol="0">
            <a:spAutoFit/>
          </a:bodyPr>
          <a:lstStyle/>
          <a:p>
            <a:r>
              <a:rPr lang="en-US" altLang="ko-KR" sz="42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1. </a:t>
            </a:r>
            <a:r>
              <a:rPr lang="ko-KR" altLang="en-US" sz="42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주제 선정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355BC42-15FF-4CBD-B214-1E8F40DE8B4A}"/>
              </a:ext>
            </a:extLst>
          </p:cNvPr>
          <p:cNvGrpSpPr/>
          <p:nvPr/>
        </p:nvGrpSpPr>
        <p:grpSpPr>
          <a:xfrm>
            <a:off x="5926987" y="5978014"/>
            <a:ext cx="6417414" cy="1229731"/>
            <a:chOff x="3889093" y="4470291"/>
            <a:chExt cx="4278276" cy="81982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576A2B6-148E-4138-A36C-3F92BF777467}"/>
                </a:ext>
              </a:extLst>
            </p:cNvPr>
            <p:cNvSpPr txBox="1"/>
            <p:nvPr/>
          </p:nvSpPr>
          <p:spPr>
            <a:xfrm>
              <a:off x="3889093" y="4470291"/>
              <a:ext cx="2801815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200" dirty="0">
                  <a:latin typeface="a타이틀고딕3" panose="02020600000000000000" pitchFamily="18" charset="-127"/>
                  <a:ea typeface="a타이틀고딕3" panose="02020600000000000000" pitchFamily="18" charset="-127"/>
                </a:rPr>
                <a:t>3. </a:t>
              </a:r>
              <a:r>
                <a:rPr lang="ko-KR" altLang="en-US" sz="4200" dirty="0">
                  <a:latin typeface="a타이틀고딕3" panose="02020600000000000000" pitchFamily="18" charset="-127"/>
                  <a:ea typeface="a타이틀고딕3" panose="02020600000000000000" pitchFamily="18" charset="-127"/>
                </a:rPr>
                <a:t>구현 계획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67CF313-037D-41ED-998F-21AD8AC84BB6}"/>
                </a:ext>
              </a:extLst>
            </p:cNvPr>
            <p:cNvSpPr txBox="1"/>
            <p:nvPr/>
          </p:nvSpPr>
          <p:spPr>
            <a:xfrm>
              <a:off x="4271057" y="5043890"/>
              <a:ext cx="38963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- </a:t>
              </a:r>
              <a:r>
                <a:rPr lang="ko-KR" altLang="en-US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계획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24852EA-6C41-4B53-B732-3B0F006F9FDF}"/>
              </a:ext>
            </a:extLst>
          </p:cNvPr>
          <p:cNvSpPr txBox="1"/>
          <p:nvPr/>
        </p:nvSpPr>
        <p:spPr>
          <a:xfrm>
            <a:off x="6489544" y="4804418"/>
            <a:ext cx="3938003" cy="415498"/>
          </a:xfrm>
          <a:prstGeom prst="rect">
            <a:avLst/>
          </a:prstGeom>
          <a:noFill/>
        </p:spPr>
        <p:txBody>
          <a:bodyPr wrap="square" lIns="137160" tIns="68580" rIns="137160" bIns="68580" rtlCol="0">
            <a:spAutoFit/>
          </a:bodyPr>
          <a:lstStyle/>
          <a:p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- 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데이터 수집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E3F4A4-7D5D-490A-94CF-C55A3C383D93}"/>
              </a:ext>
            </a:extLst>
          </p:cNvPr>
          <p:cNvSpPr txBox="1"/>
          <p:nvPr/>
        </p:nvSpPr>
        <p:spPr>
          <a:xfrm>
            <a:off x="6494980" y="5339215"/>
            <a:ext cx="3938003" cy="415498"/>
          </a:xfrm>
          <a:prstGeom prst="rect">
            <a:avLst/>
          </a:prstGeom>
          <a:noFill/>
        </p:spPr>
        <p:txBody>
          <a:bodyPr wrap="square" lIns="137160" tIns="68580" rIns="137160" bIns="68580" rtlCol="0">
            <a:spAutoFit/>
          </a:bodyPr>
          <a:lstStyle/>
          <a:p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- 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데이터 확인</a:t>
            </a:r>
          </a:p>
        </p:txBody>
      </p:sp>
    </p:spTree>
    <p:extLst>
      <p:ext uri="{BB962C8B-B14F-4D97-AF65-F5344CB8AC3E}">
        <p14:creationId xmlns:p14="http://schemas.microsoft.com/office/powerpoint/2010/main" val="2254832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29966B3-4AD8-427A-A143-C83F027FEFE9}"/>
              </a:ext>
            </a:extLst>
          </p:cNvPr>
          <p:cNvSpPr/>
          <p:nvPr/>
        </p:nvSpPr>
        <p:spPr>
          <a:xfrm>
            <a:off x="0" y="0"/>
            <a:ext cx="18288000" cy="10590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2BE23C-51DB-4C44-ACC0-A5F3EE8C5F6E}"/>
              </a:ext>
            </a:extLst>
          </p:cNvPr>
          <p:cNvSpPr txBox="1"/>
          <p:nvPr/>
        </p:nvSpPr>
        <p:spPr>
          <a:xfrm>
            <a:off x="295153" y="183295"/>
            <a:ext cx="2570897" cy="692497"/>
          </a:xfrm>
          <a:prstGeom prst="rect">
            <a:avLst/>
          </a:prstGeom>
          <a:noFill/>
        </p:spPr>
        <p:txBody>
          <a:bodyPr wrap="none" lIns="137160" tIns="68580" rIns="137160" bIns="68580" rtlCol="0">
            <a:spAutoFit/>
          </a:bodyPr>
          <a:lstStyle>
            <a:defPPr>
              <a:defRPr lang="ko-KR"/>
            </a:defPPr>
            <a:lvl1pPr>
              <a:defRPr sz="2800">
                <a:latin typeface="a타이틀고딕3" panose="02020600000000000000" pitchFamily="18" charset="-127"/>
                <a:ea typeface="a타이틀고딕3" panose="02020600000000000000" pitchFamily="18" charset="-127"/>
              </a:defRPr>
            </a:lvl1pPr>
          </a:lstStyle>
          <a:p>
            <a:r>
              <a:rPr lang="en-US" altLang="ko-KR" sz="3600" dirty="0">
                <a:solidFill>
                  <a:schemeClr val="bg1"/>
                </a:solidFill>
              </a:rPr>
              <a:t>1. </a:t>
            </a:r>
            <a:r>
              <a:rPr lang="ko-KR" altLang="en-US" sz="3600" dirty="0">
                <a:solidFill>
                  <a:schemeClr val="bg1"/>
                </a:solidFill>
              </a:rPr>
              <a:t>주제 선정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0C570F2-E66E-4E32-BB49-4C1649905C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96" y="1873652"/>
            <a:ext cx="470225" cy="470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0E5D6A-3EC1-454E-98EC-BFF48CDC1849}"/>
              </a:ext>
            </a:extLst>
          </p:cNvPr>
          <p:cNvSpPr txBox="1"/>
          <p:nvPr/>
        </p:nvSpPr>
        <p:spPr>
          <a:xfrm>
            <a:off x="1198322" y="1808682"/>
            <a:ext cx="1742144" cy="600164"/>
          </a:xfrm>
          <a:prstGeom prst="rect">
            <a:avLst/>
          </a:prstGeom>
          <a:noFill/>
        </p:spPr>
        <p:txBody>
          <a:bodyPr wrap="none" lIns="137160" tIns="68580" rIns="137160" bIns="68580" rtlCol="0">
            <a:spAutoFit/>
          </a:bodyPr>
          <a:lstStyle/>
          <a:p>
            <a:r>
              <a:rPr lang="ko-KR" altLang="en-US" sz="3000" dirty="0">
                <a:latin typeface="a고딕17" panose="02020600000000000000" pitchFamily="18" charset="-127"/>
                <a:ea typeface="a고딕17" panose="02020600000000000000" pitchFamily="18" charset="-127"/>
              </a:rPr>
              <a:t>선정 배경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76986" y="2761333"/>
            <a:ext cx="9144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altLang="ko-KR" dirty="0">
                <a:latin typeface="a고딕14" pitchFamily="18" charset="-127"/>
                <a:ea typeface="a고딕14" pitchFamily="18" charset="-127"/>
              </a:rPr>
              <a:t>OTT </a:t>
            </a:r>
            <a:r>
              <a:rPr lang="ko-KR" altLang="en-US" dirty="0">
                <a:latin typeface="a고딕14" pitchFamily="18" charset="-127"/>
                <a:ea typeface="a고딕14" pitchFamily="18" charset="-127"/>
              </a:rPr>
              <a:t>플랫폼 시장은 매년 증가하고 있다</a:t>
            </a:r>
            <a:r>
              <a:rPr lang="en-US" altLang="ko-KR" dirty="0">
                <a:latin typeface="a고딕14" pitchFamily="18" charset="-127"/>
                <a:ea typeface="a고딕14" pitchFamily="18" charset="-127"/>
              </a:rPr>
              <a:t>. </a:t>
            </a:r>
          </a:p>
          <a:p>
            <a:pPr fontAlgn="base"/>
            <a:r>
              <a:rPr lang="en-US" altLang="ko-KR" dirty="0">
                <a:latin typeface="a고딕14" pitchFamily="18" charset="-127"/>
                <a:ea typeface="a고딕14" pitchFamily="18" charset="-127"/>
              </a:rPr>
              <a:t>Netflix</a:t>
            </a:r>
            <a:r>
              <a:rPr lang="ko-KR" altLang="en-US" dirty="0">
                <a:latin typeface="a고딕14" pitchFamily="18" charset="-127"/>
                <a:ea typeface="a고딕14" pitchFamily="18" charset="-127"/>
              </a:rPr>
              <a:t>는 구독자와 조회수가 가장 높은 </a:t>
            </a:r>
            <a:r>
              <a:rPr lang="en-US" altLang="ko-KR" dirty="0">
                <a:latin typeface="a고딕14" pitchFamily="18" charset="-127"/>
                <a:ea typeface="a고딕14" pitchFamily="18" charset="-127"/>
              </a:rPr>
              <a:t>OTT </a:t>
            </a:r>
            <a:r>
              <a:rPr lang="ko-KR" altLang="en-US" dirty="0">
                <a:latin typeface="a고딕14" pitchFamily="18" charset="-127"/>
                <a:ea typeface="a고딕14" pitchFamily="18" charset="-127"/>
              </a:rPr>
              <a:t>플랫폼이다</a:t>
            </a:r>
            <a:r>
              <a:rPr lang="en-US" altLang="ko-KR" dirty="0">
                <a:latin typeface="a고딕14" pitchFamily="18" charset="-127"/>
                <a:ea typeface="a고딕14" pitchFamily="18" charset="-127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198321" y="3848100"/>
            <a:ext cx="9144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ko-KR" altLang="en-US" dirty="0">
                <a:latin typeface="a고딕14" pitchFamily="18" charset="-127"/>
                <a:ea typeface="a고딕14" pitchFamily="18" charset="-127"/>
              </a:rPr>
              <a:t>최근 대한민국의 작품인 오징어 게임이 전 세계에서 큰 인기를 누렸다</a:t>
            </a:r>
            <a:r>
              <a:rPr lang="en-US" altLang="ko-KR" dirty="0">
                <a:latin typeface="a고딕14" pitchFamily="18" charset="-127"/>
                <a:ea typeface="a고딕14" pitchFamily="18" charset="-127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201370" y="4686300"/>
            <a:ext cx="9144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ko-KR" altLang="en-US" dirty="0">
                <a:latin typeface="a고딕14" pitchFamily="18" charset="-127"/>
                <a:ea typeface="a고딕14" pitchFamily="18" charset="-127"/>
              </a:rPr>
              <a:t>각</a:t>
            </a:r>
            <a:r>
              <a:rPr lang="en-US" altLang="ko-KR" dirty="0">
                <a:latin typeface="a고딕14" pitchFamily="18" charset="-127"/>
                <a:ea typeface="a고딕14" pitchFamily="18" charset="-127"/>
              </a:rPr>
              <a:t> </a:t>
            </a:r>
            <a:r>
              <a:rPr lang="ko-KR" altLang="en-US" dirty="0">
                <a:latin typeface="a고딕14" pitchFamily="18" charset="-127"/>
                <a:ea typeface="a고딕14" pitchFamily="18" charset="-127"/>
              </a:rPr>
              <a:t>나라별 </a:t>
            </a:r>
            <a:r>
              <a:rPr lang="ko-KR" altLang="en-US" dirty="0" err="1">
                <a:latin typeface="a고딕14" pitchFamily="18" charset="-127"/>
                <a:ea typeface="a고딕14" pitchFamily="18" charset="-127"/>
              </a:rPr>
              <a:t>인기있는</a:t>
            </a:r>
            <a:r>
              <a:rPr lang="ko-KR" altLang="en-US" dirty="0">
                <a:latin typeface="a고딕14" pitchFamily="18" charset="-127"/>
                <a:ea typeface="a고딕14" pitchFamily="18" charset="-127"/>
              </a:rPr>
              <a:t> </a:t>
            </a:r>
            <a:r>
              <a:rPr lang="en-US" altLang="ko-KR" dirty="0">
                <a:latin typeface="a고딕14" pitchFamily="18" charset="-127"/>
                <a:ea typeface="a고딕14" pitchFamily="18" charset="-127"/>
              </a:rPr>
              <a:t>Netflix </a:t>
            </a:r>
            <a:r>
              <a:rPr lang="ko-KR" altLang="en-US" dirty="0">
                <a:latin typeface="a고딕14" pitchFamily="18" charset="-127"/>
                <a:ea typeface="a고딕14" pitchFamily="18" charset="-127"/>
              </a:rPr>
              <a:t>작품이 무엇일지</a:t>
            </a:r>
            <a:r>
              <a:rPr lang="en-US" altLang="ko-KR" dirty="0">
                <a:latin typeface="a고딕14" pitchFamily="18" charset="-127"/>
                <a:ea typeface="a고딕14" pitchFamily="18" charset="-127"/>
              </a:rPr>
              <a:t>, </a:t>
            </a:r>
            <a:r>
              <a:rPr lang="ko-KR" altLang="en-US" dirty="0">
                <a:latin typeface="a고딕14" pitchFamily="18" charset="-127"/>
                <a:ea typeface="a고딕14" pitchFamily="18" charset="-127"/>
              </a:rPr>
              <a:t>각 나라별로 특정 작품의 인기가 궁금했고</a:t>
            </a:r>
            <a:r>
              <a:rPr lang="en-US" altLang="ko-KR" dirty="0">
                <a:latin typeface="a고딕14" pitchFamily="18" charset="-127"/>
                <a:ea typeface="a고딕14" pitchFamily="18" charset="-127"/>
              </a:rPr>
              <a:t>, </a:t>
            </a:r>
          </a:p>
          <a:p>
            <a:pPr fontAlgn="base"/>
            <a:r>
              <a:rPr lang="ko-KR" altLang="en-US" dirty="0">
                <a:latin typeface="a고딕14" pitchFamily="18" charset="-127"/>
                <a:ea typeface="a고딕14" pitchFamily="18" charset="-127"/>
              </a:rPr>
              <a:t>이러한 기능을 수행하는 데이터 처리 시스템을 구현할 것이다</a:t>
            </a:r>
            <a:r>
              <a:rPr lang="en-US" altLang="ko-KR" dirty="0">
                <a:latin typeface="a고딕14" pitchFamily="18" charset="-127"/>
                <a:ea typeface="a고딕14" pitchFamily="18" charset="-127"/>
              </a:rPr>
              <a:t>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2761333"/>
            <a:ext cx="66675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2148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29966B3-4AD8-427A-A143-C83F027FEFE9}"/>
              </a:ext>
            </a:extLst>
          </p:cNvPr>
          <p:cNvSpPr/>
          <p:nvPr/>
        </p:nvSpPr>
        <p:spPr>
          <a:xfrm>
            <a:off x="0" y="0"/>
            <a:ext cx="18288000" cy="10590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2BE23C-51DB-4C44-ACC0-A5F3EE8C5F6E}"/>
              </a:ext>
            </a:extLst>
          </p:cNvPr>
          <p:cNvSpPr txBox="1"/>
          <p:nvPr/>
        </p:nvSpPr>
        <p:spPr>
          <a:xfrm>
            <a:off x="295153" y="183295"/>
            <a:ext cx="2984471" cy="692498"/>
          </a:xfrm>
          <a:prstGeom prst="rect">
            <a:avLst/>
          </a:prstGeom>
          <a:noFill/>
        </p:spPr>
        <p:txBody>
          <a:bodyPr wrap="none" lIns="137160" tIns="68580" rIns="137160" bIns="68580" rtlCol="0">
            <a:spAutoFit/>
          </a:bodyPr>
          <a:lstStyle>
            <a:defPPr>
              <a:defRPr lang="ko-KR"/>
            </a:defPPr>
            <a:lvl1pPr>
              <a:defRPr sz="2800">
                <a:latin typeface="a타이틀고딕3" panose="02020600000000000000" pitchFamily="18" charset="-127"/>
                <a:ea typeface="a타이틀고딕3" panose="02020600000000000000" pitchFamily="18" charset="-127"/>
              </a:defRPr>
            </a:lvl1pPr>
          </a:lstStyle>
          <a:p>
            <a:r>
              <a:rPr lang="en-US" altLang="ko-KR" sz="3600" dirty="0">
                <a:solidFill>
                  <a:schemeClr val="bg1"/>
                </a:solidFill>
              </a:rPr>
              <a:t>2. </a:t>
            </a:r>
            <a:r>
              <a:rPr lang="ko-KR" altLang="en-US" sz="3600" dirty="0">
                <a:solidFill>
                  <a:schemeClr val="bg1"/>
                </a:solidFill>
              </a:rPr>
              <a:t>데이터 수집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0C570F2-E66E-4E32-BB49-4C1649905C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96" y="1873652"/>
            <a:ext cx="470225" cy="470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0E5D6A-3EC1-454E-98EC-BFF48CDC1849}"/>
              </a:ext>
            </a:extLst>
          </p:cNvPr>
          <p:cNvSpPr txBox="1"/>
          <p:nvPr/>
        </p:nvSpPr>
        <p:spPr>
          <a:xfrm>
            <a:off x="1198322" y="1808682"/>
            <a:ext cx="2080378" cy="600164"/>
          </a:xfrm>
          <a:prstGeom prst="rect">
            <a:avLst/>
          </a:prstGeom>
          <a:noFill/>
        </p:spPr>
        <p:txBody>
          <a:bodyPr wrap="none" lIns="137160" tIns="68580" rIns="137160" bIns="68580" rtlCol="0">
            <a:spAutoFit/>
          </a:bodyPr>
          <a:lstStyle/>
          <a:p>
            <a:r>
              <a:rPr lang="ko-KR" altLang="en-US" sz="3000" dirty="0">
                <a:latin typeface="a고딕17" panose="02020600000000000000" pitchFamily="18" charset="-127"/>
                <a:ea typeface="a고딕17" panose="02020600000000000000" pitchFamily="18" charset="-127"/>
              </a:rPr>
              <a:t>데이터 수집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4CC56E-A329-4363-848A-F38E7D11A3AB}"/>
              </a:ext>
            </a:extLst>
          </p:cNvPr>
          <p:cNvSpPr txBox="1"/>
          <p:nvPr/>
        </p:nvSpPr>
        <p:spPr>
          <a:xfrm>
            <a:off x="1198322" y="2839214"/>
            <a:ext cx="8903207" cy="415498"/>
          </a:xfrm>
          <a:prstGeom prst="rect">
            <a:avLst/>
          </a:prstGeom>
          <a:noFill/>
        </p:spPr>
        <p:txBody>
          <a:bodyPr wrap="none" lIns="137160" tIns="68580" rIns="137160" bIns="68580" rtlCol="0">
            <a:spAutoFit/>
          </a:bodyPr>
          <a:lstStyle/>
          <a:p>
            <a:r>
              <a:rPr lang="en-US" altLang="ko-KR" dirty="0">
                <a:latin typeface="a고딕14" panose="02020600000000000000" pitchFamily="18" charset="-127"/>
                <a:ea typeface="a고딕14" panose="02020600000000000000" pitchFamily="18" charset="-127"/>
              </a:rPr>
              <a:t>https://www.kaggle.com/mikitkanakia/netflix-top-10-weekly-dataset/version/3</a:t>
            </a:r>
            <a:endParaRPr lang="ko-KR" altLang="en-US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033" y="3543299"/>
            <a:ext cx="10384078" cy="2193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322" y="6472428"/>
            <a:ext cx="10220325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823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29966B3-4AD8-427A-A143-C83F027FEFE9}"/>
              </a:ext>
            </a:extLst>
          </p:cNvPr>
          <p:cNvSpPr/>
          <p:nvPr/>
        </p:nvSpPr>
        <p:spPr>
          <a:xfrm>
            <a:off x="0" y="0"/>
            <a:ext cx="18288000" cy="10590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2BE23C-51DB-4C44-ACC0-A5F3EE8C5F6E}"/>
              </a:ext>
            </a:extLst>
          </p:cNvPr>
          <p:cNvSpPr txBox="1"/>
          <p:nvPr/>
        </p:nvSpPr>
        <p:spPr>
          <a:xfrm>
            <a:off x="295153" y="183295"/>
            <a:ext cx="2984471" cy="692498"/>
          </a:xfrm>
          <a:prstGeom prst="rect">
            <a:avLst/>
          </a:prstGeom>
          <a:noFill/>
        </p:spPr>
        <p:txBody>
          <a:bodyPr wrap="none" lIns="137160" tIns="68580" rIns="137160" bIns="68580" rtlCol="0">
            <a:spAutoFit/>
          </a:bodyPr>
          <a:lstStyle>
            <a:defPPr>
              <a:defRPr lang="ko-KR"/>
            </a:defPPr>
            <a:lvl1pPr>
              <a:defRPr sz="2800">
                <a:latin typeface="a타이틀고딕3" panose="02020600000000000000" pitchFamily="18" charset="-127"/>
                <a:ea typeface="a타이틀고딕3" panose="02020600000000000000" pitchFamily="18" charset="-127"/>
              </a:defRPr>
            </a:lvl1pPr>
          </a:lstStyle>
          <a:p>
            <a:r>
              <a:rPr lang="en-US" altLang="ko-KR" sz="3600" dirty="0">
                <a:solidFill>
                  <a:schemeClr val="bg1"/>
                </a:solidFill>
              </a:rPr>
              <a:t>2. </a:t>
            </a:r>
            <a:r>
              <a:rPr lang="ko-KR" altLang="en-US" sz="3600" dirty="0">
                <a:solidFill>
                  <a:schemeClr val="bg1"/>
                </a:solidFill>
              </a:rPr>
              <a:t>데이터 수집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0C570F2-E66E-4E32-BB49-4C1649905C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96" y="1873652"/>
            <a:ext cx="470225" cy="470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0E5D6A-3EC1-454E-98EC-BFF48CDC1849}"/>
              </a:ext>
            </a:extLst>
          </p:cNvPr>
          <p:cNvSpPr txBox="1"/>
          <p:nvPr/>
        </p:nvSpPr>
        <p:spPr>
          <a:xfrm>
            <a:off x="1198322" y="1808682"/>
            <a:ext cx="2542043" cy="600164"/>
          </a:xfrm>
          <a:prstGeom prst="rect">
            <a:avLst/>
          </a:prstGeom>
          <a:noFill/>
        </p:spPr>
        <p:txBody>
          <a:bodyPr wrap="none" lIns="137160" tIns="68580" rIns="137160" bIns="68580" rtlCol="0">
            <a:spAutoFit/>
          </a:bodyPr>
          <a:lstStyle/>
          <a:p>
            <a:r>
              <a:rPr lang="ko-KR" altLang="en-US" sz="3000" dirty="0">
                <a:latin typeface="a고딕17" panose="02020600000000000000" pitchFamily="18" charset="-127"/>
                <a:ea typeface="a고딕17" panose="02020600000000000000" pitchFamily="18" charset="-127"/>
              </a:rPr>
              <a:t>데이터 확인</a:t>
            </a:r>
            <a:r>
              <a:rPr lang="en-US" altLang="ko-KR" sz="3000" dirty="0">
                <a:latin typeface="a고딕17" panose="02020600000000000000" pitchFamily="18" charset="-127"/>
                <a:ea typeface="a고딕17" panose="02020600000000000000" pitchFamily="18" charset="-127"/>
              </a:rPr>
              <a:t>(1)</a:t>
            </a:r>
            <a:endParaRPr lang="ko-KR" altLang="en-US" sz="3000" dirty="0">
              <a:latin typeface="a고딕17" panose="02020600000000000000" pitchFamily="18" charset="-127"/>
              <a:ea typeface="a고딕17" panose="0202060000000000000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98322" y="2857500"/>
            <a:ext cx="9144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ko-KR" altLang="en-US" dirty="0">
                <a:latin typeface="a고딕14" pitchFamily="18" charset="-127"/>
                <a:ea typeface="a고딕14" pitchFamily="18" charset="-127"/>
              </a:rPr>
              <a:t>총 </a:t>
            </a:r>
            <a:r>
              <a:rPr lang="en-US" altLang="ko-KR" dirty="0">
                <a:latin typeface="a고딕14" pitchFamily="18" charset="-127"/>
                <a:ea typeface="a고딕14" pitchFamily="18" charset="-127"/>
              </a:rPr>
              <a:t>94</a:t>
            </a:r>
            <a:r>
              <a:rPr lang="ko-KR" altLang="en-US" dirty="0">
                <a:latin typeface="a고딕14" pitchFamily="18" charset="-127"/>
                <a:ea typeface="a고딕14" pitchFamily="18" charset="-127"/>
              </a:rPr>
              <a:t>개국의 </a:t>
            </a:r>
            <a:r>
              <a:rPr lang="en-US" altLang="ko-KR" dirty="0">
                <a:latin typeface="a고딕14" pitchFamily="18" charset="-127"/>
                <a:ea typeface="a고딕14" pitchFamily="18" charset="-127"/>
              </a:rPr>
              <a:t>Netflix </a:t>
            </a:r>
            <a:r>
              <a:rPr lang="ko-KR" altLang="en-US" dirty="0">
                <a:latin typeface="a고딕14" pitchFamily="18" charset="-127"/>
                <a:ea typeface="a고딕14" pitchFamily="18" charset="-127"/>
              </a:rPr>
              <a:t>작품 순위에 대한 정보가 있다</a:t>
            </a:r>
            <a:r>
              <a:rPr lang="en-US" altLang="ko-KR" dirty="0">
                <a:latin typeface="a고딕14" pitchFamily="18" charset="-127"/>
                <a:ea typeface="a고딕14" pitchFamily="18" charset="-127"/>
              </a:rPr>
              <a:t>.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321" y="4610099"/>
            <a:ext cx="16497300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1198322" y="3912632"/>
            <a:ext cx="9144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altLang="ko-KR" dirty="0">
                <a:latin typeface="a고딕14" pitchFamily="18" charset="-127"/>
                <a:ea typeface="a고딕14" pitchFamily="18" charset="-127"/>
              </a:rPr>
              <a:t>7</a:t>
            </a:r>
            <a:r>
              <a:rPr lang="ko-KR" altLang="en-US" dirty="0">
                <a:latin typeface="a고딕14" pitchFamily="18" charset="-127"/>
                <a:ea typeface="a고딕14" pitchFamily="18" charset="-127"/>
              </a:rPr>
              <a:t>월 </a:t>
            </a:r>
            <a:r>
              <a:rPr lang="en-US" altLang="ko-KR" dirty="0">
                <a:latin typeface="a고딕14" pitchFamily="18" charset="-127"/>
                <a:ea typeface="a고딕14" pitchFamily="18" charset="-127"/>
              </a:rPr>
              <a:t>4</a:t>
            </a:r>
            <a:r>
              <a:rPr lang="ko-KR" altLang="en-US" dirty="0">
                <a:latin typeface="a고딕14" pitchFamily="18" charset="-127"/>
                <a:ea typeface="a고딕14" pitchFamily="18" charset="-127"/>
              </a:rPr>
              <a:t>일부터 </a:t>
            </a:r>
            <a:r>
              <a:rPr lang="en-US" altLang="ko-KR" dirty="0">
                <a:latin typeface="a고딕14" pitchFamily="18" charset="-127"/>
                <a:ea typeface="a고딕14" pitchFamily="18" charset="-127"/>
              </a:rPr>
              <a:t>11</a:t>
            </a:r>
            <a:r>
              <a:rPr lang="ko-KR" altLang="en-US" dirty="0">
                <a:latin typeface="a고딕14" pitchFamily="18" charset="-127"/>
                <a:ea typeface="a고딕14" pitchFamily="18" charset="-127"/>
              </a:rPr>
              <a:t>월 </a:t>
            </a:r>
            <a:r>
              <a:rPr lang="en-US" altLang="ko-KR" dirty="0">
                <a:latin typeface="a고딕14" pitchFamily="18" charset="-127"/>
                <a:ea typeface="a고딕14" pitchFamily="18" charset="-127"/>
              </a:rPr>
              <a:t>14</a:t>
            </a:r>
            <a:r>
              <a:rPr lang="ko-KR" altLang="en-US" dirty="0">
                <a:latin typeface="a고딕14" pitchFamily="18" charset="-127"/>
                <a:ea typeface="a고딕14" pitchFamily="18" charset="-127"/>
              </a:rPr>
              <a:t>일까지의 데이터가 존재하고</a:t>
            </a:r>
            <a:r>
              <a:rPr lang="en-US" altLang="ko-KR" dirty="0">
                <a:latin typeface="a고딕14" pitchFamily="18" charset="-127"/>
                <a:ea typeface="a고딕14" pitchFamily="18" charset="-127"/>
              </a:rPr>
              <a:t>, TV</a:t>
            </a:r>
            <a:r>
              <a:rPr lang="ko-KR" altLang="en-US" dirty="0">
                <a:latin typeface="a고딕14" pitchFamily="18" charset="-127"/>
                <a:ea typeface="a고딕14" pitchFamily="18" charset="-127"/>
              </a:rPr>
              <a:t>와 </a:t>
            </a:r>
            <a:r>
              <a:rPr lang="en-US" altLang="ko-KR" dirty="0">
                <a:latin typeface="a고딕14" pitchFamily="18" charset="-127"/>
                <a:ea typeface="a고딕14" pitchFamily="18" charset="-127"/>
              </a:rPr>
              <a:t>Film</a:t>
            </a:r>
            <a:r>
              <a:rPr lang="ko-KR" altLang="en-US" dirty="0">
                <a:latin typeface="a고딕14" pitchFamily="18" charset="-127"/>
                <a:ea typeface="a고딕14" pitchFamily="18" charset="-127"/>
              </a:rPr>
              <a:t>으로 구분되어있다</a:t>
            </a:r>
            <a:r>
              <a:rPr lang="en-US" altLang="ko-KR" dirty="0">
                <a:latin typeface="a고딕14" pitchFamily="18" charset="-127"/>
                <a:ea typeface="a고딕14" pitchFamily="18" charset="-127"/>
              </a:rPr>
              <a:t>. </a:t>
            </a:r>
            <a:r>
              <a:rPr lang="ko-KR" altLang="en-US" dirty="0">
                <a:latin typeface="a고딕14" pitchFamily="18" charset="-127"/>
                <a:ea typeface="a고딕14" pitchFamily="18" charset="-127"/>
              </a:rPr>
              <a:t>  </a:t>
            </a:r>
            <a:endParaRPr lang="en-US" altLang="ko-KR" dirty="0">
              <a:latin typeface="a고딕14" pitchFamily="18" charset="-127"/>
              <a:ea typeface="a고딕14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98321" y="3384852"/>
            <a:ext cx="4972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dirty="0">
                <a:latin typeface="a고딕14" pitchFamily="18" charset="-127"/>
                <a:ea typeface="a고딕14" pitchFamily="18" charset="-127"/>
              </a:rPr>
              <a:t>데이터 크기는 </a:t>
            </a:r>
            <a:r>
              <a:rPr lang="en-US" altLang="ko-KR" dirty="0">
                <a:latin typeface="a고딕14" pitchFamily="18" charset="-127"/>
                <a:ea typeface="a고딕14" pitchFamily="18" charset="-127"/>
              </a:rPr>
              <a:t>8</a:t>
            </a:r>
            <a:r>
              <a:rPr lang="ko-KR" altLang="en-US" dirty="0">
                <a:latin typeface="a고딕14" pitchFamily="18" charset="-127"/>
                <a:ea typeface="a고딕14" pitchFamily="18" charset="-127"/>
              </a:rPr>
              <a:t>개 </a:t>
            </a:r>
            <a:r>
              <a:rPr lang="en-US" altLang="ko-KR" dirty="0">
                <a:latin typeface="a고딕14" pitchFamily="18" charset="-127"/>
                <a:ea typeface="a고딕14" pitchFamily="18" charset="-127"/>
              </a:rPr>
              <a:t>column</a:t>
            </a:r>
            <a:r>
              <a:rPr lang="ko-KR" altLang="en-US" dirty="0">
                <a:latin typeface="a고딕14" pitchFamily="18" charset="-127"/>
                <a:ea typeface="a고딕14" pitchFamily="18" charset="-127"/>
              </a:rPr>
              <a:t>을 가지는 </a:t>
            </a:r>
            <a:r>
              <a:rPr lang="en-US" altLang="ko-KR" dirty="0">
                <a:latin typeface="a고딕14" pitchFamily="18" charset="-127"/>
                <a:ea typeface="a고딕14" pitchFamily="18" charset="-127"/>
              </a:rPr>
              <a:t>37600</a:t>
            </a:r>
            <a:r>
              <a:rPr lang="ko-KR" altLang="en-US" dirty="0">
                <a:latin typeface="a고딕14" pitchFamily="18" charset="-127"/>
                <a:ea typeface="a고딕14" pitchFamily="18" charset="-127"/>
              </a:rPr>
              <a:t>개이다</a:t>
            </a:r>
            <a:r>
              <a:rPr lang="en-US" altLang="ko-KR" dirty="0">
                <a:latin typeface="a고딕14" pitchFamily="18" charset="-127"/>
                <a:ea typeface="a고딕14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674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29966B3-4AD8-427A-A143-C83F027FEFE9}"/>
              </a:ext>
            </a:extLst>
          </p:cNvPr>
          <p:cNvSpPr/>
          <p:nvPr/>
        </p:nvSpPr>
        <p:spPr>
          <a:xfrm>
            <a:off x="0" y="0"/>
            <a:ext cx="18288000" cy="10590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2BE23C-51DB-4C44-ACC0-A5F3EE8C5F6E}"/>
              </a:ext>
            </a:extLst>
          </p:cNvPr>
          <p:cNvSpPr txBox="1"/>
          <p:nvPr/>
        </p:nvSpPr>
        <p:spPr>
          <a:xfrm>
            <a:off x="295153" y="183295"/>
            <a:ext cx="2984471" cy="692498"/>
          </a:xfrm>
          <a:prstGeom prst="rect">
            <a:avLst/>
          </a:prstGeom>
          <a:noFill/>
        </p:spPr>
        <p:txBody>
          <a:bodyPr wrap="none" lIns="137160" tIns="68580" rIns="137160" bIns="68580" rtlCol="0">
            <a:spAutoFit/>
          </a:bodyPr>
          <a:lstStyle>
            <a:defPPr>
              <a:defRPr lang="ko-KR"/>
            </a:defPPr>
            <a:lvl1pPr>
              <a:defRPr sz="2800">
                <a:latin typeface="a타이틀고딕3" panose="02020600000000000000" pitchFamily="18" charset="-127"/>
                <a:ea typeface="a타이틀고딕3" panose="02020600000000000000" pitchFamily="18" charset="-127"/>
              </a:defRPr>
            </a:lvl1pPr>
          </a:lstStyle>
          <a:p>
            <a:r>
              <a:rPr lang="en-US" altLang="ko-KR" sz="3600" dirty="0">
                <a:solidFill>
                  <a:schemeClr val="bg1"/>
                </a:solidFill>
              </a:rPr>
              <a:t>2. </a:t>
            </a:r>
            <a:r>
              <a:rPr lang="ko-KR" altLang="en-US" sz="3600" dirty="0">
                <a:solidFill>
                  <a:schemeClr val="bg1"/>
                </a:solidFill>
              </a:rPr>
              <a:t>데이터 수집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0C570F2-E66E-4E32-BB49-4C1649905C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96" y="1873652"/>
            <a:ext cx="470225" cy="470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0E5D6A-3EC1-454E-98EC-BFF48CDC1849}"/>
              </a:ext>
            </a:extLst>
          </p:cNvPr>
          <p:cNvSpPr txBox="1"/>
          <p:nvPr/>
        </p:nvSpPr>
        <p:spPr>
          <a:xfrm>
            <a:off x="1198322" y="1808682"/>
            <a:ext cx="2542043" cy="600164"/>
          </a:xfrm>
          <a:prstGeom prst="rect">
            <a:avLst/>
          </a:prstGeom>
          <a:noFill/>
        </p:spPr>
        <p:txBody>
          <a:bodyPr wrap="none" lIns="137160" tIns="68580" rIns="137160" bIns="68580" rtlCol="0">
            <a:spAutoFit/>
          </a:bodyPr>
          <a:lstStyle/>
          <a:p>
            <a:r>
              <a:rPr lang="ko-KR" altLang="en-US" sz="3000" dirty="0">
                <a:latin typeface="a고딕17" panose="02020600000000000000" pitchFamily="18" charset="-127"/>
                <a:ea typeface="a고딕17" panose="02020600000000000000" pitchFamily="18" charset="-127"/>
              </a:rPr>
              <a:t>데이터 확인</a:t>
            </a:r>
            <a:r>
              <a:rPr lang="en-US" altLang="ko-KR" sz="3000" dirty="0">
                <a:latin typeface="a고딕17" panose="02020600000000000000" pitchFamily="18" charset="-127"/>
                <a:ea typeface="a고딕17" panose="02020600000000000000" pitchFamily="18" charset="-127"/>
              </a:rPr>
              <a:t>(2)</a:t>
            </a:r>
            <a:endParaRPr lang="ko-KR" altLang="en-US" sz="3000" dirty="0">
              <a:latin typeface="a고딕17" panose="02020600000000000000" pitchFamily="18" charset="-127"/>
              <a:ea typeface="a고딕17" panose="0202060000000000000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98322" y="2857500"/>
            <a:ext cx="9144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altLang="ko-KR" dirty="0">
                <a:latin typeface="a고딕14" pitchFamily="18" charset="-127"/>
                <a:ea typeface="a고딕14" pitchFamily="18" charset="-127"/>
              </a:rPr>
              <a:t>Week</a:t>
            </a:r>
            <a:r>
              <a:rPr lang="ko-KR" altLang="en-US" dirty="0">
                <a:latin typeface="a고딕14" pitchFamily="18" charset="-127"/>
                <a:ea typeface="a고딕14" pitchFamily="18" charset="-127"/>
              </a:rPr>
              <a:t>마다 전세계 순위에 대한 정보가</a:t>
            </a:r>
            <a:r>
              <a:rPr lang="en-US" altLang="ko-KR" dirty="0">
                <a:latin typeface="a고딕14" pitchFamily="18" charset="-127"/>
                <a:ea typeface="a고딕14" pitchFamily="18" charset="-127"/>
              </a:rPr>
              <a:t> TV, film, </a:t>
            </a:r>
            <a:r>
              <a:rPr lang="en-US" altLang="ko-KR" dirty="0" err="1">
                <a:latin typeface="a고딕14" pitchFamily="18" charset="-127"/>
                <a:ea typeface="a고딕14" pitchFamily="18" charset="-127"/>
              </a:rPr>
              <a:t>Engligh</a:t>
            </a:r>
            <a:r>
              <a:rPr lang="en-US" altLang="ko-KR" dirty="0">
                <a:latin typeface="a고딕14" pitchFamily="18" charset="-127"/>
                <a:ea typeface="a고딕14" pitchFamily="18" charset="-127"/>
              </a:rPr>
              <a:t>, Non-English</a:t>
            </a:r>
            <a:r>
              <a:rPr lang="ko-KR" altLang="en-US" dirty="0">
                <a:latin typeface="a고딕14" pitchFamily="18" charset="-127"/>
                <a:ea typeface="a고딕14" pitchFamily="18" charset="-127"/>
              </a:rPr>
              <a:t>로 나뉜다 </a:t>
            </a:r>
            <a:endParaRPr lang="en-US" altLang="ko-KR" dirty="0">
              <a:latin typeface="a고딕14" pitchFamily="18" charset="-127"/>
              <a:ea typeface="a고딕14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98322" y="3912632"/>
            <a:ext cx="9144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altLang="ko-KR" dirty="0">
                <a:latin typeface="a고딕14" pitchFamily="18" charset="-127"/>
                <a:ea typeface="a고딕14" pitchFamily="18" charset="-127"/>
              </a:rPr>
              <a:t>7</a:t>
            </a:r>
            <a:r>
              <a:rPr lang="ko-KR" altLang="en-US" dirty="0">
                <a:latin typeface="a고딕14" pitchFamily="18" charset="-127"/>
                <a:ea typeface="a고딕14" pitchFamily="18" charset="-127"/>
              </a:rPr>
              <a:t>월 </a:t>
            </a:r>
            <a:r>
              <a:rPr lang="en-US" altLang="ko-KR" dirty="0">
                <a:latin typeface="a고딕14" pitchFamily="18" charset="-127"/>
                <a:ea typeface="a고딕14" pitchFamily="18" charset="-127"/>
              </a:rPr>
              <a:t>4</a:t>
            </a:r>
            <a:r>
              <a:rPr lang="ko-KR" altLang="en-US" dirty="0">
                <a:latin typeface="a고딕14" pitchFamily="18" charset="-127"/>
                <a:ea typeface="a고딕14" pitchFamily="18" charset="-127"/>
              </a:rPr>
              <a:t>일부터 </a:t>
            </a:r>
            <a:r>
              <a:rPr lang="en-US" altLang="ko-KR" dirty="0">
                <a:latin typeface="a고딕14" pitchFamily="18" charset="-127"/>
                <a:ea typeface="a고딕14" pitchFamily="18" charset="-127"/>
              </a:rPr>
              <a:t>11</a:t>
            </a:r>
            <a:r>
              <a:rPr lang="ko-KR" altLang="en-US" dirty="0">
                <a:latin typeface="a고딕14" pitchFamily="18" charset="-127"/>
                <a:ea typeface="a고딕14" pitchFamily="18" charset="-127"/>
              </a:rPr>
              <a:t>월 </a:t>
            </a:r>
            <a:r>
              <a:rPr lang="en-US" altLang="ko-KR" dirty="0">
                <a:latin typeface="a고딕14" pitchFamily="18" charset="-127"/>
                <a:ea typeface="a고딕14" pitchFamily="18" charset="-127"/>
              </a:rPr>
              <a:t>14</a:t>
            </a:r>
            <a:r>
              <a:rPr lang="ko-KR" altLang="en-US" dirty="0">
                <a:latin typeface="a고딕14" pitchFamily="18" charset="-127"/>
                <a:ea typeface="a고딕14" pitchFamily="18" charset="-127"/>
              </a:rPr>
              <a:t>일까지의 데이터가 존재하고</a:t>
            </a:r>
            <a:r>
              <a:rPr lang="en-US" altLang="ko-KR" dirty="0">
                <a:latin typeface="a고딕14" pitchFamily="18" charset="-127"/>
                <a:ea typeface="a고딕14" pitchFamily="18" charset="-127"/>
              </a:rPr>
              <a:t>, </a:t>
            </a:r>
            <a:r>
              <a:rPr lang="ko-KR" altLang="en-US" dirty="0">
                <a:latin typeface="a고딕14" pitchFamily="18" charset="-127"/>
                <a:ea typeface="a고딕14" pitchFamily="18" charset="-127"/>
              </a:rPr>
              <a:t>각 주마다 작품의 시청 시간이 제공된다</a:t>
            </a:r>
            <a:r>
              <a:rPr lang="en-US" altLang="ko-KR" dirty="0">
                <a:latin typeface="a고딕14" pitchFamily="18" charset="-127"/>
                <a:ea typeface="a고딕14" pitchFamily="18" charset="-127"/>
              </a:rPr>
              <a:t>. </a:t>
            </a:r>
            <a:r>
              <a:rPr lang="ko-KR" altLang="en-US" dirty="0">
                <a:latin typeface="a고딕14" pitchFamily="18" charset="-127"/>
                <a:ea typeface="a고딕14" pitchFamily="18" charset="-127"/>
              </a:rPr>
              <a:t>  </a:t>
            </a:r>
            <a:endParaRPr lang="en-US" altLang="ko-KR" dirty="0">
              <a:latin typeface="a고딕14" pitchFamily="18" charset="-127"/>
              <a:ea typeface="a고딕14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98321" y="3384852"/>
            <a:ext cx="4713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dirty="0">
                <a:latin typeface="a고딕14" pitchFamily="18" charset="-127"/>
                <a:ea typeface="a고딕14" pitchFamily="18" charset="-127"/>
              </a:rPr>
              <a:t>데이터 크기는 </a:t>
            </a:r>
            <a:r>
              <a:rPr lang="en-US" altLang="ko-KR" dirty="0">
                <a:latin typeface="a고딕14" pitchFamily="18" charset="-127"/>
                <a:ea typeface="a고딕14" pitchFamily="18" charset="-127"/>
              </a:rPr>
              <a:t>7</a:t>
            </a:r>
            <a:r>
              <a:rPr lang="ko-KR" altLang="en-US" dirty="0">
                <a:latin typeface="a고딕14" pitchFamily="18" charset="-127"/>
                <a:ea typeface="a고딕14" pitchFamily="18" charset="-127"/>
              </a:rPr>
              <a:t>개 </a:t>
            </a:r>
            <a:r>
              <a:rPr lang="en-US" altLang="ko-KR" dirty="0">
                <a:latin typeface="a고딕14" pitchFamily="18" charset="-127"/>
                <a:ea typeface="a고딕14" pitchFamily="18" charset="-127"/>
              </a:rPr>
              <a:t>column</a:t>
            </a:r>
            <a:r>
              <a:rPr lang="ko-KR" altLang="en-US" dirty="0">
                <a:latin typeface="a고딕14" pitchFamily="18" charset="-127"/>
                <a:ea typeface="a고딕14" pitchFamily="18" charset="-127"/>
              </a:rPr>
              <a:t>을 가지는 </a:t>
            </a:r>
            <a:r>
              <a:rPr lang="en-US" altLang="ko-KR" dirty="0">
                <a:latin typeface="a고딕14" pitchFamily="18" charset="-127"/>
                <a:ea typeface="a고딕14" pitchFamily="18" charset="-127"/>
              </a:rPr>
              <a:t>800</a:t>
            </a:r>
            <a:r>
              <a:rPr lang="ko-KR" altLang="en-US" dirty="0">
                <a:latin typeface="a고딕14" pitchFamily="18" charset="-127"/>
                <a:ea typeface="a고딕14" pitchFamily="18" charset="-127"/>
              </a:rPr>
              <a:t>개이다</a:t>
            </a:r>
            <a:r>
              <a:rPr lang="en-US" altLang="ko-KR" dirty="0">
                <a:latin typeface="a고딕14" pitchFamily="18" charset="-127"/>
                <a:ea typeface="a고딕14" pitchFamily="18" charset="-127"/>
              </a:rPr>
              <a:t>.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322" y="4686300"/>
            <a:ext cx="15489478" cy="3781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4944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29966B3-4AD8-427A-A143-C83F027FEFE9}"/>
              </a:ext>
            </a:extLst>
          </p:cNvPr>
          <p:cNvSpPr/>
          <p:nvPr/>
        </p:nvSpPr>
        <p:spPr>
          <a:xfrm>
            <a:off x="0" y="0"/>
            <a:ext cx="18288000" cy="10590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2BE23C-51DB-4C44-ACC0-A5F3EE8C5F6E}"/>
              </a:ext>
            </a:extLst>
          </p:cNvPr>
          <p:cNvSpPr txBox="1"/>
          <p:nvPr/>
        </p:nvSpPr>
        <p:spPr>
          <a:xfrm>
            <a:off x="295153" y="183295"/>
            <a:ext cx="2580515" cy="692497"/>
          </a:xfrm>
          <a:prstGeom prst="rect">
            <a:avLst/>
          </a:prstGeom>
          <a:noFill/>
        </p:spPr>
        <p:txBody>
          <a:bodyPr wrap="none" lIns="137160" tIns="68580" rIns="137160" bIns="68580" rtlCol="0">
            <a:spAutoFit/>
          </a:bodyPr>
          <a:lstStyle>
            <a:defPPr>
              <a:defRPr lang="ko-KR"/>
            </a:defPPr>
            <a:lvl1pPr>
              <a:defRPr sz="2800">
                <a:latin typeface="a타이틀고딕3" panose="02020600000000000000" pitchFamily="18" charset="-127"/>
                <a:ea typeface="a타이틀고딕3" panose="02020600000000000000" pitchFamily="18" charset="-127"/>
              </a:defRPr>
            </a:lvl1pPr>
          </a:lstStyle>
          <a:p>
            <a:r>
              <a:rPr lang="en-US" altLang="ko-KR" sz="3600" dirty="0">
                <a:solidFill>
                  <a:schemeClr val="bg1"/>
                </a:solidFill>
              </a:rPr>
              <a:t>3. </a:t>
            </a:r>
            <a:r>
              <a:rPr lang="ko-KR" altLang="en-US" sz="3600" dirty="0">
                <a:solidFill>
                  <a:schemeClr val="bg1"/>
                </a:solidFill>
              </a:rPr>
              <a:t>구현 계획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0C570F2-E66E-4E32-BB49-4C1649905C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96" y="1873652"/>
            <a:ext cx="470225" cy="470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0E5D6A-3EC1-454E-98EC-BFF48CDC1849}"/>
              </a:ext>
            </a:extLst>
          </p:cNvPr>
          <p:cNvSpPr txBox="1"/>
          <p:nvPr/>
        </p:nvSpPr>
        <p:spPr>
          <a:xfrm>
            <a:off x="1198322" y="1808682"/>
            <a:ext cx="953466" cy="600164"/>
          </a:xfrm>
          <a:prstGeom prst="rect">
            <a:avLst/>
          </a:prstGeom>
          <a:noFill/>
        </p:spPr>
        <p:txBody>
          <a:bodyPr wrap="none" lIns="137160" tIns="68580" rIns="137160" bIns="68580" rtlCol="0">
            <a:spAutoFit/>
          </a:bodyPr>
          <a:lstStyle/>
          <a:p>
            <a:r>
              <a:rPr lang="ko-KR" altLang="en-US" sz="3000" dirty="0">
                <a:latin typeface="a고딕17" panose="02020600000000000000" pitchFamily="18" charset="-127"/>
                <a:ea typeface="a고딕17" panose="02020600000000000000" pitchFamily="18" charset="-127"/>
              </a:rPr>
              <a:t>계획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98321" y="2907623"/>
            <a:ext cx="9144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altLang="ko-KR" dirty="0">
                <a:latin typeface="a고딕14" pitchFamily="18" charset="-127"/>
                <a:ea typeface="a고딕14" pitchFamily="18" charset="-127"/>
              </a:rPr>
              <a:t>1. </a:t>
            </a:r>
            <a:r>
              <a:rPr lang="ko-KR" altLang="en-US" dirty="0">
                <a:latin typeface="a고딕14" pitchFamily="18" charset="-127"/>
                <a:ea typeface="a고딕14" pitchFamily="18" charset="-127"/>
              </a:rPr>
              <a:t>특정 기간 동안 나라별</a:t>
            </a:r>
            <a:r>
              <a:rPr lang="en-US" altLang="ko-KR" dirty="0">
                <a:latin typeface="a고딕14" pitchFamily="18" charset="-127"/>
                <a:ea typeface="a고딕14" pitchFamily="18" charset="-127"/>
              </a:rPr>
              <a:t> top-N</a:t>
            </a:r>
            <a:r>
              <a:rPr lang="ko-KR" altLang="en-US" dirty="0">
                <a:latin typeface="a고딕14" pitchFamily="18" charset="-127"/>
                <a:ea typeface="a고딕14" pitchFamily="18" charset="-127"/>
              </a:rPr>
              <a:t> </a:t>
            </a:r>
            <a:r>
              <a:rPr lang="en-US" altLang="ko-KR" dirty="0">
                <a:latin typeface="a고딕14" pitchFamily="18" charset="-127"/>
                <a:ea typeface="a고딕14" pitchFamily="18" charset="-127"/>
              </a:rPr>
              <a:t>(TV, Film </a:t>
            </a:r>
            <a:r>
              <a:rPr lang="ko-KR" altLang="en-US" dirty="0">
                <a:latin typeface="a고딕14" pitchFamily="18" charset="-127"/>
                <a:ea typeface="a고딕14" pitchFamily="18" charset="-127"/>
              </a:rPr>
              <a:t>구분</a:t>
            </a:r>
            <a:r>
              <a:rPr lang="en-US" altLang="ko-KR" dirty="0">
                <a:latin typeface="a고딕14" pitchFamily="18" charset="-127"/>
                <a:ea typeface="a고딕14" pitchFamily="18" charset="-127"/>
              </a:rPr>
              <a:t>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98321" y="3384852"/>
            <a:ext cx="4100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dirty="0">
                <a:latin typeface="a고딕14" pitchFamily="18" charset="-127"/>
                <a:ea typeface="a고딕14" pitchFamily="18" charset="-127"/>
              </a:rPr>
              <a:t>2. </a:t>
            </a:r>
            <a:r>
              <a:rPr lang="ko-KR" altLang="en-US" dirty="0">
                <a:latin typeface="a고딕14" pitchFamily="18" charset="-127"/>
                <a:ea typeface="a고딕14" pitchFamily="18" charset="-127"/>
              </a:rPr>
              <a:t>특정 기간 동안 특정 작품의 나라별 순위</a:t>
            </a:r>
            <a:endParaRPr lang="en-US" altLang="ko-KR" dirty="0">
              <a:latin typeface="a고딕14" pitchFamily="18" charset="-127"/>
              <a:ea typeface="a고딕14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98321" y="3862081"/>
            <a:ext cx="9144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altLang="ko-KR" dirty="0">
                <a:latin typeface="a고딕14" pitchFamily="18" charset="-127"/>
                <a:ea typeface="a고딕14" pitchFamily="18" charset="-127"/>
              </a:rPr>
              <a:t>3. </a:t>
            </a:r>
            <a:r>
              <a:rPr lang="ko-KR" altLang="en-US" dirty="0">
                <a:latin typeface="a고딕14" pitchFamily="18" charset="-127"/>
                <a:ea typeface="a고딕14" pitchFamily="18" charset="-127"/>
              </a:rPr>
              <a:t>특정 기간 동안 특정 작품의 전세계 순위</a:t>
            </a:r>
            <a:endParaRPr lang="en-US" altLang="ko-KR" dirty="0">
              <a:latin typeface="a고딕14" pitchFamily="18" charset="-127"/>
              <a:ea typeface="a고딕14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CF77FD9-C3FD-4AB8-B35D-491C62CC6CDA}"/>
              </a:ext>
            </a:extLst>
          </p:cNvPr>
          <p:cNvSpPr/>
          <p:nvPr/>
        </p:nvSpPr>
        <p:spPr>
          <a:xfrm>
            <a:off x="1198321" y="4360858"/>
            <a:ext cx="9144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altLang="ko-KR" dirty="0">
                <a:latin typeface="a고딕14" pitchFamily="18" charset="-127"/>
                <a:ea typeface="a고딕14" pitchFamily="18" charset="-127"/>
              </a:rPr>
              <a:t>4. Netflix</a:t>
            </a:r>
            <a:r>
              <a:rPr lang="ko-KR" altLang="en-US" dirty="0">
                <a:latin typeface="a고딕14" pitchFamily="18" charset="-127"/>
                <a:ea typeface="a고딕14" pitchFamily="18" charset="-127"/>
              </a:rPr>
              <a:t> </a:t>
            </a:r>
            <a:r>
              <a:rPr lang="ko-KR" altLang="en-US" dirty="0" err="1">
                <a:latin typeface="a고딕14" pitchFamily="18" charset="-127"/>
                <a:ea typeface="a고딕14" pitchFamily="18" charset="-127"/>
              </a:rPr>
              <a:t>이용국</a:t>
            </a:r>
            <a:r>
              <a:rPr lang="ko-KR" altLang="en-US" dirty="0">
                <a:latin typeface="a고딕14" pitchFamily="18" charset="-127"/>
                <a:ea typeface="a고딕14" pitchFamily="18" charset="-127"/>
              </a:rPr>
              <a:t> 출력</a:t>
            </a:r>
            <a:endParaRPr lang="en-US" altLang="ko-KR" dirty="0">
              <a:latin typeface="a고딕14" pitchFamily="18" charset="-127"/>
              <a:ea typeface="a고딕14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DC3B365-D10B-4F46-B94C-FEA6E806B70C}"/>
              </a:ext>
            </a:extLst>
          </p:cNvPr>
          <p:cNvSpPr/>
          <p:nvPr/>
        </p:nvSpPr>
        <p:spPr>
          <a:xfrm>
            <a:off x="1198321" y="4859635"/>
            <a:ext cx="9144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altLang="ko-KR" dirty="0">
                <a:latin typeface="a고딕14" pitchFamily="18" charset="-127"/>
                <a:ea typeface="a고딕14" pitchFamily="18" charset="-127"/>
              </a:rPr>
              <a:t>5. </a:t>
            </a:r>
            <a:r>
              <a:rPr lang="ko-KR" altLang="en-US" dirty="0">
                <a:latin typeface="a고딕14" pitchFamily="18" charset="-127"/>
                <a:ea typeface="a고딕14" pitchFamily="18" charset="-127"/>
              </a:rPr>
              <a:t>검색 가능한 작품 리스트 출력</a:t>
            </a:r>
            <a:endParaRPr lang="en-US" altLang="ko-KR" dirty="0">
              <a:latin typeface="a고딕14" pitchFamily="18" charset="-127"/>
              <a:ea typeface="a고딕14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1020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29966B3-4AD8-427A-A143-C83F027FEFE9}"/>
              </a:ext>
            </a:extLst>
          </p:cNvPr>
          <p:cNvSpPr/>
          <p:nvPr/>
        </p:nvSpPr>
        <p:spPr>
          <a:xfrm>
            <a:off x="0" y="0"/>
            <a:ext cx="18288000" cy="10590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2BE23C-51DB-4C44-ACC0-A5F3EE8C5F6E}"/>
              </a:ext>
            </a:extLst>
          </p:cNvPr>
          <p:cNvSpPr txBox="1"/>
          <p:nvPr/>
        </p:nvSpPr>
        <p:spPr>
          <a:xfrm>
            <a:off x="295153" y="183295"/>
            <a:ext cx="2580515" cy="692497"/>
          </a:xfrm>
          <a:prstGeom prst="rect">
            <a:avLst/>
          </a:prstGeom>
          <a:noFill/>
        </p:spPr>
        <p:txBody>
          <a:bodyPr wrap="none" lIns="137160" tIns="68580" rIns="137160" bIns="68580" rtlCol="0">
            <a:spAutoFit/>
          </a:bodyPr>
          <a:lstStyle>
            <a:defPPr>
              <a:defRPr lang="ko-KR"/>
            </a:defPPr>
            <a:lvl1pPr>
              <a:defRPr sz="2800">
                <a:latin typeface="a타이틀고딕3" panose="02020600000000000000" pitchFamily="18" charset="-127"/>
                <a:ea typeface="a타이틀고딕3" panose="02020600000000000000" pitchFamily="18" charset="-127"/>
              </a:defRPr>
            </a:lvl1pPr>
          </a:lstStyle>
          <a:p>
            <a:r>
              <a:rPr lang="en-US" altLang="ko-KR" sz="3600" dirty="0">
                <a:solidFill>
                  <a:schemeClr val="bg1"/>
                </a:solidFill>
              </a:rPr>
              <a:t>3. </a:t>
            </a:r>
            <a:r>
              <a:rPr lang="ko-KR" altLang="en-US" sz="3600" dirty="0">
                <a:solidFill>
                  <a:schemeClr val="bg1"/>
                </a:solidFill>
              </a:rPr>
              <a:t>구현 계획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0C570F2-E66E-4E32-BB49-4C1649905C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96" y="1873652"/>
            <a:ext cx="470225" cy="470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0E5D6A-3EC1-454E-98EC-BFF48CDC1849}"/>
              </a:ext>
            </a:extLst>
          </p:cNvPr>
          <p:cNvSpPr txBox="1"/>
          <p:nvPr/>
        </p:nvSpPr>
        <p:spPr>
          <a:xfrm>
            <a:off x="1198322" y="1808682"/>
            <a:ext cx="8278292" cy="630942"/>
          </a:xfrm>
          <a:prstGeom prst="rect">
            <a:avLst/>
          </a:prstGeom>
          <a:noFill/>
        </p:spPr>
        <p:txBody>
          <a:bodyPr wrap="none" lIns="137160" tIns="68580" rIns="137160" bIns="68580" rtlCol="0">
            <a:spAutoFit/>
          </a:bodyPr>
          <a:lstStyle/>
          <a:p>
            <a:pPr fontAlgn="base"/>
            <a:r>
              <a:rPr lang="en-US" altLang="ko-KR" sz="3200" dirty="0">
                <a:latin typeface="a고딕17" panose="02020600000000000000" pitchFamily="18" charset="-127"/>
                <a:ea typeface="a고딕17" panose="02020600000000000000" pitchFamily="18" charset="-127"/>
              </a:rPr>
              <a:t>1. </a:t>
            </a:r>
            <a:r>
              <a:rPr lang="ko-KR" altLang="en-US" sz="3200" dirty="0">
                <a:latin typeface="a고딕17" panose="02020600000000000000" pitchFamily="18" charset="-127"/>
                <a:ea typeface="a고딕17" panose="02020600000000000000" pitchFamily="18" charset="-127"/>
              </a:rPr>
              <a:t>특정 기간 동안 나라별</a:t>
            </a:r>
            <a:r>
              <a:rPr lang="en-US" altLang="ko-KR" sz="3200" dirty="0">
                <a:latin typeface="a고딕17" panose="02020600000000000000" pitchFamily="18" charset="-127"/>
                <a:ea typeface="a고딕17" panose="02020600000000000000" pitchFamily="18" charset="-127"/>
              </a:rPr>
              <a:t> top-N</a:t>
            </a:r>
            <a:r>
              <a:rPr lang="ko-KR" altLang="en-US" sz="3200" dirty="0">
                <a:latin typeface="a고딕17" panose="02020600000000000000" pitchFamily="18" charset="-127"/>
                <a:ea typeface="a고딕17" panose="02020600000000000000" pitchFamily="18" charset="-127"/>
              </a:rPr>
              <a:t> </a:t>
            </a:r>
            <a:r>
              <a:rPr lang="en-US" altLang="ko-KR" sz="3200" dirty="0">
                <a:latin typeface="a고딕17" panose="02020600000000000000" pitchFamily="18" charset="-127"/>
                <a:ea typeface="a고딕17" panose="02020600000000000000" pitchFamily="18" charset="-127"/>
              </a:rPr>
              <a:t>(TV, Film </a:t>
            </a:r>
            <a:r>
              <a:rPr lang="ko-KR" altLang="en-US" sz="3200" dirty="0">
                <a:latin typeface="a고딕17" panose="02020600000000000000" pitchFamily="18" charset="-127"/>
                <a:ea typeface="a고딕17" panose="02020600000000000000" pitchFamily="18" charset="-127"/>
              </a:rPr>
              <a:t>구분</a:t>
            </a:r>
            <a:r>
              <a:rPr lang="en-US" altLang="ko-KR" sz="3200" dirty="0">
                <a:latin typeface="a고딕17" panose="02020600000000000000" pitchFamily="18" charset="-127"/>
                <a:ea typeface="a고딕17" panose="02020600000000000000" pitchFamily="18" charset="-127"/>
              </a:rPr>
              <a:t>)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2DE6DA3-9B85-4539-A87C-C7A2C3972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321" y="3299739"/>
            <a:ext cx="9153525" cy="338137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D912396-4CBA-446B-BE11-63A6FC7E0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2400" y="2695290"/>
            <a:ext cx="3429000" cy="719137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A3FE29B7-74F1-425B-8CBF-0FB1C0C1F2FC}"/>
              </a:ext>
            </a:extLst>
          </p:cNvPr>
          <p:cNvSpPr/>
          <p:nvPr/>
        </p:nvSpPr>
        <p:spPr>
          <a:xfrm>
            <a:off x="1198321" y="2819890"/>
            <a:ext cx="9144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ko-KR" altLang="en-US" dirty="0">
                <a:latin typeface="a고딕14" pitchFamily="18" charset="-127"/>
                <a:ea typeface="a고딕14" pitchFamily="18" charset="-127"/>
              </a:rPr>
              <a:t>입력 예시</a:t>
            </a:r>
            <a:endParaRPr lang="en-US" altLang="ko-KR" dirty="0">
              <a:latin typeface="a고딕14" pitchFamily="18" charset="-127"/>
              <a:ea typeface="a고딕14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9C6E15A-AE5A-4918-AAD8-653E76493B16}"/>
              </a:ext>
            </a:extLst>
          </p:cNvPr>
          <p:cNvSpPr/>
          <p:nvPr/>
        </p:nvSpPr>
        <p:spPr>
          <a:xfrm>
            <a:off x="11582400" y="2254958"/>
            <a:ext cx="457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>
                <a:latin typeface="a고딕14" pitchFamily="18" charset="-127"/>
                <a:ea typeface="a고딕14" pitchFamily="18" charset="-127"/>
              </a:rPr>
              <a:t>출력 예시</a:t>
            </a:r>
            <a:endParaRPr lang="en-US" altLang="ko-KR" dirty="0">
              <a:latin typeface="a고딕14" pitchFamily="18" charset="-127"/>
              <a:ea typeface="a고딕14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3168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29966B3-4AD8-427A-A143-C83F027FEFE9}"/>
              </a:ext>
            </a:extLst>
          </p:cNvPr>
          <p:cNvSpPr/>
          <p:nvPr/>
        </p:nvSpPr>
        <p:spPr>
          <a:xfrm>
            <a:off x="0" y="0"/>
            <a:ext cx="18288000" cy="10590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2BE23C-51DB-4C44-ACC0-A5F3EE8C5F6E}"/>
              </a:ext>
            </a:extLst>
          </p:cNvPr>
          <p:cNvSpPr txBox="1"/>
          <p:nvPr/>
        </p:nvSpPr>
        <p:spPr>
          <a:xfrm>
            <a:off x="295153" y="183295"/>
            <a:ext cx="2580515" cy="692497"/>
          </a:xfrm>
          <a:prstGeom prst="rect">
            <a:avLst/>
          </a:prstGeom>
          <a:noFill/>
        </p:spPr>
        <p:txBody>
          <a:bodyPr wrap="none" lIns="137160" tIns="68580" rIns="137160" bIns="68580" rtlCol="0">
            <a:spAutoFit/>
          </a:bodyPr>
          <a:lstStyle>
            <a:defPPr>
              <a:defRPr lang="ko-KR"/>
            </a:defPPr>
            <a:lvl1pPr>
              <a:defRPr sz="2800">
                <a:latin typeface="a타이틀고딕3" panose="02020600000000000000" pitchFamily="18" charset="-127"/>
                <a:ea typeface="a타이틀고딕3" panose="02020600000000000000" pitchFamily="18" charset="-127"/>
              </a:defRPr>
            </a:lvl1pPr>
          </a:lstStyle>
          <a:p>
            <a:r>
              <a:rPr lang="en-US" altLang="ko-KR" sz="3600" dirty="0">
                <a:solidFill>
                  <a:schemeClr val="bg1"/>
                </a:solidFill>
              </a:rPr>
              <a:t>3. </a:t>
            </a:r>
            <a:r>
              <a:rPr lang="ko-KR" altLang="en-US" sz="3600" dirty="0">
                <a:solidFill>
                  <a:schemeClr val="bg1"/>
                </a:solidFill>
              </a:rPr>
              <a:t>구현 계획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0C570F2-E66E-4E32-BB49-4C1649905C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96" y="1873652"/>
            <a:ext cx="470225" cy="470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0E5D6A-3EC1-454E-98EC-BFF48CDC1849}"/>
              </a:ext>
            </a:extLst>
          </p:cNvPr>
          <p:cNvSpPr txBox="1"/>
          <p:nvPr/>
        </p:nvSpPr>
        <p:spPr>
          <a:xfrm>
            <a:off x="1198322" y="1808682"/>
            <a:ext cx="7221208" cy="630942"/>
          </a:xfrm>
          <a:prstGeom prst="rect">
            <a:avLst/>
          </a:prstGeom>
          <a:noFill/>
        </p:spPr>
        <p:txBody>
          <a:bodyPr wrap="none" lIns="137160" tIns="68580" rIns="137160" bIns="68580" rtlCol="0">
            <a:spAutoFit/>
          </a:bodyPr>
          <a:lstStyle/>
          <a:p>
            <a:pPr fontAlgn="base"/>
            <a:r>
              <a:rPr lang="en-US" altLang="ko-KR" sz="3200" dirty="0">
                <a:latin typeface="a고딕17" panose="02020600000000000000" pitchFamily="18" charset="-127"/>
                <a:ea typeface="a고딕17" panose="02020600000000000000" pitchFamily="18" charset="-127"/>
              </a:rPr>
              <a:t>2. </a:t>
            </a:r>
            <a:r>
              <a:rPr lang="ko-KR" altLang="en-US" sz="3200" dirty="0">
                <a:latin typeface="a고딕17" panose="02020600000000000000" pitchFamily="18" charset="-127"/>
                <a:ea typeface="a고딕17" panose="02020600000000000000" pitchFamily="18" charset="-127"/>
              </a:rPr>
              <a:t>특정 기간 동안 특정 작품의 나라별 순위</a:t>
            </a:r>
            <a:endParaRPr lang="en-US" altLang="ko-KR" sz="3200" dirty="0">
              <a:latin typeface="a고딕17" panose="02020600000000000000" pitchFamily="18" charset="-127"/>
              <a:ea typeface="a고딕17" panose="02020600000000000000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2F9F6F-9C54-4284-ADC7-B05B28911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558" y="3363015"/>
            <a:ext cx="8512416" cy="613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232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320</Words>
  <Application>Microsoft Office PowerPoint</Application>
  <PresentationFormat>사용자 지정</PresentationFormat>
  <Paragraphs>50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a고딕13</vt:lpstr>
      <vt:lpstr>a고딕14</vt:lpstr>
      <vt:lpstr>a고딕17</vt:lpstr>
      <vt:lpstr>a타이틀고딕2</vt:lpstr>
      <vt:lpstr>a타이틀고딕3</vt:lpstr>
      <vt:lpstr>a타이틀고딕5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임정호</cp:lastModifiedBy>
  <cp:revision>26</cp:revision>
  <dcterms:created xsi:type="dcterms:W3CDTF">2021-11-24T20:43:32Z</dcterms:created>
  <dcterms:modified xsi:type="dcterms:W3CDTF">2021-11-30T16:25:24Z</dcterms:modified>
</cp:coreProperties>
</file>