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512" r:id="rId6"/>
  </p:sldMasterIdLst>
  <p:notesMasterIdLst>
    <p:notesMasterId r:id="rId24"/>
  </p:notesMasterIdLst>
  <p:handoutMasterIdLst>
    <p:handoutMasterId r:id="rId25"/>
  </p:handoutMasterIdLst>
  <p:sldIdLst>
    <p:sldId id="256" r:id="rId7"/>
    <p:sldId id="431" r:id="rId8"/>
    <p:sldId id="436" r:id="rId9"/>
    <p:sldId id="442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7" r:id="rId21"/>
    <p:sldId id="271" r:id="rId22"/>
    <p:sldId id="454" r:id="rId23"/>
  </p:sldIdLst>
  <p:sldSz cx="9144000" cy="5143500" type="screen16x9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211025" initials="2" lastIdx="1" clrIdx="0">
    <p:extLst>
      <p:ext uri="{19B8F6BF-5375-455C-9EA6-DF929625EA0E}">
        <p15:presenceInfo xmlns:p15="http://schemas.microsoft.com/office/powerpoint/2012/main" userId="2021102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02" autoAdjust="0"/>
    <p:restoredTop sz="65533" autoAdjust="0"/>
  </p:normalViewPr>
  <p:slideViewPr>
    <p:cSldViewPr showGuides="1">
      <p:cViewPr varScale="1">
        <p:scale>
          <a:sx n="99" d="100"/>
          <a:sy n="99" d="100"/>
        </p:scale>
        <p:origin x="2148" y="78"/>
      </p:cViewPr>
      <p:guideLst>
        <p:guide orient="horz" pos="16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317F9-B05B-44F2-894D-313C4FF8D4BB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6B7AB-F15B-458E-A65C-E237C9E62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773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2AFEE28-24C4-4AD4-AB1F-6A29DEB3856B}" type="datetimeFigureOut">
              <a:rPr lang="ko-KR" altLang="en-US"/>
              <a:pPr>
                <a:defRPr/>
              </a:pPr>
              <a:t>2022-02-09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5FE88A9-9F00-438F-B56A-9586458E968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98754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D0B568F3-2F0F-4A0D-894E-D5658370F35B}" type="slidenum">
              <a:rPr lang="ko-KR" altLang="en-US" smtClean="0">
                <a:solidFill>
                  <a:srgbClr val="000000"/>
                </a:solidFill>
                <a:latin typeface="굴림" charset="-127"/>
                <a:ea typeface="굴림" charset="-127"/>
              </a:rPr>
              <a:pPr eaLnBrk="1" hangingPunct="1">
                <a:spcBef>
                  <a:spcPct val="0"/>
                </a:spcBef>
              </a:pPr>
              <a:t>0</a:t>
            </a:fld>
            <a:endParaRPr lang="ko-KR" altLang="en-US" dirty="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934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하드웨어 </a:t>
            </a:r>
            <a:r>
              <a:rPr lang="en-US" altLang="ko-KR" dirty="0" smtClean="0"/>
              <a:t>infra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위에 </a:t>
            </a:r>
            <a:r>
              <a:rPr lang="en-US" altLang="ko-KR" baseline="0" dirty="0" smtClean="0"/>
              <a:t>OS</a:t>
            </a:r>
            <a:r>
              <a:rPr lang="ko-KR" altLang="en-US" baseline="0" dirty="0" smtClean="0"/>
              <a:t>를 설치하고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위에 컨테이너 엔진을 설치합니다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 이후에 오케스트레이션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스케쥴링을</a:t>
            </a:r>
            <a:r>
              <a:rPr lang="ko-KR" altLang="en-US" baseline="0" dirty="0" smtClean="0"/>
              <a:t> 하는 </a:t>
            </a:r>
            <a:r>
              <a:rPr lang="ko-KR" altLang="en-US" baseline="0" dirty="0" err="1" smtClean="0"/>
              <a:t>쿠버네티스나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도커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스웜과</a:t>
            </a:r>
            <a:r>
              <a:rPr lang="ko-KR" altLang="en-US" baseline="0" dirty="0" smtClean="0"/>
              <a:t> 같은 지휘자 역할을 하는 아이를 설치하여 이용합니다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FE88A9-9F00-438F-B56A-9586458E9681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58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선언적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통해서</a:t>
            </a:r>
            <a:endParaRPr lang="en-US" altLang="ko-KR" dirty="0" smtClean="0"/>
          </a:p>
          <a:p>
            <a:r>
              <a:rPr lang="ko-KR" altLang="en-US" dirty="0" smtClean="0"/>
              <a:t>웹 서버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요청을 실행할 경우</a:t>
            </a:r>
            <a:endParaRPr lang="en-US" altLang="ko-KR" dirty="0" smtClean="0"/>
          </a:p>
          <a:p>
            <a:r>
              <a:rPr lang="ko-KR" altLang="en-US" dirty="0" smtClean="0"/>
              <a:t>가장 알맞은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를 파악하여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컨테이너들을 배치 하여 실행한다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FE88A9-9F00-438F-B56A-9586458E9681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980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현재는 총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서비스가 구동 중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 err="1" smtClean="0"/>
              <a:t>Coldchain</a:t>
            </a:r>
            <a:r>
              <a:rPr lang="en-US" altLang="ko-KR" dirty="0" smtClean="0"/>
              <a:t>-service</a:t>
            </a:r>
            <a:r>
              <a:rPr lang="en-US" altLang="ko-KR" baseline="0" dirty="0" smtClean="0"/>
              <a:t> -&gt; 3</a:t>
            </a:r>
            <a:r>
              <a:rPr lang="ko-KR" altLang="en-US" baseline="0" dirty="0" smtClean="0"/>
              <a:t>개의 </a:t>
            </a:r>
            <a:r>
              <a:rPr lang="ko-KR" altLang="en-US" baseline="0" dirty="0" err="1" smtClean="0"/>
              <a:t>팟</a:t>
            </a:r>
            <a:r>
              <a:rPr lang="ko-KR" altLang="en-US" baseline="0" dirty="0" smtClean="0"/>
              <a:t> 구성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이미지 정보 </a:t>
            </a:r>
            <a:r>
              <a:rPr lang="en-US" altLang="ko-KR" baseline="0" dirty="0" smtClean="0"/>
              <a:t>-&gt; Docker Private Registry / Docker Hub</a:t>
            </a:r>
            <a:r>
              <a:rPr lang="ko-KR" altLang="en-US" baseline="0" dirty="0" smtClean="0"/>
              <a:t>를 통하지 않음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지휘자</a:t>
            </a:r>
            <a:r>
              <a:rPr lang="en-US" altLang="ko-KR" baseline="0" dirty="0" smtClean="0"/>
              <a:t>, Control Plane</a:t>
            </a:r>
            <a:r>
              <a:rPr lang="ko-KR" altLang="en-US" baseline="0" dirty="0" smtClean="0"/>
              <a:t>을 통해서 각 노드에 배정 된 것을 확인 가능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FE88A9-9F00-438F-B56A-9586458E9681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274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FE88A9-9F00-438F-B56A-9586458E9681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498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86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939DF0FC-1803-4FF3-915D-CAFD92A78EF2}" type="slidenum">
              <a:rPr lang="ko-KR" altLang="en-US" smtClean="0">
                <a:solidFill>
                  <a:srgbClr val="000000"/>
                </a:solidFill>
                <a:latin typeface="굴림" charset="-127"/>
                <a:ea typeface="굴림" charset="-127"/>
              </a:rPr>
              <a:pPr eaLnBrk="1" hangingPunct="1">
                <a:spcBef>
                  <a:spcPct val="0"/>
                </a:spcBef>
              </a:pPr>
              <a:t>15</a:t>
            </a:fld>
            <a:endParaRPr lang="ko-KR" altLang="en-US" dirty="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1983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FE88A9-9F00-438F-B56A-9586458E9681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861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FE88A9-9F00-438F-B56A-9586458E9681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662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하드웨어 인프라 위에 </a:t>
            </a:r>
            <a:r>
              <a:rPr lang="ko-KR" altLang="en-US" dirty="0" err="1" smtClean="0"/>
              <a:t>하이퍼비저</a:t>
            </a:r>
            <a:r>
              <a:rPr lang="ko-KR" altLang="en-US" dirty="0" smtClean="0"/>
              <a:t> 기술인 </a:t>
            </a:r>
            <a:r>
              <a:rPr lang="en-US" altLang="ko-KR" dirty="0" err="1" smtClean="0"/>
              <a:t>Vmware</a:t>
            </a:r>
            <a:r>
              <a:rPr lang="en-US" altLang="ko-KR" baseline="0" dirty="0" smtClean="0"/>
              <a:t> Virtual Box </a:t>
            </a:r>
            <a:r>
              <a:rPr lang="ko-KR" altLang="en-US" baseline="0" dirty="0" smtClean="0"/>
              <a:t>도구를 설치하고 나서 소프트웨어 적인 기술을 통해 가상의 </a:t>
            </a:r>
            <a:r>
              <a:rPr lang="ko-KR" altLang="en-US" baseline="0" dirty="0" err="1" smtClean="0"/>
              <a:t>머신을</a:t>
            </a:r>
            <a:r>
              <a:rPr lang="ko-KR" altLang="en-US" baseline="0" dirty="0" smtClean="0"/>
              <a:t> 만들어줍니다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 안에서 </a:t>
            </a:r>
            <a:r>
              <a:rPr lang="en-US" altLang="ko-KR" baseline="0" dirty="0" smtClean="0"/>
              <a:t>OS</a:t>
            </a:r>
            <a:r>
              <a:rPr lang="ko-KR" altLang="en-US" baseline="0" dirty="0" smtClean="0"/>
              <a:t>를 설치하고</a:t>
            </a:r>
            <a:r>
              <a:rPr lang="en-US" altLang="ko-KR" baseline="0" dirty="0" smtClean="0"/>
              <a:t>,  App</a:t>
            </a:r>
            <a:r>
              <a:rPr lang="ko-KR" altLang="en-US" baseline="0" dirty="0" smtClean="0"/>
              <a:t>을 설치해 줍니다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기존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기가 메모리에서 충분하였으나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세일기간 </a:t>
            </a:r>
            <a:r>
              <a:rPr lang="ko-KR" altLang="en-US" baseline="0" dirty="0" err="1" smtClean="0"/>
              <a:t>도래시</a:t>
            </a:r>
            <a:r>
              <a:rPr lang="ko-KR" altLang="en-US" baseline="0" dirty="0" smtClean="0"/>
              <a:t> 트래픽을 예상하여 리소스를 </a:t>
            </a:r>
            <a:r>
              <a:rPr lang="en-US" altLang="ko-KR" baseline="0" dirty="0" smtClean="0"/>
              <a:t>16</a:t>
            </a:r>
            <a:r>
              <a:rPr lang="ko-KR" altLang="en-US" baseline="0" dirty="0" smtClean="0"/>
              <a:t>기가로 유연하게 늘릴 수 있음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실제 인프라 안에 있는 리소스를 유연하게 사용 가능하다는 장점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하지만 하드웨어 인프라가 다운되었을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아무런 소용이 없기 때문에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최근 </a:t>
            </a:r>
            <a:r>
              <a:rPr lang="ko-KR" altLang="en-US" baseline="0" dirty="0" err="1" smtClean="0"/>
              <a:t>트랜드는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Vertical </a:t>
            </a:r>
            <a:r>
              <a:rPr lang="ko-KR" altLang="en-US" dirty="0" smtClean="0"/>
              <a:t>형태의 </a:t>
            </a:r>
            <a:r>
              <a:rPr lang="en-US" altLang="ko-KR" dirty="0" smtClean="0"/>
              <a:t>Scale up </a:t>
            </a:r>
            <a:r>
              <a:rPr lang="ko-KR" altLang="en-US" dirty="0" smtClean="0"/>
              <a:t>보다는 </a:t>
            </a:r>
            <a:r>
              <a:rPr lang="en-US" altLang="ko-KR" dirty="0" smtClean="0"/>
              <a:t>Horizontal </a:t>
            </a:r>
            <a:r>
              <a:rPr lang="ko-KR" altLang="en-US" dirty="0" smtClean="0"/>
              <a:t>형태의 </a:t>
            </a:r>
            <a:r>
              <a:rPr lang="en-US" altLang="ko-KR" dirty="0" smtClean="0"/>
              <a:t>Scale out</a:t>
            </a:r>
            <a:r>
              <a:rPr lang="ko-KR" altLang="en-US" dirty="0" smtClean="0"/>
              <a:t>하는게 대세임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VM1, VM2,</a:t>
            </a:r>
            <a:r>
              <a:rPr lang="en-US" altLang="ko-KR" baseline="0" dirty="0" smtClean="0"/>
              <a:t> VM3 </a:t>
            </a:r>
            <a:r>
              <a:rPr lang="ko-KR" altLang="en-US" baseline="0" dirty="0" err="1" smtClean="0"/>
              <a:t>웹서버를</a:t>
            </a:r>
            <a:r>
              <a:rPr lang="ko-KR" altLang="en-US" baseline="0" dirty="0" smtClean="0"/>
              <a:t> 구현해 놓음으로 비즈니스 영속성을 </a:t>
            </a:r>
            <a:r>
              <a:rPr lang="ko-KR" altLang="en-US" baseline="0" dirty="0" err="1" smtClean="0"/>
              <a:t>유지시켜줌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FE88A9-9F00-438F-B56A-9586458E9681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5519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가상머신과</a:t>
            </a:r>
            <a:r>
              <a:rPr lang="ko-KR" altLang="en-US" dirty="0" smtClean="0"/>
              <a:t> 마찬가지로 하드웨어 </a:t>
            </a:r>
            <a:r>
              <a:rPr lang="en-US" altLang="ko-KR" dirty="0" smtClean="0"/>
              <a:t>infrastructure </a:t>
            </a:r>
            <a:r>
              <a:rPr lang="ko-KR" altLang="en-US" dirty="0" smtClean="0"/>
              <a:t>위에</a:t>
            </a:r>
            <a:endParaRPr lang="en-US" altLang="ko-KR" dirty="0" smtClean="0"/>
          </a:p>
          <a:p>
            <a:r>
              <a:rPr lang="en-US" altLang="ko-KR" dirty="0" smtClean="0"/>
              <a:t>Host</a:t>
            </a:r>
            <a:r>
              <a:rPr lang="en-US" altLang="ko-KR" baseline="0" dirty="0" smtClean="0"/>
              <a:t> Operation / Linux, Window Server </a:t>
            </a:r>
            <a:r>
              <a:rPr lang="ko-KR" altLang="en-US" baseline="0" dirty="0" smtClean="0"/>
              <a:t>와 같은 </a:t>
            </a:r>
            <a:r>
              <a:rPr lang="en-US" altLang="ko-KR" baseline="0" dirty="0" smtClean="0"/>
              <a:t>OS</a:t>
            </a:r>
            <a:r>
              <a:rPr lang="ko-KR" altLang="en-US" baseline="0" dirty="0" smtClean="0"/>
              <a:t>위에 </a:t>
            </a:r>
            <a:endParaRPr lang="en-US" altLang="ko-KR" baseline="0" dirty="0" smtClean="0"/>
          </a:p>
          <a:p>
            <a:r>
              <a:rPr lang="en-US" altLang="ko-KR" baseline="0" dirty="0" smtClean="0"/>
              <a:t>Container Runtime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구동되므로써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여러 </a:t>
            </a:r>
            <a:r>
              <a:rPr lang="en-US" altLang="ko-KR" baseline="0" dirty="0" smtClean="0"/>
              <a:t>Application </a:t>
            </a:r>
            <a:r>
              <a:rPr lang="ko-KR" altLang="en-US" baseline="0" dirty="0" smtClean="0"/>
              <a:t>들을 실행시켜 줍니다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err="1" smtClean="0"/>
              <a:t>웹서버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데이터베이스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결제 시스템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미들단</a:t>
            </a:r>
            <a:r>
              <a:rPr lang="ko-KR" altLang="en-US" baseline="0" dirty="0" smtClean="0"/>
              <a:t> 서비스들을 실행시켜 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둘다 아무거나 쓰면 되지</a:t>
            </a:r>
            <a:r>
              <a:rPr lang="en-US" altLang="ko-KR" baseline="0" dirty="0" smtClean="0"/>
              <a:t>??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FE88A9-9F00-438F-B56A-9586458E9681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576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예를들어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app A</a:t>
            </a:r>
            <a:r>
              <a:rPr lang="ko-KR" altLang="en-US" dirty="0" smtClean="0"/>
              <a:t>의 용량이 </a:t>
            </a:r>
            <a:r>
              <a:rPr lang="en-US" altLang="ko-KR" dirty="0" smtClean="0"/>
              <a:t>100mb </a:t>
            </a:r>
            <a:r>
              <a:rPr lang="ko-KR" altLang="en-US" dirty="0" smtClean="0"/>
              <a:t>정도의 서비스를 가동한다고 했을 때</a:t>
            </a:r>
            <a:endParaRPr lang="en-US" altLang="ko-KR" dirty="0" smtClean="0"/>
          </a:p>
          <a:p>
            <a:r>
              <a:rPr lang="en-US" altLang="ko-KR" dirty="0" smtClean="0"/>
              <a:t>Virtual</a:t>
            </a:r>
            <a:r>
              <a:rPr lang="ko-KR" altLang="en-US" dirty="0" smtClean="0"/>
              <a:t>의 경우는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용량이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기가 정도 차지하게 되고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반면 컨테이너는 </a:t>
            </a:r>
            <a:r>
              <a:rPr lang="en-US" altLang="ko-KR" dirty="0" smtClean="0"/>
              <a:t>100mb </a:t>
            </a:r>
            <a:r>
              <a:rPr lang="ko-KR" altLang="en-US" dirty="0" smtClean="0"/>
              <a:t>용량이 면 충분히 서비스를 배포 할 수 있다는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빠르게 확장하고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빠르게 축소가 가능하다는 겁니다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빠른 배포 환경이 컨테이너의 장점입니다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그러면서 </a:t>
            </a:r>
            <a:r>
              <a:rPr lang="ko-KR" altLang="en-US" dirty="0" err="1" smtClean="0"/>
              <a:t>가상머신과</a:t>
            </a:r>
            <a:r>
              <a:rPr lang="ko-KR" altLang="en-US" dirty="0" smtClean="0"/>
              <a:t> 같이 독립된 공간으로 실행되어 서로에게 영향을 주지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잘만들었죠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FE88A9-9F00-438F-B56A-9586458E9681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789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리눅스 기반에 </a:t>
            </a:r>
            <a:r>
              <a:rPr lang="en-US" altLang="ko-KR" dirty="0" smtClean="0"/>
              <a:t>Docker</a:t>
            </a:r>
            <a:r>
              <a:rPr lang="ko-KR" altLang="en-US" dirty="0" smtClean="0"/>
              <a:t>를 설치하고</a:t>
            </a:r>
            <a:r>
              <a:rPr lang="en-US" altLang="ko-KR" dirty="0" smtClean="0"/>
              <a:t>, Web Server </a:t>
            </a:r>
            <a:r>
              <a:rPr lang="ko-KR" altLang="en-US" dirty="0" smtClean="0"/>
              <a:t>컨테이너를 실행시킵니다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Scale</a:t>
            </a:r>
            <a:r>
              <a:rPr lang="en-US" altLang="ko-KR" baseline="0" dirty="0" smtClean="0"/>
              <a:t> Out</a:t>
            </a:r>
            <a:r>
              <a:rPr lang="ko-KR" altLang="en-US" baseline="0" dirty="0" smtClean="0"/>
              <a:t>을 함으로써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개를 실행시킵니다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예를들어</a:t>
            </a:r>
            <a:r>
              <a:rPr lang="ko-KR" altLang="en-US" baseline="0" dirty="0" smtClean="0"/>
              <a:t> 내일부터 </a:t>
            </a:r>
            <a:r>
              <a:rPr lang="ko-KR" altLang="en-US" baseline="0" dirty="0" err="1" smtClean="0"/>
              <a:t>세일이다라는</a:t>
            </a:r>
            <a:r>
              <a:rPr lang="ko-KR" altLang="en-US" baseline="0" dirty="0" smtClean="0"/>
              <a:t> 이벤트로 하드웨어 리소스를 더욱 추가할 수 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시스템 자체가 다운되었을 경우에는 방법이 없다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그렇기 때문에 멀티 호스트 개념의 </a:t>
            </a:r>
            <a:r>
              <a:rPr lang="ko-KR" altLang="en-US" baseline="0" dirty="0" err="1" smtClean="0"/>
              <a:t>여러대의</a:t>
            </a:r>
            <a:r>
              <a:rPr lang="ko-KR" altLang="en-US" baseline="0" dirty="0" smtClean="0"/>
              <a:t> 시스템을 사용한다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불가피하게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시스템이 다운되더라도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 한대의 시스템이 </a:t>
            </a:r>
            <a:r>
              <a:rPr lang="ko-KR" altLang="en-US" dirty="0" err="1" smtClean="0"/>
              <a:t>가동중이기</a:t>
            </a:r>
            <a:r>
              <a:rPr lang="ko-KR" altLang="en-US" dirty="0" smtClean="0"/>
              <a:t> 때문에 안정적인 서비스를 제공 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</a:t>
            </a:r>
            <a:r>
              <a:rPr lang="en-US" altLang="ko-KR" dirty="0" smtClean="0"/>
              <a:t>, Node1</a:t>
            </a:r>
            <a:r>
              <a:rPr lang="ko-KR" altLang="en-US" dirty="0" smtClean="0"/>
              <a:t>이 다시 다운되었다면 이것을 엔지니어가 상시 모니터링을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재배치 하는 것은 쉬운 일이 아니기 때문이다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MSA</a:t>
            </a:r>
            <a:r>
              <a:rPr lang="ko-KR" altLang="en-US" dirty="0" smtClean="0"/>
              <a:t>방식으로 들어가게 된다면 수십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수백개의</a:t>
            </a:r>
            <a:r>
              <a:rPr lang="ko-KR" altLang="en-US" dirty="0" smtClean="0"/>
              <a:t> 컨테이너를 관리해야 되기 때문에 매우 어렵다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FE88A9-9F00-438F-B56A-9586458E9681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617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오케스트레이션이 필요하다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바이올린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플롯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여러 악기들이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여러 악기들이 음악에 잘 어울리는 선율을 맞추기 위해 지휘자가 배치시킨다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이렇게 제대로</a:t>
            </a:r>
            <a:r>
              <a:rPr lang="ko-KR" altLang="en-US" baseline="0" dirty="0" smtClean="0"/>
              <a:t> 된 서비스를 적합하게 제공될 수 있도록 운영해주는 것이 컨테이너 오케스트레이션이다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FE88A9-9F00-438F-B56A-9586458E9681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813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Control Plane</a:t>
            </a:r>
            <a:r>
              <a:rPr lang="ko-KR" altLang="en-US" dirty="0" smtClean="0"/>
              <a:t>인 지휘자가 여러 컨테이너들과 통신하면서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지휘자가 어떻게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들을 배치할 것인지를 분석하여 배치함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Web App</a:t>
            </a:r>
            <a:r>
              <a:rPr lang="ko-KR" altLang="en-US" dirty="0" smtClean="0"/>
              <a:t>이 다운 되었을</a:t>
            </a:r>
            <a:r>
              <a:rPr lang="ko-KR" altLang="en-US" baseline="0" dirty="0" smtClean="0"/>
              <a:t> 경우 다른 노드로 옮겨 컨테이너를 실행하기도 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자유자재로 확장과 축소를 </a:t>
            </a:r>
            <a:r>
              <a:rPr lang="en-US" altLang="ko-KR" baseline="0" dirty="0" smtClean="0"/>
              <a:t>Control plane</a:t>
            </a:r>
            <a:r>
              <a:rPr lang="ko-KR" altLang="en-US" baseline="0" dirty="0" smtClean="0"/>
              <a:t>을 통해서 할 수 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이렇게 운영관리 해주는 것이 컨테이너 오케스트레이션이다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FE88A9-9F00-438F-B56A-9586458E9681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67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차은경\110621_표현가이드_표지\ppt배경_블랙화이트\PPT_W_저용량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87624" y="1779662"/>
            <a:ext cx="6408712" cy="3528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 sz="24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87624" y="2167679"/>
            <a:ext cx="6400800" cy="234330"/>
          </a:xfr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ko-KR" altLang="en-US"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495" y="371699"/>
            <a:ext cx="1410945" cy="54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07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 bwMode="auto">
          <a:xfrm>
            <a:off x="352425" y="395288"/>
            <a:ext cx="843915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7375666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8537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74650" y="108348"/>
            <a:ext cx="8332788" cy="24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 </a:t>
            </a:r>
            <a:r>
              <a:rPr lang="en-US" altLang="ko-KR"/>
              <a:t>[</a:t>
            </a:r>
            <a:r>
              <a:rPr lang="ko-KR" altLang="en-US"/>
              <a:t>맑은 고딕 </a:t>
            </a:r>
            <a:r>
              <a:rPr lang="en-US" altLang="ko-KR"/>
              <a:t>bold, 16pt]</a:t>
            </a:r>
            <a:endParaRPr lang="ko-KR" altLang="en-US"/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68313" y="411956"/>
            <a:ext cx="8197850" cy="412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소제목 </a:t>
            </a:r>
            <a:r>
              <a:rPr lang="en-US" altLang="ko-KR"/>
              <a:t>[</a:t>
            </a:r>
            <a:r>
              <a:rPr lang="ko-KR" altLang="en-US"/>
              <a:t>맑은 고딕 </a:t>
            </a:r>
            <a:r>
              <a:rPr lang="en-US" altLang="ko-KR"/>
              <a:t>bold, 14pt]</a:t>
            </a:r>
            <a:endParaRPr lang="ko-KR" altLang="en-US"/>
          </a:p>
          <a:p>
            <a:pPr lvl="1"/>
            <a:r>
              <a:rPr lang="ko-KR" altLang="en-US"/>
              <a:t>본문 </a:t>
            </a:r>
            <a:r>
              <a:rPr lang="en-US" altLang="ko-KR"/>
              <a:t>1</a:t>
            </a:r>
            <a:r>
              <a:rPr lang="ko-KR" altLang="en-US"/>
              <a:t>단계 </a:t>
            </a:r>
            <a:r>
              <a:rPr lang="en-US" altLang="ko-KR"/>
              <a:t>[</a:t>
            </a:r>
            <a:r>
              <a:rPr lang="ko-KR" altLang="en-US"/>
              <a:t>맑은 고딕</a:t>
            </a:r>
            <a:r>
              <a:rPr lang="en-US" altLang="ko-KR"/>
              <a:t>, 12pt]</a:t>
            </a:r>
            <a:endParaRPr lang="ko-KR" altLang="en-US"/>
          </a:p>
          <a:p>
            <a:pPr lvl="2"/>
            <a:r>
              <a:rPr lang="ko-KR" altLang="en-US"/>
              <a:t>본문 </a:t>
            </a:r>
            <a:r>
              <a:rPr lang="en-US" altLang="ko-KR"/>
              <a:t>2</a:t>
            </a:r>
            <a:r>
              <a:rPr lang="ko-KR" altLang="en-US"/>
              <a:t>단계 </a:t>
            </a:r>
            <a:r>
              <a:rPr lang="en-US" altLang="ko-KR"/>
              <a:t>[</a:t>
            </a:r>
            <a:r>
              <a:rPr lang="ko-KR" altLang="en-US"/>
              <a:t>맑은 고딕</a:t>
            </a:r>
            <a:r>
              <a:rPr lang="en-US" altLang="ko-KR"/>
              <a:t>, 12pt]</a:t>
            </a:r>
          </a:p>
          <a:p>
            <a:pPr lvl="3"/>
            <a:r>
              <a:rPr lang="ko-KR" altLang="en-US"/>
              <a:t>본문 </a:t>
            </a:r>
            <a:r>
              <a:rPr lang="en-US" altLang="ko-KR"/>
              <a:t>3</a:t>
            </a:r>
            <a:r>
              <a:rPr lang="ko-KR" altLang="en-US"/>
              <a:t>단계 </a:t>
            </a:r>
            <a:r>
              <a:rPr lang="en-US" altLang="ko-KR"/>
              <a:t>[</a:t>
            </a:r>
            <a:r>
              <a:rPr lang="ko-KR" altLang="en-US"/>
              <a:t>맑은 고딕</a:t>
            </a:r>
            <a:r>
              <a:rPr lang="en-US" altLang="ko-KR"/>
              <a:t>, 12pt]</a:t>
            </a:r>
          </a:p>
          <a:p>
            <a:pPr lvl="4"/>
            <a:endParaRPr lang="en-US" altLang="ko-KR"/>
          </a:p>
          <a:p>
            <a:pPr lvl="4"/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82441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2055" name="바닥글 개체 틀 3"/>
          <p:cNvSpPr txBox="1">
            <a:spLocks/>
          </p:cNvSpPr>
          <p:nvPr userDrawn="1"/>
        </p:nvSpPr>
        <p:spPr bwMode="auto">
          <a:xfrm>
            <a:off x="428625" y="4868466"/>
            <a:ext cx="2559050" cy="17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ko-KR" sz="900" dirty="0" smtClean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t>2021-02-12</a:t>
            </a:r>
            <a:r>
              <a:rPr kumimoji="0" lang="en-US" altLang="ko-KR" sz="900" baseline="0" dirty="0" smtClean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aseline="0" dirty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t>씨스존㈜ 연구소</a:t>
            </a:r>
            <a:endParaRPr kumimoji="0" lang="ko-KR" altLang="en-US" sz="900" dirty="0">
              <a:solidFill>
                <a:srgbClr val="5959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바닥글 개체 틀 3"/>
          <p:cNvSpPr txBox="1">
            <a:spLocks/>
          </p:cNvSpPr>
          <p:nvPr userDrawn="1"/>
        </p:nvSpPr>
        <p:spPr bwMode="auto">
          <a:xfrm>
            <a:off x="6156176" y="4868466"/>
            <a:ext cx="2559050" cy="17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defRPr/>
            </a:pPr>
            <a:fld id="{D88DE2CC-46C9-4BB4-BD10-F21D4DE0FDA2}" type="slidenum">
              <a:rPr kumimoji="0" lang="ko-KR" altLang="en-US" sz="900" smtClean="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t>‹#›</a:t>
            </a:fld>
            <a:endParaRPr kumimoji="0" lang="ko-KR" altLang="en-US" sz="900" dirty="0">
              <a:solidFill>
                <a:srgbClr val="595959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05" r:id="rId1"/>
    <p:sldLayoutId id="2147485909" r:id="rId2"/>
    <p:sldLayoutId id="214748591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lang="ko-KR" altLang="en-US" sz="1600" b="1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27013" indent="-227013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Wingdings" pitchFamily="2" charset="2"/>
        <a:buChar char=""/>
        <a:defRPr sz="1400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19100" indent="-184150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Wingdings" pitchFamily="2" charset="2"/>
        <a:buChar char=""/>
        <a:defRPr sz="1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587375" indent="-125413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맑은 고딕" pitchFamily="50" charset="-127"/>
        <a:buChar char="-"/>
        <a:defRPr sz="1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763588" indent="-142875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720725" algn="l"/>
        </a:tabLst>
        <a:defRPr sz="1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190625" indent="-117475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defRPr sz="1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/>
          </p:nvPr>
        </p:nvSpPr>
        <p:spPr>
          <a:xfrm>
            <a:off x="1187624" y="1779662"/>
            <a:ext cx="6624736" cy="352875"/>
          </a:xfrm>
          <a:ln/>
        </p:spPr>
        <p:txBody>
          <a:bodyPr/>
          <a:lstStyle/>
          <a:p>
            <a:r>
              <a:rPr lang="ko-KR" altLang="en-US" dirty="0" err="1" smtClean="0"/>
              <a:t>쿠버네티스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(Kubernetes, k8s)</a:t>
            </a:r>
            <a:endParaRPr dirty="0"/>
          </a:p>
        </p:txBody>
      </p:sp>
      <p:sp>
        <p:nvSpPr>
          <p:cNvPr id="9219" name="부제목 2"/>
          <p:cNvSpPr>
            <a:spLocks noGrp="1"/>
          </p:cNvSpPr>
          <p:nvPr>
            <p:ph type="subTitle" idx="1"/>
          </p:nvPr>
        </p:nvSpPr>
        <p:spPr>
          <a:xfrm>
            <a:off x="1187624" y="2409428"/>
            <a:ext cx="6400800" cy="234330"/>
          </a:xfrm>
          <a:ln/>
        </p:spPr>
        <p:txBody>
          <a:bodyPr/>
          <a:lstStyle/>
          <a:p>
            <a:r>
              <a:rPr lang="en-US" dirty="0" smtClean="0"/>
              <a:t>[</a:t>
            </a:r>
            <a:r>
              <a:rPr lang="ko-KR" altLang="en-US" dirty="0" err="1" smtClean="0"/>
              <a:t>국토부</a:t>
            </a:r>
            <a:r>
              <a:rPr lang="ko-KR" altLang="en-US" dirty="0" smtClean="0"/>
              <a:t> 과제</a:t>
            </a:r>
            <a:r>
              <a:rPr lang="en-US" dirty="0" smtClean="0"/>
              <a:t>]</a:t>
            </a:r>
            <a:endParaRPr dirty="0"/>
          </a:p>
        </p:txBody>
      </p:sp>
      <p:sp>
        <p:nvSpPr>
          <p:cNvPr id="9220" name="Rectangle 10"/>
          <p:cNvSpPr>
            <a:spLocks noChangeArrowheads="1"/>
          </p:cNvSpPr>
          <p:nvPr/>
        </p:nvSpPr>
        <p:spPr bwMode="auto">
          <a:xfrm>
            <a:off x="539751" y="4804122"/>
            <a:ext cx="35591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"/>
              <a:defRPr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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lnSpc>
                <a:spcPct val="150000"/>
              </a:lnSpc>
              <a:spcBef>
                <a:spcPct val="20000"/>
              </a:spcBef>
              <a:buFont typeface="맑은 고딕" pitchFamily="50" charset="-127"/>
              <a:buChar char="-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tabLst>
                <a:tab pos="720725" algn="l"/>
              </a:tabLs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200" b="0" dirty="0" smtClean="0"/>
              <a:t>2021. 02. 12 </a:t>
            </a:r>
            <a:r>
              <a:rPr kumimoji="0" lang="en-US" altLang="ko-KR" sz="1200" b="0" dirty="0"/>
              <a:t>|  </a:t>
            </a:r>
            <a:r>
              <a:rPr kumimoji="0" lang="ko-KR" altLang="en-US" sz="1200" b="0" dirty="0"/>
              <a:t>씨스존㈜ 연구소</a:t>
            </a:r>
          </a:p>
        </p:txBody>
      </p:sp>
      <p:sp>
        <p:nvSpPr>
          <p:cNvPr id="5" name="Rectangle 40"/>
          <p:cNvSpPr>
            <a:spLocks noChangeArrowheads="1"/>
          </p:cNvSpPr>
          <p:nvPr/>
        </p:nvSpPr>
        <p:spPr bwMode="auto">
          <a:xfrm>
            <a:off x="6386845" y="2308360"/>
            <a:ext cx="2229948" cy="214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984" tIns="46792" rIns="89984" bIns="46792" anchor="ctr"/>
          <a:lstStyle/>
          <a:p>
            <a:pPr defTabSz="761863" eaLnBrk="0" fontAlgn="b" latinLnBrk="0" hangingPunct="0">
              <a:spcBef>
                <a:spcPts val="1200"/>
              </a:spcBef>
              <a:spcAft>
                <a:spcPts val="0"/>
              </a:spcAft>
              <a:defRPr/>
            </a:pPr>
            <a:r>
              <a:rPr kumimoji="0" lang="en-US" altLang="ko-KR" sz="1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Ⅰ. </a:t>
            </a:r>
            <a:r>
              <a:rPr kumimoji="0" lang="ko-KR" alt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왜 </a:t>
            </a:r>
            <a:r>
              <a:rPr kumimoji="0" lang="ko-KR" altLang="en-US" sz="1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쿠버네티스인가</a:t>
            </a:r>
            <a:r>
              <a:rPr kumimoji="0" lang="en-US" altLang="ko-KR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defTabSz="761863" eaLnBrk="0" fontAlgn="b" latinLnBrk="0" hangingPunct="0">
              <a:spcBef>
                <a:spcPts val="1200"/>
              </a:spcBef>
              <a:spcAft>
                <a:spcPts val="0"/>
              </a:spcAft>
              <a:defRPr/>
            </a:pPr>
            <a:r>
              <a:rPr kumimoji="0" lang="en-US" altLang="ko-KR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Ⅱ. </a:t>
            </a:r>
            <a:r>
              <a:rPr kumimoji="0" lang="ko-KR" altLang="en-US" sz="14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가상머신</a:t>
            </a:r>
            <a:r>
              <a:rPr kumimoji="0" lang="ko-KR" altLang="en-US" sz="1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vs </a:t>
            </a:r>
            <a:r>
              <a:rPr kumimoji="0" lang="ko-KR" alt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컨테이너</a:t>
            </a:r>
          </a:p>
          <a:p>
            <a:pPr defTabSz="761863" eaLnBrk="0" fontAlgn="b" latinLnBrk="0" hangingPunct="0">
              <a:spcBef>
                <a:spcPts val="1200"/>
              </a:spcBef>
              <a:spcAft>
                <a:spcPts val="0"/>
              </a:spcAft>
              <a:defRPr/>
            </a:pPr>
            <a:r>
              <a:rPr kumimoji="0" lang="en-US" altLang="ko-KR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Ⅲ. </a:t>
            </a:r>
            <a:r>
              <a:rPr kumimoji="0" lang="ko-KR" altLang="en-US" sz="14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쿠버네티스란</a:t>
            </a:r>
            <a:r>
              <a:rPr kumimoji="0" lang="en-US" altLang="ko-KR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defTabSz="761863" eaLnBrk="0" fontAlgn="b" latinLnBrk="0" hangingPunct="0">
              <a:spcBef>
                <a:spcPts val="1200"/>
              </a:spcBef>
              <a:spcAft>
                <a:spcPts val="0"/>
              </a:spcAft>
              <a:defRPr/>
            </a:pPr>
            <a:r>
              <a:rPr kumimoji="0" lang="en-US" altLang="ko-KR" sz="1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Ⅳ. </a:t>
            </a:r>
            <a:r>
              <a:rPr kumimoji="0" lang="ko-KR" altLang="en-US" sz="14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쿠버네티스</a:t>
            </a:r>
            <a:r>
              <a:rPr kumimoji="0" lang="ko-KR" altLang="en-US" sz="1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특징</a:t>
            </a:r>
            <a:endParaRPr kumimoji="0" lang="ko-KR" altLang="en-US" sz="1400" b="1" kern="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1863" eaLnBrk="0" fontAlgn="b" latinLnBrk="0" hangingPunct="0">
              <a:spcBef>
                <a:spcPts val="1200"/>
              </a:spcBef>
              <a:spcAft>
                <a:spcPts val="0"/>
              </a:spcAft>
              <a:defRPr/>
            </a:pPr>
            <a:r>
              <a:rPr kumimoji="0" lang="en-US" altLang="ko-KR" sz="1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Ⅴ. </a:t>
            </a:r>
            <a:r>
              <a:rPr kumimoji="0" lang="ko-KR" altLang="en-US" sz="1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진행상황</a:t>
            </a:r>
            <a:endParaRPr kumimoji="0" lang="ko-KR" altLang="en-US" sz="1400" b="1" kern="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1863" eaLnBrk="0" fontAlgn="b" latinLnBrk="0" hangingPunct="0">
              <a:spcBef>
                <a:spcPts val="1200"/>
              </a:spcBef>
              <a:spcAft>
                <a:spcPts val="0"/>
              </a:spcAft>
              <a:defRPr/>
            </a:pPr>
            <a:r>
              <a:rPr kumimoji="0" lang="en-US" altLang="ko-KR" sz="1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Ⅵ. Q&amp;A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210648" y="2104653"/>
            <a:ext cx="2592288" cy="2448271"/>
          </a:xfrm>
          <a:prstGeom prst="roundRect">
            <a:avLst>
              <a:gd name="adj" fmla="val 6702"/>
            </a:avLst>
          </a:prstGeom>
          <a:noFill/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91423" tIns="45712" rIns="91423" bIns="45712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732240" y="1923678"/>
            <a:ext cx="1454150" cy="321426"/>
          </a:xfrm>
          <a:prstGeom prst="roundRect">
            <a:avLst>
              <a:gd name="adj" fmla="val 186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91423" tIns="45712" rIns="91423" bIns="45712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맑은 고딕" pitchFamily="50" charset="-127"/>
                <a:ea typeface="맑은 고딕" pitchFamily="50" charset="-127"/>
              </a:rPr>
              <a:t>목 차</a:t>
            </a:r>
          </a:p>
        </p:txBody>
      </p:sp>
    </p:spTree>
    <p:extLst>
      <p:ext uri="{BB962C8B-B14F-4D97-AF65-F5344CB8AC3E}">
        <p14:creationId xmlns:p14="http://schemas.microsoft.com/office/powerpoint/2010/main" val="386276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51470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Ⅲ. </a:t>
            </a:r>
            <a:r>
              <a:rPr lang="ko-KR" altLang="en-US" dirty="0" err="1" smtClean="0"/>
              <a:t>쿠버네티스란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673372"/>
              </p:ext>
            </p:extLst>
          </p:nvPr>
        </p:nvGraphicFramePr>
        <p:xfrm>
          <a:off x="1043608" y="1419622"/>
          <a:ext cx="3312368" cy="2059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2368">
                  <a:extLst>
                    <a:ext uri="{9D8B030D-6E8A-4147-A177-3AD203B41FA5}">
                      <a16:colId xmlns:a16="http://schemas.microsoft.com/office/drawing/2014/main" val="3573425684"/>
                    </a:ext>
                  </a:extLst>
                </a:gridCol>
              </a:tblGrid>
              <a:tr h="5148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Orchestration/Scheduling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15088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Container Engine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508382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Operating System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549815"/>
                  </a:ext>
                </a:extLst>
              </a:tr>
              <a:tr h="5148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Infrastructure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37187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0" y="1995686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Docker, </a:t>
            </a:r>
            <a:r>
              <a:rPr lang="en-US" altLang="ko-KR" b="1" dirty="0" err="1" smtClean="0"/>
              <a:t>RunC</a:t>
            </a:r>
            <a:r>
              <a:rPr lang="en-US" altLang="ko-KR" b="1" dirty="0" smtClean="0"/>
              <a:t>(OCI)</a:t>
            </a:r>
            <a:r>
              <a:rPr lang="en-US" altLang="ko-KR" dirty="0" smtClean="0"/>
              <a:t>, Rocket …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1491630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Kubernetes</a:t>
            </a:r>
            <a:r>
              <a:rPr lang="en-US" altLang="ko-KR" dirty="0" smtClean="0"/>
              <a:t>, Docker Swarm …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2499742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Ubuntu</a:t>
            </a:r>
            <a:r>
              <a:rPr lang="en-US" altLang="ko-KR" dirty="0" smtClean="0"/>
              <a:t>, Window Server …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520102"/>
            <a:ext cx="2534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* </a:t>
            </a:r>
            <a:r>
              <a:rPr lang="ko-KR" altLang="en-US" sz="2000" b="1" dirty="0" smtClean="0"/>
              <a:t>컨테이너 계층구조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3003798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Network, Storage 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2067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5147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Ⅳ. </a:t>
            </a:r>
            <a:r>
              <a:rPr lang="ko-KR" altLang="en-US" dirty="0" err="1" smtClean="0"/>
              <a:t>쿠버네티스의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440856"/>
            <a:ext cx="879439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워크</a:t>
            </a:r>
            <a:r>
              <a:rPr lang="ko-KR" altLang="en-US" sz="2000" dirty="0"/>
              <a:t>로</a:t>
            </a:r>
            <a:r>
              <a:rPr lang="ko-KR" altLang="en-US" sz="2000" dirty="0" smtClean="0"/>
              <a:t>드 분리 </a:t>
            </a:r>
            <a:r>
              <a:rPr lang="en-US" altLang="ko-KR" sz="2000" dirty="0"/>
              <a:t>:</a:t>
            </a:r>
            <a:r>
              <a:rPr lang="en-US" altLang="ko-KR" sz="2000" dirty="0" smtClean="0"/>
              <a:t> Master Node, Worker Node1, Worker Node2 …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어디서나 실행가능 </a:t>
            </a:r>
            <a:r>
              <a:rPr lang="en-US" altLang="ko-KR" sz="2000" dirty="0"/>
              <a:t>:</a:t>
            </a:r>
            <a:r>
              <a:rPr lang="en-US" altLang="ko-KR" sz="2000" dirty="0" smtClean="0"/>
              <a:t> On-premise, </a:t>
            </a:r>
            <a:r>
              <a:rPr lang="ko-KR" altLang="en-US" sz="2000" dirty="0" err="1" smtClean="0"/>
              <a:t>퍼블릭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클라우드</a:t>
            </a:r>
            <a:r>
              <a:rPr lang="en-US" altLang="ko-KR" sz="2000" dirty="0" smtClean="0"/>
              <a:t>(AKS, EKS, GKE</a:t>
            </a:r>
            <a:r>
              <a:rPr lang="ko-KR" altLang="en-US" sz="2000" dirty="0" smtClean="0"/>
              <a:t>등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300000"/>
              </a:lnSpc>
            </a:pPr>
            <a:endParaRPr lang="en-US" altLang="ko-KR" sz="2000" dirty="0" smtClean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선언적 </a:t>
            </a:r>
            <a:r>
              <a:rPr lang="en-US" altLang="ko-KR" sz="2000" dirty="0" smtClean="0"/>
              <a:t>API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2355726"/>
            <a:ext cx="1538307" cy="9505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649625"/>
            <a:ext cx="2065562" cy="6316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955" y="2203104"/>
            <a:ext cx="1709456" cy="111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184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5147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Ⅳ. </a:t>
            </a:r>
            <a:r>
              <a:rPr lang="ko-KR" altLang="en-US" dirty="0" err="1" smtClean="0"/>
              <a:t>쿠버네티스의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536" y="555526"/>
            <a:ext cx="16017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선언적 </a:t>
            </a:r>
            <a:r>
              <a:rPr lang="en-US" altLang="ko-KR" dirty="0"/>
              <a:t>API</a:t>
            </a:r>
          </a:p>
        </p:txBody>
      </p:sp>
      <p:sp>
        <p:nvSpPr>
          <p:cNvPr id="4" name="구름 3"/>
          <p:cNvSpPr/>
          <p:nvPr/>
        </p:nvSpPr>
        <p:spPr>
          <a:xfrm>
            <a:off x="5508104" y="3518288"/>
            <a:ext cx="1368152" cy="7200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endCxn id="4" idx="2"/>
          </p:cNvCxnSpPr>
          <p:nvPr/>
        </p:nvCxnSpPr>
        <p:spPr>
          <a:xfrm>
            <a:off x="1219219" y="3852593"/>
            <a:ext cx="4293129" cy="257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4" idx="1"/>
          </p:cNvCxnSpPr>
          <p:nvPr/>
        </p:nvCxnSpPr>
        <p:spPr>
          <a:xfrm>
            <a:off x="6192180" y="4237601"/>
            <a:ext cx="0" cy="2887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192180" y="4526400"/>
            <a:ext cx="13321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&lt;strong&gt;컴퓨터&lt;/strong&gt; 바탕 화면 키보드 · Pixabay의 무료 이미지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925639"/>
            <a:ext cx="1138099" cy="915566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 flipV="1">
            <a:off x="3291071" y="3318619"/>
            <a:ext cx="0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86707" y="1518419"/>
            <a:ext cx="1260140" cy="1800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77649" y="294928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Node1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30624" y="2690979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Linux </a:t>
            </a:r>
            <a:r>
              <a:rPr lang="ko-KR" altLang="en-US" sz="1200" dirty="0" smtClean="0"/>
              <a:t>운영체제</a:t>
            </a:r>
            <a:endParaRPr lang="en-US" altLang="ko-KR" sz="1200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035" y="1266801"/>
            <a:ext cx="648072" cy="558599"/>
          </a:xfrm>
          <a:prstGeom prst="rect">
            <a:avLst/>
          </a:prstGeom>
        </p:spPr>
      </p:pic>
      <p:sp>
        <p:nvSpPr>
          <p:cNvPr id="14" name="정육면체 13"/>
          <p:cNvSpPr/>
          <p:nvPr/>
        </p:nvSpPr>
        <p:spPr>
          <a:xfrm>
            <a:off x="2582842" y="912077"/>
            <a:ext cx="498231" cy="524077"/>
          </a:xfrm>
          <a:prstGeom prst="cube">
            <a:avLst>
              <a:gd name="adj" fmla="val 3527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49409" y="1032298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</a:t>
            </a:r>
          </a:p>
        </p:txBody>
      </p:sp>
      <p:sp>
        <p:nvSpPr>
          <p:cNvPr id="16" name="정육면체 15"/>
          <p:cNvSpPr/>
          <p:nvPr/>
        </p:nvSpPr>
        <p:spPr>
          <a:xfrm>
            <a:off x="3526344" y="916159"/>
            <a:ext cx="498231" cy="524077"/>
          </a:xfrm>
          <a:prstGeom prst="cube">
            <a:avLst>
              <a:gd name="adj" fmla="val 3527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44279" y="1008083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</a:t>
            </a: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5163279" y="3318619"/>
            <a:ext cx="0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572000" y="1518419"/>
            <a:ext cx="1260140" cy="1800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62942" y="294928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Node2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15917" y="2690979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Linux </a:t>
            </a:r>
            <a:r>
              <a:rPr lang="ko-KR" altLang="en-US" sz="1200" dirty="0" smtClean="0"/>
              <a:t>운영체제</a:t>
            </a:r>
            <a:endParaRPr lang="en-US" altLang="ko-KR" sz="1200" dirty="0" smtClean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328" y="1266801"/>
            <a:ext cx="648072" cy="558599"/>
          </a:xfrm>
          <a:prstGeom prst="rect">
            <a:avLst/>
          </a:prstGeom>
        </p:spPr>
      </p:pic>
      <p:sp>
        <p:nvSpPr>
          <p:cNvPr id="23" name="정육면체 22"/>
          <p:cNvSpPr/>
          <p:nvPr/>
        </p:nvSpPr>
        <p:spPr>
          <a:xfrm>
            <a:off x="4305465" y="903057"/>
            <a:ext cx="498231" cy="524077"/>
          </a:xfrm>
          <a:prstGeom prst="cube">
            <a:avLst>
              <a:gd name="adj" fmla="val 3527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72032" y="1023278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403736" y="3273577"/>
            <a:ext cx="0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99956" y="1473377"/>
            <a:ext cx="1559556" cy="18002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Control plane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1190314" y="290424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43289" y="2645937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Linux </a:t>
            </a:r>
            <a:r>
              <a:rPr lang="ko-KR" altLang="en-US" sz="1200" dirty="0" smtClean="0"/>
              <a:t>운영체제</a:t>
            </a:r>
            <a:endParaRPr lang="en-US" altLang="ko-KR" sz="1200" dirty="0" smtClean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886" y="1207944"/>
            <a:ext cx="648072" cy="558599"/>
          </a:xfrm>
          <a:prstGeom prst="rect">
            <a:avLst/>
          </a:prstGeom>
        </p:spPr>
      </p:pic>
      <p:sp>
        <p:nvSpPr>
          <p:cNvPr id="34" name="사각형 설명선 33"/>
          <p:cNvSpPr/>
          <p:nvPr/>
        </p:nvSpPr>
        <p:spPr>
          <a:xfrm>
            <a:off x="187789" y="3937684"/>
            <a:ext cx="2818337" cy="577684"/>
          </a:xfrm>
          <a:prstGeom prst="wedgeRectCallout">
            <a:avLst>
              <a:gd name="adj1" fmla="val -21545"/>
              <a:gd name="adj2" fmla="val -139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Kube</a:t>
            </a:r>
            <a:r>
              <a:rPr lang="ko-KR" altLang="en-US" dirty="0" smtClean="0"/>
              <a:t>야 웹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실행해줘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313211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  <p:bldP spid="23" grpId="0" animBg="1"/>
      <p:bldP spid="24" grpId="0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15566"/>
            <a:ext cx="8568952" cy="37911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5147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Ⅴ. </a:t>
            </a:r>
            <a:r>
              <a:rPr lang="ko-KR" altLang="en-US" dirty="0" smtClean="0"/>
              <a:t>진행상황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483518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Kubernetes Dashboard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6872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5147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Ⅴ. </a:t>
            </a:r>
            <a:r>
              <a:rPr lang="ko-KR" altLang="en-US" dirty="0" smtClean="0"/>
              <a:t>진행상황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627534"/>
            <a:ext cx="8559241" cy="13650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199325"/>
            <a:ext cx="8559241" cy="1955885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 flipH="1">
            <a:off x="539552" y="1347614"/>
            <a:ext cx="648072" cy="851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195736" y="2787774"/>
            <a:ext cx="1224136" cy="1367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187624" y="1851670"/>
            <a:ext cx="1008112" cy="720080"/>
          </a:xfrm>
          <a:prstGeom prst="straightConnector1">
            <a:avLst/>
          </a:prstGeom>
          <a:ln w="349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427984" y="2787774"/>
            <a:ext cx="1008112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11411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555526"/>
            <a:ext cx="7098161" cy="40988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5147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Ⅴ. </a:t>
            </a:r>
            <a:r>
              <a:rPr lang="ko-KR" altLang="en-US" dirty="0" smtClean="0"/>
              <a:t>진행상황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70199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 descr="C:\Users\공유폴더\표지 엔딩\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427734"/>
            <a:ext cx="22415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28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52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39752" y="699542"/>
            <a:ext cx="4113674" cy="390477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347864" y="1563638"/>
            <a:ext cx="20697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 &amp; A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12069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242" y="2449862"/>
            <a:ext cx="1972367" cy="18722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55776" y="967249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rgbClr val="0070C0"/>
                </a:solidFill>
              </a:rPr>
              <a:t>K</a:t>
            </a:r>
            <a:r>
              <a:rPr lang="en-US" altLang="ko-KR" sz="5400" dirty="0" smtClean="0"/>
              <a:t>ubernete</a:t>
            </a:r>
            <a:r>
              <a:rPr lang="en-US" altLang="ko-KR" sz="5400" dirty="0" smtClean="0">
                <a:solidFill>
                  <a:srgbClr val="0070C0"/>
                </a:solidFill>
              </a:rPr>
              <a:t>s</a:t>
            </a:r>
            <a:endParaRPr lang="ko-KR" altLang="en-US" sz="54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4899" y="965846"/>
            <a:ext cx="1459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rgbClr val="0070C0"/>
                </a:solidFill>
              </a:rPr>
              <a:t>K</a:t>
            </a:r>
            <a:r>
              <a:rPr lang="en-US" altLang="ko-KR" sz="5400" dirty="0" smtClean="0"/>
              <a:t>8</a:t>
            </a:r>
            <a:r>
              <a:rPr lang="en-US" altLang="ko-KR" sz="5400" dirty="0" smtClean="0">
                <a:solidFill>
                  <a:srgbClr val="0070C0"/>
                </a:solidFill>
              </a:rPr>
              <a:t>S</a:t>
            </a:r>
            <a:endParaRPr lang="ko-KR" altLang="en-US" sz="5400" dirty="0">
              <a:solidFill>
                <a:srgbClr val="0070C0"/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3197112" y="894970"/>
            <a:ext cx="144016" cy="2160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3627675" y="894970"/>
            <a:ext cx="144016" cy="2160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3990782" y="894969"/>
            <a:ext cx="144016" cy="2160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>
            <a:off x="4324825" y="890785"/>
            <a:ext cx="144016" cy="2160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>
            <a:off x="4658868" y="890785"/>
            <a:ext cx="144016" cy="2160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4992911" y="893309"/>
            <a:ext cx="144016" cy="2160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>
            <a:off x="5329674" y="890785"/>
            <a:ext cx="144016" cy="2160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5633716" y="890785"/>
            <a:ext cx="144016" cy="2160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2283718"/>
            <a:ext cx="2210172" cy="190503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9512" y="51470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왜 </a:t>
            </a:r>
            <a:r>
              <a:rPr lang="ko-KR" altLang="en-US" dirty="0" err="1" smtClean="0"/>
              <a:t>쿠버네티스인가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425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autoRev="1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9.87654E-7 L -0.53594 -0.00525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06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 animBg="1"/>
      <p:bldP spid="7" grpId="1" animBg="1"/>
      <p:bldP spid="13" grpId="0" animBg="1"/>
      <p:bldP spid="13" grpId="1" animBg="1"/>
      <p:bldP spid="14" grpId="0" animBg="1"/>
      <p:bldP spid="14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51470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왜 </a:t>
            </a:r>
            <a:r>
              <a:rPr lang="ko-KR" altLang="en-US" dirty="0" err="1" smtClean="0"/>
              <a:t>쿠버네티스인가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915566"/>
            <a:ext cx="460851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smtClean="0"/>
              <a:t>오픈소스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400" b="1" dirty="0" smtClean="0"/>
              <a:t>- Google, Red Hat, </a:t>
            </a:r>
            <a:r>
              <a:rPr lang="en-US" altLang="ko-KR" sz="1400" b="1" dirty="0" err="1" smtClean="0"/>
              <a:t>Huawai</a:t>
            </a:r>
            <a:r>
              <a:rPr lang="en-US" altLang="ko-KR" sz="1400" b="1" dirty="0" smtClean="0"/>
              <a:t>, </a:t>
            </a:r>
            <a:r>
              <a:rPr lang="en-US" altLang="ko-KR" sz="1400" b="1" dirty="0" err="1" smtClean="0"/>
              <a:t>Vmware</a:t>
            </a:r>
            <a:r>
              <a:rPr lang="en-US" altLang="ko-KR" sz="1400" b="1" dirty="0" smtClean="0"/>
              <a:t>, MS, IBM…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smtClean="0"/>
              <a:t>Google</a:t>
            </a:r>
            <a:r>
              <a:rPr lang="ko-KR" altLang="en-US" sz="2400" dirty="0" smtClean="0"/>
              <a:t>에서 제작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400" dirty="0" smtClean="0"/>
              <a:t>- </a:t>
            </a:r>
            <a:r>
              <a:rPr lang="en-US" altLang="ko-KR" sz="1400" b="1" dirty="0" err="1" smtClean="0"/>
              <a:t>borg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기반으로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주 약 </a:t>
            </a:r>
            <a:r>
              <a:rPr lang="en-US" altLang="ko-KR" sz="1400" b="1" dirty="0" smtClean="0"/>
              <a:t>20</a:t>
            </a:r>
            <a:r>
              <a:rPr lang="ko-KR" altLang="en-US" sz="1400" b="1" dirty="0" err="1" smtClean="0"/>
              <a:t>억개</a:t>
            </a:r>
            <a:r>
              <a:rPr lang="ko-KR" altLang="en-US" sz="1400" b="1" dirty="0" smtClean="0"/>
              <a:t> 컨테이너 생성</a:t>
            </a:r>
            <a:endParaRPr lang="en-US" altLang="ko-KR" sz="14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smtClean="0"/>
              <a:t>행성 규모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사실상 </a:t>
            </a:r>
            <a:r>
              <a:rPr lang="en-US" altLang="ko-KR" sz="1400" b="1" dirty="0" smtClean="0"/>
              <a:t>20</a:t>
            </a:r>
            <a:r>
              <a:rPr lang="ko-KR" altLang="en-US" sz="1400" b="1" dirty="0" err="1" smtClean="0"/>
              <a:t>억개</a:t>
            </a:r>
            <a:r>
              <a:rPr lang="ko-KR" altLang="en-US" sz="1400" b="1" dirty="0" smtClean="0"/>
              <a:t> 미만이면 사용가능</a:t>
            </a:r>
            <a:endParaRPr lang="en-US" altLang="ko-KR" sz="14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smtClean="0"/>
              <a:t>어디서든 동작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400" b="1" dirty="0" smtClean="0"/>
              <a:t>- Linux </a:t>
            </a:r>
            <a:r>
              <a:rPr lang="ko-KR" altLang="en-US" sz="1400" b="1" dirty="0" smtClean="0"/>
              <a:t>기반이라 원활히 실행됨</a:t>
            </a:r>
            <a:r>
              <a:rPr lang="en-US" altLang="ko-KR" sz="1400" b="1" dirty="0" smtClean="0"/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558037"/>
            <a:ext cx="1178980" cy="11098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1625873"/>
            <a:ext cx="2497859" cy="9408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3825" y="2566733"/>
            <a:ext cx="1780210" cy="15561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1989" y="3219822"/>
            <a:ext cx="2009920" cy="162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9926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633351" y="1120634"/>
            <a:ext cx="1484018" cy="343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Virtual</a:t>
            </a:r>
            <a:r>
              <a:rPr lang="en-US" altLang="ko-KR" sz="1400" b="1" dirty="0" smtClean="0"/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Machine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33351" y="1458300"/>
            <a:ext cx="1484018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App A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3351" y="2231899"/>
            <a:ext cx="1484018" cy="4561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5616" y="3731721"/>
            <a:ext cx="4627674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Infrastructure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15615" y="3227665"/>
            <a:ext cx="4627675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Hypervisor</a:t>
            </a:r>
            <a:endParaRPr lang="ko-KR" altLang="en-US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3252956"/>
            <a:ext cx="1325872" cy="3401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016" y="3245113"/>
            <a:ext cx="1420247" cy="41579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699792" y="1520341"/>
            <a:ext cx="1484018" cy="343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Virtual</a:t>
            </a:r>
            <a:r>
              <a:rPr lang="en-US" altLang="ko-KR" sz="1400" b="1" dirty="0" smtClean="0"/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Machine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99792" y="1858007"/>
            <a:ext cx="1484018" cy="7920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App B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699792" y="2631606"/>
            <a:ext cx="1484018" cy="4561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259273" y="1520341"/>
            <a:ext cx="1484018" cy="343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Virtual</a:t>
            </a:r>
            <a:r>
              <a:rPr lang="en-US" altLang="ko-KR" sz="1400" b="1" dirty="0" smtClean="0"/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Machine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99592" y="1348705"/>
            <a:ext cx="1484018" cy="343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Virtual</a:t>
            </a:r>
            <a:r>
              <a:rPr lang="en-US" altLang="ko-KR" sz="1400" b="1" dirty="0" smtClean="0"/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Machine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9592" y="1686371"/>
            <a:ext cx="1484018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App A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9592" y="2459970"/>
            <a:ext cx="1484018" cy="4561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259273" y="1858007"/>
            <a:ext cx="1484018" cy="792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App C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259273" y="2631606"/>
            <a:ext cx="1484018" cy="4561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40311" y="1520341"/>
            <a:ext cx="1484018" cy="343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Virtual</a:t>
            </a:r>
            <a:r>
              <a:rPr lang="en-US" altLang="ko-KR" sz="1400" b="1" dirty="0" smtClean="0"/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Machine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40311" y="1858007"/>
            <a:ext cx="1484018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App A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140311" y="2631606"/>
            <a:ext cx="1484018" cy="4561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3528" y="69276"/>
            <a:ext cx="28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Ⅱ. </a:t>
            </a:r>
            <a:r>
              <a:rPr lang="ko-KR" altLang="en-US" dirty="0" err="1" smtClean="0"/>
              <a:t>가상머신</a:t>
            </a:r>
            <a:r>
              <a:rPr lang="ko-KR" altLang="en-US" dirty="0" smtClean="0"/>
              <a:t>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컨테이너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030" y="49225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</a:t>
            </a:r>
            <a:r>
              <a:rPr lang="ko-KR" altLang="en-US" dirty="0" err="1" smtClean="0"/>
              <a:t>가상머신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7919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" grpId="0" animBg="1"/>
      <p:bldP spid="3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15" grpId="0" animBg="1"/>
      <p:bldP spid="16" grpId="0" animBg="1"/>
      <p:bldP spid="7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011910"/>
            <a:ext cx="3923332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Infrastructure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3" y="3507854"/>
            <a:ext cx="3923333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Host Operation</a:t>
            </a:r>
            <a:endParaRPr lang="ko-KR" alt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23528" y="69276"/>
            <a:ext cx="28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Ⅱ. </a:t>
            </a:r>
            <a:r>
              <a:rPr lang="ko-KR" altLang="en-US" dirty="0" err="1" smtClean="0"/>
              <a:t>가상머신</a:t>
            </a:r>
            <a:r>
              <a:rPr lang="ko-KR" altLang="en-US" dirty="0" smtClean="0"/>
              <a:t>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컨테이너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404" y="3504108"/>
            <a:ext cx="985495" cy="4619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899" y="3535029"/>
            <a:ext cx="2181321" cy="4608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62275" y="3003798"/>
            <a:ext cx="3928602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Container Runtime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7062" y="2819740"/>
            <a:ext cx="733688" cy="63239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6213" y="2922149"/>
            <a:ext cx="1199917" cy="427576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462274" y="1555063"/>
            <a:ext cx="725350" cy="1339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/>
          <a:lstStyle/>
          <a:p>
            <a:pPr algn="ctr"/>
            <a:r>
              <a:rPr lang="en-US" altLang="ko-KR" dirty="0" smtClean="0"/>
              <a:t>App A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263087" y="1555062"/>
            <a:ext cx="725350" cy="1339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/>
          <a:lstStyle/>
          <a:p>
            <a:pPr algn="ctr"/>
            <a:r>
              <a:rPr lang="en-US" altLang="ko-KR" dirty="0" smtClean="0"/>
              <a:t>App B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063900" y="1555062"/>
            <a:ext cx="725350" cy="1339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/>
          <a:lstStyle/>
          <a:p>
            <a:pPr algn="ctr"/>
            <a:r>
              <a:rPr lang="en-US" altLang="ko-KR" dirty="0" smtClean="0"/>
              <a:t>App C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864713" y="1555061"/>
            <a:ext cx="725350" cy="1339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/>
          <a:lstStyle/>
          <a:p>
            <a:pPr algn="ctr"/>
            <a:r>
              <a:rPr lang="en-US" altLang="ko-KR" dirty="0" smtClean="0"/>
              <a:t>App D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665526" y="1555060"/>
            <a:ext cx="725350" cy="1339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/>
          <a:lstStyle/>
          <a:p>
            <a:pPr algn="ctr"/>
            <a:r>
              <a:rPr lang="en-US" altLang="ko-KR" dirty="0" smtClean="0"/>
              <a:t>App E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1008" y="990378"/>
            <a:ext cx="392860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Containerized Applications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90876" y="1888005"/>
            <a:ext cx="454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 Server, Database, Middle Service…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425950" y="52982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컨테이너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32991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4670412" y="1121552"/>
            <a:ext cx="725350" cy="1339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/>
          <a:lstStyle/>
          <a:p>
            <a:pPr algn="ctr"/>
            <a:r>
              <a:rPr lang="en-US" altLang="ko-KR" dirty="0" smtClean="0"/>
              <a:t>App A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747772" y="1220218"/>
            <a:ext cx="725350" cy="1339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/>
          <a:lstStyle/>
          <a:p>
            <a:pPr algn="ctr"/>
            <a:r>
              <a:rPr lang="en-US" altLang="ko-KR" dirty="0" smtClean="0"/>
              <a:t>App A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30402" y="3876472"/>
            <a:ext cx="3923332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Infrastructure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830401" y="3372416"/>
            <a:ext cx="3923333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Host Operation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825133" y="2868360"/>
            <a:ext cx="3928602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Container Runtime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5132" y="1419625"/>
            <a:ext cx="725350" cy="1339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/>
          <a:lstStyle/>
          <a:p>
            <a:pPr algn="ctr"/>
            <a:r>
              <a:rPr lang="en-US" altLang="ko-KR" dirty="0" smtClean="0"/>
              <a:t>App A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625945" y="1419624"/>
            <a:ext cx="725350" cy="1339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/>
          <a:lstStyle/>
          <a:p>
            <a:pPr algn="ctr"/>
            <a:r>
              <a:rPr lang="en-US" altLang="ko-KR" dirty="0" smtClean="0"/>
              <a:t>App B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426758" y="1419624"/>
            <a:ext cx="725350" cy="1339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/>
          <a:lstStyle/>
          <a:p>
            <a:pPr algn="ctr"/>
            <a:r>
              <a:rPr lang="en-US" altLang="ko-KR" dirty="0" smtClean="0"/>
              <a:t>App C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227571" y="1419623"/>
            <a:ext cx="725350" cy="1339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/>
          <a:lstStyle/>
          <a:p>
            <a:pPr algn="ctr"/>
            <a:r>
              <a:rPr lang="en-US" altLang="ko-KR" dirty="0" smtClean="0"/>
              <a:t>App D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028384" y="1419622"/>
            <a:ext cx="725350" cy="1339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/>
          <a:lstStyle/>
          <a:p>
            <a:pPr algn="ctr"/>
            <a:r>
              <a:rPr lang="en-US" altLang="ko-KR" dirty="0" smtClean="0"/>
              <a:t>App 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25132" y="727321"/>
            <a:ext cx="392860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Containerized Applications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2298" y="1156464"/>
            <a:ext cx="1304277" cy="343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Virtual</a:t>
            </a:r>
            <a:r>
              <a:rPr lang="en-US" altLang="ko-KR" sz="1200" b="1" dirty="0" smtClean="0"/>
              <a:t>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Machine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2298" y="1494130"/>
            <a:ext cx="1304277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App A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62298" y="2267729"/>
            <a:ext cx="1304277" cy="4561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2230" y="3876472"/>
            <a:ext cx="444793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Infrastructure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82230" y="3372416"/>
            <a:ext cx="444793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Hypervisor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1766406" y="1665092"/>
            <a:ext cx="1304277" cy="343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Virtual</a:t>
            </a:r>
            <a:r>
              <a:rPr lang="en-US" altLang="ko-KR" sz="1200" b="1" dirty="0" smtClean="0"/>
              <a:t>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Machine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66406" y="2002758"/>
            <a:ext cx="1304277" cy="7920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App B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766406" y="2776357"/>
            <a:ext cx="1304277" cy="4561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325887" y="1665092"/>
            <a:ext cx="1304277" cy="343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Virtual</a:t>
            </a:r>
            <a:r>
              <a:rPr lang="en-US" altLang="ko-KR" sz="1200" b="1" dirty="0" smtClean="0"/>
              <a:t>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Machine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0106" y="1414580"/>
            <a:ext cx="1304277" cy="343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Virtual</a:t>
            </a:r>
            <a:r>
              <a:rPr lang="en-US" altLang="ko-KR" sz="1200" b="1" dirty="0" smtClean="0"/>
              <a:t>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Machine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0106" y="1752246"/>
            <a:ext cx="1304277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App A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00106" y="2525845"/>
            <a:ext cx="1304277" cy="4561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325887" y="2002758"/>
            <a:ext cx="1304277" cy="792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App C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325887" y="2776357"/>
            <a:ext cx="1304277" cy="4561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06925" y="1665092"/>
            <a:ext cx="1304277" cy="343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Virtual</a:t>
            </a:r>
            <a:r>
              <a:rPr lang="en-US" altLang="ko-KR" sz="1200" b="1" dirty="0" smtClean="0"/>
              <a:t>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Machine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6925" y="2002758"/>
            <a:ext cx="1304277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App A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06925" y="2776357"/>
            <a:ext cx="1304277" cy="4561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3528" y="69276"/>
            <a:ext cx="28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Ⅱ. </a:t>
            </a:r>
            <a:r>
              <a:rPr lang="ko-KR" altLang="en-US" dirty="0" err="1" smtClean="0"/>
              <a:t>가상머신</a:t>
            </a:r>
            <a:r>
              <a:rPr lang="ko-KR" altLang="en-US" dirty="0" smtClean="0"/>
              <a:t>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컨테이너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383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0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Ⅲ. </a:t>
            </a:r>
            <a:r>
              <a:rPr lang="ko-KR" altLang="en-US" dirty="0" err="1" smtClean="0"/>
              <a:t>쿠버네티스란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구름 2"/>
          <p:cNvSpPr/>
          <p:nvPr/>
        </p:nvSpPr>
        <p:spPr>
          <a:xfrm>
            <a:off x="4499992" y="3435846"/>
            <a:ext cx="1368152" cy="7200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219219" y="3723878"/>
            <a:ext cx="342478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3" idx="1"/>
          </p:cNvCxnSpPr>
          <p:nvPr/>
        </p:nvCxnSpPr>
        <p:spPr>
          <a:xfrm>
            <a:off x="5184068" y="4155159"/>
            <a:ext cx="0" cy="2887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184068" y="4443958"/>
            <a:ext cx="13321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&lt;strong&gt;컴퓨터&lt;/strong&gt; 바탕 화면 키보드 · Pixabay의 무료 이미지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986175"/>
            <a:ext cx="1138099" cy="915566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 flipV="1">
            <a:off x="1619672" y="3147814"/>
            <a:ext cx="0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15308" y="1347614"/>
            <a:ext cx="1260140" cy="1800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06250" y="277848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Node1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59225" y="2520174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Linux </a:t>
            </a:r>
            <a:r>
              <a:rPr lang="ko-KR" altLang="en-US" sz="1200" dirty="0" smtClean="0"/>
              <a:t>운영체제</a:t>
            </a:r>
            <a:endParaRPr lang="en-US" altLang="ko-KR" sz="1200" dirty="0" smtClean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636" y="1095996"/>
            <a:ext cx="648072" cy="558599"/>
          </a:xfrm>
          <a:prstGeom prst="rect">
            <a:avLst/>
          </a:prstGeom>
        </p:spPr>
      </p:pic>
      <p:sp>
        <p:nvSpPr>
          <p:cNvPr id="18" name="정육면체 17"/>
          <p:cNvSpPr/>
          <p:nvPr/>
        </p:nvSpPr>
        <p:spPr>
          <a:xfrm>
            <a:off x="748773" y="732252"/>
            <a:ext cx="498231" cy="524077"/>
          </a:xfrm>
          <a:prstGeom prst="cube">
            <a:avLst>
              <a:gd name="adj" fmla="val 3527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5340" y="852473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</a:t>
            </a:r>
          </a:p>
        </p:txBody>
      </p:sp>
      <p:sp>
        <p:nvSpPr>
          <p:cNvPr id="20" name="정육면체 19"/>
          <p:cNvSpPr/>
          <p:nvPr/>
        </p:nvSpPr>
        <p:spPr>
          <a:xfrm>
            <a:off x="1359688" y="734933"/>
            <a:ext cx="498231" cy="524077"/>
          </a:xfrm>
          <a:prstGeom prst="cube">
            <a:avLst>
              <a:gd name="adj" fmla="val 3527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77623" y="82685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</a:t>
            </a:r>
          </a:p>
        </p:txBody>
      </p:sp>
      <p:sp>
        <p:nvSpPr>
          <p:cNvPr id="22" name="정육면체 21"/>
          <p:cNvSpPr/>
          <p:nvPr/>
        </p:nvSpPr>
        <p:spPr>
          <a:xfrm>
            <a:off x="1997360" y="734933"/>
            <a:ext cx="498231" cy="524077"/>
          </a:xfrm>
          <a:prstGeom prst="cube">
            <a:avLst>
              <a:gd name="adj" fmla="val 3527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915295" y="82685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</a:t>
            </a:r>
          </a:p>
        </p:txBody>
      </p:sp>
      <p:sp>
        <p:nvSpPr>
          <p:cNvPr id="24" name="곱셈 기호 23"/>
          <p:cNvSpPr/>
          <p:nvPr/>
        </p:nvSpPr>
        <p:spPr>
          <a:xfrm>
            <a:off x="947055" y="1578793"/>
            <a:ext cx="1396645" cy="1004078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3491880" y="3147814"/>
            <a:ext cx="0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900601" y="1347614"/>
            <a:ext cx="1260140" cy="1800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91543" y="277848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Node2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44518" y="2520174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Linux </a:t>
            </a:r>
            <a:r>
              <a:rPr lang="ko-KR" altLang="en-US" sz="1200" dirty="0" smtClean="0"/>
              <a:t>운영체제</a:t>
            </a:r>
            <a:endParaRPr lang="en-US" altLang="ko-KR" sz="1200" dirty="0" smtClean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929" y="1095996"/>
            <a:ext cx="648072" cy="558599"/>
          </a:xfrm>
          <a:prstGeom prst="rect">
            <a:avLst/>
          </a:prstGeom>
        </p:spPr>
      </p:pic>
      <p:sp>
        <p:nvSpPr>
          <p:cNvPr id="30" name="정육면체 29"/>
          <p:cNvSpPr/>
          <p:nvPr/>
        </p:nvSpPr>
        <p:spPr>
          <a:xfrm>
            <a:off x="2634066" y="732252"/>
            <a:ext cx="498231" cy="524077"/>
          </a:xfrm>
          <a:prstGeom prst="cube">
            <a:avLst>
              <a:gd name="adj" fmla="val 3527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600633" y="852473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</a:t>
            </a:r>
          </a:p>
        </p:txBody>
      </p:sp>
      <p:sp>
        <p:nvSpPr>
          <p:cNvPr id="32" name="정육면체 31"/>
          <p:cNvSpPr/>
          <p:nvPr/>
        </p:nvSpPr>
        <p:spPr>
          <a:xfrm>
            <a:off x="3244981" y="734933"/>
            <a:ext cx="498231" cy="524077"/>
          </a:xfrm>
          <a:prstGeom prst="cube">
            <a:avLst>
              <a:gd name="adj" fmla="val 3527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162916" y="826857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DB</a:t>
            </a:r>
          </a:p>
        </p:txBody>
      </p:sp>
      <p:sp>
        <p:nvSpPr>
          <p:cNvPr id="34" name="정육면체 33"/>
          <p:cNvSpPr/>
          <p:nvPr/>
        </p:nvSpPr>
        <p:spPr>
          <a:xfrm>
            <a:off x="3882653" y="734933"/>
            <a:ext cx="498231" cy="524077"/>
          </a:xfrm>
          <a:prstGeom prst="cube">
            <a:avLst>
              <a:gd name="adj" fmla="val 3527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800588" y="82685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78303365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6" grpId="0" animBg="1"/>
      <p:bldP spid="27" grpId="0"/>
      <p:bldP spid="28" grpId="0"/>
      <p:bldP spid="30" grpId="0" animBg="1"/>
      <p:bldP spid="31" grpId="0"/>
      <p:bldP spid="32" grpId="0" animBg="1"/>
      <p:bldP spid="33" grpId="0"/>
      <p:bldP spid="34" grpId="0" animBg="1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51470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Ⅲ. </a:t>
            </a:r>
            <a:r>
              <a:rPr lang="ko-KR" altLang="en-US" dirty="0" err="1" smtClean="0"/>
              <a:t>쿠버네티스란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203598"/>
            <a:ext cx="5295360" cy="32989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3148" y="555526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컨테이너 오케스트레이션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7383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구름 1"/>
          <p:cNvSpPr/>
          <p:nvPr/>
        </p:nvSpPr>
        <p:spPr>
          <a:xfrm>
            <a:off x="5508104" y="3389573"/>
            <a:ext cx="1368152" cy="7200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>
            <a:endCxn id="2" idx="2"/>
          </p:cNvCxnSpPr>
          <p:nvPr/>
        </p:nvCxnSpPr>
        <p:spPr>
          <a:xfrm>
            <a:off x="1219219" y="3723878"/>
            <a:ext cx="4293129" cy="257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>
            <a:stCxn id="2" idx="1"/>
          </p:cNvCxnSpPr>
          <p:nvPr/>
        </p:nvCxnSpPr>
        <p:spPr>
          <a:xfrm>
            <a:off x="6192180" y="4108886"/>
            <a:ext cx="0" cy="2887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192180" y="4397685"/>
            <a:ext cx="13321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&lt;strong&gt;컴퓨터&lt;/strong&gt; 바탕 화면 키보드 · Pixabay의 무료 이미지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3939902"/>
            <a:ext cx="1138099" cy="91556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 flipV="1">
            <a:off x="3291071" y="3189904"/>
            <a:ext cx="0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686707" y="1389704"/>
            <a:ext cx="1260140" cy="1800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77649" y="282057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Node1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30624" y="2562264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Linux </a:t>
            </a:r>
            <a:r>
              <a:rPr lang="ko-KR" altLang="en-US" sz="1200" dirty="0" smtClean="0"/>
              <a:t>운영체제</a:t>
            </a:r>
            <a:endParaRPr lang="en-US" altLang="ko-KR" sz="12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035" y="1138086"/>
            <a:ext cx="648072" cy="558599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 flipV="1">
            <a:off x="5163279" y="3189904"/>
            <a:ext cx="0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572000" y="1389704"/>
            <a:ext cx="1260140" cy="1800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Worker2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62942" y="282057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Node2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15917" y="2562264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Linux </a:t>
            </a:r>
            <a:r>
              <a:rPr lang="ko-KR" altLang="en-US" sz="1200" dirty="0" smtClean="0"/>
              <a:t>운영체제</a:t>
            </a:r>
            <a:endParaRPr lang="en-US" altLang="ko-KR" sz="1200" dirty="0" smtClean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328" y="1138086"/>
            <a:ext cx="648072" cy="558599"/>
          </a:xfrm>
          <a:prstGeom prst="rect">
            <a:avLst/>
          </a:prstGeom>
        </p:spPr>
      </p:pic>
      <p:sp>
        <p:nvSpPr>
          <p:cNvPr id="24" name="정육면체 23"/>
          <p:cNvSpPr/>
          <p:nvPr/>
        </p:nvSpPr>
        <p:spPr>
          <a:xfrm>
            <a:off x="4305465" y="774342"/>
            <a:ext cx="498231" cy="524077"/>
          </a:xfrm>
          <a:prstGeom prst="cube">
            <a:avLst>
              <a:gd name="adj" fmla="val 3527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72032" y="894563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</a:t>
            </a: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1403736" y="3144862"/>
            <a:ext cx="0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99956" y="1344662"/>
            <a:ext cx="1559556" cy="18002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Control plane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1190314" y="2775531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43289" y="2517222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Linux </a:t>
            </a:r>
            <a:r>
              <a:rPr lang="ko-KR" altLang="en-US" sz="1200" dirty="0" smtClean="0"/>
              <a:t>운영체제</a:t>
            </a:r>
            <a:endParaRPr lang="en-US" altLang="ko-KR" sz="1200" dirty="0" smtClean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886" y="1079229"/>
            <a:ext cx="648072" cy="55859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9512" y="51470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Ⅲ. </a:t>
            </a:r>
            <a:r>
              <a:rPr lang="ko-KR" altLang="en-US" dirty="0" err="1" smtClean="0"/>
              <a:t>쿠버네티스란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2667" y="412081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컨테이너 오케스트레이션</a:t>
            </a:r>
            <a:endParaRPr lang="ko-KR" altLang="en-US" dirty="0"/>
          </a:p>
        </p:txBody>
      </p:sp>
      <p:sp>
        <p:nvSpPr>
          <p:cNvPr id="14" name="정육면체 13"/>
          <p:cNvSpPr/>
          <p:nvPr/>
        </p:nvSpPr>
        <p:spPr>
          <a:xfrm>
            <a:off x="3526344" y="787444"/>
            <a:ext cx="498231" cy="524077"/>
          </a:xfrm>
          <a:prstGeom prst="cube">
            <a:avLst>
              <a:gd name="adj" fmla="val 3527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44279" y="879368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</a:t>
            </a:r>
          </a:p>
        </p:txBody>
      </p:sp>
      <p:sp>
        <p:nvSpPr>
          <p:cNvPr id="12" name="정육면체 11"/>
          <p:cNvSpPr/>
          <p:nvPr/>
        </p:nvSpPr>
        <p:spPr>
          <a:xfrm>
            <a:off x="2582842" y="783362"/>
            <a:ext cx="498231" cy="524077"/>
          </a:xfrm>
          <a:prstGeom prst="cube">
            <a:avLst>
              <a:gd name="adj" fmla="val 3527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49409" y="903583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220478764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34568E-6 L 0.22725 -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54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23457E-7 L 0.225 -0.0033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-1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46914E-7 L 0.25278 -0.0175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9" y="-89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58025E-6 L 0.25799 -0.0046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9" y="-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3DC77A828EE2C4D81AF024F460569B5" ma:contentTypeVersion="1" ma:contentTypeDescription="새 문서를 만듭니다." ma:contentTypeScope="" ma:versionID="cc9d5630a70d8196d048ee69f0fc4281">
  <xsd:schema xmlns:xsd="http://www.w3.org/2001/XMLSchema" xmlns:xs="http://www.w3.org/2001/XMLSchema" xmlns:p="http://schemas.microsoft.com/office/2006/metadata/properties" xmlns:ns2="38401c30-03ba-420f-896f-36299c68a925" targetNamespace="http://schemas.microsoft.com/office/2006/metadata/properties" ma:root="true" ma:fieldsID="f52a3d49948d89f7fa0004adad49ab67" ns2:_="">
    <xsd:import namespace="38401c30-03ba-420f-896f-36299c68a92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401c30-03ba-420f-896f-36299c68a92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문서 ID 값" ma:description="이 항목에 할당된 문서 ID 값입니다." ma:internalName="_dlc_DocId" ma:readOnly="true">
      <xsd:simpleType>
        <xsd:restriction base="dms:Text"/>
      </xsd:simpleType>
    </xsd:element>
    <xsd:element name="_dlc_DocIdUrl" ma:index="9" nillable="true" ma:displayName="문서 ID" ma:description="이 문서에 대한 영구 링크입니다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영구 ID" ma:description="추가 시 ID를 유지합니다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7F5794-410F-4B53-A605-F79AEA507B76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880D073E-B96D-419D-A08A-BEEB1D2141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401c30-03ba-420f-896f-36299c68a9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DA953D-B00F-4D53-B01B-5A1C523FA2C0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C1BDA910-AE65-418B-9550-F66A29C61E75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  <ds:schemaRef ds:uri="38401c30-03ba-420f-896f-36299c68a925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5.xml><?xml version="1.0" encoding="utf-8"?>
<ds:datastoreItem xmlns:ds="http://schemas.openxmlformats.org/officeDocument/2006/customXml" ds:itemID="{474891BC-C640-43D5-8175-33BC594307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21431</TotalTime>
  <Words>837</Words>
  <Application>Microsoft Office PowerPoint</Application>
  <PresentationFormat>화면 슬라이드 쇼(16:9)</PresentationFormat>
  <Paragraphs>212</Paragraphs>
  <Slides>17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굴림</vt:lpstr>
      <vt:lpstr>맑은 고딕</vt:lpstr>
      <vt:lpstr>Arial</vt:lpstr>
      <vt:lpstr>Wingdings</vt:lpstr>
      <vt:lpstr>1_Office 테마</vt:lpstr>
      <vt:lpstr>쿠버네티스 (Kubernetes, k8s)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Owner</dc:creator>
  <cp:lastModifiedBy>20211025</cp:lastModifiedBy>
  <cp:revision>2538</cp:revision>
  <dcterms:created xsi:type="dcterms:W3CDTF">2011-01-04T12:32:05Z</dcterms:created>
  <dcterms:modified xsi:type="dcterms:W3CDTF">2022-02-09T00:31:13Z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FCNHZ7S6XMZC-6-2714</vt:lpwstr>
  </property>
  <property fmtid="{D5CDD505-2E9C-101B-9397-08002B2CF9AE}" pid="3" name="_dlc_DocIdItemGuid">
    <vt:lpwstr>ab86fa6f-0ef5-4b90-9ff9-987649a96697</vt:lpwstr>
  </property>
  <property fmtid="{D5CDD505-2E9C-101B-9397-08002B2CF9AE}" pid="4" name="_dlc_DocIdUrl">
    <vt:lpwstr>https://ecm.ktds.co.kr/sites/ECM/_layouts/DocIdRedir.aspx?ID=FCNHZ7S6XMZC-6-2714, FCNHZ7S6XMZC-6-2714</vt:lpwstr>
  </property>
</Properties>
</file>