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4" r:id="rId5"/>
  </p:sldMasterIdLst>
  <p:notesMasterIdLst>
    <p:notesMasterId r:id="rId31"/>
  </p:notesMasterIdLst>
  <p:handoutMasterIdLst>
    <p:handoutMasterId r:id="rId32"/>
  </p:handoutMasterIdLst>
  <p:sldIdLst>
    <p:sldId id="299" r:id="rId6"/>
    <p:sldId id="258" r:id="rId7"/>
    <p:sldId id="308" r:id="rId8"/>
    <p:sldId id="302" r:id="rId9"/>
    <p:sldId id="303" r:id="rId10"/>
    <p:sldId id="304" r:id="rId11"/>
    <p:sldId id="306" r:id="rId12"/>
    <p:sldId id="339" r:id="rId13"/>
    <p:sldId id="309" r:id="rId14"/>
    <p:sldId id="310" r:id="rId15"/>
    <p:sldId id="311" r:id="rId16"/>
    <p:sldId id="312" r:id="rId17"/>
    <p:sldId id="317" r:id="rId18"/>
    <p:sldId id="318" r:id="rId19"/>
    <p:sldId id="319" r:id="rId20"/>
    <p:sldId id="320" r:id="rId21"/>
    <p:sldId id="325" r:id="rId22"/>
    <p:sldId id="326" r:id="rId23"/>
    <p:sldId id="327" r:id="rId24"/>
    <p:sldId id="328" r:id="rId25"/>
    <p:sldId id="329" r:id="rId26"/>
    <p:sldId id="334" r:id="rId27"/>
    <p:sldId id="338" r:id="rId28"/>
    <p:sldId id="330" r:id="rId29"/>
    <p:sldId id="333" r:id="rId30"/>
  </p:sldIdLst>
  <p:sldSz cx="9144000" cy="5143500" type="screen16x9"/>
  <p:notesSz cx="6858000" cy="9144000"/>
  <p:defaultTextStyle>
    <a:defPPr>
      <a:defRPr lang="ko-KR"/>
    </a:defPPr>
    <a:lvl1pPr marL="0" algn="l" defTabSz="914296" rtl="0" eaLnBrk="1" latinLnBrk="1" hangingPunct="1">
      <a:defRPr sz="1800" kern="1200">
        <a:solidFill>
          <a:schemeClr val="tx1"/>
        </a:solidFill>
        <a:latin typeface="+mn-lt"/>
        <a:ea typeface="+mn-ea"/>
        <a:cs typeface="+mn-cs"/>
      </a:defRPr>
    </a:lvl1pPr>
    <a:lvl2pPr marL="457148" algn="l" defTabSz="914296" rtl="0" eaLnBrk="1" latinLnBrk="1" hangingPunct="1">
      <a:defRPr sz="1800" kern="1200">
        <a:solidFill>
          <a:schemeClr val="tx1"/>
        </a:solidFill>
        <a:latin typeface="+mn-lt"/>
        <a:ea typeface="+mn-ea"/>
        <a:cs typeface="+mn-cs"/>
      </a:defRPr>
    </a:lvl2pPr>
    <a:lvl3pPr marL="914296" algn="l" defTabSz="914296" rtl="0" eaLnBrk="1" latinLnBrk="1" hangingPunct="1">
      <a:defRPr sz="1800" kern="1200">
        <a:solidFill>
          <a:schemeClr val="tx1"/>
        </a:solidFill>
        <a:latin typeface="+mn-lt"/>
        <a:ea typeface="+mn-ea"/>
        <a:cs typeface="+mn-cs"/>
      </a:defRPr>
    </a:lvl3pPr>
    <a:lvl4pPr marL="1371444" algn="l" defTabSz="914296" rtl="0" eaLnBrk="1" latinLnBrk="1" hangingPunct="1">
      <a:defRPr sz="1800" kern="1200">
        <a:solidFill>
          <a:schemeClr val="tx1"/>
        </a:solidFill>
        <a:latin typeface="+mn-lt"/>
        <a:ea typeface="+mn-ea"/>
        <a:cs typeface="+mn-cs"/>
      </a:defRPr>
    </a:lvl4pPr>
    <a:lvl5pPr marL="1828592" algn="l" defTabSz="914296" rtl="0" eaLnBrk="1" latinLnBrk="1" hangingPunct="1">
      <a:defRPr sz="1800" kern="1200">
        <a:solidFill>
          <a:schemeClr val="tx1"/>
        </a:solidFill>
        <a:latin typeface="+mn-lt"/>
        <a:ea typeface="+mn-ea"/>
        <a:cs typeface="+mn-cs"/>
      </a:defRPr>
    </a:lvl5pPr>
    <a:lvl6pPr marL="2285740" algn="l" defTabSz="914296" rtl="0" eaLnBrk="1" latinLnBrk="1" hangingPunct="1">
      <a:defRPr sz="1800" kern="1200">
        <a:solidFill>
          <a:schemeClr val="tx1"/>
        </a:solidFill>
        <a:latin typeface="+mn-lt"/>
        <a:ea typeface="+mn-ea"/>
        <a:cs typeface="+mn-cs"/>
      </a:defRPr>
    </a:lvl6pPr>
    <a:lvl7pPr marL="2742888" algn="l" defTabSz="914296" rtl="0" eaLnBrk="1" latinLnBrk="1" hangingPunct="1">
      <a:defRPr sz="1800" kern="1200">
        <a:solidFill>
          <a:schemeClr val="tx1"/>
        </a:solidFill>
        <a:latin typeface="+mn-lt"/>
        <a:ea typeface="+mn-ea"/>
        <a:cs typeface="+mn-cs"/>
      </a:defRPr>
    </a:lvl7pPr>
    <a:lvl8pPr marL="3200036" algn="l" defTabSz="914296" rtl="0" eaLnBrk="1" latinLnBrk="1" hangingPunct="1">
      <a:defRPr sz="1800" kern="1200">
        <a:solidFill>
          <a:schemeClr val="tx1"/>
        </a:solidFill>
        <a:latin typeface="+mn-lt"/>
        <a:ea typeface="+mn-ea"/>
        <a:cs typeface="+mn-cs"/>
      </a:defRPr>
    </a:lvl8pPr>
    <a:lvl9pPr marL="3657184" algn="l" defTabSz="914296"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B66"/>
    <a:srgbClr val="404040"/>
    <a:srgbClr val="5A6777"/>
    <a:srgbClr val="D9D9D9"/>
    <a:srgbClr val="FDF2D5"/>
    <a:srgbClr val="D2F7F9"/>
    <a:srgbClr val="BDD7EE"/>
    <a:srgbClr val="FFC000"/>
    <a:srgbClr val="1C8ADB"/>
    <a:srgbClr val="0E3F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보통 스타일 1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보통 스타일 4 - 강조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밝은 스타일 3 - 강조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93D81CF-94F2-401A-BA57-92F5A7B2D0C5}" styleName="보통 스타일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12C8C85-51F0-491E-9774-3900AFEF0FD7}" styleName="밝은 스타일 2 - 강조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밝은 스타일 1 - 강조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B1032C-EA38-4F05-BA0D-38AFFFC7BED3}" styleName="밝은 스타일 3 - 강조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6149" autoAdjust="0"/>
  </p:normalViewPr>
  <p:slideViewPr>
    <p:cSldViewPr showGuides="1">
      <p:cViewPr varScale="1">
        <p:scale>
          <a:sx n="108" d="100"/>
          <a:sy n="108" d="100"/>
        </p:scale>
        <p:origin x="102" y="564"/>
      </p:cViewPr>
      <p:guideLst>
        <p:guide orient="horz" pos="1620"/>
        <p:guide pos="2880"/>
      </p:guideLst>
    </p:cSldViewPr>
  </p:slideViewPr>
  <p:notesTextViewPr>
    <p:cViewPr>
      <p:scale>
        <a:sx n="1" d="1"/>
        <a:sy n="1" d="1"/>
      </p:scale>
      <p:origin x="0" y="0"/>
    </p:cViewPr>
  </p:notesTextViewPr>
  <p:notesViewPr>
    <p:cSldViewPr showGuides="1">
      <p:cViewPr varScale="1">
        <p:scale>
          <a:sx n="79" d="100"/>
          <a:sy n="79" d="100"/>
        </p:scale>
        <p:origin x="202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2020-10-06</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4BBC0-8F8B-49EA-AAEF-1A7F40018989}" type="datetimeFigureOut">
              <a:rPr lang="ko-KR" altLang="en-US" smtClean="0"/>
              <a:t>2020-10-06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F0F5C-0516-4B7B-8438-C754248041B2}" type="slidenum">
              <a:rPr lang="ko-KR" altLang="en-US" smtClean="0"/>
              <a:t>‹#›</a:t>
            </a:fld>
            <a:endParaRPr lang="ko-KR" altLang="en-US"/>
          </a:p>
        </p:txBody>
      </p:sp>
    </p:spTree>
    <p:extLst>
      <p:ext uri="{BB962C8B-B14F-4D97-AF65-F5344CB8AC3E}">
        <p14:creationId xmlns:p14="http://schemas.microsoft.com/office/powerpoint/2010/main" val="3946735524"/>
      </p:ext>
    </p:extLst>
  </p:cSld>
  <p:clrMap bg1="lt1" tx1="dk1" bg2="lt2" tx2="dk2" accent1="accent1" accent2="accent2" accent3="accent3" accent4="accent4" accent5="accent5" accent6="accent6" hlink="hlink" folHlink="folHlink"/>
  <p:notesStyle>
    <a:lvl1pPr marL="0" algn="l" defTabSz="914296" rtl="0" eaLnBrk="1" latinLnBrk="1" hangingPunct="1">
      <a:defRPr sz="1200" kern="1200">
        <a:solidFill>
          <a:schemeClr val="tx1"/>
        </a:solidFill>
        <a:latin typeface="+mn-lt"/>
        <a:ea typeface="+mn-ea"/>
        <a:cs typeface="+mn-cs"/>
      </a:defRPr>
    </a:lvl1pPr>
    <a:lvl2pPr marL="457148" algn="l" defTabSz="914296" rtl="0" eaLnBrk="1" latinLnBrk="1" hangingPunct="1">
      <a:defRPr sz="1200" kern="1200">
        <a:solidFill>
          <a:schemeClr val="tx1"/>
        </a:solidFill>
        <a:latin typeface="+mn-lt"/>
        <a:ea typeface="+mn-ea"/>
        <a:cs typeface="+mn-cs"/>
      </a:defRPr>
    </a:lvl2pPr>
    <a:lvl3pPr marL="914296" algn="l" defTabSz="914296" rtl="0" eaLnBrk="1" latinLnBrk="1" hangingPunct="1">
      <a:defRPr sz="1200" kern="1200">
        <a:solidFill>
          <a:schemeClr val="tx1"/>
        </a:solidFill>
        <a:latin typeface="+mn-lt"/>
        <a:ea typeface="+mn-ea"/>
        <a:cs typeface="+mn-cs"/>
      </a:defRPr>
    </a:lvl3pPr>
    <a:lvl4pPr marL="1371444" algn="l" defTabSz="914296" rtl="0" eaLnBrk="1" latinLnBrk="1" hangingPunct="1">
      <a:defRPr sz="1200" kern="1200">
        <a:solidFill>
          <a:schemeClr val="tx1"/>
        </a:solidFill>
        <a:latin typeface="+mn-lt"/>
        <a:ea typeface="+mn-ea"/>
        <a:cs typeface="+mn-cs"/>
      </a:defRPr>
    </a:lvl4pPr>
    <a:lvl5pPr marL="1828592" algn="l" defTabSz="914296" rtl="0" eaLnBrk="1" latinLnBrk="1" hangingPunct="1">
      <a:defRPr sz="1200" kern="1200">
        <a:solidFill>
          <a:schemeClr val="tx1"/>
        </a:solidFill>
        <a:latin typeface="+mn-lt"/>
        <a:ea typeface="+mn-ea"/>
        <a:cs typeface="+mn-cs"/>
      </a:defRPr>
    </a:lvl5pPr>
    <a:lvl6pPr marL="2285740" algn="l" defTabSz="914296" rtl="0" eaLnBrk="1" latinLnBrk="1" hangingPunct="1">
      <a:defRPr sz="1200" kern="1200">
        <a:solidFill>
          <a:schemeClr val="tx1"/>
        </a:solidFill>
        <a:latin typeface="+mn-lt"/>
        <a:ea typeface="+mn-ea"/>
        <a:cs typeface="+mn-cs"/>
      </a:defRPr>
    </a:lvl6pPr>
    <a:lvl7pPr marL="2742888" algn="l" defTabSz="914296" rtl="0" eaLnBrk="1" latinLnBrk="1" hangingPunct="1">
      <a:defRPr sz="1200" kern="1200">
        <a:solidFill>
          <a:schemeClr val="tx1"/>
        </a:solidFill>
        <a:latin typeface="+mn-lt"/>
        <a:ea typeface="+mn-ea"/>
        <a:cs typeface="+mn-cs"/>
      </a:defRPr>
    </a:lvl7pPr>
    <a:lvl8pPr marL="3200036" algn="l" defTabSz="914296" rtl="0" eaLnBrk="1" latinLnBrk="1" hangingPunct="1">
      <a:defRPr sz="1200" kern="1200">
        <a:solidFill>
          <a:schemeClr val="tx1"/>
        </a:solidFill>
        <a:latin typeface="+mn-lt"/>
        <a:ea typeface="+mn-ea"/>
        <a:cs typeface="+mn-cs"/>
      </a:defRPr>
    </a:lvl8pPr>
    <a:lvl9pPr marL="3657184" algn="l" defTabSz="914296"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a:t>
            </a:fld>
            <a:endParaRPr lang="ko-KR" altLang="en-US"/>
          </a:p>
        </p:txBody>
      </p:sp>
    </p:spTree>
    <p:extLst>
      <p:ext uri="{BB962C8B-B14F-4D97-AF65-F5344CB8AC3E}">
        <p14:creationId xmlns:p14="http://schemas.microsoft.com/office/powerpoint/2010/main" val="23993683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13</a:t>
            </a:fld>
            <a:endParaRPr lang="ko-KR" altLang="en-US"/>
          </a:p>
        </p:txBody>
      </p:sp>
    </p:spTree>
    <p:extLst>
      <p:ext uri="{BB962C8B-B14F-4D97-AF65-F5344CB8AC3E}">
        <p14:creationId xmlns:p14="http://schemas.microsoft.com/office/powerpoint/2010/main" val="671778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15</a:t>
            </a:fld>
            <a:endParaRPr lang="ko-KR" altLang="en-US"/>
          </a:p>
        </p:txBody>
      </p:sp>
    </p:spTree>
    <p:extLst>
      <p:ext uri="{BB962C8B-B14F-4D97-AF65-F5344CB8AC3E}">
        <p14:creationId xmlns:p14="http://schemas.microsoft.com/office/powerpoint/2010/main" val="1673211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18</a:t>
            </a:fld>
            <a:endParaRPr lang="ko-KR" altLang="en-US"/>
          </a:p>
        </p:txBody>
      </p:sp>
    </p:spTree>
    <p:extLst>
      <p:ext uri="{BB962C8B-B14F-4D97-AF65-F5344CB8AC3E}">
        <p14:creationId xmlns:p14="http://schemas.microsoft.com/office/powerpoint/2010/main" val="1092515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19</a:t>
            </a:fld>
            <a:endParaRPr lang="ko-KR" altLang="en-US"/>
          </a:p>
        </p:txBody>
      </p:sp>
    </p:spTree>
    <p:extLst>
      <p:ext uri="{BB962C8B-B14F-4D97-AF65-F5344CB8AC3E}">
        <p14:creationId xmlns:p14="http://schemas.microsoft.com/office/powerpoint/2010/main" val="3066155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20</a:t>
            </a:fld>
            <a:endParaRPr lang="ko-KR" altLang="en-US"/>
          </a:p>
        </p:txBody>
      </p:sp>
    </p:spTree>
    <p:extLst>
      <p:ext uri="{BB962C8B-B14F-4D97-AF65-F5344CB8AC3E}">
        <p14:creationId xmlns:p14="http://schemas.microsoft.com/office/powerpoint/2010/main" val="2719164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21</a:t>
            </a:fld>
            <a:endParaRPr lang="ko-KR" altLang="en-US"/>
          </a:p>
        </p:txBody>
      </p:sp>
    </p:spTree>
    <p:extLst>
      <p:ext uri="{BB962C8B-B14F-4D97-AF65-F5344CB8AC3E}">
        <p14:creationId xmlns:p14="http://schemas.microsoft.com/office/powerpoint/2010/main" val="3938465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22</a:t>
            </a:fld>
            <a:endParaRPr lang="ko-KR" altLang="en-US"/>
          </a:p>
        </p:txBody>
      </p:sp>
    </p:spTree>
    <p:extLst>
      <p:ext uri="{BB962C8B-B14F-4D97-AF65-F5344CB8AC3E}">
        <p14:creationId xmlns:p14="http://schemas.microsoft.com/office/powerpoint/2010/main" val="4006667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23</a:t>
            </a:fld>
            <a:endParaRPr lang="ko-KR" altLang="en-US"/>
          </a:p>
        </p:txBody>
      </p:sp>
    </p:spTree>
    <p:extLst>
      <p:ext uri="{BB962C8B-B14F-4D97-AF65-F5344CB8AC3E}">
        <p14:creationId xmlns:p14="http://schemas.microsoft.com/office/powerpoint/2010/main" val="623456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24</a:t>
            </a:fld>
            <a:endParaRPr lang="ko-KR" altLang="en-US"/>
          </a:p>
        </p:txBody>
      </p:sp>
    </p:spTree>
    <p:extLst>
      <p:ext uri="{BB962C8B-B14F-4D97-AF65-F5344CB8AC3E}">
        <p14:creationId xmlns:p14="http://schemas.microsoft.com/office/powerpoint/2010/main" val="2461931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25</a:t>
            </a:fld>
            <a:endParaRPr lang="ko-KR" altLang="en-US"/>
          </a:p>
        </p:txBody>
      </p:sp>
    </p:spTree>
    <p:extLst>
      <p:ext uri="{BB962C8B-B14F-4D97-AF65-F5344CB8AC3E}">
        <p14:creationId xmlns:p14="http://schemas.microsoft.com/office/powerpoint/2010/main" val="65666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3</a:t>
            </a:fld>
            <a:endParaRPr lang="ko-KR" altLang="en-US"/>
          </a:p>
        </p:txBody>
      </p:sp>
    </p:spTree>
    <p:extLst>
      <p:ext uri="{BB962C8B-B14F-4D97-AF65-F5344CB8AC3E}">
        <p14:creationId xmlns:p14="http://schemas.microsoft.com/office/powerpoint/2010/main" val="351708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5</a:t>
            </a:fld>
            <a:endParaRPr lang="ko-KR" altLang="en-US"/>
          </a:p>
        </p:txBody>
      </p:sp>
    </p:spTree>
    <p:extLst>
      <p:ext uri="{BB962C8B-B14F-4D97-AF65-F5344CB8AC3E}">
        <p14:creationId xmlns:p14="http://schemas.microsoft.com/office/powerpoint/2010/main" val="2861373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6</a:t>
            </a:fld>
            <a:endParaRPr lang="ko-KR" altLang="en-US"/>
          </a:p>
        </p:txBody>
      </p:sp>
    </p:spTree>
    <p:extLst>
      <p:ext uri="{BB962C8B-B14F-4D97-AF65-F5344CB8AC3E}">
        <p14:creationId xmlns:p14="http://schemas.microsoft.com/office/powerpoint/2010/main" val="360422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7</a:t>
            </a:fld>
            <a:endParaRPr lang="ko-KR" altLang="en-US"/>
          </a:p>
        </p:txBody>
      </p:sp>
    </p:spTree>
    <p:extLst>
      <p:ext uri="{BB962C8B-B14F-4D97-AF65-F5344CB8AC3E}">
        <p14:creationId xmlns:p14="http://schemas.microsoft.com/office/powerpoint/2010/main" val="23284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8</a:t>
            </a:fld>
            <a:endParaRPr lang="ko-KR" altLang="en-US"/>
          </a:p>
        </p:txBody>
      </p:sp>
    </p:spTree>
    <p:extLst>
      <p:ext uri="{BB962C8B-B14F-4D97-AF65-F5344CB8AC3E}">
        <p14:creationId xmlns:p14="http://schemas.microsoft.com/office/powerpoint/2010/main" val="1816801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9</a:t>
            </a:fld>
            <a:endParaRPr lang="ko-KR" altLang="en-US"/>
          </a:p>
        </p:txBody>
      </p:sp>
    </p:spTree>
    <p:extLst>
      <p:ext uri="{BB962C8B-B14F-4D97-AF65-F5344CB8AC3E}">
        <p14:creationId xmlns:p14="http://schemas.microsoft.com/office/powerpoint/2010/main" val="2544061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38DF0F5C-0516-4B7B-8438-C754248041B2}" type="slidenum">
              <a:rPr lang="ko-KR" altLang="en-US" smtClean="0"/>
              <a:t>10</a:t>
            </a:fld>
            <a:endParaRPr lang="ko-KR" altLang="en-US"/>
          </a:p>
        </p:txBody>
      </p:sp>
    </p:spTree>
    <p:extLst>
      <p:ext uri="{BB962C8B-B14F-4D97-AF65-F5344CB8AC3E}">
        <p14:creationId xmlns:p14="http://schemas.microsoft.com/office/powerpoint/2010/main" val="3913140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685800" y="1143000"/>
            <a:ext cx="5486400" cy="3086100"/>
          </a:xfrm>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3CB3BC61-8236-4963-8E21-ACE7E6FC8DE6}" type="slidenum">
              <a:rPr lang="ko-KR" altLang="en-US" smtClean="0"/>
              <a:t>11</a:t>
            </a:fld>
            <a:endParaRPr lang="ko-KR" altLang="en-US"/>
          </a:p>
        </p:txBody>
      </p:sp>
    </p:spTree>
    <p:extLst>
      <p:ext uri="{BB962C8B-B14F-4D97-AF65-F5344CB8AC3E}">
        <p14:creationId xmlns:p14="http://schemas.microsoft.com/office/powerpoint/2010/main" val="323967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2"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2"/>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1"/>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4"/>
            <a:ext cx="3508371"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1"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1"/>
            <a:ext cx="8679899"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9"/>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10" y="1131592"/>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6" name="Rounded Rectangle 15"/>
          <p:cNvSpPr/>
          <p:nvPr userDrawn="1"/>
        </p:nvSpPr>
        <p:spPr>
          <a:xfrm>
            <a:off x="531933" y="1347503"/>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bg1"/>
              </a:solidFill>
            </a:endParaRPr>
          </a:p>
        </p:txBody>
      </p:sp>
      <p:sp>
        <p:nvSpPr>
          <p:cNvPr id="17" name="Half Frame 16"/>
          <p:cNvSpPr/>
          <p:nvPr userDrawn="1"/>
        </p:nvSpPr>
        <p:spPr>
          <a:xfrm rot="5400000">
            <a:off x="2592645" y="1238203"/>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41" name="Rectangle 6"/>
          <p:cNvSpPr/>
          <p:nvPr userDrawn="1"/>
        </p:nvSpPr>
        <p:spPr>
          <a:xfrm>
            <a:off x="80632" y="428648"/>
            <a:ext cx="2755249" cy="44000"/>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p>
        </p:txBody>
      </p:sp>
      <p:pic>
        <p:nvPicPr>
          <p:cNvPr id="42" name="그림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392" y="84684"/>
            <a:ext cx="313367" cy="313367"/>
          </a:xfrm>
          <a:prstGeom prst="rect">
            <a:avLst/>
          </a:prstGeom>
        </p:spPr>
      </p:pic>
    </p:spTree>
    <p:extLst>
      <p:ext uri="{BB962C8B-B14F-4D97-AF65-F5344CB8AC3E}">
        <p14:creationId xmlns:p14="http://schemas.microsoft.com/office/powerpoint/2010/main" val="1425223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3"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1"/>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5" name="Isosceles Triangle 4"/>
          <p:cNvSpPr/>
          <p:nvPr userDrawn="1"/>
        </p:nvSpPr>
        <p:spPr>
          <a:xfrm>
            <a:off x="3746892" y="4331241"/>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6" name="Isosceles Triangle 5"/>
          <p:cNvSpPr/>
          <p:nvPr userDrawn="1"/>
        </p:nvSpPr>
        <p:spPr>
          <a:xfrm>
            <a:off x="4041648" y="4493812"/>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2"/>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80" y="1176695"/>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0" name="Rectangle 9"/>
          <p:cNvSpPr/>
          <p:nvPr userDrawn="1"/>
        </p:nvSpPr>
        <p:spPr>
          <a:xfrm>
            <a:off x="2612855" y="1176063"/>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1" name="Rectangle 10"/>
          <p:cNvSpPr/>
          <p:nvPr userDrawn="1"/>
        </p:nvSpPr>
        <p:spPr>
          <a:xfrm>
            <a:off x="4659832" y="1175431"/>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2" name="Rectangle 11"/>
          <p:cNvSpPr/>
          <p:nvPr userDrawn="1"/>
        </p:nvSpPr>
        <p:spPr>
          <a:xfrm>
            <a:off x="6706811" y="1174802"/>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sz="1800" dirty="0"/>
          </a:p>
        </p:txBody>
      </p:sp>
      <p:sp>
        <p:nvSpPr>
          <p:cNvPr id="14" name="Picture Placeholder 2"/>
          <p:cNvSpPr>
            <a:spLocks noGrp="1"/>
          </p:cNvSpPr>
          <p:nvPr>
            <p:ph type="pic" idx="11" hasCustomPrompt="1"/>
          </p:nvPr>
        </p:nvSpPr>
        <p:spPr>
          <a:xfrm>
            <a:off x="825479"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11"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7"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32" y="1320087"/>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7" y="451445"/>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4"/>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6"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2" y="2499744"/>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3" y="2764641"/>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2"/>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80"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2"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148" indent="0">
              <a:buNone/>
              <a:defRPr sz="2799"/>
            </a:lvl2pPr>
            <a:lvl3pPr marL="914295" indent="0">
              <a:buNone/>
              <a:defRPr sz="2401"/>
            </a:lvl3pPr>
            <a:lvl4pPr marL="1371442" indent="0">
              <a:buNone/>
              <a:defRPr sz="2000"/>
            </a:lvl4pPr>
            <a:lvl5pPr marL="1828590" indent="0">
              <a:buNone/>
              <a:defRPr sz="2000"/>
            </a:lvl5pPr>
            <a:lvl6pPr marL="2285738" indent="0">
              <a:buNone/>
              <a:defRPr sz="2000"/>
            </a:lvl6pPr>
            <a:lvl7pPr marL="2742887" indent="0">
              <a:buNone/>
              <a:defRPr sz="2000"/>
            </a:lvl7pPr>
            <a:lvl8pPr marL="3200034" indent="0">
              <a:buNone/>
              <a:defRPr sz="2000"/>
            </a:lvl8pPr>
            <a:lvl9pPr marL="365718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 id="2147483676" r:id="rId17"/>
  </p:sldLayoutIdLst>
  <p:txStyles>
    <p:titleStyle>
      <a:lvl1pPr algn="ctr" defTabSz="914295" rtl="0" eaLnBrk="1" latinLnBrk="1" hangingPunct="1">
        <a:spcBef>
          <a:spcPct val="0"/>
        </a:spcBef>
        <a:buNone/>
        <a:defRPr sz="4400" kern="1200">
          <a:solidFill>
            <a:schemeClr val="tx1"/>
          </a:solidFill>
          <a:latin typeface="+mj-lt"/>
          <a:ea typeface="+mj-ea"/>
          <a:cs typeface="+mj-cs"/>
        </a:defRPr>
      </a:lvl1pPr>
    </p:titleStyle>
    <p:bodyStyle>
      <a:lvl1pPr marL="342860" indent="-342860" algn="l" defTabSz="914295" rtl="0" eaLnBrk="1" latinLnBrk="1" hangingPunct="1">
        <a:spcBef>
          <a:spcPct val="20000"/>
        </a:spcBef>
        <a:buFont typeface="Arial" pitchFamily="34" charset="0"/>
        <a:buChar char="•"/>
        <a:defRPr sz="3199" kern="1200">
          <a:solidFill>
            <a:schemeClr val="tx1"/>
          </a:solidFill>
          <a:latin typeface="+mn-lt"/>
          <a:ea typeface="+mn-ea"/>
          <a:cs typeface="+mn-cs"/>
        </a:defRPr>
      </a:lvl1pPr>
      <a:lvl2pPr marL="742865" indent="-285717" algn="l" defTabSz="914295" rtl="0" eaLnBrk="1" latinLnBrk="1" hangingPunct="1">
        <a:spcBef>
          <a:spcPct val="20000"/>
        </a:spcBef>
        <a:buFont typeface="Arial" pitchFamily="34" charset="0"/>
        <a:buChar char="–"/>
        <a:defRPr sz="2799" kern="1200">
          <a:solidFill>
            <a:schemeClr val="tx1"/>
          </a:solidFill>
          <a:latin typeface="+mn-lt"/>
          <a:ea typeface="+mn-ea"/>
          <a:cs typeface="+mn-cs"/>
        </a:defRPr>
      </a:lvl2pPr>
      <a:lvl3pPr marL="1142869" indent="-228575" algn="l" defTabSz="914295" rtl="0" eaLnBrk="1" latinLnBrk="1" hangingPunct="1">
        <a:spcBef>
          <a:spcPct val="20000"/>
        </a:spcBef>
        <a:buFont typeface="Arial" pitchFamily="34" charset="0"/>
        <a:buChar char="•"/>
        <a:defRPr sz="2401" kern="1200">
          <a:solidFill>
            <a:schemeClr val="tx1"/>
          </a:solidFill>
          <a:latin typeface="+mn-lt"/>
          <a:ea typeface="+mn-ea"/>
          <a:cs typeface="+mn-cs"/>
        </a:defRPr>
      </a:lvl3pPr>
      <a:lvl4pPr marL="160001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16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312"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460"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60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75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295" rtl="0" eaLnBrk="1" latinLnBrk="1" hangingPunct="1">
        <a:defRPr sz="1800" kern="1200">
          <a:solidFill>
            <a:schemeClr val="tx1"/>
          </a:solidFill>
          <a:latin typeface="+mn-lt"/>
          <a:ea typeface="+mn-ea"/>
          <a:cs typeface="+mn-cs"/>
        </a:defRPr>
      </a:lvl1pPr>
      <a:lvl2pPr marL="457148" algn="l" defTabSz="914295" rtl="0" eaLnBrk="1" latinLnBrk="1" hangingPunct="1">
        <a:defRPr sz="1800" kern="1200">
          <a:solidFill>
            <a:schemeClr val="tx1"/>
          </a:solidFill>
          <a:latin typeface="+mn-lt"/>
          <a:ea typeface="+mn-ea"/>
          <a:cs typeface="+mn-cs"/>
        </a:defRPr>
      </a:lvl2pPr>
      <a:lvl3pPr marL="914295" algn="l" defTabSz="914295" rtl="0" eaLnBrk="1" latinLnBrk="1" hangingPunct="1">
        <a:defRPr sz="1800" kern="1200">
          <a:solidFill>
            <a:schemeClr val="tx1"/>
          </a:solidFill>
          <a:latin typeface="+mn-lt"/>
          <a:ea typeface="+mn-ea"/>
          <a:cs typeface="+mn-cs"/>
        </a:defRPr>
      </a:lvl3pPr>
      <a:lvl4pPr marL="1371442" algn="l" defTabSz="914295" rtl="0" eaLnBrk="1" latinLnBrk="1" hangingPunct="1">
        <a:defRPr sz="1800" kern="1200">
          <a:solidFill>
            <a:schemeClr val="tx1"/>
          </a:solidFill>
          <a:latin typeface="+mn-lt"/>
          <a:ea typeface="+mn-ea"/>
          <a:cs typeface="+mn-cs"/>
        </a:defRPr>
      </a:lvl4pPr>
      <a:lvl5pPr marL="1828590" algn="l" defTabSz="914295" rtl="0" eaLnBrk="1" latinLnBrk="1" hangingPunct="1">
        <a:defRPr sz="1800" kern="1200">
          <a:solidFill>
            <a:schemeClr val="tx1"/>
          </a:solidFill>
          <a:latin typeface="+mn-lt"/>
          <a:ea typeface="+mn-ea"/>
          <a:cs typeface="+mn-cs"/>
        </a:defRPr>
      </a:lvl5pPr>
      <a:lvl6pPr marL="2285738" algn="l" defTabSz="914295" rtl="0" eaLnBrk="1" latinLnBrk="1" hangingPunct="1">
        <a:defRPr sz="1800" kern="1200">
          <a:solidFill>
            <a:schemeClr val="tx1"/>
          </a:solidFill>
          <a:latin typeface="+mn-lt"/>
          <a:ea typeface="+mn-ea"/>
          <a:cs typeface="+mn-cs"/>
        </a:defRPr>
      </a:lvl6pPr>
      <a:lvl7pPr marL="2742887" algn="l" defTabSz="914295" rtl="0" eaLnBrk="1" latinLnBrk="1" hangingPunct="1">
        <a:defRPr sz="1800" kern="1200">
          <a:solidFill>
            <a:schemeClr val="tx1"/>
          </a:solidFill>
          <a:latin typeface="+mn-lt"/>
          <a:ea typeface="+mn-ea"/>
          <a:cs typeface="+mn-cs"/>
        </a:defRPr>
      </a:lvl7pPr>
      <a:lvl8pPr marL="3200034" algn="l" defTabSz="914295" rtl="0" eaLnBrk="1" latinLnBrk="1" hangingPunct="1">
        <a:defRPr sz="1800" kern="1200">
          <a:solidFill>
            <a:schemeClr val="tx1"/>
          </a:solidFill>
          <a:latin typeface="+mn-lt"/>
          <a:ea typeface="+mn-ea"/>
          <a:cs typeface="+mn-cs"/>
        </a:defRPr>
      </a:lvl8pPr>
      <a:lvl9pPr marL="3657180" algn="l" defTabSz="914295"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295" rtl="0" eaLnBrk="1" latinLnBrk="1" hangingPunct="1">
        <a:spcBef>
          <a:spcPct val="0"/>
        </a:spcBef>
        <a:buNone/>
        <a:defRPr sz="4400" kern="1200">
          <a:solidFill>
            <a:schemeClr val="tx1"/>
          </a:solidFill>
          <a:latin typeface="+mj-lt"/>
          <a:ea typeface="+mj-ea"/>
          <a:cs typeface="+mj-cs"/>
        </a:defRPr>
      </a:lvl1pPr>
    </p:titleStyle>
    <p:bodyStyle>
      <a:lvl1pPr marL="342860" indent="-342860" algn="l" defTabSz="914295" rtl="0" eaLnBrk="1" latinLnBrk="1" hangingPunct="1">
        <a:spcBef>
          <a:spcPct val="20000"/>
        </a:spcBef>
        <a:buFont typeface="Arial" pitchFamily="34" charset="0"/>
        <a:buChar char="•"/>
        <a:defRPr sz="3199" kern="1200">
          <a:solidFill>
            <a:schemeClr val="tx1"/>
          </a:solidFill>
          <a:latin typeface="+mn-lt"/>
          <a:ea typeface="+mn-ea"/>
          <a:cs typeface="+mn-cs"/>
        </a:defRPr>
      </a:lvl1pPr>
      <a:lvl2pPr marL="742865" indent="-285717" algn="l" defTabSz="914295" rtl="0" eaLnBrk="1" latinLnBrk="1" hangingPunct="1">
        <a:spcBef>
          <a:spcPct val="20000"/>
        </a:spcBef>
        <a:buFont typeface="Arial" pitchFamily="34" charset="0"/>
        <a:buChar char="–"/>
        <a:defRPr sz="2799" kern="1200">
          <a:solidFill>
            <a:schemeClr val="tx1"/>
          </a:solidFill>
          <a:latin typeface="+mn-lt"/>
          <a:ea typeface="+mn-ea"/>
          <a:cs typeface="+mn-cs"/>
        </a:defRPr>
      </a:lvl2pPr>
      <a:lvl3pPr marL="1142869" indent="-228575" algn="l" defTabSz="914295" rtl="0" eaLnBrk="1" latinLnBrk="1" hangingPunct="1">
        <a:spcBef>
          <a:spcPct val="20000"/>
        </a:spcBef>
        <a:buFont typeface="Arial" pitchFamily="34" charset="0"/>
        <a:buChar char="•"/>
        <a:defRPr sz="2401" kern="1200">
          <a:solidFill>
            <a:schemeClr val="tx1"/>
          </a:solidFill>
          <a:latin typeface="+mn-lt"/>
          <a:ea typeface="+mn-ea"/>
          <a:cs typeface="+mn-cs"/>
        </a:defRPr>
      </a:lvl3pPr>
      <a:lvl4pPr marL="160001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16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312"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460"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8607"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5755" indent="-228575" algn="l" defTabSz="914295"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295" rtl="0" eaLnBrk="1" latinLnBrk="1" hangingPunct="1">
        <a:defRPr sz="1800" kern="1200">
          <a:solidFill>
            <a:schemeClr val="tx1"/>
          </a:solidFill>
          <a:latin typeface="+mn-lt"/>
          <a:ea typeface="+mn-ea"/>
          <a:cs typeface="+mn-cs"/>
        </a:defRPr>
      </a:lvl1pPr>
      <a:lvl2pPr marL="457148" algn="l" defTabSz="914295" rtl="0" eaLnBrk="1" latinLnBrk="1" hangingPunct="1">
        <a:defRPr sz="1800" kern="1200">
          <a:solidFill>
            <a:schemeClr val="tx1"/>
          </a:solidFill>
          <a:latin typeface="+mn-lt"/>
          <a:ea typeface="+mn-ea"/>
          <a:cs typeface="+mn-cs"/>
        </a:defRPr>
      </a:lvl2pPr>
      <a:lvl3pPr marL="914295" algn="l" defTabSz="914295" rtl="0" eaLnBrk="1" latinLnBrk="1" hangingPunct="1">
        <a:defRPr sz="1800" kern="1200">
          <a:solidFill>
            <a:schemeClr val="tx1"/>
          </a:solidFill>
          <a:latin typeface="+mn-lt"/>
          <a:ea typeface="+mn-ea"/>
          <a:cs typeface="+mn-cs"/>
        </a:defRPr>
      </a:lvl3pPr>
      <a:lvl4pPr marL="1371442" algn="l" defTabSz="914295" rtl="0" eaLnBrk="1" latinLnBrk="1" hangingPunct="1">
        <a:defRPr sz="1800" kern="1200">
          <a:solidFill>
            <a:schemeClr val="tx1"/>
          </a:solidFill>
          <a:latin typeface="+mn-lt"/>
          <a:ea typeface="+mn-ea"/>
          <a:cs typeface="+mn-cs"/>
        </a:defRPr>
      </a:lvl4pPr>
      <a:lvl5pPr marL="1828590" algn="l" defTabSz="914295" rtl="0" eaLnBrk="1" latinLnBrk="1" hangingPunct="1">
        <a:defRPr sz="1800" kern="1200">
          <a:solidFill>
            <a:schemeClr val="tx1"/>
          </a:solidFill>
          <a:latin typeface="+mn-lt"/>
          <a:ea typeface="+mn-ea"/>
          <a:cs typeface="+mn-cs"/>
        </a:defRPr>
      </a:lvl5pPr>
      <a:lvl6pPr marL="2285738" algn="l" defTabSz="914295" rtl="0" eaLnBrk="1" latinLnBrk="1" hangingPunct="1">
        <a:defRPr sz="1800" kern="1200">
          <a:solidFill>
            <a:schemeClr val="tx1"/>
          </a:solidFill>
          <a:latin typeface="+mn-lt"/>
          <a:ea typeface="+mn-ea"/>
          <a:cs typeface="+mn-cs"/>
        </a:defRPr>
      </a:lvl6pPr>
      <a:lvl7pPr marL="2742887" algn="l" defTabSz="914295" rtl="0" eaLnBrk="1" latinLnBrk="1" hangingPunct="1">
        <a:defRPr sz="1800" kern="1200">
          <a:solidFill>
            <a:schemeClr val="tx1"/>
          </a:solidFill>
          <a:latin typeface="+mn-lt"/>
          <a:ea typeface="+mn-ea"/>
          <a:cs typeface="+mn-cs"/>
        </a:defRPr>
      </a:lvl7pPr>
      <a:lvl8pPr marL="3200034" algn="l" defTabSz="914295" rtl="0" eaLnBrk="1" latinLnBrk="1" hangingPunct="1">
        <a:defRPr sz="1800" kern="1200">
          <a:solidFill>
            <a:schemeClr val="tx1"/>
          </a:solidFill>
          <a:latin typeface="+mn-lt"/>
          <a:ea typeface="+mn-ea"/>
          <a:cs typeface="+mn-cs"/>
        </a:defRPr>
      </a:lvl8pPr>
      <a:lvl9pPr marL="3657180" algn="l" defTabSz="914295"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tags" Target="../tags/tag26.xml"/><Relationship Id="rId18" Type="http://schemas.openxmlformats.org/officeDocument/2006/relationships/slideLayout" Target="../slideLayouts/slideLayout17.xml"/><Relationship Id="rId3" Type="http://schemas.openxmlformats.org/officeDocument/2006/relationships/tags" Target="../tags/tag16.xml"/><Relationship Id="rId21" Type="http://schemas.openxmlformats.org/officeDocument/2006/relationships/hyperlink" Target="mailto:ajjarago@gnde.why" TargetMode="External"/><Relationship Id="rId7" Type="http://schemas.openxmlformats.org/officeDocument/2006/relationships/tags" Target="../tags/tag20.xml"/><Relationship Id="rId12" Type="http://schemas.openxmlformats.org/officeDocument/2006/relationships/tags" Target="../tags/tag25.xml"/><Relationship Id="rId17" Type="http://schemas.openxmlformats.org/officeDocument/2006/relationships/tags" Target="../tags/tag30.xml"/><Relationship Id="rId2" Type="http://schemas.openxmlformats.org/officeDocument/2006/relationships/tags" Target="../tags/tag15.xml"/><Relationship Id="rId16" Type="http://schemas.openxmlformats.org/officeDocument/2006/relationships/tags" Target="../tags/tag29.xml"/><Relationship Id="rId20" Type="http://schemas.openxmlformats.org/officeDocument/2006/relationships/hyperlink" Target="mailto:Normal@naver.com" TargetMode="Externa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tags" Target="../tags/tag24.xml"/><Relationship Id="rId5" Type="http://schemas.openxmlformats.org/officeDocument/2006/relationships/tags" Target="../tags/tag18.xml"/><Relationship Id="rId15" Type="http://schemas.openxmlformats.org/officeDocument/2006/relationships/tags" Target="../tags/tag28.xml"/><Relationship Id="rId10" Type="http://schemas.openxmlformats.org/officeDocument/2006/relationships/tags" Target="../tags/tag23.xml"/><Relationship Id="rId19" Type="http://schemas.openxmlformats.org/officeDocument/2006/relationships/hyperlink" Target="mailto:TakeALook@naver.com" TargetMode="Externa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s>
</file>

<file path=ppt/slides/_rels/slide18.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tags" Target="../tags/tag42.xml"/><Relationship Id="rId18" Type="http://schemas.openxmlformats.org/officeDocument/2006/relationships/tags" Target="../tags/tag47.xml"/><Relationship Id="rId3" Type="http://schemas.openxmlformats.org/officeDocument/2006/relationships/tags" Target="../tags/tag32.xml"/><Relationship Id="rId21" Type="http://schemas.openxmlformats.org/officeDocument/2006/relationships/notesSlide" Target="../notesSlides/notesSlide12.xml"/><Relationship Id="rId7" Type="http://schemas.openxmlformats.org/officeDocument/2006/relationships/tags" Target="../tags/tag36.xml"/><Relationship Id="rId12" Type="http://schemas.openxmlformats.org/officeDocument/2006/relationships/tags" Target="../tags/tag41.xml"/><Relationship Id="rId17" Type="http://schemas.openxmlformats.org/officeDocument/2006/relationships/tags" Target="../tags/tag46.xml"/><Relationship Id="rId2" Type="http://schemas.openxmlformats.org/officeDocument/2006/relationships/customXml" Target="../../customXml/item3.xml"/><Relationship Id="rId16" Type="http://schemas.openxmlformats.org/officeDocument/2006/relationships/tags" Target="../tags/tag45.xml"/><Relationship Id="rId20" Type="http://schemas.openxmlformats.org/officeDocument/2006/relationships/slideLayout" Target="../slideLayouts/slideLayout17.xml"/><Relationship Id="rId1" Type="http://schemas.openxmlformats.org/officeDocument/2006/relationships/tags" Target="../tags/tag31.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5" Type="http://schemas.openxmlformats.org/officeDocument/2006/relationships/tags" Target="../tags/tag44.xml"/><Relationship Id="rId10" Type="http://schemas.openxmlformats.org/officeDocument/2006/relationships/tags" Target="../tags/tag39.xml"/><Relationship Id="rId19" Type="http://schemas.openxmlformats.org/officeDocument/2006/relationships/tags" Target="../tags/tag48.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tags" Target="../tags/tag43.xml"/></Relationships>
</file>

<file path=ppt/slides/_rels/slide19.xml.rels><?xml version="1.0" encoding="UTF-8" standalone="yes"?>
<Relationships xmlns="http://schemas.openxmlformats.org/package/2006/relationships"><Relationship Id="rId8" Type="http://schemas.openxmlformats.org/officeDocument/2006/relationships/tags" Target="../tags/tag56.xml"/><Relationship Id="rId13" Type="http://schemas.openxmlformats.org/officeDocument/2006/relationships/tags" Target="../tags/tag61.xml"/><Relationship Id="rId18" Type="http://schemas.openxmlformats.org/officeDocument/2006/relationships/tags" Target="../tags/tag66.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tags" Target="../tags/tag60.xml"/><Relationship Id="rId17" Type="http://schemas.openxmlformats.org/officeDocument/2006/relationships/tags" Target="../tags/tag65.xml"/><Relationship Id="rId2" Type="http://schemas.openxmlformats.org/officeDocument/2006/relationships/tags" Target="../tags/tag50.xml"/><Relationship Id="rId16" Type="http://schemas.openxmlformats.org/officeDocument/2006/relationships/tags" Target="../tags/tag64.xml"/><Relationship Id="rId20" Type="http://schemas.openxmlformats.org/officeDocument/2006/relationships/notesSlide" Target="../notesSlides/notesSlide13.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tags" Target="../tags/tag59.xml"/><Relationship Id="rId5" Type="http://schemas.openxmlformats.org/officeDocument/2006/relationships/tags" Target="../tags/tag53.xml"/><Relationship Id="rId15" Type="http://schemas.openxmlformats.org/officeDocument/2006/relationships/tags" Target="../tags/tag63.xml"/><Relationship Id="rId10" Type="http://schemas.openxmlformats.org/officeDocument/2006/relationships/tags" Target="../tags/tag58.xml"/><Relationship Id="rId19" Type="http://schemas.openxmlformats.org/officeDocument/2006/relationships/slideLayout" Target="../slideLayouts/slideLayout17.xml"/><Relationship Id="rId4" Type="http://schemas.openxmlformats.org/officeDocument/2006/relationships/tags" Target="../tags/tag52.xml"/><Relationship Id="rId9" Type="http://schemas.openxmlformats.org/officeDocument/2006/relationships/tags" Target="../tags/tag57.xml"/><Relationship Id="rId14"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customXml/item1.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9.xml"/><Relationship Id="rId21" Type="http://schemas.openxmlformats.org/officeDocument/2006/relationships/notesSlide" Target="../notesSlides/notesSlide14.xml"/><Relationship Id="rId7" Type="http://schemas.openxmlformats.org/officeDocument/2006/relationships/tags" Target="../tags/tag73.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8.xml"/><Relationship Id="rId16" Type="http://schemas.openxmlformats.org/officeDocument/2006/relationships/tags" Target="../tags/tag80.xml"/><Relationship Id="rId20" Type="http://schemas.openxmlformats.org/officeDocument/2006/relationships/slideLayout" Target="../slideLayouts/slideLayout17.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5.xml"/><Relationship Id="rId24" Type="http://schemas.openxmlformats.org/officeDocument/2006/relationships/hyperlink" Target="mailto:user3@mail.com" TargetMode="External"/><Relationship Id="rId5" Type="http://schemas.openxmlformats.org/officeDocument/2006/relationships/tags" Target="../tags/tag71.xml"/><Relationship Id="rId15" Type="http://schemas.openxmlformats.org/officeDocument/2006/relationships/tags" Target="../tags/tag79.xml"/><Relationship Id="rId23" Type="http://schemas.openxmlformats.org/officeDocument/2006/relationships/hyperlink" Target="mailto:user2@mail.com" TargetMode="Externa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70.xml"/><Relationship Id="rId9" Type="http://schemas.openxmlformats.org/officeDocument/2006/relationships/customXml" Target="../../customXml/item2.xml"/><Relationship Id="rId14" Type="http://schemas.openxmlformats.org/officeDocument/2006/relationships/tags" Target="../tags/tag78.xml"/><Relationship Id="rId22" Type="http://schemas.openxmlformats.org/officeDocument/2006/relationships/hyperlink" Target="mailto:user1@mail.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0" y="1491631"/>
            <a:ext cx="9144001" cy="884467"/>
          </a:xfrm>
        </p:spPr>
        <p:txBody>
          <a:bodyPr/>
          <a:lstStyle/>
          <a:p>
            <a:r>
              <a:rPr lang="en-US" altLang="ko-KR" sz="4800" dirty="0">
                <a:latin typeface="Agency FB" panose="020B0503020202020204" pitchFamily="34" charset="0"/>
                <a:ea typeface="Yu Gothic" panose="020B0400000000000000" pitchFamily="34" charset="-128"/>
                <a:cs typeface="함초롬돋움" panose="020B0604000101010101" pitchFamily="50" charset="-127"/>
              </a:rPr>
              <a:t>Indie Sponsor</a:t>
            </a:r>
            <a:br>
              <a:rPr lang="en-US" altLang="ko-KR" sz="4800" dirty="0">
                <a:latin typeface="Agency FB" panose="020B0503020202020204" pitchFamily="34" charset="0"/>
                <a:ea typeface="Yu Gothic" panose="020B0400000000000000" pitchFamily="34" charset="-128"/>
                <a:cs typeface="함초롬돋움" panose="020B0604000101010101" pitchFamily="50" charset="-127"/>
              </a:rPr>
            </a:br>
            <a:r>
              <a:rPr lang="ja-JP" altLang="en-US" sz="1400" dirty="0">
                <a:latin typeface="Yu Gothic" panose="020B0400000000000000" pitchFamily="34" charset="-128"/>
                <a:ea typeface="Yu Gothic" panose="020B0400000000000000" pitchFamily="34" charset="-128"/>
                <a:cs typeface="함초롬돋움" panose="020B0604000101010101" pitchFamily="50" charset="-127"/>
              </a:rPr>
              <a:t>「インディ－ゲ－ム　情報・ファンディングサイト」</a:t>
            </a:r>
            <a:endParaRPr lang="ko-KR" altLang="en-US" sz="14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 name="그룹 4"/>
          <p:cNvGrpSpPr/>
          <p:nvPr/>
        </p:nvGrpSpPr>
        <p:grpSpPr>
          <a:xfrm>
            <a:off x="3023829" y="3219822"/>
            <a:ext cx="3096344" cy="533308"/>
            <a:chOff x="2843808" y="2931790"/>
            <a:chExt cx="3096344" cy="533308"/>
          </a:xfrm>
        </p:grpSpPr>
        <p:sp>
          <p:nvSpPr>
            <p:cNvPr id="7" name="Rectangle 18"/>
            <p:cNvSpPr/>
            <p:nvPr/>
          </p:nvSpPr>
          <p:spPr>
            <a:xfrm>
              <a:off x="2879264" y="2931790"/>
              <a:ext cx="144016" cy="5333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8" name="Title 1"/>
            <p:cNvSpPr txBox="1">
              <a:spLocks/>
            </p:cNvSpPr>
            <p:nvPr/>
          </p:nvSpPr>
          <p:spPr>
            <a:xfrm>
              <a:off x="2843808" y="2931790"/>
              <a:ext cx="3096344" cy="533308"/>
            </a:xfrm>
            <a:prstGeom prst="rect">
              <a:avLst/>
            </a:prstGeom>
          </p:spPr>
          <p:txBody>
            <a:bodyPr anchor="ctr"/>
            <a:lstStyle>
              <a:lvl1pPr algn="ctr" defTabSz="914400" rtl="0" eaLnBrk="1" latinLnBrk="1" hangingPunct="1">
                <a:spcBef>
                  <a:spcPct val="0"/>
                </a:spcBef>
                <a:buFontTx/>
                <a:buNone/>
                <a:defRPr sz="3600" b="1" kern="1200">
                  <a:solidFill>
                    <a:schemeClr val="tx1">
                      <a:lumMod val="75000"/>
                      <a:lumOff val="25000"/>
                    </a:schemeClr>
                  </a:solidFill>
                  <a:latin typeface="+mj-lt"/>
                  <a:ea typeface="+mj-ea"/>
                  <a:cs typeface="Arial" pitchFamily="34" charset="0"/>
                </a:defRPr>
              </a:lvl1pPr>
            </a:lstStyle>
            <a:p>
              <a:r>
                <a:rPr lang="ja-JP" altLang="en-US" sz="1600" dirty="0">
                  <a:latin typeface="Yu Gothic" panose="020B0400000000000000" pitchFamily="34" charset="-128"/>
                  <a:ea typeface="Yu Gothic" panose="020B0400000000000000" pitchFamily="34" charset="-128"/>
                  <a:cs typeface="함초롬돋움" panose="020B0604000101010101" pitchFamily="50" charset="-127"/>
                </a:rPr>
                <a:t>チ－ムプロジェクト</a:t>
              </a:r>
              <a:endParaRPr lang="en-US" altLang="ja-JP" sz="1600" dirty="0">
                <a:latin typeface="Yu Gothic" panose="020B0400000000000000" pitchFamily="34" charset="-128"/>
                <a:ea typeface="Yu Gothic" panose="020B0400000000000000" pitchFamily="34" charset="-128"/>
                <a:cs typeface="함초롬돋움" panose="020B0604000101010101" pitchFamily="50" charset="-127"/>
              </a:endParaRPr>
            </a:p>
            <a:p>
              <a:r>
                <a:rPr lang="ja-JP" altLang="en-US" sz="1600" dirty="0">
                  <a:latin typeface="Yu Gothic" panose="020B0400000000000000" pitchFamily="34" charset="-128"/>
                  <a:ea typeface="Yu Gothic" panose="020B0400000000000000" pitchFamily="34" charset="-128"/>
                  <a:cs typeface="함초롬돋움" panose="020B0604000101010101" pitchFamily="50" charset="-127"/>
                </a:rPr>
                <a:t>ホ　ミン</a:t>
              </a:r>
              <a:endParaRPr lang="ko-KR" altLang="en-US" sz="16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1052801" y="1401334"/>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会員管理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p:cNvSpPr/>
          <p:nvPr/>
        </p:nvSpPr>
        <p:spPr>
          <a:xfrm>
            <a:off x="1043608" y="2126607"/>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8" name="그룹 67"/>
          <p:cNvGrpSpPr/>
          <p:nvPr/>
        </p:nvGrpSpPr>
        <p:grpSpPr>
          <a:xfrm>
            <a:off x="6884699" y="1402652"/>
            <a:ext cx="1116254" cy="1676354"/>
            <a:chOff x="4930928" y="1428197"/>
            <a:chExt cx="1116254" cy="1676355"/>
          </a:xfrm>
        </p:grpSpPr>
        <p:sp>
          <p:nvSpPr>
            <p:cNvPr id="65" name="직사각형 64"/>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管理者管理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6" name="직사각형 6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管理者生成</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직사각형 66"/>
            <p:cNvSpPr/>
            <p:nvPr/>
          </p:nvSpPr>
          <p:spPr>
            <a:xfrm>
              <a:off x="4930928" y="2672504"/>
              <a:ext cx="1116254"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管理者解除</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70" name="직사각형 69"/>
          <p:cNvSpPr/>
          <p:nvPr/>
        </p:nvSpPr>
        <p:spPr>
          <a:xfrm>
            <a:off x="2528344" y="1401334"/>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掲示板管理</a:t>
            </a:r>
            <a:endPar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직사각형 70"/>
          <p:cNvSpPr/>
          <p:nvPr/>
        </p:nvSpPr>
        <p:spPr>
          <a:xfrm>
            <a:off x="2528344" y="2124808"/>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アップロード</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掲示物</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2" name="직사각형 71"/>
          <p:cNvSpPr/>
          <p:nvPr/>
        </p:nvSpPr>
        <p:spPr>
          <a:xfrm>
            <a:off x="2540136" y="2659342"/>
            <a:ext cx="1091558"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管理者掲示物</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74" name="그룹 73"/>
          <p:cNvGrpSpPr/>
          <p:nvPr/>
        </p:nvGrpSpPr>
        <p:grpSpPr>
          <a:xfrm>
            <a:off x="5437126" y="1401334"/>
            <a:ext cx="1103350" cy="1145678"/>
            <a:chOff x="4932040" y="1428197"/>
            <a:chExt cx="1103350" cy="1145678"/>
          </a:xfrm>
        </p:grpSpPr>
        <p:sp>
          <p:nvSpPr>
            <p:cNvPr id="75" name="직사각형 74"/>
            <p:cNvSpPr/>
            <p:nvPr/>
          </p:nvSpPr>
          <p:spPr>
            <a:xfrm>
              <a:off x="4932040" y="1428197"/>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직사각형 75"/>
            <p:cNvSpPr/>
            <p:nvPr/>
          </p:nvSpPr>
          <p:spPr>
            <a:xfrm>
              <a:off x="4932040" y="2141827"/>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クリエーター照会</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8" name="직사각형 37"/>
          <p:cNvSpPr/>
          <p:nvPr/>
        </p:nvSpPr>
        <p:spPr>
          <a:xfrm>
            <a:off x="1043608" y="266309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後援管理</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9" name="직사각형 38"/>
          <p:cNvSpPr/>
          <p:nvPr/>
        </p:nvSpPr>
        <p:spPr>
          <a:xfrm>
            <a:off x="2540136" y="3193876"/>
            <a:ext cx="1091558"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掲示物登録</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 name="직사각형 41"/>
          <p:cNvSpPr/>
          <p:nvPr/>
        </p:nvSpPr>
        <p:spPr>
          <a:xfrm>
            <a:off x="3988762" y="1402650"/>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お客様窓口</a:t>
            </a:r>
            <a:endParaRPr lang="ko-KR" altLang="en-US" sz="14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3" name="직사각형 42"/>
          <p:cNvSpPr/>
          <p:nvPr/>
        </p:nvSpPr>
        <p:spPr>
          <a:xfrm>
            <a:off x="3988442" y="2108012"/>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FAQ</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4" name="직사각형 43"/>
          <p:cNvSpPr/>
          <p:nvPr/>
        </p:nvSpPr>
        <p:spPr>
          <a:xfrm>
            <a:off x="3988442" y="264449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1:1 </a:t>
            </a: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49" name="그림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50" name="TextBox 10"/>
          <p:cNvSpPr txBox="1"/>
          <p:nvPr/>
        </p:nvSpPr>
        <p:spPr bwMode="auto">
          <a:xfrm>
            <a:off x="393000" y="47021"/>
            <a:ext cx="2738840"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システム構成図</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957451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그룹 37"/>
          <p:cNvGrpSpPr/>
          <p:nvPr/>
        </p:nvGrpSpPr>
        <p:grpSpPr>
          <a:xfrm>
            <a:off x="126557" y="818438"/>
            <a:ext cx="6286751" cy="4160558"/>
            <a:chOff x="3817410" y="828316"/>
            <a:chExt cx="4608511" cy="3053538"/>
          </a:xfrm>
        </p:grpSpPr>
        <p:grpSp>
          <p:nvGrpSpPr>
            <p:cNvPr id="39" name="그룹 38">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41" name="직사각형 40">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 name="직사각형 41">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1" name="직사각형 50">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2"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3" name="그룹 52">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5" name="타원 74">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타원 75">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7" name="타원 76">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54" name="직선 연결선 53">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5" name="직사각형 54">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6" name="그룹 55">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72" name="직선 연결선 71">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7" name="그룹 56">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69" name="직선 연결선 68">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69">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8" name="그룹 57">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6" name="타원 65">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직사각형 66">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8" name="이등변 삼각형 67">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9"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0"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1" name="그룹 60">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64"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5"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2"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3"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40" name="직사각형 39">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13" name="직선 연결선 12">
            <a:extLst>
              <a:ext uri="{FF2B5EF4-FFF2-40B4-BE49-F238E27FC236}">
                <a16:creationId xmlns:a16="http://schemas.microsoft.com/office/drawing/2014/main" id="{4B949C55-BA3F-479E-890B-727057FEB057}"/>
              </a:ext>
            </a:extLst>
          </p:cNvPr>
          <p:cNvCxnSpPr/>
          <p:nvPr/>
        </p:nvCxnSpPr>
        <p:spPr>
          <a:xfrm>
            <a:off x="1326260" y="2290973"/>
            <a:ext cx="0" cy="227863"/>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graphicFrame>
        <p:nvGraphicFramePr>
          <p:cNvPr id="24" name="표 23"/>
          <p:cNvGraphicFramePr>
            <a:graphicFrameLocks noGrp="1"/>
          </p:cNvGraphicFramePr>
          <p:nvPr>
            <p:extLst>
              <p:ext uri="{D42A27DB-BD31-4B8C-83A1-F6EECF244321}">
                <p14:modId xmlns:p14="http://schemas.microsoft.com/office/powerpoint/2010/main" val="1406559708"/>
              </p:ext>
            </p:extLst>
          </p:nvPr>
        </p:nvGraphicFramePr>
        <p:xfrm>
          <a:off x="6464337" y="818438"/>
          <a:ext cx="2521585" cy="4160555"/>
        </p:xfrm>
        <a:graphic>
          <a:graphicData uri="http://schemas.openxmlformats.org/drawingml/2006/table">
            <a:tbl>
              <a:tblPr firstRow="1" lastCol="1" bandRow="1" bandCol="1">
                <a:tableStyleId>{69012ECD-51FC-41F1-AA8D-1B2483CD663E}</a:tableStyleId>
              </a:tblPr>
              <a:tblGrid>
                <a:gridCol w="329788">
                  <a:extLst>
                    <a:ext uri="{9D8B030D-6E8A-4147-A177-3AD203B41FA5}">
                      <a16:colId xmlns:a16="http://schemas.microsoft.com/office/drawing/2014/main" val="20000"/>
                    </a:ext>
                  </a:extLst>
                </a:gridCol>
                <a:gridCol w="2191797">
                  <a:extLst>
                    <a:ext uri="{9D8B030D-6E8A-4147-A177-3AD203B41FA5}">
                      <a16:colId xmlns:a16="http://schemas.microsoft.com/office/drawing/2014/main" val="20001"/>
                    </a:ext>
                  </a:extLst>
                </a:gridCol>
              </a:tblGrid>
              <a:tr h="54406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723299">
                <a:tc>
                  <a:txBody>
                    <a:bodyPr/>
                    <a:lstStyle/>
                    <a:p>
                      <a:pPr algn="ctr"/>
                      <a:r>
                        <a:rPr lang="en-US" altLang="ko-KR" sz="1400" dirty="0">
                          <a:latin typeface="Yu Gothic" panose="020B0400000000000000" pitchFamily="34" charset="-128"/>
                          <a:ea typeface="Yu Gothic" panose="020B0400000000000000" pitchFamily="34" charset="-128"/>
                        </a:rPr>
                        <a:t>1</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ロゴをクリックするとメイン画面に移動。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723299">
                <a:tc>
                  <a:txBody>
                    <a:bodyPr/>
                    <a:lstStyle/>
                    <a:p>
                      <a:pPr algn="ctr"/>
                      <a:r>
                        <a:rPr lang="en-US" altLang="ko-KR" sz="1400" dirty="0">
                          <a:latin typeface="Yu Gothic" panose="020B0400000000000000" pitchFamily="34" charset="-128"/>
                          <a:ea typeface="Yu Gothic" panose="020B0400000000000000" pitchFamily="34" charset="-128"/>
                        </a:rPr>
                        <a:t>2</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各カテゴリページ</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リストへ移動。</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723299">
                <a:tc>
                  <a:txBody>
                    <a:bodyPr/>
                    <a:lstStyle/>
                    <a:p>
                      <a:pPr algn="ctr"/>
                      <a:r>
                        <a:rPr lang="en-US" altLang="ko-KR" sz="1400" dirty="0">
                          <a:latin typeface="Yu Gothic" panose="020B0400000000000000" pitchFamily="34" charset="-128"/>
                          <a:ea typeface="Yu Gothic" panose="020B0400000000000000" pitchFamily="34" charset="-128"/>
                        </a:rPr>
                        <a:t>3</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普段隠されている検索窓を開く。</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723299">
                <a:tc>
                  <a:txBody>
                    <a:bodyPr/>
                    <a:lstStyle/>
                    <a:p>
                      <a:pPr algn="ctr"/>
                      <a:r>
                        <a:rPr lang="en-US" altLang="ko-KR" sz="1400" dirty="0">
                          <a:latin typeface="Yu Gothic" panose="020B0400000000000000" pitchFamily="34" charset="-128"/>
                          <a:ea typeface="Yu Gothic" panose="020B0400000000000000" pitchFamily="34" charset="-128"/>
                        </a:rPr>
                        <a:t>4</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おすすめゲームプレイ動画をポップアップ。</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723299">
                <a:tc>
                  <a:txBody>
                    <a:bodyPr/>
                    <a:lstStyle/>
                    <a:p>
                      <a:pPr algn="ctr"/>
                      <a:r>
                        <a:rPr lang="en-US" altLang="ko-KR" sz="1400">
                          <a:latin typeface="Yu Gothic" panose="020B0400000000000000" pitchFamily="34" charset="-128"/>
                          <a:ea typeface="Yu Gothic" panose="020B0400000000000000" pitchFamily="34" charset="-128"/>
                        </a:rPr>
                        <a:t>5</a:t>
                      </a:r>
                      <a:endParaRPr lang="ko-KR" altLang="en-US" sz="140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イメージスライド機能。</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3" name="직사각형 42">
            <a:extLst>
              <a:ext uri="{FF2B5EF4-FFF2-40B4-BE49-F238E27FC236}">
                <a16:creationId xmlns:a16="http://schemas.microsoft.com/office/drawing/2014/main" id="{EBCB56B8-1E73-4185-B6BA-96F056D60449}"/>
              </a:ext>
            </a:extLst>
          </p:cNvPr>
          <p:cNvSpPr/>
          <p:nvPr/>
        </p:nvSpPr>
        <p:spPr>
          <a:xfrm>
            <a:off x="6297627" y="1228728"/>
            <a:ext cx="104841" cy="153931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5" name="TextBox 10"/>
          <p:cNvSpPr txBox="1"/>
          <p:nvPr/>
        </p:nvSpPr>
        <p:spPr bwMode="auto">
          <a:xfrm>
            <a:off x="658561" y="45243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使用者　画面　－メインメニュー</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3" name="그룹 2"/>
          <p:cNvGrpSpPr/>
          <p:nvPr/>
        </p:nvGrpSpPr>
        <p:grpSpPr>
          <a:xfrm>
            <a:off x="144467" y="1240796"/>
            <a:ext cx="6157116" cy="3738198"/>
            <a:chOff x="1561914" y="2004415"/>
            <a:chExt cx="6266604" cy="3738198"/>
          </a:xfrm>
        </p:grpSpPr>
        <p:grpSp>
          <p:nvGrpSpPr>
            <p:cNvPr id="17" name="그룹 16">
              <a:extLst>
                <a:ext uri="{FF2B5EF4-FFF2-40B4-BE49-F238E27FC236}">
                  <a16:creationId xmlns:a16="http://schemas.microsoft.com/office/drawing/2014/main" id="{2CEBDD8B-3881-4E08-8A21-B27999869403}"/>
                </a:ext>
              </a:extLst>
            </p:cNvPr>
            <p:cNvGrpSpPr/>
            <p:nvPr/>
          </p:nvGrpSpPr>
          <p:grpSpPr>
            <a:xfrm>
              <a:off x="3143289" y="4416112"/>
              <a:ext cx="476719" cy="81193"/>
              <a:chOff x="3999832" y="4674607"/>
              <a:chExt cx="637893" cy="89020"/>
            </a:xfrm>
          </p:grpSpPr>
          <p:sp>
            <p:nvSpPr>
              <p:cNvPr id="20" name="타원 19"/>
              <p:cNvSpPr/>
              <p:nvPr/>
            </p:nvSpPr>
            <p:spPr>
              <a:xfrm>
                <a:off x="3999832" y="4674608"/>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타원 20"/>
              <p:cNvSpPr/>
              <p:nvPr/>
            </p:nvSpPr>
            <p:spPr>
              <a:xfrm>
                <a:off x="4168962" y="4674609"/>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2" name="타원 21"/>
              <p:cNvSpPr/>
              <p:nvPr/>
            </p:nvSpPr>
            <p:spPr>
              <a:xfrm>
                <a:off x="4364971" y="4674607"/>
                <a:ext cx="89018" cy="89018"/>
              </a:xfrm>
              <a:prstGeom prst="ellipse">
                <a:avLst/>
              </a:prstGeom>
              <a:solidFill>
                <a:schemeClr val="bg1"/>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 name="타원 22"/>
              <p:cNvSpPr/>
              <p:nvPr/>
            </p:nvSpPr>
            <p:spPr>
              <a:xfrm>
                <a:off x="4548707" y="4674608"/>
                <a:ext cx="89018" cy="89018"/>
              </a:xfrm>
              <a:prstGeom prst="ellipse">
                <a:avLst/>
              </a:prstGeom>
              <a:solidFill>
                <a:schemeClr val="tx1">
                  <a:lumMod val="50000"/>
                  <a:lumOff val="50000"/>
                </a:schemeClr>
              </a:solidFill>
            </p:spPr>
            <p:style>
              <a:lnRef idx="2">
                <a:schemeClr val="accent1">
                  <a:shade val="2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9" name="직사각형 18"/>
            <p:cNvSpPr/>
            <p:nvPr/>
          </p:nvSpPr>
          <p:spPr>
            <a:xfrm>
              <a:off x="2547315" y="3885875"/>
              <a:ext cx="1671632" cy="394335"/>
            </a:xfrm>
            <a:prstGeom prst="rect">
              <a:avLst/>
            </a:prstGeom>
            <a:solidFill>
              <a:srgbClr val="F4BD2D"/>
            </a:solidFill>
            <a:ln>
              <a:noFill/>
            </a:ln>
          </p:spPr>
          <p:style>
            <a:lnRef idx="1">
              <a:schemeClr val="accent3"/>
            </a:lnRef>
            <a:fillRef idx="2">
              <a:schemeClr val="accent3"/>
            </a:fillRef>
            <a:effectRef idx="1">
              <a:schemeClr val="accent3"/>
            </a:effectRef>
            <a:fontRef idx="minor">
              <a:schemeClr val="dk1"/>
            </a:fontRef>
          </p:style>
          <p:txBody>
            <a:bodyPr anchor="ctr"/>
            <a:lstStyle/>
            <a:p>
              <a:pPr algn="ctr">
                <a:defRPr lang="ko-KR" altLang="en-US"/>
              </a:pP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TextBox 36">
              <a:extLst>
                <a:ext uri="{FF2B5EF4-FFF2-40B4-BE49-F238E27FC236}">
                  <a16:creationId xmlns:a16="http://schemas.microsoft.com/office/drawing/2014/main" id="{9584161F-84D0-43B8-AB3A-14519D7ECFC1}"/>
                </a:ext>
              </a:extLst>
            </p:cNvPr>
            <p:cNvSpPr txBox="1"/>
            <p:nvPr/>
          </p:nvSpPr>
          <p:spPr>
            <a:xfrm>
              <a:off x="2179646" y="3420325"/>
              <a:ext cx="2194997" cy="300210"/>
            </a:xfrm>
            <a:prstGeom prst="rect">
              <a:avLst/>
            </a:prstGeom>
            <a:noFill/>
          </p:spPr>
          <p:txBody>
            <a:bodyPr wrap="square" rtlCol="0">
              <a:spAutoFit/>
            </a:bodyPr>
            <a:lstStyle/>
            <a:p>
              <a:pPr algn="ctr">
                <a:defRPr lang="ko-KR" altLang="en-US"/>
              </a:pPr>
              <a:r>
                <a:rPr lang="ko-KR" altLang="en-US" sz="1351" dirty="0">
                  <a:latin typeface="Yu Gothic" panose="020B0400000000000000" pitchFamily="34" charset="-128"/>
                  <a:ea typeface="함초롬돋움" panose="020B0604000101010101" pitchFamily="50" charset="-127"/>
                  <a:cs typeface="함초롬돋움" panose="020B0604000101010101" pitchFamily="50" charset="-127"/>
                </a:rPr>
                <a:t>이미지 슬라이드</a:t>
              </a:r>
              <a:endParaRPr lang="en-US" altLang="ko-KR" sz="1351" dirty="0">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5" name="그룹 4"/>
            <p:cNvGrpSpPr/>
            <p:nvPr/>
          </p:nvGrpSpPr>
          <p:grpSpPr>
            <a:xfrm>
              <a:off x="2337815" y="4030960"/>
              <a:ext cx="1909708" cy="366513"/>
              <a:chOff x="2484454" y="3907194"/>
              <a:chExt cx="1909708" cy="211782"/>
            </a:xfrm>
          </p:grpSpPr>
          <p:sp>
            <p:nvSpPr>
              <p:cNvPr id="33" name="직사각형 32"/>
              <p:cNvSpPr/>
              <p:nvPr/>
            </p:nvSpPr>
            <p:spPr>
              <a:xfrm>
                <a:off x="2484454" y="3907194"/>
                <a:ext cx="1909708" cy="211782"/>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 name="TextBox 30">
                <a:extLst>
                  <a:ext uri="{FF2B5EF4-FFF2-40B4-BE49-F238E27FC236}">
                    <a16:creationId xmlns:a16="http://schemas.microsoft.com/office/drawing/2014/main" id="{9584161F-84D0-43B8-AB3A-14519D7ECFC1}"/>
                  </a:ext>
                </a:extLst>
              </p:cNvPr>
              <p:cNvSpPr txBox="1"/>
              <p:nvPr/>
            </p:nvSpPr>
            <p:spPr>
              <a:xfrm>
                <a:off x="2580765" y="3934881"/>
                <a:ext cx="1705826" cy="160058"/>
              </a:xfrm>
              <a:prstGeom prst="rect">
                <a:avLst/>
              </a:prstGeom>
              <a:solidFill>
                <a:srgbClr val="F4BD2D"/>
              </a:solidFill>
            </p:spPr>
            <p:txBody>
              <a:bodyPr wrap="square" rtlCol="0">
                <a:spAutoFit/>
              </a:bodyPr>
              <a:lstStyle/>
              <a:p>
                <a:pPr algn="ctr">
                  <a:defRPr lang="ko-KR" altLang="en-US"/>
                </a:pPr>
                <a:r>
                  <a:rPr lang="ko-KR" altLang="en-US" sz="1200" dirty="0" err="1">
                    <a:latin typeface="Yu Gothic" panose="020B0400000000000000" pitchFamily="34" charset="-128"/>
                    <a:ea typeface="함초롬돋움" panose="020B0604000101010101" pitchFamily="50" charset="-127"/>
                    <a:cs typeface="함초롬돋움" panose="020B0604000101010101" pitchFamily="50" charset="-127"/>
                  </a:rPr>
                  <a:t>추천게임</a:t>
                </a:r>
                <a:r>
                  <a:rPr lang="ko-KR" altLang="en-US" sz="1200" dirty="0">
                    <a:latin typeface="Yu Gothic" panose="020B0400000000000000" pitchFamily="34" charset="-128"/>
                    <a:ea typeface="함초롬돋움" panose="020B0604000101010101" pitchFamily="50" charset="-127"/>
                    <a:cs typeface="함초롬돋움" panose="020B0604000101010101" pitchFamily="50" charset="-127"/>
                  </a:rPr>
                  <a:t> 플레이 영상</a:t>
                </a:r>
              </a:p>
            </p:txBody>
          </p:sp>
        </p:grpSp>
        <p:sp>
          <p:nvSpPr>
            <p:cNvPr id="78" name="타원 77"/>
            <p:cNvSpPr/>
            <p:nvPr/>
          </p:nvSpPr>
          <p:spPr>
            <a:xfrm>
              <a:off x="2211700" y="389529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1914" y="2004415"/>
              <a:ext cx="6266604" cy="3738198"/>
            </a:xfrm>
            <a:prstGeom prst="rect">
              <a:avLst/>
            </a:prstGeom>
          </p:spPr>
        </p:pic>
        <p:sp>
          <p:nvSpPr>
            <p:cNvPr id="26" name="직사각형 25"/>
            <p:cNvSpPr/>
            <p:nvPr/>
          </p:nvSpPr>
          <p:spPr>
            <a:xfrm>
              <a:off x="1907342" y="2125968"/>
              <a:ext cx="1712665" cy="431951"/>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6" name="타원 45"/>
            <p:cNvSpPr/>
            <p:nvPr/>
          </p:nvSpPr>
          <p:spPr>
            <a:xfrm>
              <a:off x="1789991" y="200483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5" name="직사각형 34"/>
            <p:cNvSpPr/>
            <p:nvPr/>
          </p:nvSpPr>
          <p:spPr>
            <a:xfrm>
              <a:off x="3811952" y="2186392"/>
              <a:ext cx="2403619" cy="325318"/>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7" name="타원 46"/>
            <p:cNvSpPr/>
            <p:nvPr/>
          </p:nvSpPr>
          <p:spPr>
            <a:xfrm>
              <a:off x="3698872" y="208677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직사각형 35"/>
            <p:cNvSpPr/>
            <p:nvPr/>
          </p:nvSpPr>
          <p:spPr>
            <a:xfrm>
              <a:off x="7065326" y="2179937"/>
              <a:ext cx="380452" cy="339646"/>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0" name="타원 49"/>
            <p:cNvSpPr/>
            <p:nvPr/>
          </p:nvSpPr>
          <p:spPr>
            <a:xfrm>
              <a:off x="6929188" y="2084036"/>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4" name="직사각형 33"/>
          <p:cNvSpPr/>
          <p:nvPr/>
        </p:nvSpPr>
        <p:spPr>
          <a:xfrm>
            <a:off x="149454" y="1872581"/>
            <a:ext cx="6105324" cy="2762311"/>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8" name="타원 47"/>
          <p:cNvSpPr/>
          <p:nvPr/>
        </p:nvSpPr>
        <p:spPr>
          <a:xfrm>
            <a:off x="36452" y="1748091"/>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9" name="직사각형 78"/>
          <p:cNvSpPr/>
          <p:nvPr/>
        </p:nvSpPr>
        <p:spPr>
          <a:xfrm>
            <a:off x="2677462" y="3661018"/>
            <a:ext cx="1068747" cy="315387"/>
          </a:xfrm>
          <a:prstGeom prst="rect">
            <a:avLst/>
          </a:prstGeom>
          <a:noFill/>
          <a:ln w="25400">
            <a:solidFill>
              <a:srgbClr val="F07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0" name="타원 79"/>
          <p:cNvSpPr/>
          <p:nvPr/>
        </p:nvSpPr>
        <p:spPr>
          <a:xfrm>
            <a:off x="2548137" y="3533222"/>
            <a:ext cx="212250"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404917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그룹 248"/>
          <p:cNvGrpSpPr/>
          <p:nvPr/>
        </p:nvGrpSpPr>
        <p:grpSpPr>
          <a:xfrm>
            <a:off x="126557" y="818438"/>
            <a:ext cx="6286751" cy="4160558"/>
            <a:chOff x="3817410" y="828316"/>
            <a:chExt cx="4608511" cy="3053538"/>
          </a:xfrm>
        </p:grpSpPr>
        <p:grpSp>
          <p:nvGrpSpPr>
            <p:cNvPr id="250" name="그룹 249">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252" name="직사각형 251">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3" name="직사각형 252">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4" name="직사각형 253">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5"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56" name="그룹 255">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78" name="타원 277">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79" name="타원 278">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80" name="타원 279">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257" name="직선 연결선 256">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8" name="직사각형 257">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59" name="그룹 258">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275" name="직선 연결선 274">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6" name="직선 연결선 275">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7" name="직선 연결선 276">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0" name="그룹 259">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272" name="직선 연결선 271">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3" name="직선 연결선 272">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4" name="직선 연결선 273">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61" name="그룹 260">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269" name="타원 268">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70" name="직사각형 269">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71" name="이등변 삼각형 270">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62"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3"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64" name="그룹 263">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267"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8"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65"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6"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51" name="직사각형 250">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02" y="1238785"/>
            <a:ext cx="6129551" cy="3703930"/>
          </a:xfrm>
          <a:prstGeom prst="rect">
            <a:avLst/>
          </a:prstGeom>
        </p:spPr>
      </p:pic>
      <p:cxnSp>
        <p:nvCxnSpPr>
          <p:cNvPr id="7" name="직선 연결선 6">
            <a:extLst>
              <a:ext uri="{FF2B5EF4-FFF2-40B4-BE49-F238E27FC236}">
                <a16:creationId xmlns:a16="http://schemas.microsoft.com/office/drawing/2014/main" id="{4B949C55-BA3F-479E-890B-727057FEB057}"/>
              </a:ext>
            </a:extLst>
          </p:cNvPr>
          <p:cNvCxnSpPr/>
          <p:nvPr/>
        </p:nvCxnSpPr>
        <p:spPr>
          <a:xfrm>
            <a:off x="1326260" y="2290973"/>
            <a:ext cx="0" cy="227863"/>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표 7"/>
          <p:cNvGraphicFramePr>
            <a:graphicFrameLocks noGrp="1"/>
          </p:cNvGraphicFramePr>
          <p:nvPr>
            <p:extLst>
              <p:ext uri="{D42A27DB-BD31-4B8C-83A1-F6EECF244321}">
                <p14:modId xmlns:p14="http://schemas.microsoft.com/office/powerpoint/2010/main" val="4004913541"/>
              </p:ext>
            </p:extLst>
          </p:nvPr>
        </p:nvGraphicFramePr>
        <p:xfrm>
          <a:off x="6464337" y="818438"/>
          <a:ext cx="2521585" cy="4160558"/>
        </p:xfrm>
        <a:graphic>
          <a:graphicData uri="http://schemas.openxmlformats.org/drawingml/2006/table">
            <a:tbl>
              <a:tblPr firstRow="1" lastCol="1" bandRow="1" bandCol="1">
                <a:tableStyleId>{69012ECD-51FC-41F1-AA8D-1B2483CD663E}</a:tableStyleId>
              </a:tblPr>
              <a:tblGrid>
                <a:gridCol w="329788">
                  <a:extLst>
                    <a:ext uri="{9D8B030D-6E8A-4147-A177-3AD203B41FA5}">
                      <a16:colId xmlns:a16="http://schemas.microsoft.com/office/drawing/2014/main" val="20000"/>
                    </a:ext>
                  </a:extLst>
                </a:gridCol>
                <a:gridCol w="2191797">
                  <a:extLst>
                    <a:ext uri="{9D8B030D-6E8A-4147-A177-3AD203B41FA5}">
                      <a16:colId xmlns:a16="http://schemas.microsoft.com/office/drawing/2014/main" val="20001"/>
                    </a:ext>
                  </a:extLst>
                </a:gridCol>
              </a:tblGrid>
              <a:tr h="581188">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892119">
                <a:tc>
                  <a:txBody>
                    <a:bodyPr/>
                    <a:lstStyle/>
                    <a:p>
                      <a:pPr algn="ctr"/>
                      <a:r>
                        <a:rPr lang="en-US" altLang="ko-KR" sz="1400" dirty="0">
                          <a:latin typeface="Yu Gothic" panose="020B0400000000000000" pitchFamily="34" charset="-128"/>
                          <a:ea typeface="Yu Gothic" panose="020B0400000000000000" pitchFamily="34" charset="-128"/>
                        </a:rPr>
                        <a:t>1</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最新順、評点の順、ダウンロードの順、テーマ通りにボタンを押す際に、</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2</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3</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4</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の内容を表示する。</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892119">
                <a:tc>
                  <a:txBody>
                    <a:bodyPr/>
                    <a:lstStyle/>
                    <a:p>
                      <a:pPr algn="ctr"/>
                      <a:r>
                        <a:rPr lang="en-US" altLang="ko-KR" sz="1400" dirty="0">
                          <a:latin typeface="Yu Gothic" panose="020B0400000000000000" pitchFamily="34" charset="-128"/>
                          <a:ea typeface="Yu Gothic" panose="020B0400000000000000" pitchFamily="34" charset="-128"/>
                        </a:rPr>
                        <a:t>2</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のテーマに合う最上位の値段のコンテンツを表示する。</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903013">
                <a:tc>
                  <a:txBody>
                    <a:bodyPr/>
                    <a:lstStyle/>
                    <a:p>
                      <a:pPr algn="ctr"/>
                      <a:r>
                        <a:rPr lang="en-US" altLang="ko-KR" sz="1400" dirty="0">
                          <a:latin typeface="Yu Gothic" panose="020B0400000000000000" pitchFamily="34" charset="-128"/>
                          <a:ea typeface="Yu Gothic" panose="020B0400000000000000" pitchFamily="34" charset="-128"/>
                        </a:rPr>
                        <a:t>3</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のテーマに合わせた最上位の値段のコンテンツ内容</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タイトル、ゲーム説明、アップロード日付、タグ、評点</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を表示する。</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892119">
                <a:tc>
                  <a:txBody>
                    <a:bodyPr/>
                    <a:lstStyle/>
                    <a:p>
                      <a:pPr algn="ctr"/>
                      <a:r>
                        <a:rPr lang="en-US" altLang="ko-KR" sz="1400" dirty="0">
                          <a:latin typeface="Yu Gothic" panose="020B0400000000000000" pitchFamily="34" charset="-128"/>
                          <a:ea typeface="Yu Gothic" panose="020B0400000000000000" pitchFamily="34" charset="-128"/>
                        </a:rPr>
                        <a:t>4</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最上位の値、次の</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2~9</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番目の値の</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イメージ、タイトル、クリエーター名、評点等、簡略な情報を表示する。</a:t>
                      </a:r>
                      <a:endParaRPr lang="ko-KR" altLang="en-US" sz="900" b="1"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직사각형 8"/>
          <p:cNvSpPr/>
          <p:nvPr/>
        </p:nvSpPr>
        <p:spPr>
          <a:xfrm>
            <a:off x="2080719" y="1262847"/>
            <a:ext cx="1905537" cy="278450"/>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2" name="직사각형 91"/>
          <p:cNvSpPr/>
          <p:nvPr/>
        </p:nvSpPr>
        <p:spPr>
          <a:xfrm>
            <a:off x="290074" y="1658142"/>
            <a:ext cx="2409169" cy="1475091"/>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3" name="직사각형 92"/>
          <p:cNvSpPr/>
          <p:nvPr/>
        </p:nvSpPr>
        <p:spPr>
          <a:xfrm>
            <a:off x="302298" y="3191667"/>
            <a:ext cx="2396944" cy="1468317"/>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0" name="직사각형 99">
            <a:extLst>
              <a:ext uri="{FF2B5EF4-FFF2-40B4-BE49-F238E27FC236}">
                <a16:creationId xmlns:a16="http://schemas.microsoft.com/office/drawing/2014/main" id="{EBCB56B8-1E73-4185-B6BA-96F056D60449}"/>
              </a:ext>
            </a:extLst>
          </p:cNvPr>
          <p:cNvSpPr/>
          <p:nvPr/>
        </p:nvSpPr>
        <p:spPr>
          <a:xfrm>
            <a:off x="6295930" y="2231805"/>
            <a:ext cx="112906" cy="152036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3"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4" name="TextBox 10"/>
          <p:cNvSpPr txBox="1"/>
          <p:nvPr/>
        </p:nvSpPr>
        <p:spPr bwMode="auto">
          <a:xfrm>
            <a:off x="658561" y="45243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使用者　画面　－メインメニュー</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42" name="타원 241"/>
          <p:cNvSpPr/>
          <p:nvPr/>
        </p:nvSpPr>
        <p:spPr>
          <a:xfrm>
            <a:off x="1955664" y="1086999"/>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3" name="타원 242"/>
          <p:cNvSpPr/>
          <p:nvPr/>
        </p:nvSpPr>
        <p:spPr>
          <a:xfrm>
            <a:off x="186120" y="1552000"/>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4" name="타원 243"/>
          <p:cNvSpPr/>
          <p:nvPr/>
        </p:nvSpPr>
        <p:spPr>
          <a:xfrm>
            <a:off x="192221" y="3119611"/>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4" name="직사각형 93"/>
          <p:cNvSpPr/>
          <p:nvPr/>
        </p:nvSpPr>
        <p:spPr>
          <a:xfrm>
            <a:off x="2730902" y="1622340"/>
            <a:ext cx="3445607" cy="3206836"/>
          </a:xfrm>
          <a:prstGeom prst="rect">
            <a:avLst/>
          </a:prstGeom>
          <a:noFill/>
          <a:ln w="25400">
            <a:solidFill>
              <a:srgbClr val="F4B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5" name="타원 244"/>
          <p:cNvSpPr/>
          <p:nvPr/>
        </p:nvSpPr>
        <p:spPr>
          <a:xfrm>
            <a:off x="2622888" y="1508346"/>
            <a:ext cx="216024" cy="216024"/>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216260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그룹 40"/>
          <p:cNvGrpSpPr/>
          <p:nvPr/>
        </p:nvGrpSpPr>
        <p:grpSpPr>
          <a:xfrm>
            <a:off x="126557" y="818438"/>
            <a:ext cx="6286751" cy="4160558"/>
            <a:chOff x="3817410" y="828316"/>
            <a:chExt cx="4608511" cy="3053538"/>
          </a:xfrm>
        </p:grpSpPr>
        <p:grpSp>
          <p:nvGrpSpPr>
            <p:cNvPr id="42" name="그룹 41">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44" name="직사각형 43">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5" name="직사각형 44">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6" name="직사각형 45">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7"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48" name="그룹 47">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0" name="타원 69">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타원 70">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2" name="타원 71">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49" name="직선 연결선 48">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0" name="직사각형 49">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1" name="그룹 50">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67" name="직선 연결선 66">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67">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68">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2" name="그룹 51">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64" name="직선 연결선 63">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직선 연결선 64">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직선 연결선 65">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3" name="그룹 52">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1" name="타원 60">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2" name="직사각형 61">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3" name="이등변 삼각형 62">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4"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5"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6" name="그룹 55">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59"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0"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7"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8"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43" name="직사각형 42">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 name="직사각형 5"/>
          <p:cNvSpPr/>
          <p:nvPr/>
        </p:nvSpPr>
        <p:spPr>
          <a:xfrm>
            <a:off x="4601960" y="2343020"/>
            <a:ext cx="1626226" cy="2595073"/>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ゲームの動画</a:t>
            </a:r>
            <a:endParaRPr lang="en-US" altLang="ja-JP"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altLang="ko-KR"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ja-JP" altLang="en-US"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トレーラー</a:t>
            </a:r>
            <a:r>
              <a:rPr lang="en-US" altLang="ko-KR" sz="12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p>
          <a:p>
            <a:pPr algn="ct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ゲームのイメージ</a:t>
            </a:r>
            <a:endParaRPr lang="ko-KR" altLang="en-US" sz="135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239319174"/>
              </p:ext>
            </p:extLst>
          </p:nvPr>
        </p:nvGraphicFramePr>
        <p:xfrm>
          <a:off x="6462144" y="815617"/>
          <a:ext cx="2470863" cy="4180000"/>
        </p:xfrm>
        <a:graphic>
          <a:graphicData uri="http://schemas.openxmlformats.org/drawingml/2006/table">
            <a:tbl>
              <a:tblPr firstRow="1" lastCol="1" bandRow="1" bandCol="1">
                <a:tableStyleId>{69012ECD-51FC-41F1-AA8D-1B2483CD663E}</a:tableStyleId>
              </a:tblPr>
              <a:tblGrid>
                <a:gridCol w="369981">
                  <a:extLst>
                    <a:ext uri="{9D8B030D-6E8A-4147-A177-3AD203B41FA5}">
                      <a16:colId xmlns:a16="http://schemas.microsoft.com/office/drawing/2014/main" val="20000"/>
                    </a:ext>
                  </a:extLst>
                </a:gridCol>
                <a:gridCol w="2100882">
                  <a:extLst>
                    <a:ext uri="{9D8B030D-6E8A-4147-A177-3AD203B41FA5}">
                      <a16:colId xmlns:a16="http://schemas.microsoft.com/office/drawing/2014/main" val="20001"/>
                    </a:ext>
                  </a:extLst>
                </a:gridCol>
              </a:tblGrid>
              <a:tr h="52260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1</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該当リストごとにリンクがかかっており、クリックをした時に該当ページに移動。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2</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該当コンテンツの最近のアップロード日を表示。</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648696">
                <a:tc>
                  <a:txBody>
                    <a:bodyPr/>
                    <a:lstStyle/>
                    <a:p>
                      <a:pPr marL="0" indent="0" algn="ctr">
                        <a:lnSpc>
                          <a:spcPct val="100000"/>
                        </a:lnSpc>
                        <a:buFont typeface="+mj-lt"/>
                        <a:buNone/>
                      </a:pPr>
                      <a:r>
                        <a:rPr lang="en-US" altLang="ko-KR" sz="1400" dirty="0">
                          <a:latin typeface="Yu Gothic" panose="020B0400000000000000" pitchFamily="34" charset="-128"/>
                          <a:ea typeface="Yu Gothic" panose="020B0400000000000000" pitchFamily="34" charset="-128"/>
                        </a:rPr>
                        <a:t>3</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該当コンテンツのゲームとゲームのプラットフォーム、制作会社、ジャンル、ゲーム紹介などの内容を表示。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4</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ログインしたユーザが入力可能で、コメント入力ウィンドウに書き込みを入力することができる。</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5</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該当コンテンツのゲーム動画</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トレーラー</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とゲームイメージを表示。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r h="598416">
                <a:tc>
                  <a:txBody>
                    <a:bodyPr/>
                    <a:lstStyle/>
                    <a:p>
                      <a:pPr algn="ctr">
                        <a:lnSpc>
                          <a:spcPct val="100000"/>
                        </a:lnSpc>
                      </a:pPr>
                      <a:r>
                        <a:rPr lang="en-US" altLang="ko-KR" sz="1400" dirty="0">
                          <a:latin typeface="Yu Gothic" panose="020B0400000000000000" pitchFamily="34" charset="-128"/>
                          <a:ea typeface="Yu Gothic" panose="020B0400000000000000" pitchFamily="34" charset="-128"/>
                        </a:rPr>
                        <a:t>6</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4</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で文が入力された際クリックすると、書き込みがコメントウィンドウに登録される。</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TextBox 9"/>
          <p:cNvSpPr txBox="1"/>
          <p:nvPr/>
        </p:nvSpPr>
        <p:spPr>
          <a:xfrm>
            <a:off x="144399" y="1243072"/>
            <a:ext cx="6163265" cy="300210"/>
          </a:xfrm>
          <a:prstGeom prst="rect">
            <a:avLst/>
          </a:prstGeom>
          <a:solidFill>
            <a:srgbClr val="EAEAEA"/>
          </a:solidFill>
          <a:ln>
            <a:solidFill>
              <a:srgbClr val="76B1EE"/>
            </a:solidFill>
          </a:ln>
        </p:spPr>
        <p:txBody>
          <a:bodyPr wrap="square" rtlCol="0">
            <a:spAutoFit/>
          </a:bodyPr>
          <a:lstStyle/>
          <a:p>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メイン</a:t>
            </a:r>
            <a:r>
              <a:rPr lang="ko-KR" altLang="en-US" sz="135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ゲーム</a:t>
            </a:r>
            <a:r>
              <a:rPr lang="ko-KR" altLang="en-US" sz="135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ゲームリスト</a:t>
            </a: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 name="TextBox 11"/>
          <p:cNvSpPr txBox="1"/>
          <p:nvPr/>
        </p:nvSpPr>
        <p:spPr>
          <a:xfrm>
            <a:off x="2650927" y="1795688"/>
            <a:ext cx="1090363" cy="492443"/>
          </a:xfrm>
          <a:prstGeom prst="rect">
            <a:avLst/>
          </a:prstGeom>
          <a:noFill/>
        </p:spPr>
        <p:txBody>
          <a:bodyPr wrap="none" rtlCol="0">
            <a:spAutoFit/>
          </a:bodyPr>
          <a:lstStyle/>
          <a:p>
            <a:pPr algn="ctr"/>
            <a:r>
              <a:rPr lang="en-US" altLang="ko-KR" sz="1400" dirty="0">
                <a:latin typeface="Yu Gothic" panose="020B0400000000000000" pitchFamily="34" charset="-128"/>
                <a:ea typeface="Yu Gothic" panose="020B0400000000000000" pitchFamily="34" charset="-128"/>
                <a:cs typeface="함초롬돋움" panose="020B0604000101010101" pitchFamily="50" charset="-127"/>
              </a:rPr>
              <a:t>Game Title</a:t>
            </a:r>
          </a:p>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sub title</a:t>
            </a:r>
          </a:p>
        </p:txBody>
      </p:sp>
      <p:sp>
        <p:nvSpPr>
          <p:cNvPr id="13" name="직사각형 12"/>
          <p:cNvSpPr/>
          <p:nvPr/>
        </p:nvSpPr>
        <p:spPr>
          <a:xfrm>
            <a:off x="355923" y="2343021"/>
            <a:ext cx="4071395" cy="706517"/>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a:t>
            </a:r>
            <a:endParaRPr lang="ko-KR" altLang="en-US" sz="135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p:cNvSpPr/>
          <p:nvPr/>
        </p:nvSpPr>
        <p:spPr>
          <a:xfrm>
            <a:off x="355923" y="3061212"/>
            <a:ext cx="4071395" cy="67237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ゲームの内容紹介</a:t>
            </a: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5" name="직사각형 14"/>
          <p:cNvSpPr/>
          <p:nvPr/>
        </p:nvSpPr>
        <p:spPr>
          <a:xfrm>
            <a:off x="341067" y="3932701"/>
            <a:ext cx="4071395" cy="33052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コメント</a:t>
            </a: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 name="직사각형 21"/>
          <p:cNvSpPr/>
          <p:nvPr/>
        </p:nvSpPr>
        <p:spPr>
          <a:xfrm>
            <a:off x="3784014" y="4665748"/>
            <a:ext cx="606163" cy="239006"/>
          </a:xfrm>
          <a:prstGeom prst="rect">
            <a:avLst/>
          </a:prstGeom>
          <a:solidFill>
            <a:srgbClr val="EAEAEA"/>
          </a:solidFill>
          <a:ln>
            <a:solidFill>
              <a:srgbClr val="76B1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登録</a:t>
            </a: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7" name="직사각형 26"/>
          <p:cNvSpPr/>
          <p:nvPr/>
        </p:nvSpPr>
        <p:spPr>
          <a:xfrm>
            <a:off x="341067" y="4294501"/>
            <a:ext cx="4071395" cy="219326"/>
          </a:xfrm>
          <a:prstGeom prst="rect">
            <a:avLst/>
          </a:prstGeom>
          <a:ln>
            <a:solidFill>
              <a:srgbClr val="76B1EE"/>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コメント入力フォーム</a:t>
            </a:r>
            <a:endParaRPr lang="en-US" altLang="ko-KR" sz="135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8" name="직사각형 27"/>
          <p:cNvSpPr/>
          <p:nvPr/>
        </p:nvSpPr>
        <p:spPr>
          <a:xfrm>
            <a:off x="68761" y="1172895"/>
            <a:ext cx="6332014" cy="40472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9" name="타원 28"/>
          <p:cNvSpPr/>
          <p:nvPr/>
        </p:nvSpPr>
        <p:spPr>
          <a:xfrm>
            <a:off x="-7346" y="105958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 name="직사각형 29"/>
          <p:cNvSpPr/>
          <p:nvPr/>
        </p:nvSpPr>
        <p:spPr>
          <a:xfrm>
            <a:off x="1964632" y="1801090"/>
            <a:ext cx="2447717" cy="45626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 name="타원 30"/>
          <p:cNvSpPr/>
          <p:nvPr/>
        </p:nvSpPr>
        <p:spPr>
          <a:xfrm>
            <a:off x="1894755" y="171156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 name="직사각형 31"/>
          <p:cNvSpPr/>
          <p:nvPr/>
        </p:nvSpPr>
        <p:spPr>
          <a:xfrm>
            <a:off x="251488" y="2297148"/>
            <a:ext cx="4248505" cy="149413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 name="타원 32"/>
          <p:cNvSpPr/>
          <p:nvPr/>
        </p:nvSpPr>
        <p:spPr>
          <a:xfrm>
            <a:off x="172867" y="221929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 name="직사각형 33"/>
          <p:cNvSpPr/>
          <p:nvPr/>
        </p:nvSpPr>
        <p:spPr>
          <a:xfrm>
            <a:off x="246923" y="3877510"/>
            <a:ext cx="4253068" cy="70034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5" name="타원 34"/>
          <p:cNvSpPr/>
          <p:nvPr/>
        </p:nvSpPr>
        <p:spPr>
          <a:xfrm>
            <a:off x="192949" y="378414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직사각형 35"/>
          <p:cNvSpPr/>
          <p:nvPr/>
        </p:nvSpPr>
        <p:spPr>
          <a:xfrm>
            <a:off x="4531753" y="2293247"/>
            <a:ext cx="1747339" cy="26857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타원 36"/>
          <p:cNvSpPr/>
          <p:nvPr/>
        </p:nvSpPr>
        <p:spPr>
          <a:xfrm>
            <a:off x="4461186" y="224028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8" name="직사각형 37"/>
          <p:cNvSpPr/>
          <p:nvPr/>
        </p:nvSpPr>
        <p:spPr>
          <a:xfrm flipV="1">
            <a:off x="3717990" y="4621114"/>
            <a:ext cx="728464" cy="32690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9" name="타원 38"/>
          <p:cNvSpPr/>
          <p:nvPr/>
        </p:nvSpPr>
        <p:spPr>
          <a:xfrm>
            <a:off x="3635898" y="454326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6</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6" name="TextBox 10"/>
          <p:cNvSpPr txBox="1"/>
          <p:nvPr/>
        </p:nvSpPr>
        <p:spPr bwMode="auto">
          <a:xfrm>
            <a:off x="1979083" y="451543"/>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本文　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83028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p:cNvGraphicFramePr>
            <a:graphicFrameLocks noGrp="1"/>
          </p:cNvGraphicFramePr>
          <p:nvPr>
            <p:extLst>
              <p:ext uri="{D42A27DB-BD31-4B8C-83A1-F6EECF244321}">
                <p14:modId xmlns:p14="http://schemas.microsoft.com/office/powerpoint/2010/main" val="1675189111"/>
              </p:ext>
            </p:extLst>
          </p:nvPr>
        </p:nvGraphicFramePr>
        <p:xfrm>
          <a:off x="180604" y="3980273"/>
          <a:ext cx="4292343" cy="1101819"/>
        </p:xfrm>
        <a:graphic>
          <a:graphicData uri="http://schemas.openxmlformats.org/drawingml/2006/table">
            <a:tbl>
              <a:tblPr firstRow="1" lastCol="1" bandRow="1" bandCol="1">
                <a:tableStyleId>{69012ECD-51FC-41F1-AA8D-1B2483CD663E}</a:tableStyleId>
              </a:tblPr>
              <a:tblGrid>
                <a:gridCol w="286940">
                  <a:extLst>
                    <a:ext uri="{9D8B030D-6E8A-4147-A177-3AD203B41FA5}">
                      <a16:colId xmlns:a16="http://schemas.microsoft.com/office/drawing/2014/main" val="20000"/>
                    </a:ext>
                  </a:extLst>
                </a:gridCol>
                <a:gridCol w="4005403">
                  <a:extLst>
                    <a:ext uri="{9D8B030D-6E8A-4147-A177-3AD203B41FA5}">
                      <a16:colId xmlns:a16="http://schemas.microsoft.com/office/drawing/2014/main" val="20001"/>
                    </a:ext>
                  </a:extLst>
                </a:gridCol>
              </a:tblGrid>
              <a:tr h="23400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Yu Gothic" panose="020B0400000000000000" pitchFamily="34" charset="-128"/>
                          <a:ea typeface="Yu Gothic" panose="020B0400000000000000" pitchFamily="34" charset="-128"/>
                        </a:rPr>
                        <a:t>Description(</a:t>
                      </a:r>
                      <a:r>
                        <a:rPr lang="ja-JP" altLang="en-US" sz="1000" dirty="0">
                          <a:latin typeface="Yu Gothic" panose="020B0400000000000000" pitchFamily="34" charset="-128"/>
                          <a:ea typeface="Yu Gothic" panose="020B0400000000000000" pitchFamily="34" charset="-128"/>
                        </a:rPr>
                        <a:t>画面の説明</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289273">
                <a:tc>
                  <a:txBody>
                    <a:bodyPr/>
                    <a:lstStyle/>
                    <a:p>
                      <a:pPr algn="ctr">
                        <a:lnSpc>
                          <a:spcPct val="100000"/>
                        </a:lnSpc>
                      </a:pP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lnSpc>
                          <a:spcPct val="100000"/>
                        </a:lnSpc>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ゲームのタイトル入力部分。</a:t>
                      </a:r>
                      <a:endParaRPr lang="en-US" altLang="ko-KR" sz="12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289273">
                <a:tc>
                  <a:txBody>
                    <a:bodyPr/>
                    <a:lstStyle/>
                    <a:p>
                      <a:pPr algn="ctr">
                        <a:lnSpc>
                          <a:spcPct val="100000"/>
                        </a:lnSpc>
                      </a:pP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ゲームを説明するイメージ付き部分。</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289273">
                <a:tc>
                  <a:txBody>
                    <a:bodyPr/>
                    <a:lstStyle/>
                    <a:p>
                      <a:pPr marL="0" indent="0" algn="ctr">
                        <a:lnSpc>
                          <a:spcPct val="100000"/>
                        </a:lnSpc>
                        <a:buFont typeface="+mj-lt"/>
                        <a:buNone/>
                      </a:pPr>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ゲームを説明する動画リンク付き。</a:t>
                      </a:r>
                      <a:endParaRPr lang="en-US" altLang="ko-KR" sz="12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0" name="그룹 119"/>
          <p:cNvGrpSpPr/>
          <p:nvPr/>
        </p:nvGrpSpPr>
        <p:grpSpPr>
          <a:xfrm>
            <a:off x="179515" y="771550"/>
            <a:ext cx="4296322" cy="3150836"/>
            <a:chOff x="3817410" y="828316"/>
            <a:chExt cx="4608511" cy="3053538"/>
          </a:xfrm>
        </p:grpSpPr>
        <p:grpSp>
          <p:nvGrpSpPr>
            <p:cNvPr id="121" name="그룹 120">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123" name="직사각형 122">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4" name="직사각형 123">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5" name="직사각형 124">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6"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27" name="그룹 126">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149" name="타원 148">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0" name="타원 149">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1" name="타원 150">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128" name="직선 연결선 127">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9" name="직사각형 128">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30" name="그룹 129">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46" name="직선 연결선 145">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직선 연결선 146">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직선 연결선 147">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1" name="그룹 130">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43" name="직선 연결선 142">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직선 연결선 143">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직선 연결선 144">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그룹 131">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40" name="타원 139">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1" name="직사각형 140">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2" name="이등변 삼각형 141">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33"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4"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35" name="그룹 134">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138"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9"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36"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7"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22" name="직사각형 121">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0" name="직사각형 9">
            <a:extLst>
              <a:ext uri="{FF2B5EF4-FFF2-40B4-BE49-F238E27FC236}">
                <a16:creationId xmlns:a16="http://schemas.microsoft.com/office/drawing/2014/main" id="{1C137661-520C-4EEC-8097-2D979F19C3AB}"/>
              </a:ext>
            </a:extLst>
          </p:cNvPr>
          <p:cNvSpPr/>
          <p:nvPr/>
        </p:nvSpPr>
        <p:spPr>
          <a:xfrm>
            <a:off x="4397433" y="1092660"/>
            <a:ext cx="58379" cy="115424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
            </p:custDataLst>
          </p:nvPr>
        </p:nvSpPr>
        <p:spPr>
          <a:xfrm>
            <a:off x="219282" y="1357276"/>
            <a:ext cx="4126740" cy="2555721"/>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2"/>
            </p:custDataLst>
          </p:nvPr>
        </p:nvSpPr>
        <p:spPr>
          <a:xfrm>
            <a:off x="219282" y="1117771"/>
            <a:ext cx="4126740" cy="318831"/>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ゲームのアップロード</a:t>
            </a:r>
            <a:endParaRPr 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cxnSp>
        <p:nvCxnSpPr>
          <p:cNvPr id="15" name="직선 연결선 14"/>
          <p:cNvCxnSpPr/>
          <p:nvPr/>
        </p:nvCxnSpPr>
        <p:spPr>
          <a:xfrm>
            <a:off x="455807" y="1633186"/>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26EE083-B5F4-453E-9F97-BAB32ED6D8AB}"/>
              </a:ext>
            </a:extLst>
          </p:cNvPr>
          <p:cNvSpPr txBox="1"/>
          <p:nvPr/>
        </p:nvSpPr>
        <p:spPr>
          <a:xfrm>
            <a:off x="368757" y="1441321"/>
            <a:ext cx="1060909"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ゲームの名前</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0" name="그룹 19"/>
          <p:cNvGrpSpPr/>
          <p:nvPr/>
        </p:nvGrpSpPr>
        <p:grpSpPr>
          <a:xfrm>
            <a:off x="467544" y="2051196"/>
            <a:ext cx="819105" cy="215444"/>
            <a:chOff x="661387" y="5870266"/>
            <a:chExt cx="1094210" cy="379316"/>
          </a:xfrm>
        </p:grpSpPr>
        <p:sp>
          <p:nvSpPr>
            <p:cNvPr id="2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3"/>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 name="TextBox 21">
              <a:extLst>
                <a:ext uri="{FF2B5EF4-FFF2-40B4-BE49-F238E27FC236}">
                  <a16:creationId xmlns:a16="http://schemas.microsoft.com/office/drawing/2014/main" id="{F26EE083-B5F4-453E-9F97-BAB32ED6D8AB}"/>
                </a:ext>
              </a:extLst>
            </p:cNvPr>
            <p:cNvSpPr txBox="1"/>
            <p:nvPr/>
          </p:nvSpPr>
          <p:spPr>
            <a:xfrm>
              <a:off x="661387" y="5870266"/>
              <a:ext cx="1094210" cy="379316"/>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cxnSp>
        <p:nvCxnSpPr>
          <p:cNvPr id="29" name="직선 연결선 28"/>
          <p:cNvCxnSpPr/>
          <p:nvPr/>
        </p:nvCxnSpPr>
        <p:spPr>
          <a:xfrm>
            <a:off x="457965" y="1920239"/>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26EE083-B5F4-453E-9F97-BAB32ED6D8AB}"/>
              </a:ext>
            </a:extLst>
          </p:cNvPr>
          <p:cNvSpPr txBox="1"/>
          <p:nvPr/>
        </p:nvSpPr>
        <p:spPr>
          <a:xfrm>
            <a:off x="402289" y="1733271"/>
            <a:ext cx="924083"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イメージ</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1" name="직선 연결선 30"/>
          <p:cNvCxnSpPr/>
          <p:nvPr/>
        </p:nvCxnSpPr>
        <p:spPr>
          <a:xfrm>
            <a:off x="456663" y="2754725"/>
            <a:ext cx="97386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26EE083-B5F4-453E-9F97-BAB32ED6D8AB}"/>
              </a:ext>
            </a:extLst>
          </p:cNvPr>
          <p:cNvSpPr txBox="1"/>
          <p:nvPr/>
        </p:nvSpPr>
        <p:spPr>
          <a:xfrm>
            <a:off x="408425" y="2576142"/>
            <a:ext cx="1031510" cy="400110"/>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動画ファイル</a:t>
            </a:r>
            <a:endParaRPr lang="en-US" altLang="ko-KR" sz="1000" dirty="0">
              <a:latin typeface="Yu Gothic" panose="020B0400000000000000" pitchFamily="34" charset="-128"/>
              <a:ea typeface="Yu Gothic" panose="020B0400000000000000" pitchFamily="34" charset="-128"/>
              <a:cs typeface="함초롬돋움" panose="020B0604000101010101" pitchFamily="50" charset="-127"/>
            </a:endParaRPr>
          </a:p>
          <a:p>
            <a:pPr>
              <a:defRPr lang="ko-KR" altLang="en-US"/>
            </a:pP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0" name="그룹 49"/>
          <p:cNvGrpSpPr/>
          <p:nvPr/>
        </p:nvGrpSpPr>
        <p:grpSpPr>
          <a:xfrm>
            <a:off x="467792" y="2305384"/>
            <a:ext cx="996425" cy="215444"/>
            <a:chOff x="661531" y="5870266"/>
            <a:chExt cx="1341249" cy="379318"/>
          </a:xfrm>
        </p:grpSpPr>
        <p:sp>
          <p:nvSpPr>
            <p:cNvPr id="5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2"/>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52" name="TextBox 51">
              <a:extLst>
                <a:ext uri="{FF2B5EF4-FFF2-40B4-BE49-F238E27FC236}">
                  <a16:creationId xmlns:a16="http://schemas.microsoft.com/office/drawing/2014/main" id="{F26EE083-B5F4-453E-9F97-BAB32ED6D8AB}"/>
                </a:ext>
              </a:extLst>
            </p:cNvPr>
            <p:cNvSpPr txBox="1"/>
            <p:nvPr/>
          </p:nvSpPr>
          <p:spPr>
            <a:xfrm>
              <a:off x="661531" y="5870266"/>
              <a:ext cx="1341249" cy="379318"/>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53" name="그룹 52"/>
          <p:cNvGrpSpPr/>
          <p:nvPr/>
        </p:nvGrpSpPr>
        <p:grpSpPr>
          <a:xfrm>
            <a:off x="2036113" y="2051657"/>
            <a:ext cx="1042855" cy="215444"/>
            <a:chOff x="609046" y="5871093"/>
            <a:chExt cx="1520745" cy="379317"/>
          </a:xfrm>
        </p:grpSpPr>
        <p:sp>
          <p:nvSpPr>
            <p:cNvPr id="5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1"/>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55" name="TextBox 54">
              <a:extLst>
                <a:ext uri="{FF2B5EF4-FFF2-40B4-BE49-F238E27FC236}">
                  <a16:creationId xmlns:a16="http://schemas.microsoft.com/office/drawing/2014/main" id="{F26EE083-B5F4-453E-9F97-BAB32ED6D8AB}"/>
                </a:ext>
              </a:extLst>
            </p:cNvPr>
            <p:cNvSpPr txBox="1"/>
            <p:nvPr/>
          </p:nvSpPr>
          <p:spPr>
            <a:xfrm>
              <a:off x="609046" y="5871093"/>
              <a:ext cx="1520745" cy="379317"/>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61" name="TextBox 60">
            <a:extLst>
              <a:ext uri="{FF2B5EF4-FFF2-40B4-BE49-F238E27FC236}">
                <a16:creationId xmlns:a16="http://schemas.microsoft.com/office/drawing/2014/main" id="{F26EE083-B5F4-453E-9F97-BAB32ED6D8AB}"/>
              </a:ext>
            </a:extLst>
          </p:cNvPr>
          <p:cNvSpPr txBox="1"/>
          <p:nvPr/>
        </p:nvSpPr>
        <p:spPr>
          <a:xfrm>
            <a:off x="395536" y="2875161"/>
            <a:ext cx="1292506"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動画</a:t>
            </a: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URL</a:t>
            </a:r>
          </a:p>
        </p:txBody>
      </p:sp>
      <p:sp>
        <p:nvSpPr>
          <p:cNvPr id="64" name="TextBox 63">
            <a:extLst>
              <a:ext uri="{FF2B5EF4-FFF2-40B4-BE49-F238E27FC236}">
                <a16:creationId xmlns:a16="http://schemas.microsoft.com/office/drawing/2014/main" id="{F26EE083-B5F4-453E-9F97-BAB32ED6D8AB}"/>
              </a:ext>
            </a:extLst>
          </p:cNvPr>
          <p:cNvSpPr txBox="1"/>
          <p:nvPr/>
        </p:nvSpPr>
        <p:spPr>
          <a:xfrm>
            <a:off x="399175" y="3117620"/>
            <a:ext cx="129250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動画</a:t>
            </a: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URL</a:t>
            </a:r>
          </a:p>
        </p:txBody>
      </p:sp>
      <p:cxnSp>
        <p:nvCxnSpPr>
          <p:cNvPr id="71" name="직선 연결선 70"/>
          <p:cNvCxnSpPr/>
          <p:nvPr/>
        </p:nvCxnSpPr>
        <p:spPr>
          <a:xfrm>
            <a:off x="467545" y="3304179"/>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p:cNvCxnSpPr/>
          <p:nvPr/>
        </p:nvCxnSpPr>
        <p:spPr>
          <a:xfrm>
            <a:off x="457168" y="3075806"/>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p:cNvCxnSpPr/>
          <p:nvPr/>
        </p:nvCxnSpPr>
        <p:spPr>
          <a:xfrm>
            <a:off x="511896" y="2489357"/>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4" name="직선 연결선 73"/>
          <p:cNvCxnSpPr/>
          <p:nvPr/>
        </p:nvCxnSpPr>
        <p:spPr>
          <a:xfrm>
            <a:off x="511896" y="2235150"/>
            <a:ext cx="338975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99" name="그룹 198"/>
          <p:cNvGrpSpPr/>
          <p:nvPr/>
        </p:nvGrpSpPr>
        <p:grpSpPr>
          <a:xfrm>
            <a:off x="4565676" y="769731"/>
            <a:ext cx="4470821" cy="3141444"/>
            <a:chOff x="3817410" y="828316"/>
            <a:chExt cx="4608511" cy="3053538"/>
          </a:xfrm>
        </p:grpSpPr>
        <p:grpSp>
          <p:nvGrpSpPr>
            <p:cNvPr id="226" name="그룹 225">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228" name="직사각형 227">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29" name="직사각형 228">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0" name="직사각형 229">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1"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32" name="그룹 231">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54" name="타원 253">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5" name="타원 254">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56" name="타원 255">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233" name="직선 연결선 232">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4" name="직사각형 233">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35" name="그룹 234">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251" name="직선 연결선 250">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2" name="직선 연결선 251">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3" name="직선 연결선 252">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6" name="그룹 235">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248" name="직선 연결선 247">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9" name="직선 연결선 248">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0" name="직선 연결선 249">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37" name="그룹 236">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245" name="타원 244">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6" name="직사각형 245">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7" name="이등변 삼각형 246">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38"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9"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40" name="그룹 239">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243"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4"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41"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2"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27" name="직사각형 226">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00" name="직사각형 199">
            <a:extLst>
              <a:ext uri="{FF2B5EF4-FFF2-40B4-BE49-F238E27FC236}">
                <a16:creationId xmlns:a16="http://schemas.microsoft.com/office/drawing/2014/main" id="{1C137661-520C-4EEC-8097-2D979F19C3AB}"/>
              </a:ext>
            </a:extLst>
          </p:cNvPr>
          <p:cNvSpPr/>
          <p:nvPr/>
        </p:nvSpPr>
        <p:spPr>
          <a:xfrm>
            <a:off x="8954910" y="1531069"/>
            <a:ext cx="62534" cy="9105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3"/>
            </p:custDataLst>
          </p:nvPr>
        </p:nvSpPr>
        <p:spPr>
          <a:xfrm>
            <a:off x="4597648" y="1107110"/>
            <a:ext cx="4294352" cy="317880"/>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ltLang="ko-KR"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ゲームのアップロード</a:t>
            </a:r>
            <a:endParaRPr lang="en-US" altLang="ko-KR"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03" name="TextBox 202">
            <a:extLst>
              <a:ext uri="{FF2B5EF4-FFF2-40B4-BE49-F238E27FC236}">
                <a16:creationId xmlns:a16="http://schemas.microsoft.com/office/drawing/2014/main" id="{F26EE083-B5F4-453E-9F97-BAB32ED6D8AB}"/>
              </a:ext>
            </a:extLst>
          </p:cNvPr>
          <p:cNvSpPr txBox="1"/>
          <p:nvPr/>
        </p:nvSpPr>
        <p:spPr>
          <a:xfrm>
            <a:off x="4844715" y="1648827"/>
            <a:ext cx="103333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ゲームの紹介</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4" name="TextBox 203">
            <a:extLst>
              <a:ext uri="{FF2B5EF4-FFF2-40B4-BE49-F238E27FC236}">
                <a16:creationId xmlns:a16="http://schemas.microsoft.com/office/drawing/2014/main" id="{F26EE083-B5F4-453E-9F97-BAB32ED6D8AB}"/>
              </a:ext>
            </a:extLst>
          </p:cNvPr>
          <p:cNvSpPr txBox="1"/>
          <p:nvPr/>
        </p:nvSpPr>
        <p:spPr>
          <a:xfrm>
            <a:off x="4843038" y="1899188"/>
            <a:ext cx="2796721" cy="246221"/>
          </a:xfrm>
          <a:prstGeom prst="rect">
            <a:avLst/>
          </a:prstGeom>
          <a:noFill/>
        </p:spPr>
        <p:txBody>
          <a:bodyPr wrap="square" rtlCol="0">
            <a:spAutoFit/>
          </a:bodyPr>
          <a:lstStyle/>
          <a:p>
            <a:pPr>
              <a:defRPr lang="ko-KR" altLang="en-US"/>
            </a:pPr>
            <a:r>
              <a:rPr lang="ja-JP" altLang="en-US"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ゲーム紹介文</a:t>
            </a:r>
            <a:r>
              <a:rPr lang="en-US" altLang="ko-KR"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ゲーム方法、ストーリーなど</a:t>
            </a:r>
            <a:r>
              <a:rPr lang="en-US" altLang="ko-KR" sz="1000" dirty="0">
                <a:solidFill>
                  <a:schemeClr val="bg1">
                    <a:lumMod val="50000"/>
                  </a:schemeClr>
                </a:solidFill>
                <a:latin typeface="Yu Gothic" panose="020B0400000000000000" pitchFamily="34" charset="-128"/>
                <a:ea typeface="Yu Gothic" panose="020B0400000000000000" pitchFamily="34" charset="-128"/>
                <a:cs typeface="함초롬돋움" panose="020B0604000101010101" pitchFamily="50" charset="-127"/>
              </a:rPr>
              <a:t>)</a:t>
            </a:r>
            <a:endParaRPr lang="ko-KR" altLang="en-US" sz="1000" dirty="0">
              <a:solidFill>
                <a:schemeClr val="bg1">
                  <a:lumMod val="50000"/>
                </a:schemeClr>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5" name="직사각형 204">
            <a:extLst>
              <a:ext uri="{FF2B5EF4-FFF2-40B4-BE49-F238E27FC236}">
                <a16:creationId xmlns:a16="http://schemas.microsoft.com/office/drawing/2014/main" id="{1C137661-520C-4EEC-8097-2D979F19C3AB}"/>
              </a:ext>
            </a:extLst>
          </p:cNvPr>
          <p:cNvSpPr/>
          <p:nvPr/>
        </p:nvSpPr>
        <p:spPr>
          <a:xfrm>
            <a:off x="8478814" y="1907471"/>
            <a:ext cx="63194" cy="8562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6" name="직사각형 205">
            <a:extLst>
              <a:ext uri="{FF2B5EF4-FFF2-40B4-BE49-F238E27FC236}">
                <a16:creationId xmlns:a16="http://schemas.microsoft.com/office/drawing/2014/main" id="{1C137661-520C-4EEC-8097-2D979F19C3AB}"/>
              </a:ext>
            </a:extLst>
          </p:cNvPr>
          <p:cNvSpPr/>
          <p:nvPr/>
        </p:nvSpPr>
        <p:spPr>
          <a:xfrm>
            <a:off x="8478814" y="1907470"/>
            <a:ext cx="63194" cy="62037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0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207" name="직선 연결선 206"/>
          <p:cNvCxnSpPr/>
          <p:nvPr/>
        </p:nvCxnSpPr>
        <p:spPr>
          <a:xfrm>
            <a:off x="4854079" y="1858457"/>
            <a:ext cx="1013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8"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4"/>
            </p:custDataLst>
          </p:nvPr>
        </p:nvSpPr>
        <p:spPr>
          <a:xfrm>
            <a:off x="4607060" y="1425709"/>
            <a:ext cx="4294352" cy="2548103"/>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675"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09"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5"/>
            </p:custDataLst>
          </p:nvPr>
        </p:nvSpPr>
        <p:spPr>
          <a:xfrm>
            <a:off x="4852200" y="3043855"/>
            <a:ext cx="3702989" cy="548346"/>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cxnSp>
        <p:nvCxnSpPr>
          <p:cNvPr id="210" name="직선 연결선 209"/>
          <p:cNvCxnSpPr/>
          <p:nvPr/>
        </p:nvCxnSpPr>
        <p:spPr>
          <a:xfrm>
            <a:off x="4864637" y="2987580"/>
            <a:ext cx="10134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1" name="TextBox 210">
            <a:extLst>
              <a:ext uri="{FF2B5EF4-FFF2-40B4-BE49-F238E27FC236}">
                <a16:creationId xmlns:a16="http://schemas.microsoft.com/office/drawing/2014/main" id="{F26EE083-B5F4-453E-9F97-BAB32ED6D8AB}"/>
              </a:ext>
            </a:extLst>
          </p:cNvPr>
          <p:cNvSpPr txBox="1"/>
          <p:nvPr/>
        </p:nvSpPr>
        <p:spPr>
          <a:xfrm>
            <a:off x="4814442" y="2801013"/>
            <a:ext cx="1197718" cy="246221"/>
          </a:xfrm>
          <a:prstGeom prst="rect">
            <a:avLst/>
          </a:prstGeom>
          <a:noFill/>
        </p:spPr>
        <p:txBody>
          <a:bodyPr wrap="square" rtlCol="0">
            <a:spAutoFit/>
          </a:bodyPr>
          <a:lstStyle/>
          <a:p>
            <a:pPr>
              <a:defRPr lang="ko-KR" altLang="en-US"/>
            </a:pP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ゲームファイル</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12" name="그룹 211"/>
          <p:cNvGrpSpPr/>
          <p:nvPr/>
        </p:nvGrpSpPr>
        <p:grpSpPr>
          <a:xfrm>
            <a:off x="4841194" y="3050985"/>
            <a:ext cx="916841" cy="215444"/>
            <a:chOff x="634054" y="5839345"/>
            <a:chExt cx="1253561" cy="380448"/>
          </a:xfrm>
        </p:grpSpPr>
        <p:sp>
          <p:nvSpPr>
            <p:cNvPr id="224"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0"/>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5" name="TextBox 224">
              <a:extLst>
                <a:ext uri="{FF2B5EF4-FFF2-40B4-BE49-F238E27FC236}">
                  <a16:creationId xmlns:a16="http://schemas.microsoft.com/office/drawing/2014/main" id="{F26EE083-B5F4-453E-9F97-BAB32ED6D8AB}"/>
                </a:ext>
              </a:extLst>
            </p:cNvPr>
            <p:cNvSpPr txBox="1"/>
            <p:nvPr/>
          </p:nvSpPr>
          <p:spPr>
            <a:xfrm>
              <a:off x="634054" y="5839345"/>
              <a:ext cx="1253561" cy="380448"/>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213" name="그룹 212"/>
          <p:cNvGrpSpPr/>
          <p:nvPr/>
        </p:nvGrpSpPr>
        <p:grpSpPr>
          <a:xfrm>
            <a:off x="7639759" y="3651892"/>
            <a:ext cx="825642" cy="246221"/>
            <a:chOff x="5355769" y="6954950"/>
            <a:chExt cx="1070365" cy="312797"/>
          </a:xfrm>
        </p:grpSpPr>
        <p:sp>
          <p:nvSpPr>
            <p:cNvPr id="22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9"/>
              </p:custDataLst>
            </p:nvPr>
          </p:nvSpPr>
          <p:spPr>
            <a:xfrm>
              <a:off x="5355769" y="6954966"/>
              <a:ext cx="534392" cy="272062"/>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3" name="TextBox 222">
              <a:extLst>
                <a:ext uri="{FF2B5EF4-FFF2-40B4-BE49-F238E27FC236}">
                  <a16:creationId xmlns:a16="http://schemas.microsoft.com/office/drawing/2014/main" id="{F26EE083-B5F4-453E-9F97-BAB32ED6D8AB}"/>
                </a:ext>
              </a:extLst>
            </p:cNvPr>
            <p:cNvSpPr txBox="1"/>
            <p:nvPr/>
          </p:nvSpPr>
          <p:spPr>
            <a:xfrm>
              <a:off x="5355773" y="6954950"/>
              <a:ext cx="1070361" cy="312797"/>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등록</a:t>
              </a:r>
            </a:p>
          </p:txBody>
        </p:sp>
      </p:grpSp>
      <p:grpSp>
        <p:nvGrpSpPr>
          <p:cNvPr id="214" name="그룹 213"/>
          <p:cNvGrpSpPr/>
          <p:nvPr/>
        </p:nvGrpSpPr>
        <p:grpSpPr>
          <a:xfrm>
            <a:off x="8121756" y="3648472"/>
            <a:ext cx="626708" cy="246221"/>
            <a:chOff x="5355769" y="6954966"/>
            <a:chExt cx="803233" cy="322586"/>
          </a:xfrm>
        </p:grpSpPr>
        <p:sp>
          <p:nvSpPr>
            <p:cNvPr id="220"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8"/>
              </p:custDataLst>
            </p:nvPr>
          </p:nvSpPr>
          <p:spPr>
            <a:xfrm>
              <a:off x="5355769" y="6954966"/>
              <a:ext cx="534392" cy="272062"/>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21" name="TextBox 220">
              <a:extLst>
                <a:ext uri="{FF2B5EF4-FFF2-40B4-BE49-F238E27FC236}">
                  <a16:creationId xmlns:a16="http://schemas.microsoft.com/office/drawing/2014/main" id="{F26EE083-B5F4-453E-9F97-BAB32ED6D8AB}"/>
                </a:ext>
              </a:extLst>
            </p:cNvPr>
            <p:cNvSpPr txBox="1"/>
            <p:nvPr/>
          </p:nvSpPr>
          <p:spPr>
            <a:xfrm>
              <a:off x="5355772" y="6954966"/>
              <a:ext cx="803230" cy="322586"/>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취소</a:t>
              </a:r>
            </a:p>
          </p:txBody>
        </p:sp>
      </p:grpSp>
      <p:grpSp>
        <p:nvGrpSpPr>
          <p:cNvPr id="215" name="그룹 214"/>
          <p:cNvGrpSpPr/>
          <p:nvPr/>
        </p:nvGrpSpPr>
        <p:grpSpPr>
          <a:xfrm>
            <a:off x="4853895" y="3337838"/>
            <a:ext cx="844833" cy="215444"/>
            <a:chOff x="652185" y="5841511"/>
            <a:chExt cx="1129643" cy="380449"/>
          </a:xfrm>
        </p:grpSpPr>
        <p:sp>
          <p:nvSpPr>
            <p:cNvPr id="218"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7"/>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19" name="TextBox 218">
              <a:extLst>
                <a:ext uri="{FF2B5EF4-FFF2-40B4-BE49-F238E27FC236}">
                  <a16:creationId xmlns:a16="http://schemas.microsoft.com/office/drawing/2014/main" id="{F26EE083-B5F4-453E-9F97-BAB32ED6D8AB}"/>
                </a:ext>
              </a:extLst>
            </p:cNvPr>
            <p:cNvSpPr txBox="1"/>
            <p:nvPr/>
          </p:nvSpPr>
          <p:spPr>
            <a:xfrm>
              <a:off x="652185" y="5841511"/>
              <a:ext cx="1129643" cy="380449"/>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cxnSp>
        <p:nvCxnSpPr>
          <p:cNvPr id="216" name="직선 연결선 215"/>
          <p:cNvCxnSpPr/>
          <p:nvPr/>
        </p:nvCxnSpPr>
        <p:spPr>
          <a:xfrm>
            <a:off x="4908569" y="3541946"/>
            <a:ext cx="35274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직선 연결선 216"/>
          <p:cNvCxnSpPr/>
          <p:nvPr/>
        </p:nvCxnSpPr>
        <p:spPr>
          <a:xfrm>
            <a:off x="4908569" y="3265572"/>
            <a:ext cx="35274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7" name="표 256"/>
          <p:cNvGraphicFramePr>
            <a:graphicFrameLocks noGrp="1"/>
          </p:cNvGraphicFramePr>
          <p:nvPr>
            <p:extLst>
              <p:ext uri="{D42A27DB-BD31-4B8C-83A1-F6EECF244321}">
                <p14:modId xmlns:p14="http://schemas.microsoft.com/office/powerpoint/2010/main" val="3948005516"/>
              </p:ext>
            </p:extLst>
          </p:nvPr>
        </p:nvGraphicFramePr>
        <p:xfrm>
          <a:off x="4590066" y="3973090"/>
          <a:ext cx="4443426" cy="1109002"/>
        </p:xfrm>
        <a:graphic>
          <a:graphicData uri="http://schemas.openxmlformats.org/drawingml/2006/table">
            <a:tbl>
              <a:tblPr firstRow="1" lastCol="1" bandRow="1" bandCol="1">
                <a:tableStyleId>{69012ECD-51FC-41F1-AA8D-1B2483CD663E}</a:tableStyleId>
              </a:tblPr>
              <a:tblGrid>
                <a:gridCol w="341975">
                  <a:extLst>
                    <a:ext uri="{9D8B030D-6E8A-4147-A177-3AD203B41FA5}">
                      <a16:colId xmlns:a16="http://schemas.microsoft.com/office/drawing/2014/main" val="20000"/>
                    </a:ext>
                  </a:extLst>
                </a:gridCol>
                <a:gridCol w="4101451">
                  <a:extLst>
                    <a:ext uri="{9D8B030D-6E8A-4147-A177-3AD203B41FA5}">
                      <a16:colId xmlns:a16="http://schemas.microsoft.com/office/drawing/2014/main" val="20001"/>
                    </a:ext>
                  </a:extLst>
                </a:gridCol>
              </a:tblGrid>
              <a:tr h="251602">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Yu Gothic" panose="020B0400000000000000" pitchFamily="34" charset="-128"/>
                          <a:ea typeface="Yu Gothic" panose="020B0400000000000000" pitchFamily="34" charset="-128"/>
                        </a:rPr>
                        <a:t>Description(</a:t>
                      </a:r>
                      <a:r>
                        <a:rPr lang="ja-JP" altLang="en-US" sz="1000" dirty="0">
                          <a:latin typeface="Yu Gothic" panose="020B0400000000000000" pitchFamily="34" charset="-128"/>
                          <a:ea typeface="Yu Gothic" panose="020B0400000000000000" pitchFamily="34" charset="-128"/>
                        </a:rPr>
                        <a:t>画面の説明</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428700">
                <a:tc>
                  <a:txBody>
                    <a:bodyPr/>
                    <a:lstStyle/>
                    <a:p>
                      <a:pPr algn="ctr">
                        <a:lnSpc>
                          <a:spcPct val="100000"/>
                        </a:lnSpc>
                      </a:pP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lnSpc>
                          <a:spcPct val="100000"/>
                        </a:lnSpc>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該当コンテンツの紹介。</a:t>
                      </a:r>
                      <a:endParaRPr lang="en-US" altLang="ko-KR" sz="12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428700">
                <a:tc>
                  <a:txBody>
                    <a:bodyPr/>
                    <a:lstStyle/>
                    <a:p>
                      <a:pPr algn="ctr">
                        <a:lnSpc>
                          <a:spcPct val="100000"/>
                        </a:lnSpc>
                      </a:pP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該当コンテンツのジャンルを選択。</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58"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59" name="TextBox 10"/>
          <p:cNvSpPr txBox="1"/>
          <p:nvPr/>
        </p:nvSpPr>
        <p:spPr bwMode="auto">
          <a:xfrm>
            <a:off x="1482505" y="454179"/>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アップロード画面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60" name="직사각형 259"/>
          <p:cNvSpPr/>
          <p:nvPr/>
        </p:nvSpPr>
        <p:spPr>
          <a:xfrm>
            <a:off x="392999" y="1429141"/>
            <a:ext cx="1241124" cy="27992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1" name="타원 260"/>
          <p:cNvSpPr/>
          <p:nvPr/>
        </p:nvSpPr>
        <p:spPr>
          <a:xfrm>
            <a:off x="340763" y="138907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3" name="직사각형 262"/>
          <p:cNvSpPr/>
          <p:nvPr/>
        </p:nvSpPr>
        <p:spPr>
          <a:xfrm>
            <a:off x="399402" y="1763103"/>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5" name="타원 264"/>
          <p:cNvSpPr/>
          <p:nvPr/>
        </p:nvSpPr>
        <p:spPr>
          <a:xfrm>
            <a:off x="340763" y="166347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6" name="직사각형 265"/>
          <p:cNvSpPr/>
          <p:nvPr/>
        </p:nvSpPr>
        <p:spPr>
          <a:xfrm>
            <a:off x="395539" y="2589796"/>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67" name="타원 266"/>
          <p:cNvSpPr/>
          <p:nvPr/>
        </p:nvSpPr>
        <p:spPr>
          <a:xfrm>
            <a:off x="339419" y="2503029"/>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68" name="그룹 267"/>
          <p:cNvGrpSpPr/>
          <p:nvPr/>
        </p:nvGrpSpPr>
        <p:grpSpPr>
          <a:xfrm>
            <a:off x="2042576" y="2299204"/>
            <a:ext cx="826831" cy="215444"/>
            <a:chOff x="618471" y="5870268"/>
            <a:chExt cx="1205726" cy="379316"/>
          </a:xfrm>
        </p:grpSpPr>
        <p:sp>
          <p:nvSpPr>
            <p:cNvPr id="269"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6"/>
              </p:custDataLst>
            </p:nvPr>
          </p:nvSpPr>
          <p:spPr>
            <a:xfrm>
              <a:off x="736519" y="5899568"/>
              <a:ext cx="890147" cy="261908"/>
            </a:xfrm>
            <a:prstGeom prst="rect">
              <a:avLst/>
            </a:prstGeom>
            <a:solidFill>
              <a:schemeClr val="tx2">
                <a:lumMod val="20000"/>
                <a:lumOff val="80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68579" tIns="34290" rIns="171450" bIns="3429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0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70" name="TextBox 269">
              <a:extLst>
                <a:ext uri="{FF2B5EF4-FFF2-40B4-BE49-F238E27FC236}">
                  <a16:creationId xmlns:a16="http://schemas.microsoft.com/office/drawing/2014/main" id="{F26EE083-B5F4-453E-9F97-BAB32ED6D8AB}"/>
                </a:ext>
              </a:extLst>
            </p:cNvPr>
            <p:cNvSpPr txBox="1"/>
            <p:nvPr/>
          </p:nvSpPr>
          <p:spPr>
            <a:xfrm>
              <a:off x="618471" y="5870268"/>
              <a:ext cx="1205726" cy="379316"/>
            </a:xfrm>
            <a:prstGeom prst="rect">
              <a:avLst/>
            </a:prstGeom>
            <a:noFill/>
          </p:spPr>
          <p:txBody>
            <a:bodyPr wrap="square" rtlCol="0">
              <a:spAutoFit/>
            </a:bodyPr>
            <a:lstStyle/>
            <a:p>
              <a:pPr>
                <a:defRPr lang="ko-KR" altLang="en-US"/>
              </a:pP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添付ファイル</a:t>
              </a:r>
              <a:endParaRPr lang="en-US" altLang="ko-KR" sz="800" dirty="0">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71" name="직사각형 270"/>
          <p:cNvSpPr/>
          <p:nvPr/>
        </p:nvSpPr>
        <p:spPr>
          <a:xfrm>
            <a:off x="4843042" y="1904972"/>
            <a:ext cx="3603769" cy="78663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90742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그룹 47"/>
          <p:cNvGrpSpPr/>
          <p:nvPr/>
        </p:nvGrpSpPr>
        <p:grpSpPr>
          <a:xfrm>
            <a:off x="126557" y="818438"/>
            <a:ext cx="6286751" cy="4160558"/>
            <a:chOff x="3817410" y="828316"/>
            <a:chExt cx="4608511" cy="3053538"/>
          </a:xfrm>
        </p:grpSpPr>
        <p:grpSp>
          <p:nvGrpSpPr>
            <p:cNvPr id="49" name="그룹 48">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51" name="직사각형 50">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2" name="직사각형 51">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3" name="직사각형 52">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4"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5" name="그룹 54">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77" name="타원 76">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8" name="타원 77">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9" name="타원 78">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56" name="직선 연결선 55">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직사각형 56">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58" name="그룹 57">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74" name="직선 연결선 73">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직선 연결선 75">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59" name="그룹 58">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71" name="직선 연결선 70">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직선 연결선 71">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직선 연결선 72">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0" name="그룹 59">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68" name="타원 67">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9" name="직사각형 68">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0" name="이등변 삼각형 69">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1"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2"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3" name="그룹 62">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66"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4"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5"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0" name="직사각형 49">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graphicFrame>
        <p:nvGraphicFramePr>
          <p:cNvPr id="6" name="표 5"/>
          <p:cNvGraphicFramePr>
            <a:graphicFrameLocks noGrp="1"/>
          </p:cNvGraphicFramePr>
          <p:nvPr>
            <p:extLst>
              <p:ext uri="{D42A27DB-BD31-4B8C-83A1-F6EECF244321}">
                <p14:modId xmlns:p14="http://schemas.microsoft.com/office/powerpoint/2010/main" val="79398929"/>
              </p:ext>
            </p:extLst>
          </p:nvPr>
        </p:nvGraphicFramePr>
        <p:xfrm>
          <a:off x="6461554" y="818437"/>
          <a:ext cx="2471454" cy="4160556"/>
        </p:xfrm>
        <a:graphic>
          <a:graphicData uri="http://schemas.openxmlformats.org/drawingml/2006/table">
            <a:tbl>
              <a:tblPr firstRow="1" lastCol="1" bandRow="1" bandCol="1">
                <a:tableStyleId>{69012ECD-51FC-41F1-AA8D-1B2483CD663E}</a:tableStyleId>
              </a:tblPr>
              <a:tblGrid>
                <a:gridCol w="370069">
                  <a:extLst>
                    <a:ext uri="{9D8B030D-6E8A-4147-A177-3AD203B41FA5}">
                      <a16:colId xmlns:a16="http://schemas.microsoft.com/office/drawing/2014/main" val="20000"/>
                    </a:ext>
                  </a:extLst>
                </a:gridCol>
                <a:gridCol w="2101385">
                  <a:extLst>
                    <a:ext uri="{9D8B030D-6E8A-4147-A177-3AD203B41FA5}">
                      <a16:colId xmlns:a16="http://schemas.microsoft.com/office/drawing/2014/main" val="20001"/>
                    </a:ext>
                  </a:extLst>
                </a:gridCol>
              </a:tblGrid>
              <a:tr h="531937">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977287">
                <a:tc>
                  <a:txBody>
                    <a:bodyPr/>
                    <a:lstStyle/>
                    <a:p>
                      <a:pPr algn="ctr">
                        <a:lnSpc>
                          <a:spcPct val="100000"/>
                        </a:lnSpc>
                      </a:pPr>
                      <a:r>
                        <a:rPr lang="en-US" altLang="ko-KR" sz="1400" b="0" dirty="0">
                          <a:latin typeface="Yu Gothic" panose="020B0400000000000000" pitchFamily="34" charset="-128"/>
                          <a:ea typeface="Yu Gothic" panose="020B0400000000000000" pitchFamily="34" charset="-128"/>
                        </a:rPr>
                        <a:t>1</a:t>
                      </a:r>
                      <a:endParaRPr lang="ko-KR" altLang="en-US" sz="1400" b="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lnSpc>
                          <a:spcPct val="100000"/>
                        </a:lnSpc>
                      </a:pPr>
                      <a:r>
                        <a:rPr lang="ja-JP" altLang="en-US" sz="105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メインアイコンおよびカテゴリ。</a:t>
                      </a:r>
                      <a:endParaRPr lang="en-US" altLang="ko-KR" sz="105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1325666">
                <a:tc>
                  <a:txBody>
                    <a:bodyPr/>
                    <a:lstStyle/>
                    <a:p>
                      <a:pPr algn="ctr">
                        <a:lnSpc>
                          <a:spcPct val="100000"/>
                        </a:lnSpc>
                      </a:pPr>
                      <a:r>
                        <a:rPr lang="en-US" altLang="ko-KR" sz="1400" b="0" dirty="0">
                          <a:latin typeface="Yu Gothic" panose="020B0400000000000000" pitchFamily="34" charset="-128"/>
                          <a:ea typeface="Yu Gothic" panose="020B0400000000000000" pitchFamily="34" charset="-128"/>
                        </a:rPr>
                        <a:t>2</a:t>
                      </a:r>
                      <a:endParaRPr lang="ko-KR" altLang="en-US" sz="1400" b="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5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ゲームファンディングの現況表示、開発中のゲームイメージおよび紹介。</a:t>
                      </a:r>
                      <a:endParaRPr lang="ko-KR" altLang="en-US" sz="105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1325666">
                <a:tc>
                  <a:txBody>
                    <a:bodyPr/>
                    <a:lstStyle/>
                    <a:p>
                      <a:pPr marL="0" indent="0" algn="ctr">
                        <a:lnSpc>
                          <a:spcPct val="100000"/>
                        </a:lnSpc>
                        <a:buFont typeface="+mj-lt"/>
                        <a:buNone/>
                      </a:pPr>
                      <a:r>
                        <a:rPr lang="en-US" altLang="ko-KR" sz="1400" b="0" dirty="0">
                          <a:latin typeface="Yu Gothic" panose="020B0400000000000000" pitchFamily="34" charset="-128"/>
                          <a:ea typeface="Yu Gothic" panose="020B0400000000000000" pitchFamily="34" charset="-128"/>
                        </a:rPr>
                        <a:t>3</a:t>
                      </a:r>
                      <a:endParaRPr lang="ko-KR" altLang="en-US" sz="1400" b="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5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該当コンテンツを後援するためにボタンを押すと、進行中の後援に移る。</a:t>
                      </a:r>
                      <a:endParaRPr lang="en-US" altLang="ko-KR" sz="7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0" name="그룹 9">
            <a:extLst>
              <a:ext uri="{FF2B5EF4-FFF2-40B4-BE49-F238E27FC236}">
                <a16:creationId xmlns:a16="http://schemas.microsoft.com/office/drawing/2014/main" id="{0A22FF3C-387B-4C1A-9F10-BDFD71112C1C}"/>
              </a:ext>
            </a:extLst>
          </p:cNvPr>
          <p:cNvGrpSpPr/>
          <p:nvPr/>
        </p:nvGrpSpPr>
        <p:grpSpPr>
          <a:xfrm>
            <a:off x="190293" y="2269408"/>
            <a:ext cx="2009942" cy="2460172"/>
            <a:chOff x="253726" y="3025876"/>
            <a:chExt cx="2679922" cy="3280229"/>
          </a:xfrm>
        </p:grpSpPr>
        <p:sp>
          <p:nvSpPr>
            <p:cNvPr id="11" name="사각형: 둥근 모서리 32">
              <a:extLst>
                <a:ext uri="{FF2B5EF4-FFF2-40B4-BE49-F238E27FC236}">
                  <a16:creationId xmlns:a16="http://schemas.microsoft.com/office/drawing/2014/main" id="{2351BDED-9A82-46D0-8AC0-DF908AB7FBE9}"/>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FUND</a:t>
              </a:r>
              <a:endParaRPr lang="ko-KR" altLang="en-US" sz="900"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 name="직사각형 11">
              <a:extLst>
                <a:ext uri="{FF2B5EF4-FFF2-40B4-BE49-F238E27FC236}">
                  <a16:creationId xmlns:a16="http://schemas.microsoft.com/office/drawing/2014/main" id="{E7B55776-F6C5-48FC-A924-144A93E2A5F5}"/>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 name="직사각형 12">
              <a:extLst>
                <a:ext uri="{FF2B5EF4-FFF2-40B4-BE49-F238E27FC236}">
                  <a16:creationId xmlns:a16="http://schemas.microsoft.com/office/drawing/2014/main" id="{7624BE09-40AE-46F5-84C5-1BF7EAC8FC39}"/>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a:extLst>
                <a:ext uri="{FF2B5EF4-FFF2-40B4-BE49-F238E27FC236}">
                  <a16:creationId xmlns:a16="http://schemas.microsoft.com/office/drawing/2014/main" id="{78E8EDB2-BE07-43B0-AE3F-7B6345D7E4EE}"/>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 name="TextBox 14">
              <a:extLst>
                <a:ext uri="{FF2B5EF4-FFF2-40B4-BE49-F238E27FC236}">
                  <a16:creationId xmlns:a16="http://schemas.microsoft.com/office/drawing/2014/main" id="{29C9A457-1FF8-47AD-B39D-8499DA60B651}"/>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IMG</a:t>
              </a:r>
            </a:p>
          </p:txBody>
        </p:sp>
        <p:sp>
          <p:nvSpPr>
            <p:cNvPr id="16" name="TextBox 15">
              <a:extLst>
                <a:ext uri="{FF2B5EF4-FFF2-40B4-BE49-F238E27FC236}">
                  <a16:creationId xmlns:a16="http://schemas.microsoft.com/office/drawing/2014/main" id="{4ACECFC2-8878-4651-9713-D25FDAAD0A50}"/>
                </a:ext>
              </a:extLst>
            </p:cNvPr>
            <p:cNvSpPr txBox="1"/>
            <p:nvPr/>
          </p:nvSpPr>
          <p:spPr>
            <a:xfrm>
              <a:off x="802869" y="4442920"/>
              <a:ext cx="1786805" cy="553997"/>
            </a:xfrm>
            <a:prstGeom prst="rect">
              <a:avLst/>
            </a:prstGeom>
            <a:ln>
              <a:solidFill>
                <a:schemeClr val="accent6">
                  <a:lumMod val="50000"/>
                </a:schemeClr>
              </a:solidFill>
            </a:ln>
          </p:spPr>
          <p:txBody>
            <a:bodyPr wrap="square" rtlCol="0">
              <a:spAutoFit/>
            </a:bodyPr>
            <a:lstStyle/>
            <a:p>
              <a:pPr algn="l"/>
              <a:r>
                <a:rPr lang="en-US" altLang="ko-KR" sz="2100" dirty="0">
                  <a:latin typeface="Yu Gothic" panose="020B0400000000000000" pitchFamily="34" charset="-128"/>
                  <a:ea typeface="Yu Gothic" panose="020B0400000000000000" pitchFamily="34" charset="-128"/>
                  <a:cs typeface="함초롬돋움" panose="020B0604000101010101" pitchFamily="50" charset="-127"/>
                </a:rPr>
                <a:t>Content</a:t>
              </a:r>
            </a:p>
          </p:txBody>
        </p:sp>
        <p:sp>
          <p:nvSpPr>
            <p:cNvPr id="17" name="사각형: 둥근 모서리 182">
              <a:extLst>
                <a:ext uri="{FF2B5EF4-FFF2-40B4-BE49-F238E27FC236}">
                  <a16:creationId xmlns:a16="http://schemas.microsoft.com/office/drawing/2014/main" id="{03D7FE43-C29E-4505-A867-EB934A85CB5F}"/>
                </a:ext>
              </a:extLst>
            </p:cNvPr>
            <p:cNvSpPr/>
            <p:nvPr/>
          </p:nvSpPr>
          <p:spPr>
            <a:xfrm>
              <a:off x="504021" y="5050666"/>
              <a:ext cx="2243572" cy="322505"/>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 name="사각형: 둥근 모서리 183">
              <a:extLst>
                <a:ext uri="{FF2B5EF4-FFF2-40B4-BE49-F238E27FC236}">
                  <a16:creationId xmlns:a16="http://schemas.microsoft.com/office/drawing/2014/main" id="{D705F629-B60D-4434-85FB-9A9B242461CC}"/>
                </a:ext>
              </a:extLst>
            </p:cNvPr>
            <p:cNvSpPr/>
            <p:nvPr/>
          </p:nvSpPr>
          <p:spPr>
            <a:xfrm>
              <a:off x="528869" y="5083355"/>
              <a:ext cx="1570861" cy="264416"/>
            </a:xfrm>
            <a:prstGeom prst="roundRect">
              <a:avLst/>
            </a:prstGeom>
            <a:solidFill>
              <a:srgbClr val="76B1EE"/>
            </a:solidFill>
            <a:ln>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19" name="그룹 18">
            <a:extLst>
              <a:ext uri="{FF2B5EF4-FFF2-40B4-BE49-F238E27FC236}">
                <a16:creationId xmlns:a16="http://schemas.microsoft.com/office/drawing/2014/main" id="{05316CE1-D1F1-4DAB-97DF-DC27B2DB1333}"/>
              </a:ext>
            </a:extLst>
          </p:cNvPr>
          <p:cNvGrpSpPr/>
          <p:nvPr/>
        </p:nvGrpSpPr>
        <p:grpSpPr>
          <a:xfrm>
            <a:off x="2219120" y="2269408"/>
            <a:ext cx="2009942" cy="2460172"/>
            <a:chOff x="253726" y="3025876"/>
            <a:chExt cx="2679922" cy="3280229"/>
          </a:xfrm>
        </p:grpSpPr>
        <p:sp>
          <p:nvSpPr>
            <p:cNvPr id="20" name="사각형: 둥근 모서리 168">
              <a:extLst>
                <a:ext uri="{FF2B5EF4-FFF2-40B4-BE49-F238E27FC236}">
                  <a16:creationId xmlns:a16="http://schemas.microsoft.com/office/drawing/2014/main" id="{CA7B42FB-7FAC-4CD7-A508-C0C953B0694F}"/>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FUND</a:t>
              </a:r>
              <a:endParaRPr lang="ko-KR" altLang="en-US" sz="900"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직사각형 20">
              <a:extLst>
                <a:ext uri="{FF2B5EF4-FFF2-40B4-BE49-F238E27FC236}">
                  <a16:creationId xmlns:a16="http://schemas.microsoft.com/office/drawing/2014/main" id="{1DECC0FF-8FE2-42AE-A4A9-68BDD6E11AD5}"/>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2" name="직사각형 21">
              <a:extLst>
                <a:ext uri="{FF2B5EF4-FFF2-40B4-BE49-F238E27FC236}">
                  <a16:creationId xmlns:a16="http://schemas.microsoft.com/office/drawing/2014/main" id="{72174395-AC30-4595-AD34-9F050A045DDF}"/>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 name="직사각형 22">
              <a:extLst>
                <a:ext uri="{FF2B5EF4-FFF2-40B4-BE49-F238E27FC236}">
                  <a16:creationId xmlns:a16="http://schemas.microsoft.com/office/drawing/2014/main" id="{1B8AB1C0-F53D-41AF-9182-C51A09E6768E}"/>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 name="TextBox 23">
              <a:extLst>
                <a:ext uri="{FF2B5EF4-FFF2-40B4-BE49-F238E27FC236}">
                  <a16:creationId xmlns:a16="http://schemas.microsoft.com/office/drawing/2014/main" id="{8B09C963-61FA-4635-9568-05DA5AC743DB}"/>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IMG</a:t>
              </a:r>
            </a:p>
          </p:txBody>
        </p:sp>
        <p:sp>
          <p:nvSpPr>
            <p:cNvPr id="25" name="TextBox 24">
              <a:extLst>
                <a:ext uri="{FF2B5EF4-FFF2-40B4-BE49-F238E27FC236}">
                  <a16:creationId xmlns:a16="http://schemas.microsoft.com/office/drawing/2014/main" id="{395679B0-F358-4C2B-B37E-7E28430FAC7F}"/>
                </a:ext>
              </a:extLst>
            </p:cNvPr>
            <p:cNvSpPr txBox="1"/>
            <p:nvPr/>
          </p:nvSpPr>
          <p:spPr>
            <a:xfrm>
              <a:off x="757845" y="4438200"/>
              <a:ext cx="1733940" cy="553997"/>
            </a:xfrm>
            <a:prstGeom prst="rect">
              <a:avLst/>
            </a:prstGeom>
            <a:ln>
              <a:solidFill>
                <a:schemeClr val="accent6">
                  <a:lumMod val="50000"/>
                </a:schemeClr>
              </a:solidFill>
            </a:ln>
          </p:spPr>
          <p:txBody>
            <a:bodyPr wrap="square" rtlCol="0">
              <a:spAutoFit/>
            </a:bodyPr>
            <a:lstStyle/>
            <a:p>
              <a:pPr algn="l"/>
              <a:r>
                <a:rPr lang="en-US" altLang="ko-KR" sz="2100" dirty="0">
                  <a:latin typeface="Yu Gothic" panose="020B0400000000000000" pitchFamily="34" charset="-128"/>
                  <a:ea typeface="Yu Gothic" panose="020B0400000000000000" pitchFamily="34" charset="-128"/>
                  <a:cs typeface="함초롬돋움" panose="020B0604000101010101" pitchFamily="50" charset="-127"/>
                </a:rPr>
                <a:t>Content</a:t>
              </a:r>
            </a:p>
          </p:txBody>
        </p:sp>
      </p:grpSp>
      <p:grpSp>
        <p:nvGrpSpPr>
          <p:cNvPr id="26" name="그룹 25">
            <a:extLst>
              <a:ext uri="{FF2B5EF4-FFF2-40B4-BE49-F238E27FC236}">
                <a16:creationId xmlns:a16="http://schemas.microsoft.com/office/drawing/2014/main" id="{9D09DD3A-2269-4E60-8AF9-C0135E83F897}"/>
              </a:ext>
            </a:extLst>
          </p:cNvPr>
          <p:cNvGrpSpPr/>
          <p:nvPr/>
        </p:nvGrpSpPr>
        <p:grpSpPr>
          <a:xfrm>
            <a:off x="4247944" y="2278932"/>
            <a:ext cx="2009942" cy="2460172"/>
            <a:chOff x="253726" y="3025876"/>
            <a:chExt cx="2679922" cy="3280229"/>
          </a:xfrm>
        </p:grpSpPr>
        <p:sp>
          <p:nvSpPr>
            <p:cNvPr id="27" name="사각형: 둥근 모서리 176">
              <a:extLst>
                <a:ext uri="{FF2B5EF4-FFF2-40B4-BE49-F238E27FC236}">
                  <a16:creationId xmlns:a16="http://schemas.microsoft.com/office/drawing/2014/main" id="{3174A6BC-0A91-4F4B-8F2A-89BFF95986E5}"/>
                </a:ext>
              </a:extLst>
            </p:cNvPr>
            <p:cNvSpPr/>
            <p:nvPr/>
          </p:nvSpPr>
          <p:spPr>
            <a:xfrm>
              <a:off x="1228101" y="5966550"/>
              <a:ext cx="755597" cy="322505"/>
            </a:xfrm>
            <a:prstGeom prst="roundRect">
              <a:avLst/>
            </a:prstGeom>
            <a:solidFill>
              <a:srgbClr val="76B1EE"/>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ko-KR" sz="9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FUND</a:t>
              </a:r>
              <a:endParaRPr lang="ko-KR" altLang="en-US" sz="900"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8" name="직사각형 27">
              <a:extLst>
                <a:ext uri="{FF2B5EF4-FFF2-40B4-BE49-F238E27FC236}">
                  <a16:creationId xmlns:a16="http://schemas.microsoft.com/office/drawing/2014/main" id="{584A5F1F-2209-48EA-9712-C6B766FCEAF8}"/>
                </a:ext>
              </a:extLst>
            </p:cNvPr>
            <p:cNvSpPr/>
            <p:nvPr/>
          </p:nvSpPr>
          <p:spPr>
            <a:xfrm>
              <a:off x="253726" y="3025876"/>
              <a:ext cx="2679922" cy="328022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9" name="직사각형 28">
              <a:extLst>
                <a:ext uri="{FF2B5EF4-FFF2-40B4-BE49-F238E27FC236}">
                  <a16:creationId xmlns:a16="http://schemas.microsoft.com/office/drawing/2014/main" id="{D7384441-F5D8-4CDE-AFA7-D89A8E2133BB}"/>
                </a:ext>
              </a:extLst>
            </p:cNvPr>
            <p:cNvSpPr/>
            <p:nvPr/>
          </p:nvSpPr>
          <p:spPr>
            <a:xfrm>
              <a:off x="333632" y="3114102"/>
              <a:ext cx="2544537" cy="886799"/>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 name="직사각형 29">
              <a:extLst>
                <a:ext uri="{FF2B5EF4-FFF2-40B4-BE49-F238E27FC236}">
                  <a16:creationId xmlns:a16="http://schemas.microsoft.com/office/drawing/2014/main" id="{7CB5A244-0216-4E7B-B414-7DFD74076A35}"/>
                </a:ext>
              </a:extLst>
            </p:cNvPr>
            <p:cNvSpPr/>
            <p:nvPr/>
          </p:nvSpPr>
          <p:spPr>
            <a:xfrm>
              <a:off x="347703" y="4071232"/>
              <a:ext cx="2534361" cy="1799924"/>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 name="TextBox 30">
              <a:extLst>
                <a:ext uri="{FF2B5EF4-FFF2-40B4-BE49-F238E27FC236}">
                  <a16:creationId xmlns:a16="http://schemas.microsoft.com/office/drawing/2014/main" id="{21A99B93-FC27-49BB-BDF5-578605AACBE5}"/>
                </a:ext>
              </a:extLst>
            </p:cNvPr>
            <p:cNvSpPr txBox="1"/>
            <p:nvPr/>
          </p:nvSpPr>
          <p:spPr>
            <a:xfrm>
              <a:off x="1264687" y="3455429"/>
              <a:ext cx="719010" cy="369332"/>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IMG</a:t>
              </a:r>
            </a:p>
          </p:txBody>
        </p:sp>
        <p:sp>
          <p:nvSpPr>
            <p:cNvPr id="32" name="TextBox 31">
              <a:extLst>
                <a:ext uri="{FF2B5EF4-FFF2-40B4-BE49-F238E27FC236}">
                  <a16:creationId xmlns:a16="http://schemas.microsoft.com/office/drawing/2014/main" id="{6A6FB76B-9E68-4963-8331-64958CEE5753}"/>
                </a:ext>
              </a:extLst>
            </p:cNvPr>
            <p:cNvSpPr txBox="1"/>
            <p:nvPr/>
          </p:nvSpPr>
          <p:spPr>
            <a:xfrm>
              <a:off x="843778" y="4403073"/>
              <a:ext cx="1699592" cy="553997"/>
            </a:xfrm>
            <a:prstGeom prst="rect">
              <a:avLst/>
            </a:prstGeom>
            <a:ln>
              <a:solidFill>
                <a:schemeClr val="accent6">
                  <a:lumMod val="50000"/>
                </a:schemeClr>
              </a:solidFill>
            </a:ln>
          </p:spPr>
          <p:txBody>
            <a:bodyPr wrap="square" rtlCol="0">
              <a:spAutoFit/>
            </a:bodyPr>
            <a:lstStyle/>
            <a:p>
              <a:pPr algn="l"/>
              <a:r>
                <a:rPr lang="en-US" altLang="ko-KR" sz="2100" dirty="0">
                  <a:latin typeface="Yu Gothic" panose="020B0400000000000000" pitchFamily="34" charset="-128"/>
                  <a:ea typeface="Yu Gothic" panose="020B0400000000000000" pitchFamily="34" charset="-128"/>
                  <a:cs typeface="함초롬돋움" panose="020B0604000101010101" pitchFamily="50" charset="-127"/>
                </a:rPr>
                <a:t>Content</a:t>
              </a:r>
            </a:p>
          </p:txBody>
        </p:sp>
      </p:grpSp>
      <p:sp>
        <p:nvSpPr>
          <p:cNvPr id="33" name="사각형: 둥근 모서리 184">
            <a:extLst>
              <a:ext uri="{FF2B5EF4-FFF2-40B4-BE49-F238E27FC236}">
                <a16:creationId xmlns:a16="http://schemas.microsoft.com/office/drawing/2014/main" id="{6DB19D91-FD00-4DD4-9715-4E8011A69270}"/>
              </a:ext>
            </a:extLst>
          </p:cNvPr>
          <p:cNvSpPr/>
          <p:nvPr/>
        </p:nvSpPr>
        <p:spPr>
          <a:xfrm>
            <a:off x="2425892" y="3759428"/>
            <a:ext cx="1682680" cy="241879"/>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 name="사각형: 둥근 모서리 185">
            <a:extLst>
              <a:ext uri="{FF2B5EF4-FFF2-40B4-BE49-F238E27FC236}">
                <a16:creationId xmlns:a16="http://schemas.microsoft.com/office/drawing/2014/main" id="{6FF233C7-82B5-42F0-A2A5-9CE6B2D4E83D}"/>
              </a:ext>
            </a:extLst>
          </p:cNvPr>
          <p:cNvSpPr/>
          <p:nvPr/>
        </p:nvSpPr>
        <p:spPr>
          <a:xfrm>
            <a:off x="2444529" y="3783944"/>
            <a:ext cx="803839" cy="207837"/>
          </a:xfrm>
          <a:prstGeom prst="roundRect">
            <a:avLst/>
          </a:prstGeom>
          <a:solidFill>
            <a:schemeClr val="accent5">
              <a:lumMod val="60000"/>
              <a:lumOff val="40000"/>
            </a:schemeClr>
          </a:solidFill>
          <a:ln>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5" name="사각형: 둥근 모서리 186">
            <a:extLst>
              <a:ext uri="{FF2B5EF4-FFF2-40B4-BE49-F238E27FC236}">
                <a16:creationId xmlns:a16="http://schemas.microsoft.com/office/drawing/2014/main" id="{DC1CFE05-23B7-48DA-97F1-14C71DD520AE}"/>
              </a:ext>
            </a:extLst>
          </p:cNvPr>
          <p:cNvSpPr/>
          <p:nvPr/>
        </p:nvSpPr>
        <p:spPr>
          <a:xfrm>
            <a:off x="4397567" y="3759428"/>
            <a:ext cx="1682680" cy="241879"/>
          </a:xfrm>
          <a:prstGeom prst="roundRect">
            <a:avLst/>
          </a:prstGeom>
          <a:solidFill>
            <a:schemeClr val="bg1">
              <a:lumMod val="85000"/>
            </a:schemeClr>
          </a:solidFill>
          <a:ln>
            <a:solidFill>
              <a:schemeClr val="accent6">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사각형: 둥근 모서리 187">
            <a:extLst>
              <a:ext uri="{FF2B5EF4-FFF2-40B4-BE49-F238E27FC236}">
                <a16:creationId xmlns:a16="http://schemas.microsoft.com/office/drawing/2014/main" id="{88E905BC-3BA1-43B4-B268-682A42AA2333}"/>
              </a:ext>
            </a:extLst>
          </p:cNvPr>
          <p:cNvSpPr/>
          <p:nvPr/>
        </p:nvSpPr>
        <p:spPr>
          <a:xfrm>
            <a:off x="4393341" y="3765972"/>
            <a:ext cx="1584518" cy="217361"/>
          </a:xfrm>
          <a:prstGeom prst="roundRect">
            <a:avLst/>
          </a:prstGeom>
          <a:solidFill>
            <a:schemeClr val="accent5">
              <a:lumMod val="60000"/>
              <a:lumOff val="40000"/>
            </a:schemeClr>
          </a:solidFill>
          <a:ln>
            <a:solidFill>
              <a:schemeClr val="accent6">
                <a:lumMod val="50000"/>
              </a:schemeClr>
            </a:solid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ko-KR" altLang="en-US" sz="9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TextBox 36">
            <a:extLst>
              <a:ext uri="{FF2B5EF4-FFF2-40B4-BE49-F238E27FC236}">
                <a16:creationId xmlns:a16="http://schemas.microsoft.com/office/drawing/2014/main" id="{AFC0A34E-3C2C-4CF6-8AE1-7A816A1D0B65}"/>
              </a:ext>
            </a:extLst>
          </p:cNvPr>
          <p:cNvSpPr txBox="1"/>
          <p:nvPr/>
        </p:nvSpPr>
        <p:spPr>
          <a:xfrm>
            <a:off x="1626325" y="1748204"/>
            <a:ext cx="3232656" cy="415498"/>
          </a:xfrm>
          <a:prstGeom prst="rect">
            <a:avLst/>
          </a:prstGeom>
          <a:ln>
            <a:solidFill>
              <a:schemeClr val="tx1"/>
            </a:solidFill>
          </a:ln>
        </p:spPr>
        <p:txBody>
          <a:bodyPr wrap="square" rtlCol="0">
            <a:spAutoFit/>
          </a:bodyPr>
          <a:lstStyle/>
          <a:p>
            <a:pPr algn="ctr"/>
            <a:r>
              <a:rPr lang="ja-JP" altLang="en-US" sz="2100" dirty="0">
                <a:latin typeface="Yu Gothic" panose="020B0400000000000000" pitchFamily="34" charset="-128"/>
                <a:ea typeface="Yu Gothic" panose="020B0400000000000000" pitchFamily="34" charset="-128"/>
                <a:cs typeface="함초롬돋움" panose="020B0604000101010101" pitchFamily="50" charset="-127"/>
              </a:rPr>
              <a:t>進行中のフ</a:t>
            </a:r>
            <a:r>
              <a:rPr lang="ja-JP" altLang="en-US" sz="2100">
                <a:latin typeface="Yu Gothic" panose="020B0400000000000000" pitchFamily="34" charset="-128"/>
                <a:ea typeface="Yu Gothic" panose="020B0400000000000000" pitchFamily="34" charset="-128"/>
                <a:cs typeface="함초롬돋움" panose="020B0604000101010101" pitchFamily="50" charset="-127"/>
              </a:rPr>
              <a:t>ァンディ</a:t>
            </a:r>
            <a:r>
              <a:rPr lang="ja-JP" altLang="en-US" sz="2100" dirty="0">
                <a:latin typeface="Yu Gothic" panose="020B0400000000000000" pitchFamily="34" charset="-128"/>
                <a:ea typeface="Yu Gothic" panose="020B0400000000000000" pitchFamily="34" charset="-128"/>
                <a:cs typeface="함초롬돋움" panose="020B0604000101010101" pitchFamily="50" charset="-127"/>
              </a:rPr>
              <a:t>ング</a:t>
            </a:r>
            <a:endParaRPr lang="en-US" altLang="ko-KR" sz="21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8" name="TextBox 37">
            <a:extLst>
              <a:ext uri="{FF2B5EF4-FFF2-40B4-BE49-F238E27FC236}">
                <a16:creationId xmlns:a16="http://schemas.microsoft.com/office/drawing/2014/main" id="{71964968-36F9-4982-9EE9-109D7A6BE93B}"/>
              </a:ext>
            </a:extLst>
          </p:cNvPr>
          <p:cNvSpPr txBox="1"/>
          <p:nvPr/>
        </p:nvSpPr>
        <p:spPr>
          <a:xfrm>
            <a:off x="364454" y="4068579"/>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60%funded result:00</a:t>
            </a:r>
          </a:p>
        </p:txBody>
      </p:sp>
      <p:sp>
        <p:nvSpPr>
          <p:cNvPr id="39" name="TextBox 38">
            <a:extLst>
              <a:ext uri="{FF2B5EF4-FFF2-40B4-BE49-F238E27FC236}">
                <a16:creationId xmlns:a16="http://schemas.microsoft.com/office/drawing/2014/main" id="{421CBC9C-B9A1-4EEE-A80C-6F43CEAD9824}"/>
              </a:ext>
            </a:extLst>
          </p:cNvPr>
          <p:cNvSpPr txBox="1"/>
          <p:nvPr/>
        </p:nvSpPr>
        <p:spPr>
          <a:xfrm>
            <a:off x="2318799" y="4071951"/>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40%funded result:00</a:t>
            </a:r>
          </a:p>
        </p:txBody>
      </p:sp>
      <p:sp>
        <p:nvSpPr>
          <p:cNvPr id="40" name="TextBox 39">
            <a:extLst>
              <a:ext uri="{FF2B5EF4-FFF2-40B4-BE49-F238E27FC236}">
                <a16:creationId xmlns:a16="http://schemas.microsoft.com/office/drawing/2014/main" id="{758EC0A9-4442-4680-BDC0-678C9BE18B7B}"/>
              </a:ext>
            </a:extLst>
          </p:cNvPr>
          <p:cNvSpPr txBox="1"/>
          <p:nvPr/>
        </p:nvSpPr>
        <p:spPr>
          <a:xfrm>
            <a:off x="4366673" y="4071951"/>
            <a:ext cx="1835783" cy="276999"/>
          </a:xfrm>
          <a:prstGeom prst="rect">
            <a:avLst/>
          </a:prstGeom>
          <a:ln>
            <a:solidFill>
              <a:schemeClr val="accent6">
                <a:lumMod val="50000"/>
              </a:schemeClr>
            </a:solidFill>
          </a:ln>
        </p:spPr>
        <p:txBody>
          <a:bodyPr wrap="square" rtlCol="0">
            <a:spAutoFit/>
          </a:bodyPr>
          <a:lstStyle/>
          <a:p>
            <a:pPr algn="l"/>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95%funded result:00</a:t>
            </a:r>
          </a:p>
        </p:txBody>
      </p:sp>
      <p:sp>
        <p:nvSpPr>
          <p:cNvPr id="42" name="TextBox 41">
            <a:extLst>
              <a:ext uri="{FF2B5EF4-FFF2-40B4-BE49-F238E27FC236}">
                <a16:creationId xmlns:a16="http://schemas.microsoft.com/office/drawing/2014/main" id="{32630B1A-0BE9-4551-9668-62FBD3A07273}"/>
              </a:ext>
            </a:extLst>
          </p:cNvPr>
          <p:cNvSpPr txBox="1"/>
          <p:nvPr/>
        </p:nvSpPr>
        <p:spPr>
          <a:xfrm>
            <a:off x="121893" y="1323075"/>
            <a:ext cx="1306768" cy="300210"/>
          </a:xfrm>
          <a:prstGeom prst="rect">
            <a:avLst/>
          </a:prstGeom>
        </p:spPr>
        <p:txBody>
          <a:bodyPr wrap="none">
            <a:spAutoFit/>
          </a:bodyPr>
          <a:lstStyle/>
          <a:p>
            <a:pPr>
              <a:defRPr lang="ko-KR" altLang="en-US"/>
            </a:pP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Indie </a:t>
            </a:r>
            <a:r>
              <a:rPr lang="en-US" altLang="ko-KR" sz="1351" dirty="0">
                <a:solidFill>
                  <a:srgbClr val="0070C0"/>
                </a:solidFill>
                <a:latin typeface="Yu Gothic" panose="020B0400000000000000" pitchFamily="34" charset="-128"/>
                <a:ea typeface="Yu Gothic" panose="020B0400000000000000" pitchFamily="34" charset="-128"/>
                <a:cs typeface="함초롬돋움" panose="020B0604000101010101" pitchFamily="50" charset="-127"/>
              </a:rPr>
              <a:t>Sponsor</a:t>
            </a:r>
            <a:endParaRPr lang="en-US" altLang="ko-KR" sz="135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3" name="TextBox 42">
            <a:extLst>
              <a:ext uri="{FF2B5EF4-FFF2-40B4-BE49-F238E27FC236}">
                <a16:creationId xmlns:a16="http://schemas.microsoft.com/office/drawing/2014/main" id="{F26EE083-B5F4-453E-9F97-BAB32ED6D8AB}"/>
              </a:ext>
            </a:extLst>
          </p:cNvPr>
          <p:cNvSpPr txBox="1"/>
          <p:nvPr/>
        </p:nvSpPr>
        <p:spPr>
          <a:xfrm>
            <a:off x="1526688" y="1341469"/>
            <a:ext cx="4948622" cy="246221"/>
          </a:xfrm>
          <a:prstGeom prst="rect">
            <a:avLst/>
          </a:prstGeom>
          <a:noFill/>
        </p:spPr>
        <p:txBody>
          <a:bodyPr wrap="square" rtlCol="0">
            <a:spAutoFit/>
          </a:bodyPr>
          <a:lstStyle/>
          <a:p>
            <a:pPr>
              <a:defRPr lang="ko-KR" altLang="en-US"/>
            </a:pP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アップロード</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お客様窓口ー</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マイページ</a:t>
            </a:r>
            <a:r>
              <a:rPr lang="ko-KR" altLang="en-US" sz="1000" dirty="0">
                <a:latin typeface="Yu Gothic" panose="020B0400000000000000" pitchFamily="34" charset="-128"/>
                <a:ea typeface="함초롬돋움" panose="020B0604000101010101" pitchFamily="50" charset="-127"/>
                <a:cs typeface="함초롬돋움" panose="020B0604000101010101" pitchFamily="50" charset="-127"/>
              </a:rPr>
              <a:t> | </a:t>
            </a: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ログアウト</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44" name="그림 43">
            <a:extLst>
              <a:ext uri="{FF2B5EF4-FFF2-40B4-BE49-F238E27FC236}">
                <a16:creationId xmlns:a16="http://schemas.microsoft.com/office/drawing/2014/main" id="{D45F9A7A-09EC-4C3E-84F8-F4D6DBA348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84814" y="1345856"/>
            <a:ext cx="401180" cy="287456"/>
          </a:xfrm>
          <a:prstGeom prst="rect">
            <a:avLst/>
          </a:prstGeom>
        </p:spPr>
      </p:pic>
      <p:sp>
        <p:nvSpPr>
          <p:cNvPr id="80" name="직사각형 79"/>
          <p:cNvSpPr/>
          <p:nvPr/>
        </p:nvSpPr>
        <p:spPr>
          <a:xfrm>
            <a:off x="130633" y="1266853"/>
            <a:ext cx="6170948" cy="40472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1" name="타원 80"/>
          <p:cNvSpPr/>
          <p:nvPr/>
        </p:nvSpPr>
        <p:spPr>
          <a:xfrm>
            <a:off x="65829" y="118988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2" name="직사각형 81"/>
          <p:cNvSpPr/>
          <p:nvPr/>
        </p:nvSpPr>
        <p:spPr>
          <a:xfrm>
            <a:off x="225500" y="2277243"/>
            <a:ext cx="1988295" cy="213565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3" name="타원 82"/>
          <p:cNvSpPr/>
          <p:nvPr/>
        </p:nvSpPr>
        <p:spPr>
          <a:xfrm>
            <a:off x="104863" y="219938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4" name="직사각형 83"/>
          <p:cNvSpPr/>
          <p:nvPr/>
        </p:nvSpPr>
        <p:spPr>
          <a:xfrm>
            <a:off x="856737" y="4444284"/>
            <a:ext cx="708855" cy="29482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5" name="타원 84"/>
          <p:cNvSpPr/>
          <p:nvPr/>
        </p:nvSpPr>
        <p:spPr>
          <a:xfrm>
            <a:off x="799093" y="43894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6"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87" name="TextBox 10"/>
          <p:cNvSpPr txBox="1"/>
          <p:nvPr/>
        </p:nvSpPr>
        <p:spPr bwMode="auto">
          <a:xfrm>
            <a:off x="1418838" y="48094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021098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그룹 53"/>
          <p:cNvGrpSpPr/>
          <p:nvPr/>
        </p:nvGrpSpPr>
        <p:grpSpPr>
          <a:xfrm>
            <a:off x="126554" y="818438"/>
            <a:ext cx="6245646" cy="4160558"/>
            <a:chOff x="3817410" y="828316"/>
            <a:chExt cx="4608511" cy="3053538"/>
          </a:xfrm>
        </p:grpSpPr>
        <p:grpSp>
          <p:nvGrpSpPr>
            <p:cNvPr id="55" name="그룹 54">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57" name="직사각형 56">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8" name="직사각형 57">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9" name="직사각형 58">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0"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1" name="그룹 60">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83" name="타원 82">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4" name="타원 83">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5" name="타원 84">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62" name="직선 연결선 61">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4" name="그룹 63">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80" name="직선 연결선 79">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직선 연결선 80">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5" name="그룹 64">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77" name="직선 연결선 76">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직선 연결선 78">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66" name="그룹 65">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74" name="타원 73">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5" name="직사각형 74">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이등변 삼각형 75">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67"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8"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69" name="그룹 68">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72"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3"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70"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56" name="직사각형 55">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graphicFrame>
        <p:nvGraphicFramePr>
          <p:cNvPr id="6" name="표 5"/>
          <p:cNvGraphicFramePr>
            <a:graphicFrameLocks noGrp="1"/>
          </p:cNvGraphicFramePr>
          <p:nvPr>
            <p:extLst>
              <p:ext uri="{D42A27DB-BD31-4B8C-83A1-F6EECF244321}">
                <p14:modId xmlns:p14="http://schemas.microsoft.com/office/powerpoint/2010/main" val="2008392431"/>
              </p:ext>
            </p:extLst>
          </p:nvPr>
        </p:nvGraphicFramePr>
        <p:xfrm>
          <a:off x="6448264" y="818438"/>
          <a:ext cx="2484743" cy="4160557"/>
        </p:xfrm>
        <a:graphic>
          <a:graphicData uri="http://schemas.openxmlformats.org/drawingml/2006/table">
            <a:tbl>
              <a:tblPr firstRow="1" lastCol="1" bandRow="1" bandCol="1">
                <a:tableStyleId>{69012ECD-51FC-41F1-AA8D-1B2483CD663E}</a:tableStyleId>
              </a:tblPr>
              <a:tblGrid>
                <a:gridCol w="372059">
                  <a:extLst>
                    <a:ext uri="{9D8B030D-6E8A-4147-A177-3AD203B41FA5}">
                      <a16:colId xmlns:a16="http://schemas.microsoft.com/office/drawing/2014/main" val="20000"/>
                    </a:ext>
                  </a:extLst>
                </a:gridCol>
                <a:gridCol w="2112684">
                  <a:extLst>
                    <a:ext uri="{9D8B030D-6E8A-4147-A177-3AD203B41FA5}">
                      <a16:colId xmlns:a16="http://schemas.microsoft.com/office/drawing/2014/main" val="20001"/>
                    </a:ext>
                  </a:extLst>
                </a:gridCol>
              </a:tblGrid>
              <a:tr h="546973">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1204528">
                <a:tc>
                  <a:txBody>
                    <a:bodyPr/>
                    <a:lstStyle/>
                    <a:p>
                      <a:pPr algn="ctr">
                        <a:lnSpc>
                          <a:spcPct val="150000"/>
                        </a:lnSpc>
                      </a:pPr>
                      <a:r>
                        <a:rPr lang="en-US" altLang="ko-KR" sz="1400" dirty="0">
                          <a:latin typeface="Yu Gothic" panose="020B0400000000000000" pitchFamily="34" charset="-128"/>
                          <a:ea typeface="Yu Gothic" panose="020B0400000000000000" pitchFamily="34" charset="-128"/>
                        </a:rPr>
                        <a:t>1</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後援金額のグラフ化及び目標金額と現在募金された金額を表示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1204528">
                <a:tc>
                  <a:txBody>
                    <a:bodyPr/>
                    <a:lstStyle/>
                    <a:p>
                      <a:pPr algn="ctr">
                        <a:lnSpc>
                          <a:spcPct val="150000"/>
                        </a:lnSpc>
                      </a:pPr>
                      <a:r>
                        <a:rPr lang="en-US" altLang="ko-KR" sz="1400" dirty="0">
                          <a:latin typeface="Yu Gothic" panose="020B0400000000000000" pitchFamily="34" charset="-128"/>
                          <a:ea typeface="Yu Gothic" panose="020B0400000000000000" pitchFamily="34" charset="-128"/>
                        </a:rPr>
                        <a:t>2</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どれだけ後援するか選択して後援ができるように表示</a:t>
                      </a: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1204528">
                <a:tc>
                  <a:txBody>
                    <a:bodyPr/>
                    <a:lstStyle/>
                    <a:p>
                      <a:pPr marL="0" indent="0" algn="ctr">
                        <a:lnSpc>
                          <a:spcPct val="200000"/>
                        </a:lnSpc>
                        <a:buFont typeface="+mj-lt"/>
                        <a:buNone/>
                      </a:pPr>
                      <a:r>
                        <a:rPr lang="en-US" altLang="ko-KR" sz="1400" dirty="0">
                          <a:latin typeface="Yu Gothic" panose="020B0400000000000000" pitchFamily="34" charset="-128"/>
                          <a:ea typeface="Yu Gothic" panose="020B0400000000000000" pitchFamily="34" charset="-128"/>
                        </a:rPr>
                        <a:t>3</a:t>
                      </a:r>
                      <a:endParaRPr lang="ko-KR" altLang="en-US" sz="1400" dirty="0">
                        <a:latin typeface="Yu Gothic" panose="020B0400000000000000" pitchFamily="34" charset="-128"/>
                        <a:ea typeface="나눔스퀘어라운드 Bold" panose="020B0600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フェイスブックやツイッターなどにゲーム情報を</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SNS</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を通じて広報</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55721" marR="55721" marT="27860" marB="2786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직사각형 6">
            <a:extLst>
              <a:ext uri="{FF2B5EF4-FFF2-40B4-BE49-F238E27FC236}">
                <a16:creationId xmlns:a16="http://schemas.microsoft.com/office/drawing/2014/main" id="{946971ED-223C-4A4A-805B-CB4F7B7ECC53}"/>
              </a:ext>
            </a:extLst>
          </p:cNvPr>
          <p:cNvSpPr/>
          <p:nvPr/>
        </p:nvSpPr>
        <p:spPr>
          <a:xfrm>
            <a:off x="1808125" y="4319910"/>
            <a:ext cx="1521909" cy="44299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1125" dirty="0" err="1">
                <a:solidFill>
                  <a:schemeClr val="tx1"/>
                </a:solidFill>
                <a:latin typeface="Yu Gothic" panose="020B0400000000000000" pitchFamily="34" charset="-128"/>
                <a:ea typeface="Yu Gothic" panose="020B0400000000000000" pitchFamily="34" charset="-128"/>
                <a:cs typeface="함초롬돋움" panose="020B0604000101010101" pitchFamily="50" charset="-127"/>
              </a:rPr>
              <a:t>Facbook</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 name="직사각형 7">
            <a:extLst>
              <a:ext uri="{FF2B5EF4-FFF2-40B4-BE49-F238E27FC236}">
                <a16:creationId xmlns:a16="http://schemas.microsoft.com/office/drawing/2014/main" id="{7373A6ED-32CC-4D50-9FC0-CDD855BFF3C3}"/>
              </a:ext>
            </a:extLst>
          </p:cNvPr>
          <p:cNvSpPr/>
          <p:nvPr/>
        </p:nvSpPr>
        <p:spPr>
          <a:xfrm>
            <a:off x="3387651" y="4316897"/>
            <a:ext cx="1521909" cy="436081"/>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ko-KR"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Twitter</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 name="사각형: 둥근 모서리 32">
            <a:extLst>
              <a:ext uri="{FF2B5EF4-FFF2-40B4-BE49-F238E27FC236}">
                <a16:creationId xmlns:a16="http://schemas.microsoft.com/office/drawing/2014/main" id="{2351BDED-9A82-46D0-8AC0-DF908AB7FBE9}"/>
              </a:ext>
            </a:extLst>
          </p:cNvPr>
          <p:cNvSpPr/>
          <p:nvPr/>
        </p:nvSpPr>
        <p:spPr>
          <a:xfrm>
            <a:off x="1735331" y="3611108"/>
            <a:ext cx="3172230" cy="40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sz="135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ファンディングする</a:t>
            </a:r>
            <a:endParaRPr lang="ko-KR" altLang="en-US" sz="135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 name="직사각형 12">
            <a:extLst>
              <a:ext uri="{FF2B5EF4-FFF2-40B4-BE49-F238E27FC236}">
                <a16:creationId xmlns:a16="http://schemas.microsoft.com/office/drawing/2014/main" id="{0810BA0F-8FC2-4B59-AA62-A22743BD60A7}"/>
              </a:ext>
            </a:extLst>
          </p:cNvPr>
          <p:cNvSpPr/>
          <p:nvPr/>
        </p:nvSpPr>
        <p:spPr>
          <a:xfrm>
            <a:off x="1739683"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en-US" altLang="ko-KR"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1000</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TextBox 13">
            <a:extLst>
              <a:ext uri="{FF2B5EF4-FFF2-40B4-BE49-F238E27FC236}">
                <a16:creationId xmlns:a16="http://schemas.microsoft.com/office/drawing/2014/main" id="{1CA50200-0905-4FFC-AFEE-60FA1E36FB1F}"/>
              </a:ext>
            </a:extLst>
          </p:cNvPr>
          <p:cNvSpPr txBox="1"/>
          <p:nvPr/>
        </p:nvSpPr>
        <p:spPr>
          <a:xfrm>
            <a:off x="2400040" y="2509268"/>
            <a:ext cx="1712604" cy="300210"/>
          </a:xfrm>
          <a:prstGeom prst="rect">
            <a:avLst/>
          </a:prstGeom>
          <a:ln>
            <a:solidFill>
              <a:schemeClr val="tx1"/>
            </a:solidFill>
          </a:ln>
        </p:spPr>
        <p:txBody>
          <a:bodyPr wrap="square" rtlCol="0">
            <a:spAutoFit/>
          </a:bodyPr>
          <a:lstStyle/>
          <a:p>
            <a:pPr algn="ct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目標金額</a:t>
            </a: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351" dirty="0">
                <a:latin typeface="Yu Gothic" panose="020B0400000000000000" pitchFamily="34" charset="-128"/>
                <a:ea typeface="Yu Gothic" panose="020B0400000000000000" pitchFamily="34" charset="-128"/>
                <a:cs typeface="함초롬돋움" panose="020B0604000101010101" pitchFamily="50" charset="-127"/>
              </a:rPr>
              <a:t>￥</a:t>
            </a:r>
            <a:r>
              <a:rPr lang="en-US" altLang="ko-KR" sz="1351" dirty="0">
                <a:latin typeface="Yu Gothic" panose="020B0400000000000000" pitchFamily="34" charset="-128"/>
                <a:ea typeface="Yu Gothic" panose="020B0400000000000000" pitchFamily="34" charset="-128"/>
                <a:cs typeface="함초롬돋움" panose="020B0604000101010101" pitchFamily="50" charset="-127"/>
              </a:rPr>
              <a:t>0000</a:t>
            </a: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 name="TextBox 14">
            <a:extLst>
              <a:ext uri="{FF2B5EF4-FFF2-40B4-BE49-F238E27FC236}">
                <a16:creationId xmlns:a16="http://schemas.microsoft.com/office/drawing/2014/main" id="{2686DEF1-DC01-47D7-891C-106604512EC2}"/>
              </a:ext>
            </a:extLst>
          </p:cNvPr>
          <p:cNvSpPr txBox="1"/>
          <p:nvPr/>
        </p:nvSpPr>
        <p:spPr>
          <a:xfrm>
            <a:off x="2794376" y="2090697"/>
            <a:ext cx="929993" cy="369332"/>
          </a:xfrm>
          <a:prstGeom prst="rect">
            <a:avLst/>
          </a:prstGeom>
          <a:ln>
            <a:solidFill>
              <a:schemeClr val="tx1"/>
            </a:solidFill>
          </a:ln>
        </p:spPr>
        <p:txBody>
          <a:bodyPr wrap="square" rtlCol="0">
            <a:spAutoFit/>
          </a:bodyPr>
          <a:lstStyle/>
          <a:p>
            <a:pPr algn="ctr"/>
            <a:r>
              <a:rPr lang="ja-JP" altLang="en-US" dirty="0">
                <a:latin typeface="Yu Gothic" panose="020B0400000000000000" pitchFamily="34" charset="-128"/>
                <a:ea typeface="Yu Gothic" panose="020B0400000000000000" pitchFamily="34" charset="-128"/>
                <a:cs typeface="함초롬돋움" panose="020B0604000101010101" pitchFamily="50" charset="-127"/>
              </a:rPr>
              <a:t>￥</a:t>
            </a:r>
            <a:r>
              <a:rPr lang="en-US" altLang="ko-KR" dirty="0">
                <a:latin typeface="Yu Gothic" panose="020B0400000000000000" pitchFamily="34" charset="-128"/>
                <a:ea typeface="Yu Gothic" panose="020B0400000000000000" pitchFamily="34" charset="-128"/>
                <a:cs typeface="함초롬돋움" panose="020B0604000101010101" pitchFamily="50" charset="-127"/>
              </a:rPr>
              <a:t>0000</a:t>
            </a: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6" name="그래픽 5" descr="원형 차트">
            <a:extLst>
              <a:ext uri="{FF2B5EF4-FFF2-40B4-BE49-F238E27FC236}">
                <a16:creationId xmlns:a16="http://schemas.microsoft.com/office/drawing/2014/main" id="{C707D0D3-CDF5-4343-8F2C-B17BAAC3AE1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13443" y="1320799"/>
            <a:ext cx="685801" cy="685801"/>
          </a:xfrm>
          <a:prstGeom prst="rect">
            <a:avLst/>
          </a:prstGeom>
        </p:spPr>
      </p:pic>
      <p:sp>
        <p:nvSpPr>
          <p:cNvPr id="20" name="직사각형 19">
            <a:extLst>
              <a:ext uri="{FF2B5EF4-FFF2-40B4-BE49-F238E27FC236}">
                <a16:creationId xmlns:a16="http://schemas.microsoft.com/office/drawing/2014/main" id="{0810BA0F-8FC2-4B59-AA62-A22743BD60A7}"/>
              </a:ext>
            </a:extLst>
          </p:cNvPr>
          <p:cNvSpPr/>
          <p:nvPr/>
        </p:nvSpPr>
        <p:spPr>
          <a:xfrm>
            <a:off x="3884462"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en-US" altLang="ko-KR"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5000</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직사각형 20">
            <a:extLst>
              <a:ext uri="{FF2B5EF4-FFF2-40B4-BE49-F238E27FC236}">
                <a16:creationId xmlns:a16="http://schemas.microsoft.com/office/drawing/2014/main" id="{0810BA0F-8FC2-4B59-AA62-A22743BD60A7}"/>
              </a:ext>
            </a:extLst>
          </p:cNvPr>
          <p:cNvSpPr/>
          <p:nvPr/>
        </p:nvSpPr>
        <p:spPr>
          <a:xfrm>
            <a:off x="2808210" y="3062983"/>
            <a:ext cx="1001376" cy="43554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a:t>
            </a:r>
            <a:r>
              <a:rPr lang="en-US" altLang="ko-KR" sz="1125"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3000</a:t>
            </a:r>
            <a:endParaRPr lang="ko-KR" altLang="en-US" sz="1125"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6"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Front</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87" name="직사각형 86"/>
          <p:cNvSpPr/>
          <p:nvPr/>
        </p:nvSpPr>
        <p:spPr>
          <a:xfrm>
            <a:off x="1676073" y="4241731"/>
            <a:ext cx="3337252" cy="611030"/>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8" name="타원 87"/>
          <p:cNvSpPr/>
          <p:nvPr/>
        </p:nvSpPr>
        <p:spPr>
          <a:xfrm>
            <a:off x="1606241" y="4147577"/>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0" name="직사각형 89"/>
          <p:cNvSpPr/>
          <p:nvPr/>
        </p:nvSpPr>
        <p:spPr>
          <a:xfrm>
            <a:off x="1680301" y="2943746"/>
            <a:ext cx="3334787" cy="114067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1" name="타원 90"/>
          <p:cNvSpPr/>
          <p:nvPr/>
        </p:nvSpPr>
        <p:spPr>
          <a:xfrm>
            <a:off x="1602016" y="284959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2" name="직사각형 91"/>
          <p:cNvSpPr/>
          <p:nvPr/>
        </p:nvSpPr>
        <p:spPr>
          <a:xfrm>
            <a:off x="2145596" y="1325923"/>
            <a:ext cx="2295078" cy="154094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3" name="타원 92"/>
          <p:cNvSpPr/>
          <p:nvPr/>
        </p:nvSpPr>
        <p:spPr>
          <a:xfrm>
            <a:off x="2067364" y="1251341"/>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4" name="TextBox 10"/>
          <p:cNvSpPr txBox="1"/>
          <p:nvPr/>
        </p:nvSpPr>
        <p:spPr bwMode="auto">
          <a:xfrm>
            <a:off x="1418838" y="48094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45226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 name="그룹 117"/>
          <p:cNvGrpSpPr/>
          <p:nvPr/>
        </p:nvGrpSpPr>
        <p:grpSpPr>
          <a:xfrm>
            <a:off x="107506" y="876977"/>
            <a:ext cx="6696743" cy="4050500"/>
            <a:chOff x="-3798" y="194044"/>
            <a:chExt cx="8384143" cy="5648611"/>
          </a:xfrm>
        </p:grpSpPr>
        <p:grpSp>
          <p:nvGrpSpPr>
            <p:cNvPr id="119" name="그룹 118"/>
            <p:cNvGrpSpPr/>
            <p:nvPr/>
          </p:nvGrpSpPr>
          <p:grpSpPr>
            <a:xfrm>
              <a:off x="126555" y="818438"/>
              <a:ext cx="6209132" cy="4160557"/>
              <a:chOff x="3817410" y="828316"/>
              <a:chExt cx="4608511" cy="3053538"/>
            </a:xfrm>
          </p:grpSpPr>
          <p:grpSp>
            <p:nvGrpSpPr>
              <p:cNvPr id="172" name="그룹 171">
                <a:extLst>
                  <a:ext uri="{FF2B5EF4-FFF2-40B4-BE49-F238E27FC236}">
                    <a16:creationId xmlns:a16="http://schemas.microsoft.com/office/drawing/2014/main" id="{164BC1F8-288C-4034-BEB0-72FB9A45C45C}"/>
                  </a:ext>
                </a:extLst>
              </p:cNvPr>
              <p:cNvGrpSpPr/>
              <p:nvPr/>
            </p:nvGrpSpPr>
            <p:grpSpPr>
              <a:xfrm>
                <a:off x="3817410" y="828316"/>
                <a:ext cx="4608511" cy="3053538"/>
                <a:chOff x="1163291" y="1032874"/>
                <a:chExt cx="8380345" cy="5648612"/>
              </a:xfrm>
            </p:grpSpPr>
            <p:sp>
              <p:nvSpPr>
                <p:cNvPr id="174" name="직사각형 173">
                  <a:extLst>
                    <a:ext uri="{FF2B5EF4-FFF2-40B4-BE49-F238E27FC236}">
                      <a16:creationId xmlns:a16="http://schemas.microsoft.com/office/drawing/2014/main" id="{82746AD7-21C8-4526-B51F-D20E5C8C2181}"/>
                    </a:ext>
                  </a:extLst>
                </p:cNvPr>
                <p:cNvSpPr/>
                <p:nvPr/>
              </p:nvSpPr>
              <p:spPr>
                <a:xfrm>
                  <a:off x="1163291" y="1596770"/>
                  <a:ext cx="8374712" cy="508471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5" name="직사각형 174">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6" name="직사각형 175">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7"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78" name="그룹 177">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200" name="타원 199">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1" name="타원 200">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2" name="타원 201">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179" name="직선 연결선 178">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0" name="직사각형 179">
                  <a:extLst>
                    <a:ext uri="{FF2B5EF4-FFF2-40B4-BE49-F238E27FC236}">
                      <a16:creationId xmlns:a16="http://schemas.microsoft.com/office/drawing/2014/main" id="{A950980E-A47C-44F3-A1DE-087524B7531A}"/>
                    </a:ext>
                  </a:extLst>
                </p:cNvPr>
                <p:cNvSpPr/>
                <p:nvPr/>
              </p:nvSpPr>
              <p:spPr>
                <a:xfrm>
                  <a:off x="1168923" y="1032874"/>
                  <a:ext cx="8374713" cy="238737"/>
                </a:xfrm>
                <a:prstGeom prst="rect">
                  <a:avLst/>
                </a:prstGeom>
                <a:solidFill>
                  <a:srgbClr val="BDD7EE"/>
                </a:solidFill>
                <a:ln w="6350">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81" name="그룹 180">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97" name="직선 연결선 196">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직선 연결선 197">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직선 연결선 198">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2" name="그룹 181">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94" name="직선 연결선 193">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직선 연결선 194">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6" name="직선 연결선 195">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83" name="그룹 182">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91" name="타원 190">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2" name="직사각형 191">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3" name="이등변 삼각형 192">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84"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5"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86" name="그룹 185">
                  <a:extLst>
                    <a:ext uri="{FF2B5EF4-FFF2-40B4-BE49-F238E27FC236}">
                      <a16:creationId xmlns:a16="http://schemas.microsoft.com/office/drawing/2014/main" id="{8F6309A6-58F5-468E-93E7-B52E700B9CB1}"/>
                    </a:ext>
                  </a:extLst>
                </p:cNvPr>
                <p:cNvGrpSpPr/>
                <p:nvPr/>
              </p:nvGrpSpPr>
              <p:grpSpPr>
                <a:xfrm>
                  <a:off x="2731111" y="1136325"/>
                  <a:ext cx="6809689" cy="149935"/>
                  <a:chOff x="3333091" y="1136325"/>
                  <a:chExt cx="6809689" cy="149935"/>
                </a:xfrm>
              </p:grpSpPr>
              <p:sp>
                <p:nvSpPr>
                  <p:cNvPr id="189"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0" name="사각형: 둥근 모서리 23">
                    <a:extLst>
                      <a:ext uri="{FF2B5EF4-FFF2-40B4-BE49-F238E27FC236}">
                        <a16:creationId xmlns:a16="http://schemas.microsoft.com/office/drawing/2014/main" id="{D53C8834-9E05-420D-AA72-E029500D6C47}"/>
                      </a:ext>
                    </a:extLst>
                  </p:cNvPr>
                  <p:cNvSpPr/>
                  <p:nvPr/>
                </p:nvSpPr>
                <p:spPr>
                  <a:xfrm>
                    <a:off x="3491796" y="1136325"/>
                    <a:ext cx="6650984" cy="143047"/>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87"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8"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73" name="직사각형 172">
                <a:extLst>
                  <a:ext uri="{FF2B5EF4-FFF2-40B4-BE49-F238E27FC236}">
                    <a16:creationId xmlns:a16="http://schemas.microsoft.com/office/drawing/2014/main" id="{8733A2BE-E44E-42AE-BB34-F2880B1C2CC1}"/>
                  </a:ext>
                </a:extLst>
              </p:cNvPr>
              <p:cNvSpPr/>
              <p:nvPr/>
            </p:nvSpPr>
            <p:spPr>
              <a:xfrm>
                <a:off x="3820507" y="828317"/>
                <a:ext cx="4605413" cy="3053536"/>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21" name="TextBox 10"/>
            <p:cNvSpPr txBox="1"/>
            <p:nvPr/>
          </p:nvSpPr>
          <p:spPr bwMode="auto">
            <a:xfrm>
              <a:off x="1418839" y="480938"/>
              <a:ext cx="2630218" cy="386288"/>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ファンディング画面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2" name="직사각형 121">
              <a:extLst>
                <a:ext uri="{FF2B5EF4-FFF2-40B4-BE49-F238E27FC236}">
                  <a16:creationId xmlns:a16="http://schemas.microsoft.com/office/drawing/2014/main" id="{82746AD7-21C8-4526-B51F-D20E5C8C2181}"/>
                </a:ext>
              </a:extLst>
            </p:cNvPr>
            <p:cNvSpPr/>
            <p:nvPr/>
          </p:nvSpPr>
          <p:spPr>
            <a:xfrm>
              <a:off x="0" y="757937"/>
              <a:ext cx="8374712" cy="5084716"/>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23" name="그룹 122">
              <a:extLst>
                <a:ext uri="{FF2B5EF4-FFF2-40B4-BE49-F238E27FC236}">
                  <a16:creationId xmlns:a16="http://schemas.microsoft.com/office/drawing/2014/main" id="{164BC1F8-288C-4034-BEB0-72FB9A45C45C}"/>
                </a:ext>
              </a:extLst>
            </p:cNvPr>
            <p:cNvGrpSpPr/>
            <p:nvPr/>
          </p:nvGrpSpPr>
          <p:grpSpPr>
            <a:xfrm>
              <a:off x="5633" y="232634"/>
              <a:ext cx="8374712" cy="5610018"/>
              <a:chOff x="1168924" y="1071467"/>
              <a:chExt cx="8374712" cy="5610018"/>
            </a:xfrm>
          </p:grpSpPr>
          <p:sp>
            <p:nvSpPr>
              <p:cNvPr id="144" name="직사각형 143">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5" name="직사각형 144">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6"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47" name="그룹 146">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169" name="타원 168">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0" name="타원 169">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1" name="타원 170">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148" name="직선 연결선 147">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0" name="그룹 149">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166" name="직선 연결선 165">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7" name="직선 연결선 166">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8" name="직선 연결선 167">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그룹 150">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163" name="직선 연결선 162">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4" name="직선 연결선 163">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5" name="직선 연결선 164">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52" name="그룹 151">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160" name="타원 159">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61" name="직사각형 160">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62" name="이등변 삼각형 161">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53"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4" name="사각형: 둥근 모서리 18">
                <a:extLst>
                  <a:ext uri="{FF2B5EF4-FFF2-40B4-BE49-F238E27FC236}">
                    <a16:creationId xmlns:a16="http://schemas.microsoft.com/office/drawing/2014/main" id="{7ACA9A74-105F-417D-89A1-C6D3BBB5ADFE}"/>
                  </a:ext>
                </a:extLst>
              </p:cNvPr>
              <p:cNvSpPr/>
              <p:nvPr/>
            </p:nvSpPr>
            <p:spPr>
              <a:xfrm>
                <a:off x="1253261" y="1071467"/>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8" name="사각형: 둥근 모서리 22">
                <a:extLst>
                  <a:ext uri="{FF2B5EF4-FFF2-40B4-BE49-F238E27FC236}">
                    <a16:creationId xmlns:a16="http://schemas.microsoft.com/office/drawing/2014/main" id="{41B83261-7C01-4159-90C8-9FAF2A1FC00E}"/>
                  </a:ext>
                </a:extLst>
              </p:cNvPr>
              <p:cNvSpPr/>
              <p:nvPr/>
            </p:nvSpPr>
            <p:spPr>
              <a:xfrm>
                <a:off x="2731111" y="1152525"/>
                <a:ext cx="311818" cy="133736"/>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6"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124" name="직사각형 123">
              <a:extLst>
                <a:ext uri="{FF2B5EF4-FFF2-40B4-BE49-F238E27FC236}">
                  <a16:creationId xmlns:a16="http://schemas.microsoft.com/office/drawing/2014/main" id="{8733A2BE-E44E-42AE-BB34-F2880B1C2CC1}"/>
                </a:ext>
              </a:extLst>
            </p:cNvPr>
            <p:cNvSpPr/>
            <p:nvPr/>
          </p:nvSpPr>
          <p:spPr>
            <a:xfrm>
              <a:off x="5632" y="194044"/>
              <a:ext cx="8374713" cy="5648611"/>
            </a:xfrm>
            <a:prstGeom prst="rect">
              <a:avLst/>
            </a:prstGeom>
            <a:noFill/>
            <a:ln>
              <a:solidFill>
                <a:srgbClr val="BDD7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125" name="그룹 124"/>
            <p:cNvGrpSpPr/>
            <p:nvPr/>
          </p:nvGrpSpPr>
          <p:grpSpPr>
            <a:xfrm>
              <a:off x="-3094" y="763715"/>
              <a:ext cx="1695055" cy="5075442"/>
              <a:chOff x="161336" y="1629355"/>
              <a:chExt cx="1695055" cy="5086753"/>
            </a:xfrm>
          </p:grpSpPr>
          <p:sp>
            <p:nvSpPr>
              <p:cNvPr id="142"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6"/>
                </p:custDataLst>
              </p:nvPr>
            </p:nvSpPr>
            <p:spPr>
              <a:xfrm>
                <a:off x="161337" y="1629355"/>
                <a:ext cx="1695054" cy="5086753"/>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Indie</a:t>
                </a:r>
                <a:r>
                  <a:rPr lang="ko-KR" alt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 </a:t>
                </a:r>
                <a:r>
                  <a:rPr lang="en-US" sz="1200" dirty="0" err="1">
                    <a:solidFill>
                      <a:schemeClr val="bg1"/>
                    </a:solidFill>
                    <a:latin typeface="Yu Gothic" panose="020B0400000000000000" pitchFamily="34" charset="-128"/>
                    <a:ea typeface="Yu Gothic" panose="020B0400000000000000" pitchFamily="34" charset="-128"/>
                    <a:cs typeface="함초롬돋움" panose="020B0604000101010101" pitchFamily="50" charset="-127"/>
                  </a:rPr>
                  <a:t>Sponser</a:t>
                </a:r>
                <a:endPar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endParaRPr lang="en-US" sz="9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7"/>
                </p:custDataLst>
              </p:nvPr>
            </p:nvSpPr>
            <p:spPr>
              <a:xfrm>
                <a:off x="161336" y="2172456"/>
                <a:ext cx="1695055" cy="942436"/>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JPG(Logo</a:t>
                </a:r>
                <a:r>
                  <a:rPr lang="en-US" sz="105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rPr>
                  <a:t>)</a:t>
                </a:r>
              </a:p>
            </p:txBody>
          </p:sp>
        </p:grpSp>
        <p:sp>
          <p:nvSpPr>
            <p:cNvPr id="126"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4"/>
              </p:custDataLst>
            </p:nvPr>
          </p:nvSpPr>
          <p:spPr>
            <a:xfrm>
              <a:off x="-2869" y="5040842"/>
              <a:ext cx="1694830"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ログアウト</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127" name="그룹 126"/>
            <p:cNvGrpSpPr/>
            <p:nvPr/>
          </p:nvGrpSpPr>
          <p:grpSpPr>
            <a:xfrm>
              <a:off x="-3798" y="3359666"/>
              <a:ext cx="1695759" cy="412793"/>
              <a:chOff x="160632" y="3114275"/>
              <a:chExt cx="1695759" cy="412793"/>
            </a:xfrm>
          </p:grpSpPr>
          <p:sp>
            <p:nvSpPr>
              <p:cNvPr id="140"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4"/>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掲示板管理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4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5"/>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128" name="그룹 127"/>
            <p:cNvGrpSpPr/>
            <p:nvPr/>
          </p:nvGrpSpPr>
          <p:grpSpPr>
            <a:xfrm>
              <a:off x="-3798" y="3772459"/>
              <a:ext cx="1695759" cy="412793"/>
              <a:chOff x="160632" y="3114275"/>
              <a:chExt cx="1695759" cy="412793"/>
            </a:xfrm>
          </p:grpSpPr>
          <p:sp>
            <p:nvSpPr>
              <p:cNvPr id="138"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お客様窓口ー管理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9"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3"/>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129" name="그룹 128"/>
            <p:cNvGrpSpPr/>
            <p:nvPr/>
          </p:nvGrpSpPr>
          <p:grpSpPr>
            <a:xfrm>
              <a:off x="-3798" y="4185252"/>
              <a:ext cx="1695759" cy="412793"/>
              <a:chOff x="160632" y="3114275"/>
              <a:chExt cx="1695759" cy="412793"/>
            </a:xfrm>
          </p:grpSpPr>
          <p:sp>
            <p:nvSpPr>
              <p:cNvPr id="136"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1"/>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130" name="그룹 129"/>
            <p:cNvGrpSpPr/>
            <p:nvPr/>
          </p:nvGrpSpPr>
          <p:grpSpPr>
            <a:xfrm>
              <a:off x="-3798" y="4598045"/>
              <a:ext cx="1695759" cy="412793"/>
              <a:chOff x="160632" y="3114275"/>
              <a:chExt cx="1695759" cy="412793"/>
            </a:xfrm>
          </p:grpSpPr>
          <p:sp>
            <p:nvSpPr>
              <p:cNvPr id="134"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8"/>
                </p:custDataLst>
              </p:nvPr>
            </p:nvSpPr>
            <p:spPr>
              <a:xfrm>
                <a:off x="160632" y="311427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管理者管理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9"/>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131"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5"/>
              </p:custDataLst>
            </p:nvPr>
          </p:nvSpPr>
          <p:spPr>
            <a:xfrm>
              <a:off x="11720" y="2655866"/>
              <a:ext cx="1695759" cy="702845"/>
            </a:xfrm>
            <a:prstGeom prst="rect">
              <a:avLst/>
            </a:prstGeom>
            <a:solidFill>
              <a:schemeClr val="tx2">
                <a:lumMod val="40000"/>
                <a:lumOff val="6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会員照会</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後援管理</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会員通計</a:t>
              </a:r>
              <a:endParaRPr 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6"/>
              </p:custDataLst>
            </p:nvPr>
          </p:nvSpPr>
          <p:spPr>
            <a:xfrm>
              <a:off x="-3798" y="2248635"/>
              <a:ext cx="1695759" cy="412793"/>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会員管理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3"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7"/>
              </p:custDataLst>
            </p:nvPr>
          </p:nvSpPr>
          <p:spPr bwMode="auto">
            <a:xfrm>
              <a:off x="1399983" y="2399965"/>
              <a:ext cx="179056" cy="89116"/>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86" name="TextBox 10"/>
          <p:cNvSpPr txBox="1"/>
          <p:nvPr/>
        </p:nvSpPr>
        <p:spPr bwMode="auto">
          <a:xfrm>
            <a:off x="393001" y="47021"/>
            <a:ext cx="281084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9" name="액자 98"/>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0" name="TextBox 99">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a:latin typeface="Yu Gothic" panose="020B0400000000000000" pitchFamily="34" charset="-128"/>
                <a:ea typeface="Yu Gothic" panose="020B0400000000000000" pitchFamily="34" charset="-128"/>
                <a:cs typeface="함초롬돋움" panose="020B0604000101010101" pitchFamily="50" charset="-127"/>
              </a:rPr>
              <a:t>Search...</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104" name="직선 연결선 103">
            <a:extLst>
              <a:ext uri="{FF2B5EF4-FFF2-40B4-BE49-F238E27FC236}">
                <a16:creationId xmlns:a16="http://schemas.microsoft.com/office/drawing/2014/main" id="{504D2B73-2E50-46CB-AB99-E89282D12E99}"/>
              </a:ext>
            </a:extLst>
          </p:cNvPr>
          <p:cNvCxnSpPr/>
          <p:nvPr/>
        </p:nvCxnSpPr>
        <p:spPr>
          <a:xfrm>
            <a:off x="2628682" y="2456421"/>
            <a:ext cx="0" cy="220991"/>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1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64961" y="1602602"/>
            <a:ext cx="5047782" cy="2785394"/>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107" name="표 106">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3254557656"/>
              </p:ext>
            </p:extLst>
          </p:nvPr>
        </p:nvGraphicFramePr>
        <p:xfrm>
          <a:off x="1683057" y="1685692"/>
          <a:ext cx="4811589" cy="2657331"/>
        </p:xfrm>
        <a:graphic>
          <a:graphicData uri="http://schemas.openxmlformats.org/drawingml/2006/table">
            <a:tbl>
              <a:tblPr firstRow="1" bandRow="1">
                <a:tableStyleId>{5FD0F851-EC5A-4D38-B0AD-8093EC10F338}</a:tableStyleId>
              </a:tblPr>
              <a:tblGrid>
                <a:gridCol w="352895">
                  <a:extLst>
                    <a:ext uri="{9D8B030D-6E8A-4147-A177-3AD203B41FA5}">
                      <a16:colId xmlns:a16="http://schemas.microsoft.com/office/drawing/2014/main" val="20000"/>
                    </a:ext>
                  </a:extLst>
                </a:gridCol>
                <a:gridCol w="591832">
                  <a:extLst>
                    <a:ext uri="{9D8B030D-6E8A-4147-A177-3AD203B41FA5}">
                      <a16:colId xmlns:a16="http://schemas.microsoft.com/office/drawing/2014/main" val="20001"/>
                    </a:ext>
                  </a:extLst>
                </a:gridCol>
                <a:gridCol w="1208367">
                  <a:extLst>
                    <a:ext uri="{9D8B030D-6E8A-4147-A177-3AD203B41FA5}">
                      <a16:colId xmlns:a16="http://schemas.microsoft.com/office/drawing/2014/main" val="20002"/>
                    </a:ext>
                  </a:extLst>
                </a:gridCol>
                <a:gridCol w="648072">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591833">
                  <a:extLst>
                    <a:ext uri="{9D8B030D-6E8A-4147-A177-3AD203B41FA5}">
                      <a16:colId xmlns:a16="http://schemas.microsoft.com/office/drawing/2014/main" val="20005"/>
                    </a:ext>
                  </a:extLst>
                </a:gridCol>
                <a:gridCol w="554494">
                  <a:extLst>
                    <a:ext uri="{9D8B030D-6E8A-4147-A177-3AD203B41FA5}">
                      <a16:colId xmlns:a16="http://schemas.microsoft.com/office/drawing/2014/main" val="20006"/>
                    </a:ext>
                  </a:extLst>
                </a:gridCol>
              </a:tblGrid>
              <a:tr h="487679">
                <a:tc>
                  <a:txBody>
                    <a:bodyPr/>
                    <a:lstStyle/>
                    <a:p>
                      <a:pPr algn="ctr" latinLnBrk="1"/>
                      <a:r>
                        <a:rPr lang="en-US" altLang="ko-KR" sz="900" b="1" dirty="0">
                          <a:latin typeface="Yu Gothic" panose="020B0400000000000000" pitchFamily="34" charset="-128"/>
                          <a:ea typeface="Yu Gothic" panose="020B0400000000000000" pitchFamily="34" charset="-128"/>
                        </a:rPr>
                        <a:t>NO</a:t>
                      </a:r>
                      <a:endParaRPr lang="ko-KR" altLang="en-US" sz="900" b="1" dirty="0">
                        <a:latin typeface="Yu Gothic" panose="020B0400000000000000" pitchFamily="34" charset="-128"/>
                      </a:endParaRPr>
                    </a:p>
                  </a:txBody>
                  <a:tcPr marL="91441" marR="91441" anchor="ctr"/>
                </a:tc>
                <a:tc>
                  <a:txBody>
                    <a:bodyPr/>
                    <a:lstStyle/>
                    <a:p>
                      <a:pPr algn="ctr" latinLnBrk="1"/>
                      <a:r>
                        <a:rPr lang="ja-JP" altLang="en-US" sz="900" b="1" dirty="0">
                          <a:latin typeface="Yu Gothic" panose="020B0400000000000000" pitchFamily="34" charset="-128"/>
                          <a:ea typeface="Yu Gothic" panose="020B0400000000000000" pitchFamily="34" charset="-128"/>
                        </a:rPr>
                        <a:t>お名前</a:t>
                      </a:r>
                      <a:endParaRPr lang="ko-KR" altLang="en-US" sz="900" b="1"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900" b="1" dirty="0">
                          <a:latin typeface="Yu Gothic" panose="020B0400000000000000" pitchFamily="34" charset="-128"/>
                          <a:ea typeface="Yu Gothic" panose="020B0400000000000000" pitchFamily="34" charset="-128"/>
                        </a:rPr>
                        <a:t>ＩＤ</a:t>
                      </a:r>
                      <a:r>
                        <a:rPr lang="en-US" altLang="ko-KR" sz="900" b="1" dirty="0">
                          <a:latin typeface="Yu Gothic" panose="020B0400000000000000" pitchFamily="34" charset="-128"/>
                          <a:ea typeface="Yu Gothic" panose="020B0400000000000000" pitchFamily="34" charset="-128"/>
                        </a:rPr>
                        <a:t>(</a:t>
                      </a:r>
                      <a:r>
                        <a:rPr lang="en-US" altLang="ko-KR" sz="900" b="1" dirty="0" err="1">
                          <a:latin typeface="Yu Gothic" panose="020B0400000000000000" pitchFamily="34" charset="-128"/>
                          <a:ea typeface="Yu Gothic" panose="020B0400000000000000" pitchFamily="34" charset="-128"/>
                        </a:rPr>
                        <a:t>E_mail</a:t>
                      </a:r>
                      <a:r>
                        <a:rPr lang="en-US" altLang="ko-KR" sz="900" b="1" dirty="0">
                          <a:latin typeface="Yu Gothic" panose="020B0400000000000000" pitchFamily="34" charset="-128"/>
                          <a:ea typeface="Yu Gothic" panose="020B0400000000000000" pitchFamily="34" charset="-128"/>
                        </a:rPr>
                        <a:t>)</a:t>
                      </a:r>
                      <a:endParaRPr lang="ko-KR" altLang="en-US" sz="900" b="1" dirty="0">
                        <a:latin typeface="Yu Gothic" panose="020B0400000000000000" pitchFamily="34" charset="-128"/>
                      </a:endParaRPr>
                    </a:p>
                  </a:txBody>
                  <a:tcPr marL="91441" marR="91441" anchor="ctr"/>
                </a:tc>
                <a:tc>
                  <a:txBody>
                    <a:bodyPr/>
                    <a:lstStyle/>
                    <a:p>
                      <a:r>
                        <a:rPr lang="ja-JP" altLang="en-US" sz="900" b="1" dirty="0">
                          <a:latin typeface="Yu Gothic" panose="020B0400000000000000" pitchFamily="34" charset="-128"/>
                          <a:ea typeface="Yu Gothic" panose="020B0400000000000000" pitchFamily="34" charset="-128"/>
                        </a:rPr>
                        <a:t>生年月日</a:t>
                      </a:r>
                      <a:endParaRPr lang="ko-KR" altLang="en-US" sz="900" b="1" dirty="0">
                        <a:latin typeface="Yu Gothic" panose="020B0400000000000000" pitchFamily="34" charset="-128"/>
                      </a:endParaRPr>
                    </a:p>
                  </a:txBody>
                  <a:tcPr marL="91441" marR="91441" anchor="ctr"/>
                </a:tc>
                <a:tc>
                  <a:txBody>
                    <a:bodyPr/>
                    <a:lstStyle/>
                    <a:p>
                      <a:pPr algn="ctr" latinLnBrk="1"/>
                      <a:r>
                        <a:rPr lang="ja-JP" altLang="en-US" sz="900" b="1" dirty="0">
                          <a:latin typeface="Yu Gothic" panose="020B0400000000000000" pitchFamily="34" charset="-128"/>
                          <a:ea typeface="Yu Gothic" panose="020B0400000000000000" pitchFamily="34" charset="-128"/>
                        </a:rPr>
                        <a:t>電話番号</a:t>
                      </a:r>
                      <a:endParaRPr lang="ko-KR" altLang="en-US" sz="900" b="1" dirty="0">
                        <a:latin typeface="Yu Gothic" panose="020B0400000000000000" pitchFamily="34" charset="-128"/>
                      </a:endParaRPr>
                    </a:p>
                  </a:txBody>
                  <a:tcPr marL="91441" marR="91441" anchor="ctr"/>
                </a:tc>
                <a:tc>
                  <a:txBody>
                    <a:bodyPr/>
                    <a:lstStyle/>
                    <a:p>
                      <a:pPr algn="ctr" latinLnBrk="1"/>
                      <a:r>
                        <a:rPr lang="ja-JP" altLang="en-US" sz="900" b="1" dirty="0">
                          <a:latin typeface="Yu Gothic" panose="020B0400000000000000" pitchFamily="34" charset="-128"/>
                          <a:ea typeface="Yu Gothic" panose="020B0400000000000000" pitchFamily="34" charset="-128"/>
                        </a:rPr>
                        <a:t>後援</a:t>
                      </a:r>
                      <a:endParaRPr lang="en-US" altLang="ja-JP" sz="900" b="1" dirty="0">
                        <a:latin typeface="Yu Gothic" panose="020B0400000000000000" pitchFamily="34" charset="-128"/>
                        <a:ea typeface="Yu Gothic" panose="020B0400000000000000" pitchFamily="34" charset="-128"/>
                      </a:endParaRPr>
                    </a:p>
                    <a:p>
                      <a:pPr algn="ctr" latinLnBrk="1"/>
                      <a:r>
                        <a:rPr lang="ja-JP" altLang="en-US" sz="900" b="1" dirty="0">
                          <a:latin typeface="Yu Gothic" panose="020B0400000000000000" pitchFamily="34" charset="-128"/>
                          <a:ea typeface="Yu Gothic" panose="020B0400000000000000" pitchFamily="34" charset="-128"/>
                        </a:rPr>
                        <a:t>金額</a:t>
                      </a:r>
                      <a:endParaRPr lang="en-US" altLang="ko-KR" sz="900" b="1" dirty="0">
                        <a:latin typeface="Yu Gothic" panose="020B0400000000000000" pitchFamily="34" charset="-128"/>
                        <a:ea typeface="Yu Gothic" panose="020B0400000000000000" pitchFamily="34" charset="-128"/>
                      </a:endParaRPr>
                    </a:p>
                  </a:txBody>
                  <a:tcPr marL="91441" marR="91441" anchor="ctr"/>
                </a:tc>
                <a:tc>
                  <a:txBody>
                    <a:bodyPr/>
                    <a:lstStyle/>
                    <a:p>
                      <a:pPr algn="ctr" latinLnBrk="1"/>
                      <a:r>
                        <a:rPr lang="ja-JP" altLang="en-US" sz="900" b="1" dirty="0">
                          <a:latin typeface="Yu Gothic" panose="020B0400000000000000" pitchFamily="34" charset="-128"/>
                          <a:ea typeface="Yu Gothic" panose="020B0400000000000000" pitchFamily="34" charset="-128"/>
                        </a:rPr>
                        <a:t>クリエーター</a:t>
                      </a:r>
                      <a:endParaRPr lang="en-US" altLang="ja-JP" sz="900" b="1" dirty="0">
                        <a:latin typeface="Yu Gothic" panose="020B0400000000000000" pitchFamily="34" charset="-128"/>
                        <a:ea typeface="Yu Gothic" panose="020B0400000000000000" pitchFamily="34" charset="-128"/>
                      </a:endParaRPr>
                    </a:p>
                    <a:p>
                      <a:pPr algn="ctr" latinLnBrk="1"/>
                      <a:r>
                        <a:rPr lang="ja-JP" altLang="en-US" sz="900" b="1" dirty="0">
                          <a:latin typeface="Yu Gothic" panose="020B0400000000000000" pitchFamily="34" charset="-128"/>
                          <a:ea typeface="Yu Gothic" panose="020B0400000000000000" pitchFamily="34" charset="-128"/>
                        </a:rPr>
                        <a:t>権限</a:t>
                      </a:r>
                      <a:endParaRPr lang="en-US" altLang="ko-KR" sz="900" b="1" dirty="0">
                        <a:latin typeface="Yu Gothic" panose="020B0400000000000000" pitchFamily="34" charset="-128"/>
                        <a:ea typeface="Yu Gothic" panose="020B0400000000000000" pitchFamily="34" charset="-128"/>
                      </a:endParaRPr>
                    </a:p>
                  </a:txBody>
                  <a:tcPr marL="91441" marR="91441" anchor="ctr"/>
                </a:tc>
                <a:extLst>
                  <a:ext uri="{0D108BD9-81ED-4DB2-BD59-A6C34878D82A}">
                    <a16:rowId xmlns:a16="http://schemas.microsoft.com/office/drawing/2014/main" val="10000"/>
                  </a:ext>
                </a:extLst>
              </a:tr>
              <a:tr h="367617">
                <a:tc>
                  <a:txBody>
                    <a:bodyPr/>
                    <a:lstStyle/>
                    <a:p>
                      <a:pPr algn="ctr" latinLnBrk="1"/>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cat</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hlinkClick r:id="rId19"/>
                        </a:rPr>
                        <a:t>Taka@naver.com</a:t>
                      </a:r>
                      <a:endParaRPr lang="ko-KR" altLang="en-US" sz="900" dirty="0">
                        <a:latin typeface="Yu Gothic" panose="020B0400000000000000" pitchFamily="34" charset="-128"/>
                      </a:endParaRPr>
                    </a:p>
                  </a:txBody>
                  <a:tcPr marL="91441" marR="91441" anchor="ctr"/>
                </a:tc>
                <a:tc>
                  <a:txBody>
                    <a:bodyPr/>
                    <a:lstStyle/>
                    <a:p>
                      <a:pPr algn="ctr"/>
                      <a:r>
                        <a:rPr lang="en-US" altLang="ko-KR" sz="900" dirty="0">
                          <a:latin typeface="Yu Gothic" panose="020B0400000000000000" pitchFamily="34" charset="-128"/>
                          <a:ea typeface="Yu Gothic" panose="020B0400000000000000" pitchFamily="34" charset="-128"/>
                        </a:rPr>
                        <a:t>960216</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010-1324-0324</a:t>
                      </a:r>
                      <a:endParaRPr lang="ko-KR" altLang="en-US" sz="900" dirty="0">
                        <a:latin typeface="Yu Gothic" panose="020B0400000000000000" pitchFamily="34" charset="-128"/>
                      </a:endParaRPr>
                    </a:p>
                  </a:txBody>
                  <a:tcPr marL="91441" marR="91441" anchor="ctr"/>
                </a:tc>
                <a:tc>
                  <a:txBody>
                    <a:bodyPr/>
                    <a:lstStyle/>
                    <a:p>
                      <a:pPr algn="ctr" latinLnBrk="1"/>
                      <a:r>
                        <a:rPr lang="ja-JP" altLang="en-US" sz="900" dirty="0">
                          <a:latin typeface="Yu Gothic" panose="020B0400000000000000" pitchFamily="34" charset="-128"/>
                          <a:ea typeface="Yu Gothic" panose="020B0400000000000000" pitchFamily="34" charset="-128"/>
                        </a:rPr>
                        <a:t>￥</a:t>
                      </a:r>
                      <a:r>
                        <a:rPr lang="en-US" altLang="ko-KR" sz="900" dirty="0">
                          <a:latin typeface="Yu Gothic" panose="020B0400000000000000" pitchFamily="34" charset="-128"/>
                          <a:ea typeface="Yu Gothic" panose="020B0400000000000000" pitchFamily="34" charset="-128"/>
                        </a:rPr>
                        <a:t> 1000</a:t>
                      </a:r>
                      <a:endParaRPr lang="ko-KR" altLang="en-US" sz="900" dirty="0">
                        <a:latin typeface="Yu Gothic" panose="020B0400000000000000" pitchFamily="34" charset="-128"/>
                      </a:endParaRPr>
                    </a:p>
                  </a:txBody>
                  <a:tcPr marL="91441" marR="91441" anchor="ctr"/>
                </a:tc>
                <a:tc>
                  <a:txBody>
                    <a:bodyPr/>
                    <a:lstStyle/>
                    <a:p>
                      <a:pPr algn="ctr" latinLnBrk="1"/>
                      <a:r>
                        <a:rPr lang="ko-KR" altLang="en-US" sz="900" dirty="0">
                          <a:latin typeface="Yu Gothic" panose="020B0400000000000000" pitchFamily="34" charset="-128"/>
                        </a:rPr>
                        <a:t>○</a:t>
                      </a:r>
                    </a:p>
                  </a:txBody>
                  <a:tcPr marL="91441" marR="91441" anchor="ctr"/>
                </a:tc>
                <a:extLst>
                  <a:ext uri="{0D108BD9-81ED-4DB2-BD59-A6C34878D82A}">
                    <a16:rowId xmlns:a16="http://schemas.microsoft.com/office/drawing/2014/main" val="10001"/>
                  </a:ext>
                </a:extLst>
              </a:tr>
              <a:tr h="367617">
                <a:tc>
                  <a:txBody>
                    <a:bodyPr/>
                    <a:lstStyle/>
                    <a:p>
                      <a:pPr algn="ctr" latinLnBrk="1"/>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dog</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a:latin typeface="Yu Gothic" panose="020B0400000000000000" pitchFamily="34" charset="-128"/>
                          <a:ea typeface="Yu Gothic" panose="020B0400000000000000" pitchFamily="34" charset="-128"/>
                          <a:hlinkClick r:id="rId20"/>
                        </a:rPr>
                        <a:t>Normal@naver.com</a:t>
                      </a:r>
                      <a:endParaRPr lang="ko-KR" altLang="en-US" sz="900" dirty="0">
                        <a:latin typeface="Yu Gothic" panose="020B0400000000000000" pitchFamily="34" charset="-128"/>
                      </a:endParaRPr>
                    </a:p>
                  </a:txBody>
                  <a:tcPr marL="91441" marR="91441" anchor="ctr"/>
                </a:tc>
                <a:tc>
                  <a:txBody>
                    <a:bodyPr/>
                    <a:lstStyle/>
                    <a:p>
                      <a:pPr algn="ctr"/>
                      <a:r>
                        <a:rPr lang="en-US" altLang="ko-KR" sz="900" dirty="0">
                          <a:latin typeface="Yu Gothic" panose="020B0400000000000000" pitchFamily="34" charset="-128"/>
                          <a:ea typeface="Yu Gothic" panose="020B0400000000000000" pitchFamily="34" charset="-128"/>
                        </a:rPr>
                        <a:t>661230</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010-3322-4414</a:t>
                      </a:r>
                      <a:endParaRPr lang="ko-KR" altLang="en-US" sz="900" dirty="0">
                        <a:latin typeface="Yu Gothic" panose="020B0400000000000000" pitchFamily="34" charset="-128"/>
                      </a:endParaRPr>
                    </a:p>
                  </a:txBody>
                  <a:tcPr marL="91441" marR="91441" anchor="ctr"/>
                </a:tc>
                <a:tc>
                  <a:txBody>
                    <a:bodyPr/>
                    <a:lstStyle/>
                    <a:p>
                      <a:pPr algn="ctr" latinLnBrk="1"/>
                      <a:r>
                        <a:rPr lang="ja-JP" altLang="en-US" sz="900" dirty="0">
                          <a:latin typeface="Yu Gothic" panose="020B0400000000000000" pitchFamily="34" charset="-128"/>
                          <a:ea typeface="Yu Gothic" panose="020B0400000000000000" pitchFamily="34" charset="-128"/>
                        </a:rPr>
                        <a:t>￥</a:t>
                      </a:r>
                      <a:r>
                        <a:rPr lang="en-US" altLang="ko-KR" sz="900" dirty="0">
                          <a:latin typeface="Yu Gothic" panose="020B0400000000000000" pitchFamily="34" charset="-128"/>
                          <a:ea typeface="Yu Gothic" panose="020B0400000000000000" pitchFamily="34" charset="-128"/>
                        </a:rPr>
                        <a:t> 2000</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X</a:t>
                      </a:r>
                      <a:endParaRPr lang="ko-KR" altLang="en-US" sz="900" dirty="0">
                        <a:latin typeface="Yu Gothic" panose="020B0400000000000000" pitchFamily="34" charset="-128"/>
                      </a:endParaRPr>
                    </a:p>
                  </a:txBody>
                  <a:tcPr marL="91441" marR="91441" anchor="ctr"/>
                </a:tc>
                <a:extLst>
                  <a:ext uri="{0D108BD9-81ED-4DB2-BD59-A6C34878D82A}">
                    <a16:rowId xmlns:a16="http://schemas.microsoft.com/office/drawing/2014/main" val="10002"/>
                  </a:ext>
                </a:extLst>
              </a:tr>
              <a:tr h="367617">
                <a:tc>
                  <a:txBody>
                    <a:bodyPr/>
                    <a:lstStyle/>
                    <a:p>
                      <a:pPr algn="ctr" latinLnBrk="1"/>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cow</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a:latin typeface="Yu Gothic" panose="020B0400000000000000" pitchFamily="34" charset="-128"/>
                          <a:ea typeface="Yu Gothic" panose="020B0400000000000000" pitchFamily="34" charset="-128"/>
                          <a:hlinkClick r:id="rId21"/>
                        </a:rPr>
                        <a:t>ajjarago@gnde.why</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940618</a:t>
                      </a:r>
                      <a:endParaRPr lang="ko-KR" altLang="en-US" sz="900" dirty="0">
                        <a:latin typeface="Yu Gothic" panose="020B0400000000000000" pitchFamily="34" charset="-128"/>
                      </a:endParaRPr>
                    </a:p>
                  </a:txBody>
                  <a:tcPr marL="91441" marR="91441" anchor="ctr"/>
                </a:tc>
                <a:tc>
                  <a:txBody>
                    <a:bodyPr/>
                    <a:lstStyle/>
                    <a:p>
                      <a:pPr algn="ctr" latinLnBrk="1"/>
                      <a:r>
                        <a:rPr lang="en-US" altLang="ko-KR" sz="900" dirty="0">
                          <a:latin typeface="Yu Gothic" panose="020B0400000000000000" pitchFamily="34" charset="-128"/>
                          <a:ea typeface="Yu Gothic" panose="020B0400000000000000" pitchFamily="34" charset="-128"/>
                        </a:rPr>
                        <a:t>010-4444-7777</a:t>
                      </a:r>
                      <a:endParaRPr lang="ko-KR" altLang="en-US" sz="900" dirty="0">
                        <a:latin typeface="Yu Gothic" panose="020B0400000000000000" pitchFamily="34" charset="-128"/>
                      </a:endParaRPr>
                    </a:p>
                  </a:txBody>
                  <a:tcPr marL="91441" marR="91441" anchor="ctr"/>
                </a:tc>
                <a:tc>
                  <a:txBody>
                    <a:bodyPr/>
                    <a:lstStyle/>
                    <a:p>
                      <a:pPr algn="ctr" latinLnBrk="1"/>
                      <a:r>
                        <a:rPr lang="ja-JP" altLang="en-US" sz="900" dirty="0">
                          <a:latin typeface="Yu Gothic" panose="020B0400000000000000" pitchFamily="34" charset="-128"/>
                          <a:ea typeface="Yu Gothic" panose="020B0400000000000000" pitchFamily="34" charset="-128"/>
                        </a:rPr>
                        <a:t>￥</a:t>
                      </a:r>
                      <a:r>
                        <a:rPr lang="ko-KR" altLang="en-US" sz="900" baseline="0" dirty="0">
                          <a:latin typeface="Yu Gothic" panose="020B0400000000000000" pitchFamily="34" charset="-128"/>
                        </a:rPr>
                        <a:t> </a:t>
                      </a:r>
                      <a:r>
                        <a:rPr lang="en-US" altLang="ko-KR" sz="900" dirty="0">
                          <a:latin typeface="Yu Gothic" panose="020B0400000000000000" pitchFamily="34" charset="-128"/>
                          <a:ea typeface="Yu Gothic" panose="020B0400000000000000" pitchFamily="34" charset="-128"/>
                        </a:rPr>
                        <a:t>7000</a:t>
                      </a:r>
                      <a:endParaRPr lang="ko-KR" altLang="en-US" sz="900" dirty="0">
                        <a:latin typeface="Yu Gothic" panose="020B0400000000000000" pitchFamily="34" charset="-128"/>
                      </a:endParaRPr>
                    </a:p>
                  </a:txBody>
                  <a:tcPr marL="91441" marR="91441" anchor="ctr"/>
                </a:tc>
                <a:tc>
                  <a:txBody>
                    <a:bodyPr/>
                    <a:lstStyle/>
                    <a:p>
                      <a:pPr algn="ctr" latinLnBrk="1"/>
                      <a:r>
                        <a:rPr lang="ko-KR" altLang="en-US" sz="900" dirty="0">
                          <a:latin typeface="Yu Gothic" panose="020B0400000000000000" pitchFamily="34" charset="-128"/>
                        </a:rPr>
                        <a:t>△</a:t>
                      </a:r>
                    </a:p>
                  </a:txBody>
                  <a:tcPr marL="91441" marR="91441" anchor="ctr"/>
                </a:tc>
                <a:extLst>
                  <a:ext uri="{0D108BD9-81ED-4DB2-BD59-A6C34878D82A}">
                    <a16:rowId xmlns:a16="http://schemas.microsoft.com/office/drawing/2014/main" val="10003"/>
                  </a:ext>
                </a:extLst>
              </a:tr>
              <a:tr h="226226">
                <a:tc>
                  <a:txBody>
                    <a:bodyPr/>
                    <a:lstStyle/>
                    <a:p>
                      <a:pPr algn="ctr" latinLnBrk="1"/>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226226">
                <a:tc>
                  <a:txBody>
                    <a:bodyPr/>
                    <a:lstStyle/>
                    <a:p>
                      <a:pPr algn="ctr" latinLnBrk="1"/>
                      <a:r>
                        <a:rPr lang="en-US" altLang="ko-KR" sz="900" dirty="0">
                          <a:latin typeface="Yu Gothic" panose="020B0400000000000000" pitchFamily="34" charset="-128"/>
                          <a:ea typeface="Yu Gothic" panose="020B0400000000000000" pitchFamily="34" charset="-128"/>
                        </a:rPr>
                        <a:t>5</a:t>
                      </a:r>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r h="226226">
                <a:tc>
                  <a:txBody>
                    <a:bodyPr/>
                    <a:lstStyle/>
                    <a:p>
                      <a:pPr algn="ctr" latinLnBrk="1"/>
                      <a:r>
                        <a:rPr lang="en-US" altLang="ko-KR" sz="900" dirty="0">
                          <a:latin typeface="Yu Gothic" panose="020B0400000000000000" pitchFamily="34" charset="-128"/>
                          <a:ea typeface="Yu Gothic" panose="020B0400000000000000" pitchFamily="34" charset="-128"/>
                        </a:rPr>
                        <a:t>6</a:t>
                      </a:r>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extLst>
                  <a:ext uri="{0D108BD9-81ED-4DB2-BD59-A6C34878D82A}">
                    <a16:rowId xmlns:a16="http://schemas.microsoft.com/office/drawing/2014/main" val="10006"/>
                  </a:ext>
                </a:extLst>
              </a:tr>
              <a:tr h="226226">
                <a:tc>
                  <a:txBody>
                    <a:bodyPr/>
                    <a:lstStyle/>
                    <a:p>
                      <a:pPr algn="ctr" latinLnBrk="1"/>
                      <a:r>
                        <a:rPr lang="en-US" altLang="ko-KR" sz="900" dirty="0">
                          <a:latin typeface="Yu Gothic" panose="020B0400000000000000" pitchFamily="34" charset="-128"/>
                          <a:ea typeface="Yu Gothic" panose="020B0400000000000000" pitchFamily="34" charset="-128"/>
                        </a:rPr>
                        <a:t>7</a:t>
                      </a:r>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tc>
                  <a:txBody>
                    <a:bodyPr/>
                    <a:lstStyle/>
                    <a:p>
                      <a:pPr algn="ctr" latinLnBrk="1"/>
                      <a:endParaRPr lang="ko-KR" altLang="en-US" sz="900" dirty="0">
                        <a:latin typeface="Yu Gothic" panose="020B0400000000000000" pitchFamily="34" charset="-128"/>
                      </a:endParaRPr>
                    </a:p>
                  </a:txBody>
                  <a:tcPr marL="91441" marR="91441" anchor="ctr"/>
                </a:tc>
                <a:extLst>
                  <a:ext uri="{0D108BD9-81ED-4DB2-BD59-A6C34878D82A}">
                    <a16:rowId xmlns:a16="http://schemas.microsoft.com/office/drawing/2014/main" val="10007"/>
                  </a:ext>
                </a:extLst>
              </a:tr>
            </a:tbl>
          </a:graphicData>
        </a:graphic>
      </p:graphicFrame>
      <p:graphicFrame>
        <p:nvGraphicFramePr>
          <p:cNvPr id="108" name="표 107">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3218849280"/>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09"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0"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03" name="직사각형 202"/>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4" name="타원 203"/>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6" name="직사각형 205"/>
          <p:cNvSpPr/>
          <p:nvPr/>
        </p:nvSpPr>
        <p:spPr>
          <a:xfrm>
            <a:off x="85634" y="2376995"/>
            <a:ext cx="1376340" cy="76156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7" name="타원 206"/>
          <p:cNvSpPr/>
          <p:nvPr/>
        </p:nvSpPr>
        <p:spPr>
          <a:xfrm>
            <a:off x="3346" y="2280668"/>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 name="그룹 1"/>
          <p:cNvGrpSpPr/>
          <p:nvPr/>
        </p:nvGrpSpPr>
        <p:grpSpPr>
          <a:xfrm>
            <a:off x="2049123" y="2308494"/>
            <a:ext cx="485507" cy="323318"/>
            <a:chOff x="2012090" y="2320440"/>
            <a:chExt cx="485507" cy="323318"/>
          </a:xfrm>
        </p:grpSpPr>
        <p:sp>
          <p:nvSpPr>
            <p:cNvPr id="208" name="직사각형 207"/>
            <p:cNvSpPr/>
            <p:nvPr/>
          </p:nvSpPr>
          <p:spPr>
            <a:xfrm>
              <a:off x="2109440" y="2392449"/>
              <a:ext cx="388157" cy="251309"/>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0" name="타원 209"/>
            <p:cNvSpPr/>
            <p:nvPr/>
          </p:nvSpPr>
          <p:spPr>
            <a:xfrm>
              <a:off x="2012090" y="232044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11" name="직사각형 210"/>
          <p:cNvSpPr/>
          <p:nvPr/>
        </p:nvSpPr>
        <p:spPr>
          <a:xfrm>
            <a:off x="5979905" y="1697187"/>
            <a:ext cx="527968" cy="165778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4" name="직사각형 213"/>
          <p:cNvSpPr/>
          <p:nvPr/>
        </p:nvSpPr>
        <p:spPr>
          <a:xfrm>
            <a:off x="1658019" y="1639875"/>
            <a:ext cx="4941577" cy="253677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5" name="타원 214"/>
          <p:cNvSpPr/>
          <p:nvPr/>
        </p:nvSpPr>
        <p:spPr>
          <a:xfrm>
            <a:off x="1602068" y="1577331"/>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3" name="타원 212"/>
          <p:cNvSpPr/>
          <p:nvPr/>
        </p:nvSpPr>
        <p:spPr>
          <a:xfrm>
            <a:off x="5913452" y="159108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graphicFrame>
        <p:nvGraphicFramePr>
          <p:cNvPr id="216" name="표 215"/>
          <p:cNvGraphicFramePr>
            <a:graphicFrameLocks noGrp="1"/>
          </p:cNvGraphicFramePr>
          <p:nvPr>
            <p:extLst>
              <p:ext uri="{D42A27DB-BD31-4B8C-83A1-F6EECF244321}">
                <p14:modId xmlns:p14="http://schemas.microsoft.com/office/powerpoint/2010/main" val="855376753"/>
              </p:ext>
            </p:extLst>
          </p:nvPr>
        </p:nvGraphicFramePr>
        <p:xfrm>
          <a:off x="6865374" y="889980"/>
          <a:ext cx="2204984" cy="4051051"/>
        </p:xfrm>
        <a:graphic>
          <a:graphicData uri="http://schemas.openxmlformats.org/drawingml/2006/table">
            <a:tbl>
              <a:tblPr firstRow="1" lastCol="1" bandRow="1" bandCol="1">
                <a:tableStyleId>{69012ECD-51FC-41F1-AA8D-1B2483CD663E}</a:tableStyleId>
              </a:tblPr>
              <a:tblGrid>
                <a:gridCol w="288382">
                  <a:extLst>
                    <a:ext uri="{9D8B030D-6E8A-4147-A177-3AD203B41FA5}">
                      <a16:colId xmlns:a16="http://schemas.microsoft.com/office/drawing/2014/main" val="20000"/>
                    </a:ext>
                  </a:extLst>
                </a:gridCol>
                <a:gridCol w="1916602">
                  <a:extLst>
                    <a:ext uri="{9D8B030D-6E8A-4147-A177-3AD203B41FA5}">
                      <a16:colId xmlns:a16="http://schemas.microsoft.com/office/drawing/2014/main" val="20001"/>
                    </a:ext>
                  </a:extLst>
                </a:gridCol>
              </a:tblGrid>
              <a:tr h="388395">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706590">
                <a:tc>
                  <a:txBody>
                    <a:bodyPr/>
                    <a:lstStyle/>
                    <a:p>
                      <a:pPr algn="ct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会員管理メニューをクリックすると、詳細メニューを表示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706590">
                <a:tc>
                  <a:txBody>
                    <a:bodyPr/>
                    <a:lstStyle/>
                    <a:p>
                      <a:pPr algn="ct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現在登録されている会員の登録手順、名前、</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、後援した金額、電話番号などを出力</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706590">
                <a:tc>
                  <a:txBody>
                    <a:bodyPr/>
                    <a:lstStyle/>
                    <a:p>
                      <a:pPr algn="ctr"/>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名前をクリックすると、該当会員の詳細情報ページに移動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706590">
                <a:tc>
                  <a:txBody>
                    <a:bodyPr/>
                    <a:lstStyle/>
                    <a:p>
                      <a:pPr algn="ctr"/>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現在のページから次のページへ移る</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数字をクリックすると該当ページに移動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820235">
                <a:tc>
                  <a:txBody>
                    <a:bodyPr/>
                    <a:lstStyle/>
                    <a:p>
                      <a:pPr algn="ctr"/>
                      <a:r>
                        <a:rPr lang="en-US" altLang="ko-KR" sz="900">
                          <a:latin typeface="Yu Gothic" panose="020B0400000000000000" pitchFamily="34" charset="-128"/>
                          <a:ea typeface="Yu Gothic" panose="020B0400000000000000" pitchFamily="34" charset="-128"/>
                        </a:rPr>
                        <a:t>5</a:t>
                      </a:r>
                      <a:endParaRPr lang="ko-KR" altLang="en-US" sz="90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000" b="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クリエーター権限があるアカウント</a:t>
                      </a:r>
                      <a:endPar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a:latin typeface="Yu Gothic" panose="020B0400000000000000" pitchFamily="34" charset="-128"/>
                          <a:ea typeface="Yu Gothic" panose="020B0400000000000000" pitchFamily="34" charset="-128"/>
                          <a:cs typeface="함초롬돋움" panose="020B0604000101010101" pitchFamily="50" charset="-127"/>
                        </a:rPr>
                        <a:t>X :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一般会員</a:t>
                      </a:r>
                      <a:endParaRPr lang="en-US" altLang="ko-KR"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000" b="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クリエーターの権限が剥奪されたアカウント</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56" name="모서리가 둥근 직사각형 255"/>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57" name="그룹 256"/>
          <p:cNvGrpSpPr/>
          <p:nvPr/>
        </p:nvGrpSpPr>
        <p:grpSpPr>
          <a:xfrm>
            <a:off x="1622288" y="1367931"/>
            <a:ext cx="175434" cy="133952"/>
            <a:chOff x="408898" y="2111604"/>
            <a:chExt cx="198879" cy="168545"/>
          </a:xfrm>
          <a:solidFill>
            <a:schemeClr val="bg1"/>
          </a:solidFill>
        </p:grpSpPr>
        <p:cxnSp>
          <p:nvCxnSpPr>
            <p:cNvPr id="258" name="직선 연결선 257">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59" name="직선 연결선 258">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260" name="직선 연결선 259">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sp>
        <p:nvSpPr>
          <p:cNvPr id="261" name="TextBox 10"/>
          <p:cNvSpPr txBox="1"/>
          <p:nvPr/>
        </p:nvSpPr>
        <p:spPr bwMode="auto">
          <a:xfrm>
            <a:off x="1796912" y="482130"/>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会員画面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3" name="사각형: 둥근 모서리 21">
            <a:extLst>
              <a:ext uri="{FF2B5EF4-FFF2-40B4-BE49-F238E27FC236}">
                <a16:creationId xmlns:a16="http://schemas.microsoft.com/office/drawing/2014/main" id="{F76AE050-E637-4043-BC10-81BCA5024421}"/>
              </a:ext>
            </a:extLst>
          </p:cNvPr>
          <p:cNvSpPr/>
          <p:nvPr/>
        </p:nvSpPr>
        <p:spPr>
          <a:xfrm>
            <a:off x="113555" y="912457"/>
            <a:ext cx="66026" cy="133464"/>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4" name="직사각형 113">
            <a:extLst>
              <a:ext uri="{FF2B5EF4-FFF2-40B4-BE49-F238E27FC236}">
                <a16:creationId xmlns:a16="http://schemas.microsoft.com/office/drawing/2014/main" id="{A950980E-A47C-44F3-A1DE-087524B7531A}"/>
              </a:ext>
            </a:extLst>
          </p:cNvPr>
          <p:cNvSpPr/>
          <p:nvPr/>
        </p:nvSpPr>
        <p:spPr>
          <a:xfrm>
            <a:off x="113556" y="874469"/>
            <a:ext cx="6686194" cy="171193"/>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5" name="사각형: 둥근 모서리 23">
            <a:extLst>
              <a:ext uri="{FF2B5EF4-FFF2-40B4-BE49-F238E27FC236}">
                <a16:creationId xmlns:a16="http://schemas.microsoft.com/office/drawing/2014/main" id="{D53C8834-9E05-420D-AA72-E029500D6C47}"/>
              </a:ext>
            </a:extLst>
          </p:cNvPr>
          <p:cNvSpPr/>
          <p:nvPr/>
        </p:nvSpPr>
        <p:spPr>
          <a:xfrm>
            <a:off x="1485248" y="912457"/>
            <a:ext cx="928290" cy="133464"/>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6" name="사각형: 둥근 모서리 18">
            <a:extLst>
              <a:ext uri="{FF2B5EF4-FFF2-40B4-BE49-F238E27FC236}">
                <a16:creationId xmlns:a16="http://schemas.microsoft.com/office/drawing/2014/main" id="{7ACA9A74-105F-417D-89A1-C6D3BBB5ADFE}"/>
              </a:ext>
            </a:extLst>
          </p:cNvPr>
          <p:cNvSpPr/>
          <p:nvPr/>
        </p:nvSpPr>
        <p:spPr>
          <a:xfrm>
            <a:off x="180889" y="911036"/>
            <a:ext cx="1306569" cy="15402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424981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73883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3710" y="874469"/>
            <a:ext cx="6696041" cy="4050497"/>
            <a:chOff x="103707" y="1203597"/>
            <a:chExt cx="6412510"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4" y="1704012"/>
              <a:ext cx="6403079"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5" y="1203597"/>
              <a:ext cx="6403081"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7" y="1203601"/>
              <a:ext cx="6403080"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8" name="그룹 287"/>
            <p:cNvGrpSpPr/>
            <p:nvPr/>
          </p:nvGrpSpPr>
          <p:grpSpPr>
            <a:xfrm>
              <a:off x="104410" y="1708745"/>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7" y="1629353"/>
                <a:ext cx="1695054"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Indie </a:t>
                </a:r>
                <a:r>
                  <a:rPr lang="en-US" sz="1200" dirty="0" err="1">
                    <a:solidFill>
                      <a:schemeClr val="bg1"/>
                    </a:solidFill>
                    <a:latin typeface="Yu Gothic" panose="020B0400000000000000" pitchFamily="34" charset="-128"/>
                    <a:ea typeface="Yu Gothic" panose="020B0400000000000000" pitchFamily="34" charset="-128"/>
                    <a:cs typeface="함초롬돋움" panose="020B0604000101010101" pitchFamily="50" charset="-127"/>
                  </a:rPr>
                  <a:t>Sponser</a:t>
                </a:r>
                <a:endPar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9"/>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6"/>
              </p:custDataLst>
            </p:nvPr>
          </p:nvSpPr>
          <p:spPr>
            <a:xfrm>
              <a:off x="103707" y="5718669"/>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0" name="그룹 289"/>
            <p:cNvGrpSpPr/>
            <p:nvPr/>
          </p:nvGrpSpPr>
          <p:grpSpPr>
            <a:xfrm>
              <a:off x="103707" y="2692335"/>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6"/>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会員管理</a:t>
                </a:r>
                <a:endParaRPr 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7"/>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7"/>
              </p:custDataLst>
            </p:nvPr>
          </p:nvSpPr>
          <p:spPr>
            <a:xfrm>
              <a:off x="103707" y="3068100"/>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2" name="그룹 291"/>
            <p:cNvGrpSpPr/>
            <p:nvPr/>
          </p:nvGrpSpPr>
          <p:grpSpPr>
            <a:xfrm>
              <a:off x="103707" y="4282236"/>
              <a:ext cx="1296532" cy="660875"/>
              <a:chOff x="160632" y="3225271"/>
              <a:chExt cx="1695759" cy="744713"/>
            </a:xfrm>
          </p:grpSpPr>
          <p:sp>
            <p:nvSpPr>
              <p:cNvPr id="30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4"/>
                </p:custDataLst>
              </p:nvPr>
            </p:nvSpPr>
            <p:spPr>
              <a:xfrm>
                <a:off x="160632" y="3557190"/>
                <a:ext cx="1695759" cy="412794"/>
              </a:xfrm>
              <a:prstGeom prst="rect">
                <a:avLst/>
              </a:prstGeom>
              <a:solidFill>
                <a:srgbClr val="00206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お客様窓口ー管理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5"/>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293" name="그룹 292"/>
            <p:cNvGrpSpPr/>
            <p:nvPr/>
          </p:nvGrpSpPr>
          <p:grpSpPr>
            <a:xfrm>
              <a:off x="103707" y="4695023"/>
              <a:ext cx="1296532" cy="625510"/>
              <a:chOff x="160632" y="3225271"/>
              <a:chExt cx="1695759" cy="704863"/>
            </a:xfrm>
          </p:grpSpPr>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60632" y="3517340"/>
                <a:ext cx="1695759" cy="412794"/>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0"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3"/>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grpSp>
          <p:nvGrpSpPr>
            <p:cNvPr id="294" name="그룹 293"/>
            <p:cNvGrpSpPr/>
            <p:nvPr/>
          </p:nvGrpSpPr>
          <p:grpSpPr>
            <a:xfrm>
              <a:off x="103707" y="5107814"/>
              <a:ext cx="1296532" cy="590146"/>
              <a:chOff x="160632" y="3225271"/>
              <a:chExt cx="1695759" cy="665013"/>
            </a:xfrm>
          </p:grpSpPr>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60632" y="347749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1"/>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8"/>
              </p:custDataLst>
            </p:nvPr>
          </p:nvSpPr>
          <p:spPr bwMode="auto">
            <a:xfrm>
              <a:off x="1507487" y="3193959"/>
              <a:ext cx="158899" cy="79084"/>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9"/>
              </p:custDataLst>
            </p:nvPr>
          </p:nvSpPr>
          <p:spPr>
            <a:xfrm>
              <a:off x="113134" y="3449989"/>
              <a:ext cx="1287105" cy="1126796"/>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50000"/>
                </a:lnSpc>
              </a:pPr>
              <a:endParaRPr lang="en-US" altLang="ko-KR" sz="9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335" name="모서리가 둥근 직사각형 334"/>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36" name="그룹 335"/>
          <p:cNvGrpSpPr/>
          <p:nvPr/>
        </p:nvGrpSpPr>
        <p:grpSpPr>
          <a:xfrm>
            <a:off x="1622288" y="1367931"/>
            <a:ext cx="175434" cy="133952"/>
            <a:chOff x="408898" y="2111604"/>
            <a:chExt cx="198879" cy="168545"/>
          </a:xfrm>
          <a:solidFill>
            <a:schemeClr val="bg1"/>
          </a:solidFill>
        </p:grpSpPr>
        <p:cxnSp>
          <p:nvCxnSpPr>
            <p:cNvPr id="337" name="직선 연결선 336">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338" name="직선 연결선 337">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339" name="직선 연결선 338">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Search...</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345" name="표 344">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4195616752"/>
              </p:ext>
            </p:extLst>
          </p:nvPr>
        </p:nvGraphicFramePr>
        <p:xfrm>
          <a:off x="1579185" y="1681326"/>
          <a:ext cx="4972027" cy="2316273"/>
        </p:xfrm>
        <a:graphic>
          <a:graphicData uri="http://schemas.openxmlformats.org/drawingml/2006/table">
            <a:tbl>
              <a:tblPr firstRow="1" bandRow="1">
                <a:tableStyleId>{5FD0F851-EC5A-4D38-B0AD-8093EC10F338}</a:tableStyleId>
              </a:tblPr>
              <a:tblGrid>
                <a:gridCol w="420419">
                  <a:extLst>
                    <a:ext uri="{9D8B030D-6E8A-4147-A177-3AD203B41FA5}">
                      <a16:colId xmlns:a16="http://schemas.microsoft.com/office/drawing/2014/main" val="20000"/>
                    </a:ext>
                  </a:extLst>
                </a:gridCol>
                <a:gridCol w="2140350">
                  <a:extLst>
                    <a:ext uri="{9D8B030D-6E8A-4147-A177-3AD203B41FA5}">
                      <a16:colId xmlns:a16="http://schemas.microsoft.com/office/drawing/2014/main" val="20001"/>
                    </a:ext>
                  </a:extLst>
                </a:gridCol>
                <a:gridCol w="758524">
                  <a:extLst>
                    <a:ext uri="{9D8B030D-6E8A-4147-A177-3AD203B41FA5}">
                      <a16:colId xmlns:a16="http://schemas.microsoft.com/office/drawing/2014/main" val="1918228"/>
                    </a:ext>
                  </a:extLst>
                </a:gridCol>
                <a:gridCol w="681634">
                  <a:extLst>
                    <a:ext uri="{9D8B030D-6E8A-4147-A177-3AD203B41FA5}">
                      <a16:colId xmlns:a16="http://schemas.microsoft.com/office/drawing/2014/main" val="20002"/>
                    </a:ext>
                  </a:extLst>
                </a:gridCol>
                <a:gridCol w="971100">
                  <a:extLst>
                    <a:ext uri="{9D8B030D-6E8A-4147-A177-3AD203B41FA5}">
                      <a16:colId xmlns:a16="http://schemas.microsoft.com/office/drawing/2014/main" val="20003"/>
                    </a:ext>
                  </a:extLst>
                </a:gridCol>
              </a:tblGrid>
              <a:tr h="310521">
                <a:tc>
                  <a:txBody>
                    <a:bodyPr/>
                    <a:lstStyle/>
                    <a:p>
                      <a:pPr algn="ctr" latinLnBrk="1"/>
                      <a:r>
                        <a:rPr lang="en-US" altLang="ko-KR" sz="1200" dirty="0">
                          <a:latin typeface="Yu Gothic" panose="020B0400000000000000" pitchFamily="34" charset="-128"/>
                          <a:ea typeface="Yu Gothic" panose="020B0400000000000000" pitchFamily="34" charset="-128"/>
                        </a:rPr>
                        <a:t>NO</a:t>
                      </a:r>
                      <a:endParaRPr lang="ko-KR" altLang="en-US" sz="1200" dirty="0">
                        <a:latin typeface="Yu Gothic" panose="020B0400000000000000" pitchFamily="34" charset="-128"/>
                      </a:endParaRPr>
                    </a:p>
                  </a:txBody>
                  <a:tcPr marL="91441" marR="91441" anchor="ctr"/>
                </a:tc>
                <a:tc>
                  <a:txBody>
                    <a:bodyPr/>
                    <a:lstStyle/>
                    <a:p>
                      <a:pPr algn="ctr" latinLnBrk="1"/>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タイトル</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dirty="0">
                          <a:latin typeface="Yu Gothic" panose="020B0400000000000000" pitchFamily="34" charset="-128"/>
                          <a:ea typeface="Yu Gothic" panose="020B0400000000000000" pitchFamily="34" charset="-128"/>
                        </a:rPr>
                        <a:t>種類</a:t>
                      </a:r>
                      <a:endParaRPr lang="ko-KR" altLang="en-US" sz="1200"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dirty="0">
                          <a:latin typeface="Yu Gothic" panose="020B0400000000000000" pitchFamily="34" charset="-128"/>
                          <a:ea typeface="Yu Gothic" panose="020B0400000000000000" pitchFamily="34" charset="-128"/>
                        </a:rPr>
                        <a:t>作成者</a:t>
                      </a:r>
                      <a:endParaRPr lang="ko-KR" altLang="en-US" sz="1200" dirty="0">
                        <a:latin typeface="Yu Gothic" panose="020B0400000000000000" pitchFamily="34" charset="-128"/>
                      </a:endParaRPr>
                    </a:p>
                  </a:txBody>
                  <a:tcPr marL="91441" marR="91441" anchor="ctr"/>
                </a:tc>
                <a:tc>
                  <a:txBody>
                    <a:bodyPr/>
                    <a:lstStyle/>
                    <a:p>
                      <a:pPr algn="ctr" latinLnBrk="1"/>
                      <a:r>
                        <a:rPr lang="ja-JP" altLang="en-US" sz="1200" dirty="0">
                          <a:latin typeface="Yu Gothic" panose="020B0400000000000000" pitchFamily="34" charset="-128"/>
                          <a:ea typeface="Yu Gothic" panose="020B0400000000000000" pitchFamily="34" charset="-128"/>
                        </a:rPr>
                        <a:t>作成日時</a:t>
                      </a:r>
                      <a:endParaRPr lang="ko-KR" altLang="en-US" sz="1200" dirty="0">
                        <a:latin typeface="Yu Gothic" panose="020B0400000000000000" pitchFamily="34" charset="-128"/>
                      </a:endParaRPr>
                    </a:p>
                  </a:txBody>
                  <a:tcPr marL="91441" marR="91441" anchor="ctr"/>
                </a:tc>
                <a:extLst>
                  <a:ext uri="{0D108BD9-81ED-4DB2-BD59-A6C34878D82A}">
                    <a16:rowId xmlns:a16="http://schemas.microsoft.com/office/drawing/2014/main" val="10000"/>
                  </a:ext>
                </a:extLst>
              </a:tr>
              <a:tr h="245532">
                <a:tc>
                  <a:txBody>
                    <a:bodyPr/>
                    <a:lstStyle/>
                    <a:p>
                      <a:pPr algn="ctr" latinLnBrk="1"/>
                      <a:r>
                        <a:rPr lang="en-US" altLang="ko-KR" sz="1000" dirty="0">
                          <a:latin typeface="Yu Gothic" panose="020B0400000000000000" pitchFamily="34" charset="-128"/>
                          <a:ea typeface="Yu Gothic" panose="020B0400000000000000" pitchFamily="34" charset="-128"/>
                        </a:rPr>
                        <a:t>1</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掲示物</a:t>
                      </a:r>
                      <a:r>
                        <a:rPr lang="en-US" altLang="ko-KR" sz="1000" dirty="0">
                          <a:latin typeface="Yu Gothic" panose="020B0400000000000000" pitchFamily="34" charset="-128"/>
                          <a:ea typeface="Yu Gothic" panose="020B0400000000000000" pitchFamily="34" charset="-128"/>
                        </a:rPr>
                        <a:t>1</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お知らせ</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admin</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2019-06-01</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1"/>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2</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掲示物</a:t>
                      </a:r>
                      <a:r>
                        <a:rPr lang="en-US" altLang="ko-KR" sz="1000" dirty="0">
                          <a:latin typeface="Yu Gothic" panose="020B0400000000000000" pitchFamily="34" charset="-128"/>
                          <a:ea typeface="Yu Gothic" panose="020B0400000000000000" pitchFamily="34" charset="-128"/>
                        </a:rPr>
                        <a:t>2</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イベント</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admin</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2019-06-02</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2"/>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3</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3"/>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4</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5</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6</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6"/>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7</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7"/>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8</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8"/>
                  </a:ext>
                </a:extLst>
              </a:tr>
            </a:tbl>
          </a:graphicData>
        </a:graphic>
      </p:graphicFrame>
      <p:sp>
        <p:nvSpPr>
          <p:cNvPr id="354" name="Content">
            <a:extLst>
              <a:ext uri="{FF2B5EF4-FFF2-40B4-BE49-F238E27FC236}">
                <a16:creationId xmlns:a16="http://schemas.microsoft.com/office/drawing/2014/main" id="{6A00407B-2AAA-455D-A750-F6F8BC6168E8}"/>
              </a:ext>
            </a:extLst>
          </p:cNvPr>
          <p:cNvSpPr/>
          <p:nvPr>
            <p:custDataLst>
              <p:custData r:id="rId2"/>
            </p:custDataLst>
          </p:nvPr>
        </p:nvSpPr>
        <p:spPr>
          <a:xfrm>
            <a:off x="5946228" y="4112495"/>
            <a:ext cx="540864" cy="23272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1101" dirty="0">
                <a:latin typeface="Yu Gothic" panose="020B0400000000000000" pitchFamily="34" charset="-128"/>
                <a:ea typeface="Yu Gothic" panose="020B0400000000000000" pitchFamily="34" charset="-128"/>
                <a:cs typeface="함초롬돋움" panose="020B0604000101010101" pitchFamily="50" charset="-127"/>
              </a:rPr>
              <a:t>登録</a:t>
            </a:r>
            <a:endParaRPr lang="en-US" sz="1101" dirty="0">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3204508721"/>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3"/>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4"/>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9" name="직사각형 358"/>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0" name="타원 359"/>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1" name="직사각형 360"/>
          <p:cNvSpPr/>
          <p:nvPr/>
        </p:nvSpPr>
        <p:spPr>
          <a:xfrm>
            <a:off x="5849322" y="4072074"/>
            <a:ext cx="707938" cy="34152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graphicFrame>
        <p:nvGraphicFramePr>
          <p:cNvPr id="363" name="표 362"/>
          <p:cNvGraphicFramePr>
            <a:graphicFrameLocks noGrp="1"/>
          </p:cNvGraphicFramePr>
          <p:nvPr>
            <p:extLst>
              <p:ext uri="{D42A27DB-BD31-4B8C-83A1-F6EECF244321}">
                <p14:modId xmlns:p14="http://schemas.microsoft.com/office/powerpoint/2010/main" val="3035167989"/>
              </p:ext>
            </p:extLst>
          </p:nvPr>
        </p:nvGraphicFramePr>
        <p:xfrm>
          <a:off x="6850501" y="873305"/>
          <a:ext cx="2221141" cy="4048836"/>
        </p:xfrm>
        <a:graphic>
          <a:graphicData uri="http://schemas.openxmlformats.org/drawingml/2006/table">
            <a:tbl>
              <a:tblPr firstRow="1" lastCol="1" bandRow="1" bandCol="1">
                <a:tableStyleId>{69012ECD-51FC-41F1-AA8D-1B2483CD663E}</a:tableStyleId>
              </a:tblPr>
              <a:tblGrid>
                <a:gridCol w="290494">
                  <a:extLst>
                    <a:ext uri="{9D8B030D-6E8A-4147-A177-3AD203B41FA5}">
                      <a16:colId xmlns:a16="http://schemas.microsoft.com/office/drawing/2014/main" val="20000"/>
                    </a:ext>
                  </a:extLst>
                </a:gridCol>
                <a:gridCol w="1930647">
                  <a:extLst>
                    <a:ext uri="{9D8B030D-6E8A-4147-A177-3AD203B41FA5}">
                      <a16:colId xmlns:a16="http://schemas.microsoft.com/office/drawing/2014/main" val="20001"/>
                    </a:ext>
                  </a:extLst>
                </a:gridCol>
              </a:tblGrid>
              <a:tr h="404166">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728934">
                <a:tc>
                  <a:txBody>
                    <a:bodyPr/>
                    <a:lstStyle/>
                    <a:p>
                      <a:pPr algn="ct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掲示物の管理をクリックすると、メニュー詳細を表示</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728934">
                <a:tc>
                  <a:txBody>
                    <a:bodyPr/>
                    <a:lstStyle/>
                    <a:p>
                      <a:pPr algn="ct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現在登録されているお知らせ事項、イベント掲示物リスト表示</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2"/>
                  </a:ext>
                </a:extLst>
              </a:tr>
              <a:tr h="728934">
                <a:tc>
                  <a:txBody>
                    <a:bodyPr/>
                    <a:lstStyle/>
                    <a:p>
                      <a:pPr algn="ctr"/>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修正したい掲示物を選択すると詳細表示ページに移動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728934">
                <a:tc>
                  <a:txBody>
                    <a:bodyPr/>
                    <a:lstStyle/>
                    <a:p>
                      <a:pPr algn="ctr"/>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334"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新しい掲示物を登録するためにクリックして登録画面に移動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728934">
                <a:tc>
                  <a:txBody>
                    <a:bodyPr/>
                    <a:lstStyle/>
                    <a:p>
                      <a:pPr algn="ctr"/>
                      <a:r>
                        <a:rPr lang="en-US" altLang="ko-KR" sz="900" dirty="0">
                          <a:latin typeface="Yu Gothic" panose="020B0400000000000000" pitchFamily="34" charset="-128"/>
                          <a:ea typeface="Yu Gothic" panose="020B0400000000000000" pitchFamily="34" charset="-128"/>
                        </a:rPr>
                        <a:t>5</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現在のページから次の画面に切り替える</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数字をクリックすると該当画面に移動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2365267030"/>
                  </a:ext>
                </a:extLst>
              </a:tr>
            </a:tbl>
          </a:graphicData>
        </a:graphic>
      </p:graphicFrame>
      <p:sp>
        <p:nvSpPr>
          <p:cNvPr id="417" name="직사각형 416"/>
          <p:cNvSpPr/>
          <p:nvPr/>
        </p:nvSpPr>
        <p:spPr>
          <a:xfrm>
            <a:off x="2131669" y="1965749"/>
            <a:ext cx="4416067" cy="26755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18" name="타원 417"/>
          <p:cNvSpPr/>
          <p:nvPr/>
        </p:nvSpPr>
        <p:spPr>
          <a:xfrm>
            <a:off x="2054669" y="1875424"/>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19" name="직사각형 418"/>
          <p:cNvSpPr/>
          <p:nvPr/>
        </p:nvSpPr>
        <p:spPr>
          <a:xfrm>
            <a:off x="1514974" y="1632368"/>
            <a:ext cx="5135897" cy="237364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0" name="타원 419"/>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2" name="타원 361"/>
          <p:cNvSpPr/>
          <p:nvPr/>
        </p:nvSpPr>
        <p:spPr>
          <a:xfrm>
            <a:off x="5753937" y="4011913"/>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1" name="직사각형 420"/>
          <p:cNvSpPr/>
          <p:nvPr/>
        </p:nvSpPr>
        <p:spPr>
          <a:xfrm>
            <a:off x="75210" y="2399523"/>
            <a:ext cx="1394761" cy="120063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5"/>
            </p:custDataLst>
          </p:nvPr>
        </p:nvSpPr>
        <p:spPr bwMode="auto">
          <a:xfrm>
            <a:off x="1223009" y="2499744"/>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24" name="타원 423"/>
          <p:cNvSpPr/>
          <p:nvPr/>
        </p:nvSpPr>
        <p:spPr>
          <a:xfrm>
            <a:off x="49741" y="2303158"/>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25" name="TextBox 10"/>
          <p:cNvSpPr txBox="1"/>
          <p:nvPr/>
        </p:nvSpPr>
        <p:spPr bwMode="auto">
          <a:xfrm>
            <a:off x="1676534" y="472191"/>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掲示板管理画面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 name="TextBox 1"/>
          <p:cNvSpPr txBox="1"/>
          <p:nvPr/>
        </p:nvSpPr>
        <p:spPr>
          <a:xfrm>
            <a:off x="111954" y="2750727"/>
            <a:ext cx="1396536" cy="715581"/>
          </a:xfrm>
          <a:prstGeom prst="rect">
            <a:avLst/>
          </a:prstGeom>
          <a:noFill/>
        </p:spPr>
        <p:txBody>
          <a:bodyPr wrap="none" rtlCol="0">
            <a:spAutoFit/>
          </a:bodyPr>
          <a:lstStyle/>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アップロード管理</a:t>
            </a:r>
            <a:endParaRPr lang="en-US" altLang="ja-JP"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管理者ファイル管理</a:t>
            </a:r>
            <a:endParaRPr lang="en-US" altLang="ja-JP"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掲示物登録</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262484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738839"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3710" y="874469"/>
            <a:ext cx="6696041" cy="4050497"/>
            <a:chOff x="103707" y="1203597"/>
            <a:chExt cx="6412510"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4" y="1704012"/>
              <a:ext cx="6403079"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5" y="1203597"/>
              <a:ext cx="6403081"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7" y="1203601"/>
              <a:ext cx="6403080"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8" name="그룹 287"/>
            <p:cNvGrpSpPr/>
            <p:nvPr/>
          </p:nvGrpSpPr>
          <p:grpSpPr>
            <a:xfrm>
              <a:off x="104410" y="1708745"/>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7"/>
                </p:custDataLst>
              </p:nvPr>
            </p:nvSpPr>
            <p:spPr>
              <a:xfrm>
                <a:off x="161337" y="1629353"/>
                <a:ext cx="1695054"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Indie </a:t>
                </a:r>
                <a:r>
                  <a:rPr lang="en-US" sz="1200" dirty="0" err="1">
                    <a:solidFill>
                      <a:schemeClr val="bg1"/>
                    </a:solidFill>
                    <a:latin typeface="Yu Gothic" panose="020B0400000000000000" pitchFamily="34" charset="-128"/>
                    <a:ea typeface="Yu Gothic" panose="020B0400000000000000" pitchFamily="34" charset="-128"/>
                    <a:cs typeface="함초롬돋움" panose="020B0604000101010101" pitchFamily="50" charset="-127"/>
                  </a:rPr>
                  <a:t>Sponser</a:t>
                </a:r>
                <a:endPar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7"/>
              </p:custDataLst>
            </p:nvPr>
          </p:nvSpPr>
          <p:spPr>
            <a:xfrm>
              <a:off x="103707" y="5316126"/>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0" name="그룹 289"/>
            <p:cNvGrpSpPr/>
            <p:nvPr/>
          </p:nvGrpSpPr>
          <p:grpSpPr>
            <a:xfrm>
              <a:off x="103707" y="2692335"/>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5"/>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会員管理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6"/>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8"/>
              </p:custDataLst>
            </p:nvPr>
          </p:nvSpPr>
          <p:spPr>
            <a:xfrm>
              <a:off x="103707" y="3068100"/>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2"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9"/>
              </p:custDataLst>
            </p:nvPr>
          </p:nvSpPr>
          <p:spPr bwMode="auto">
            <a:xfrm rot="16200000">
              <a:off x="1161289" y="4327826"/>
              <a:ext cx="158898" cy="67705"/>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0"/>
              </p:custDataLst>
            </p:nvPr>
          </p:nvSpPr>
          <p:spPr>
            <a:xfrm>
              <a:off x="103707" y="4551669"/>
              <a:ext cx="1296532" cy="366322"/>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4" name="그룹 293"/>
            <p:cNvGrpSpPr/>
            <p:nvPr/>
          </p:nvGrpSpPr>
          <p:grpSpPr>
            <a:xfrm>
              <a:off x="103707" y="4705269"/>
              <a:ext cx="1296532" cy="590148"/>
              <a:chOff x="160632" y="2771659"/>
              <a:chExt cx="1695759" cy="665015"/>
            </a:xfrm>
          </p:grpSpPr>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3"/>
                </p:custDataLst>
              </p:nvPr>
            </p:nvSpPr>
            <p:spPr>
              <a:xfrm>
                <a:off x="160632" y="3023880"/>
                <a:ext cx="1695759" cy="412794"/>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4"/>
                </p:custDataLst>
              </p:nvPr>
            </p:nvSpPr>
            <p:spPr bwMode="auto">
              <a:xfrm rot="16200000">
                <a:off x="1558255" y="2816910"/>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11"/>
              </p:custDataLst>
            </p:nvPr>
          </p:nvSpPr>
          <p:spPr bwMode="auto">
            <a:xfrm>
              <a:off x="1507487" y="3193959"/>
              <a:ext cx="158899" cy="79084"/>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12"/>
              </p:custDataLst>
            </p:nvPr>
          </p:nvSpPr>
          <p:spPr>
            <a:xfrm>
              <a:off x="113522" y="3830376"/>
              <a:ext cx="1296532" cy="696537"/>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lnSpc>
                  <a:spcPct val="150000"/>
                </a:lnSpc>
                <a:buFont typeface="Arial" panose="020B0604020202020204" pitchFamily="34" charset="0"/>
                <a:buChar char="•"/>
              </a:pP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FAQ</a:t>
              </a:r>
            </a:p>
            <a:p>
              <a:pPr marL="171443" indent="-171443">
                <a:lnSpc>
                  <a:spcPct val="150000"/>
                </a:lnSpc>
                <a:buFont typeface="Arial" panose="020B0604020202020204" pitchFamily="34" charset="0"/>
                <a:buChar char="•"/>
              </a:pP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1</a:t>
              </a: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対</a:t>
              </a:r>
              <a: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1 </a:t>
              </a:r>
              <a:br>
                <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b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お問い合わせ</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a:latin typeface="Yu Gothic" panose="020B0400000000000000" pitchFamily="34" charset="-128"/>
                <a:ea typeface="Yu Gothic" panose="020B0400000000000000" pitchFamily="34" charset="-128"/>
                <a:cs typeface="함초롬돋움" panose="020B0604000101010101" pitchFamily="50" charset="-127"/>
              </a:rPr>
              <a:t>Search...</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345" name="표 344">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2699204673"/>
              </p:ext>
            </p:extLst>
          </p:nvPr>
        </p:nvGraphicFramePr>
        <p:xfrm>
          <a:off x="1579185" y="1681326"/>
          <a:ext cx="4972027" cy="2466981"/>
        </p:xfrm>
        <a:graphic>
          <a:graphicData uri="http://schemas.openxmlformats.org/drawingml/2006/table">
            <a:tbl>
              <a:tblPr firstRow="1" bandRow="1">
                <a:tableStyleId>{5FD0F851-EC5A-4D38-B0AD-8093EC10F338}</a:tableStyleId>
              </a:tblPr>
              <a:tblGrid>
                <a:gridCol w="420419">
                  <a:extLst>
                    <a:ext uri="{9D8B030D-6E8A-4147-A177-3AD203B41FA5}">
                      <a16:colId xmlns:a16="http://schemas.microsoft.com/office/drawing/2014/main" val="20000"/>
                    </a:ext>
                  </a:extLst>
                </a:gridCol>
                <a:gridCol w="1708300">
                  <a:extLst>
                    <a:ext uri="{9D8B030D-6E8A-4147-A177-3AD203B41FA5}">
                      <a16:colId xmlns:a16="http://schemas.microsoft.com/office/drawing/2014/main" val="20001"/>
                    </a:ext>
                  </a:extLst>
                </a:gridCol>
                <a:gridCol w="1080120">
                  <a:extLst>
                    <a:ext uri="{9D8B030D-6E8A-4147-A177-3AD203B41FA5}">
                      <a16:colId xmlns:a16="http://schemas.microsoft.com/office/drawing/2014/main" val="1918228"/>
                    </a:ext>
                  </a:extLst>
                </a:gridCol>
                <a:gridCol w="685318">
                  <a:extLst>
                    <a:ext uri="{9D8B030D-6E8A-4147-A177-3AD203B41FA5}">
                      <a16:colId xmlns:a16="http://schemas.microsoft.com/office/drawing/2014/main" val="20002"/>
                    </a:ext>
                  </a:extLst>
                </a:gridCol>
                <a:gridCol w="1077870">
                  <a:extLst>
                    <a:ext uri="{9D8B030D-6E8A-4147-A177-3AD203B41FA5}">
                      <a16:colId xmlns:a16="http://schemas.microsoft.com/office/drawing/2014/main" val="20003"/>
                    </a:ext>
                  </a:extLst>
                </a:gridCol>
              </a:tblGrid>
              <a:tr h="310521">
                <a:tc>
                  <a:txBody>
                    <a:bodyPr/>
                    <a:lstStyle/>
                    <a:p>
                      <a:pPr algn="ctr" latinLnBrk="1"/>
                      <a:r>
                        <a:rPr lang="en-US" altLang="ko-KR" sz="1000">
                          <a:latin typeface="Yu Gothic" panose="020B0400000000000000" pitchFamily="34" charset="-128"/>
                          <a:ea typeface="Yu Gothic" panose="020B0400000000000000" pitchFamily="34" charset="-128"/>
                        </a:rPr>
                        <a:t>NO</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2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タイトル</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b="1" dirty="0">
                          <a:latin typeface="Yu Gothic" panose="020B0400000000000000" pitchFamily="34" charset="-128"/>
                          <a:ea typeface="Yu Gothic" panose="020B0400000000000000" pitchFamily="34" charset="-128"/>
                        </a:rPr>
                        <a:t>カテゴリー</a:t>
                      </a:r>
                      <a:endParaRPr lang="ko-KR" altLang="en-US" sz="1200" b="1"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200" b="1" dirty="0">
                          <a:latin typeface="Yu Gothic" panose="020B0400000000000000" pitchFamily="34" charset="-128"/>
                          <a:ea typeface="Yu Gothic" panose="020B0400000000000000" pitchFamily="34" charset="-128"/>
                        </a:rPr>
                        <a:t>作成者</a:t>
                      </a:r>
                      <a:endParaRPr lang="ko-KR" altLang="en-US" sz="1200" b="1" dirty="0">
                        <a:latin typeface="Yu Gothic" panose="020B0400000000000000" pitchFamily="34" charset="-128"/>
                      </a:endParaRPr>
                    </a:p>
                  </a:txBody>
                  <a:tcPr marL="91441" marR="91441" anchor="ctr"/>
                </a:tc>
                <a:tc>
                  <a:txBody>
                    <a:bodyPr/>
                    <a:lstStyle/>
                    <a:p>
                      <a:pPr algn="ctr" latinLnBrk="1"/>
                      <a:r>
                        <a:rPr lang="ja-JP" altLang="en-US" sz="1200" b="1" dirty="0">
                          <a:latin typeface="Yu Gothic" panose="020B0400000000000000" pitchFamily="34" charset="-128"/>
                          <a:ea typeface="Yu Gothic" panose="020B0400000000000000" pitchFamily="34" charset="-128"/>
                        </a:rPr>
                        <a:t>作成日時</a:t>
                      </a:r>
                      <a:endParaRPr lang="ko-KR" altLang="en-US" sz="1200" b="1" dirty="0">
                        <a:latin typeface="Yu Gothic" panose="020B0400000000000000" pitchFamily="34" charset="-128"/>
                      </a:endParaRPr>
                    </a:p>
                  </a:txBody>
                  <a:tcPr marL="91441" marR="91441" anchor="ctr"/>
                </a:tc>
                <a:extLst>
                  <a:ext uri="{0D108BD9-81ED-4DB2-BD59-A6C34878D82A}">
                    <a16:rowId xmlns:a16="http://schemas.microsoft.com/office/drawing/2014/main" val="10000"/>
                  </a:ext>
                </a:extLst>
              </a:tr>
              <a:tr h="245532">
                <a:tc>
                  <a:txBody>
                    <a:bodyPr/>
                    <a:lstStyle/>
                    <a:p>
                      <a:pPr algn="ctr" latinLnBrk="1"/>
                      <a:r>
                        <a:rPr lang="en-US" altLang="ko-KR" sz="1000">
                          <a:latin typeface="Yu Gothic" panose="020B0400000000000000" pitchFamily="34" charset="-128"/>
                          <a:ea typeface="Yu Gothic" panose="020B0400000000000000" pitchFamily="34" charset="-128"/>
                        </a:rPr>
                        <a:t>1</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問い合わせです。</a:t>
                      </a:r>
                      <a:endParaRPr lang="ko-KR" altLang="en-US" sz="1000" dirty="0">
                        <a:latin typeface="Yu Gothic" panose="020B0400000000000000" pitchFamily="34" charset="-128"/>
                      </a:endParaRPr>
                    </a:p>
                  </a:txBody>
                  <a:tcPr marL="91441" marR="91441" anchor="ctr"/>
                </a:tc>
                <a:tc>
                  <a:txBody>
                    <a:bodyPr/>
                    <a:lstStyle/>
                    <a:p>
                      <a:pPr algn="ctr" latinLnBrk="1"/>
                      <a:r>
                        <a:rPr lang="en-US" altLang="ja-JP" sz="1000" b="0" i="0" kern="1200" dirty="0">
                          <a:solidFill>
                            <a:schemeClr val="tx1"/>
                          </a:solidFill>
                          <a:effectLst/>
                          <a:latin typeface="Yu Gothic" panose="020B0400000000000000" pitchFamily="34" charset="-128"/>
                          <a:ea typeface="Yu Gothic" panose="020B0400000000000000" pitchFamily="34" charset="-128"/>
                          <a:cs typeface="+mn-cs"/>
                        </a:rPr>
                        <a:t>1</a:t>
                      </a:r>
                      <a:r>
                        <a:rPr lang="ja-JP" altLang="en-US" sz="1000" b="0" i="0" kern="1200" dirty="0">
                          <a:solidFill>
                            <a:schemeClr val="tx1"/>
                          </a:solidFill>
                          <a:effectLst/>
                          <a:latin typeface="Yu Gothic" panose="020B0400000000000000" pitchFamily="34" charset="-128"/>
                          <a:ea typeface="Yu Gothic" panose="020B0400000000000000" pitchFamily="34" charset="-128"/>
                          <a:cs typeface="+mn-cs"/>
                        </a:rPr>
                        <a:t>：</a:t>
                      </a:r>
                      <a:r>
                        <a:rPr lang="en-US" altLang="ja-JP" sz="1000" b="0" i="0" kern="1200" dirty="0">
                          <a:solidFill>
                            <a:schemeClr val="tx1"/>
                          </a:solidFill>
                          <a:effectLst/>
                          <a:latin typeface="Yu Gothic" panose="020B0400000000000000" pitchFamily="34" charset="-128"/>
                          <a:ea typeface="Yu Gothic" panose="020B0400000000000000" pitchFamily="34" charset="-128"/>
                          <a:cs typeface="+mn-cs"/>
                        </a:rPr>
                        <a:t>1</a:t>
                      </a:r>
                    </a:p>
                    <a:p>
                      <a:pPr algn="ctr" latinLnBrk="1"/>
                      <a:r>
                        <a:rPr lang="ja-JP" altLang="en-US" sz="1000" b="0" i="0" kern="1200" dirty="0">
                          <a:solidFill>
                            <a:schemeClr val="tx1"/>
                          </a:solidFill>
                          <a:effectLst/>
                          <a:latin typeface="Yu Gothic" panose="020B0400000000000000" pitchFamily="34" charset="-128"/>
                          <a:ea typeface="Yu Gothic" panose="020B0400000000000000" pitchFamily="34" charset="-128"/>
                          <a:cs typeface="+mn-cs"/>
                        </a:rPr>
                        <a:t>お問い合わせ</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会員</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2019-06-01</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1"/>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2</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2"/>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3</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3"/>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4</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5</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6</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6"/>
                  </a:ext>
                </a:extLst>
              </a:tr>
              <a:tr h="251460">
                <a:tc>
                  <a:txBody>
                    <a:bodyPr/>
                    <a:lstStyle/>
                    <a:p>
                      <a:pPr algn="ctr" latinLnBrk="1"/>
                      <a:r>
                        <a:rPr lang="en-US" altLang="ko-KR" sz="1000" dirty="0">
                          <a:latin typeface="Yu Gothic" panose="020B0400000000000000" pitchFamily="34" charset="-128"/>
                          <a:ea typeface="Yu Gothic" panose="020B0400000000000000" pitchFamily="34" charset="-128"/>
                        </a:rPr>
                        <a:t>7</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7"/>
                  </a:ext>
                </a:extLst>
              </a:tr>
              <a:tr h="251460">
                <a:tc>
                  <a:txBody>
                    <a:bodyPr/>
                    <a:lstStyle/>
                    <a:p>
                      <a:pPr algn="ctr" latinLnBrk="1"/>
                      <a:r>
                        <a:rPr lang="en-US" altLang="ko-KR" sz="1000">
                          <a:latin typeface="Yu Gothic" panose="020B0400000000000000" pitchFamily="34" charset="-128"/>
                          <a:ea typeface="Yu Gothic" panose="020B0400000000000000" pitchFamily="34" charset="-128"/>
                        </a:rPr>
                        <a:t>8</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8"/>
                  </a:ext>
                </a:extLst>
              </a:tr>
            </a:tbl>
          </a:graphicData>
        </a:graphic>
      </p:graphicFrame>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895367230"/>
              </p:ext>
            </p:extLst>
          </p:nvPr>
        </p:nvGraphicFramePr>
        <p:xfrm>
          <a:off x="2814900" y="4555003"/>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646538"/>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659597"/>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9" name="직사각형 358"/>
          <p:cNvSpPr/>
          <p:nvPr/>
        </p:nvSpPr>
        <p:spPr>
          <a:xfrm>
            <a:off x="2497594" y="4480958"/>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0" name="타원 359"/>
          <p:cNvSpPr/>
          <p:nvPr/>
        </p:nvSpPr>
        <p:spPr>
          <a:xfrm>
            <a:off x="2419037" y="4431030"/>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4"/>
            </p:custDataLst>
          </p:nvPr>
        </p:nvSpPr>
        <p:spPr bwMode="auto">
          <a:xfrm rot="16200000">
            <a:off x="1221261" y="2472204"/>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5"/>
            </p:custDataLst>
          </p:nvPr>
        </p:nvSpPr>
        <p:spPr>
          <a:xfrm>
            <a:off x="116335" y="2685828"/>
            <a:ext cx="1340128" cy="296006"/>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お客様窓口ー管理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3"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6"/>
            </p:custDataLst>
          </p:nvPr>
        </p:nvSpPr>
        <p:spPr bwMode="auto">
          <a:xfrm>
            <a:off x="1223009" y="2809029"/>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4" name="모서리가 둥근 직사각형 93"/>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95" name="그룹 94"/>
          <p:cNvGrpSpPr/>
          <p:nvPr/>
        </p:nvGrpSpPr>
        <p:grpSpPr>
          <a:xfrm>
            <a:off x="1622288" y="1367931"/>
            <a:ext cx="175434" cy="133952"/>
            <a:chOff x="408898" y="2111604"/>
            <a:chExt cx="198879" cy="168545"/>
          </a:xfrm>
          <a:solidFill>
            <a:schemeClr val="bg1"/>
          </a:solidFill>
        </p:grpSpPr>
        <p:cxnSp>
          <p:nvCxnSpPr>
            <p:cNvPr id="96" name="직선 연결선 95">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7" name="직선 연결선 96">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8" name="직선 연결선 97">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graphicFrame>
        <p:nvGraphicFramePr>
          <p:cNvPr id="99" name="표 98"/>
          <p:cNvGraphicFramePr>
            <a:graphicFrameLocks noGrp="1"/>
          </p:cNvGraphicFramePr>
          <p:nvPr>
            <p:extLst>
              <p:ext uri="{D42A27DB-BD31-4B8C-83A1-F6EECF244321}">
                <p14:modId xmlns:p14="http://schemas.microsoft.com/office/powerpoint/2010/main" val="3714449385"/>
              </p:ext>
            </p:extLst>
          </p:nvPr>
        </p:nvGraphicFramePr>
        <p:xfrm>
          <a:off x="6870403" y="877101"/>
          <a:ext cx="2201240" cy="4045041"/>
        </p:xfrm>
        <a:graphic>
          <a:graphicData uri="http://schemas.openxmlformats.org/drawingml/2006/table">
            <a:tbl>
              <a:tblPr firstRow="1" lastCol="1" bandRow="1" bandCol="1">
                <a:tableStyleId>{69012ECD-51FC-41F1-AA8D-1B2483CD663E}</a:tableStyleId>
              </a:tblPr>
              <a:tblGrid>
                <a:gridCol w="287891">
                  <a:extLst>
                    <a:ext uri="{9D8B030D-6E8A-4147-A177-3AD203B41FA5}">
                      <a16:colId xmlns:a16="http://schemas.microsoft.com/office/drawing/2014/main" val="20000"/>
                    </a:ext>
                  </a:extLst>
                </a:gridCol>
                <a:gridCol w="1913349">
                  <a:extLst>
                    <a:ext uri="{9D8B030D-6E8A-4147-A177-3AD203B41FA5}">
                      <a16:colId xmlns:a16="http://schemas.microsoft.com/office/drawing/2014/main" val="20001"/>
                    </a:ext>
                  </a:extLst>
                </a:gridCol>
              </a:tblGrid>
              <a:tr h="417045">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906999">
                <a:tc>
                  <a:txBody>
                    <a:bodyPr/>
                    <a:lstStyle/>
                    <a:p>
                      <a:pPr algn="ct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t>お客様窓口ー</a:t>
                      </a:r>
                      <a:r>
                        <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をクリックすると、詳細メニューを出力</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906999">
                <a:tc>
                  <a:txBody>
                    <a:bodyPr/>
                    <a:lstStyle/>
                    <a:p>
                      <a:pPr algn="ct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現在登録されているお問い合わせリスト出力</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906999">
                <a:tc>
                  <a:txBody>
                    <a:bodyPr/>
                    <a:lstStyle/>
                    <a:p>
                      <a:pPr algn="ctr"/>
                      <a:r>
                        <a:rPr lang="en-US" altLang="ko-KR" sz="900" dirty="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返答したい問い合わせを選択すると、詳細表示ページに移動。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906999">
                <a:tc>
                  <a:txBody>
                    <a:bodyPr/>
                    <a:lstStyle/>
                    <a:p>
                      <a:pPr algn="ctr"/>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9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現在のページから次の画面に切り替える。</a:t>
                      </a:r>
                      <a:br>
                        <a:rPr lang="ja-JP" altLang="en-US" sz="9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9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数字をクリックすると該当画面に移動</a:t>
                      </a:r>
                      <a:endParaRPr lang="en-US" altLang="ko-KR" sz="9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51786766"/>
                  </a:ext>
                </a:extLst>
              </a:tr>
            </a:tbl>
          </a:graphicData>
        </a:graphic>
      </p:graphicFrame>
      <p:sp>
        <p:nvSpPr>
          <p:cNvPr id="100" name="직사각형 99"/>
          <p:cNvSpPr/>
          <p:nvPr/>
        </p:nvSpPr>
        <p:spPr>
          <a:xfrm>
            <a:off x="1514974" y="1632368"/>
            <a:ext cx="5135897" cy="237364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1" name="타원 100"/>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4" name="직사각형 103"/>
          <p:cNvSpPr/>
          <p:nvPr/>
        </p:nvSpPr>
        <p:spPr>
          <a:xfrm>
            <a:off x="2142016" y="1970665"/>
            <a:ext cx="4320606" cy="39679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5" name="타원 104"/>
          <p:cNvSpPr/>
          <p:nvPr/>
        </p:nvSpPr>
        <p:spPr>
          <a:xfrm>
            <a:off x="2056762" y="187910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6" name="직사각형 105"/>
          <p:cNvSpPr/>
          <p:nvPr/>
        </p:nvSpPr>
        <p:spPr>
          <a:xfrm>
            <a:off x="82030" y="2970550"/>
            <a:ext cx="1396824" cy="606486"/>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7" name="타원 106"/>
          <p:cNvSpPr/>
          <p:nvPr/>
        </p:nvSpPr>
        <p:spPr>
          <a:xfrm>
            <a:off x="9269" y="2896582"/>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8" name="TextBox 10"/>
          <p:cNvSpPr txBox="1"/>
          <p:nvPr/>
        </p:nvSpPr>
        <p:spPr bwMode="auto">
          <a:xfrm>
            <a:off x="1499789" y="472445"/>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お知らせ管理画面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76210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16" y="247508"/>
            <a:ext cx="1080119" cy="1316133"/>
          </a:xfrm>
        </p:spPr>
        <p:txBody>
          <a:bodyPr vert="eaVert"/>
          <a:lstStyle/>
          <a:p>
            <a:r>
              <a:rPr lang="ja-JP" altLang="en-US" dirty="0">
                <a:latin typeface="Yu Gothic" panose="020B0400000000000000" pitchFamily="34" charset="-128"/>
                <a:ea typeface="Yu Gothic" panose="020B0400000000000000" pitchFamily="34" charset="-128"/>
                <a:cs typeface="함초롬돋움" panose="020B0604000101010101" pitchFamily="50" charset="-127"/>
              </a:rPr>
              <a:t>目次</a:t>
            </a: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 name="그룹 2"/>
          <p:cNvGrpSpPr/>
          <p:nvPr/>
        </p:nvGrpSpPr>
        <p:grpSpPr>
          <a:xfrm>
            <a:off x="2092412" y="217760"/>
            <a:ext cx="6524571" cy="4802264"/>
            <a:chOff x="2092410" y="217759"/>
            <a:chExt cx="6524572" cy="6176004"/>
          </a:xfrm>
        </p:grpSpPr>
        <p:sp>
          <p:nvSpPr>
            <p:cNvPr id="49" name="Pentagon 48"/>
            <p:cNvSpPr/>
            <p:nvPr/>
          </p:nvSpPr>
          <p:spPr>
            <a:xfrm>
              <a:off x="2092410" y="217759"/>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4" name="Rectangle 2"/>
            <p:cNvSpPr/>
            <p:nvPr/>
          </p:nvSpPr>
          <p:spPr>
            <a:xfrm>
              <a:off x="2987824" y="217759"/>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54" name="TextBox 53"/>
            <p:cNvSpPr txBox="1"/>
            <p:nvPr/>
          </p:nvSpPr>
          <p:spPr>
            <a:xfrm>
              <a:off x="2174083" y="334082"/>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01</a:t>
              </a:r>
            </a:p>
          </p:txBody>
        </p:sp>
        <p:sp>
          <p:nvSpPr>
            <p:cNvPr id="60" name="TextBox 10"/>
            <p:cNvSpPr txBox="1"/>
            <p:nvPr/>
          </p:nvSpPr>
          <p:spPr bwMode="auto">
            <a:xfrm>
              <a:off x="3484080" y="317433"/>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概要</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8" name="Pentagon 107"/>
            <p:cNvSpPr/>
            <p:nvPr/>
          </p:nvSpPr>
          <p:spPr>
            <a:xfrm>
              <a:off x="2092410" y="915635"/>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9" name="Rectangle 2"/>
            <p:cNvSpPr/>
            <p:nvPr/>
          </p:nvSpPr>
          <p:spPr>
            <a:xfrm>
              <a:off x="2987824" y="915635"/>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0" name="TextBox 109"/>
            <p:cNvSpPr txBox="1"/>
            <p:nvPr/>
          </p:nvSpPr>
          <p:spPr>
            <a:xfrm>
              <a:off x="2174083" y="1031955"/>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02</a:t>
              </a:r>
            </a:p>
          </p:txBody>
        </p:sp>
        <p:sp>
          <p:nvSpPr>
            <p:cNvPr id="112" name="TextBox 10"/>
            <p:cNvSpPr txBox="1"/>
            <p:nvPr/>
          </p:nvSpPr>
          <p:spPr bwMode="auto">
            <a:xfrm>
              <a:off x="3492088" y="1015309"/>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機能定義書</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5" name="Pentagon 114"/>
            <p:cNvSpPr/>
            <p:nvPr/>
          </p:nvSpPr>
          <p:spPr>
            <a:xfrm>
              <a:off x="2092410" y="1613511"/>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6" name="Rectangle 2"/>
            <p:cNvSpPr/>
            <p:nvPr/>
          </p:nvSpPr>
          <p:spPr>
            <a:xfrm>
              <a:off x="2987824" y="161351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17" name="TextBox 116"/>
            <p:cNvSpPr txBox="1"/>
            <p:nvPr/>
          </p:nvSpPr>
          <p:spPr>
            <a:xfrm>
              <a:off x="2174083" y="1729831"/>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03</a:t>
              </a:r>
            </a:p>
          </p:txBody>
        </p:sp>
        <p:sp>
          <p:nvSpPr>
            <p:cNvPr id="119" name="TextBox 10"/>
            <p:cNvSpPr txBox="1"/>
            <p:nvPr/>
          </p:nvSpPr>
          <p:spPr bwMode="auto">
            <a:xfrm>
              <a:off x="3492088" y="1702774"/>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システム構成図</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2" name="Pentagon 121"/>
            <p:cNvSpPr/>
            <p:nvPr/>
          </p:nvSpPr>
          <p:spPr>
            <a:xfrm>
              <a:off x="2092410" y="2311387"/>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3" name="Rectangle 2"/>
            <p:cNvSpPr/>
            <p:nvPr/>
          </p:nvSpPr>
          <p:spPr>
            <a:xfrm>
              <a:off x="2987824" y="2311387"/>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24" name="TextBox 123"/>
            <p:cNvSpPr txBox="1"/>
            <p:nvPr/>
          </p:nvSpPr>
          <p:spPr>
            <a:xfrm>
              <a:off x="2174083" y="2427708"/>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04</a:t>
              </a:r>
            </a:p>
          </p:txBody>
        </p:sp>
        <p:sp>
          <p:nvSpPr>
            <p:cNvPr id="126" name="TextBox 10"/>
            <p:cNvSpPr txBox="1"/>
            <p:nvPr/>
          </p:nvSpPr>
          <p:spPr bwMode="auto">
            <a:xfrm>
              <a:off x="3492096" y="2422787"/>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Front </a:t>
              </a:r>
              <a:r>
                <a:rPr lang="ja-JP" altLang="en-US" b="1" dirty="0">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9" name="Pentagon 128"/>
            <p:cNvSpPr/>
            <p:nvPr/>
          </p:nvSpPr>
          <p:spPr>
            <a:xfrm>
              <a:off x="2092410" y="3009261"/>
              <a:ext cx="1116184" cy="576000"/>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0" name="Rectangle 2"/>
            <p:cNvSpPr/>
            <p:nvPr/>
          </p:nvSpPr>
          <p:spPr>
            <a:xfrm>
              <a:off x="2987824" y="300926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31" name="TextBox 130"/>
            <p:cNvSpPr txBox="1"/>
            <p:nvPr/>
          </p:nvSpPr>
          <p:spPr>
            <a:xfrm>
              <a:off x="2174083" y="3125583"/>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05</a:t>
              </a:r>
            </a:p>
          </p:txBody>
        </p:sp>
        <p:sp>
          <p:nvSpPr>
            <p:cNvPr id="133" name="TextBox 10"/>
            <p:cNvSpPr txBox="1"/>
            <p:nvPr/>
          </p:nvSpPr>
          <p:spPr bwMode="auto">
            <a:xfrm>
              <a:off x="3482936" y="3118458"/>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Admin</a:t>
              </a:r>
              <a:r>
                <a:rPr lang="ko-KR" altLang="en-US" b="1" dirty="0">
                  <a:latin typeface="Yu Gothic" panose="020B0400000000000000" pitchFamily="34" charset="-128"/>
                  <a:ea typeface="Yu Gothic" panose="020B0400000000000000" pitchFamily="34" charset="-128"/>
                  <a:cs typeface="함초롬돋움" panose="020B0604000101010101" pitchFamily="50" charset="-127"/>
                </a:rPr>
                <a:t> </a:t>
              </a:r>
              <a:r>
                <a:rPr lang="ja-JP" altLang="en-US" b="1" dirty="0">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1" name="Pentagon 48"/>
            <p:cNvSpPr/>
            <p:nvPr/>
          </p:nvSpPr>
          <p:spPr>
            <a:xfrm>
              <a:off x="2092410" y="3724135"/>
              <a:ext cx="1116184" cy="576000"/>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 name="Rectangle 2"/>
            <p:cNvSpPr/>
            <p:nvPr/>
          </p:nvSpPr>
          <p:spPr>
            <a:xfrm>
              <a:off x="2987824" y="3724135"/>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 name="TextBox 32"/>
            <p:cNvSpPr txBox="1"/>
            <p:nvPr/>
          </p:nvSpPr>
          <p:spPr>
            <a:xfrm>
              <a:off x="2174083" y="3840454"/>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06</a:t>
              </a:r>
            </a:p>
          </p:txBody>
        </p:sp>
        <p:sp>
          <p:nvSpPr>
            <p:cNvPr id="34" name="TextBox 10"/>
            <p:cNvSpPr txBox="1"/>
            <p:nvPr/>
          </p:nvSpPr>
          <p:spPr bwMode="auto">
            <a:xfrm>
              <a:off x="3484080" y="3823807"/>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ERD</a:t>
              </a:r>
            </a:p>
          </p:txBody>
        </p:sp>
        <p:sp>
          <p:nvSpPr>
            <p:cNvPr id="35" name="Pentagon 107"/>
            <p:cNvSpPr/>
            <p:nvPr/>
          </p:nvSpPr>
          <p:spPr>
            <a:xfrm>
              <a:off x="2092410" y="4422011"/>
              <a:ext cx="1116184" cy="576000"/>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 name="Rectangle 2"/>
            <p:cNvSpPr/>
            <p:nvPr/>
          </p:nvSpPr>
          <p:spPr>
            <a:xfrm>
              <a:off x="2987824" y="4422011"/>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7" name="TextBox 36"/>
            <p:cNvSpPr txBox="1"/>
            <p:nvPr/>
          </p:nvSpPr>
          <p:spPr>
            <a:xfrm>
              <a:off x="2174083" y="4538333"/>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07</a:t>
              </a:r>
            </a:p>
          </p:txBody>
        </p:sp>
        <p:sp>
          <p:nvSpPr>
            <p:cNvPr id="38" name="TextBox 10"/>
            <p:cNvSpPr txBox="1"/>
            <p:nvPr/>
          </p:nvSpPr>
          <p:spPr bwMode="auto">
            <a:xfrm>
              <a:off x="3492088" y="4521683"/>
              <a:ext cx="4845319"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ja-JP" b="1" dirty="0">
                  <a:latin typeface="Yu Gothic" panose="020B0400000000000000" pitchFamily="34" charset="-128"/>
                  <a:ea typeface="Yu Gothic" panose="020B0400000000000000" pitchFamily="34" charset="-128"/>
                  <a:cs typeface="함초롬돋움" panose="020B0604000101010101" pitchFamily="50" charset="-127"/>
                </a:rPr>
                <a:t>URI</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9" name="Pentagon 114"/>
            <p:cNvSpPr/>
            <p:nvPr/>
          </p:nvSpPr>
          <p:spPr>
            <a:xfrm>
              <a:off x="2092410" y="5119887"/>
              <a:ext cx="1116184" cy="576000"/>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0" name="Rectangle 2"/>
            <p:cNvSpPr/>
            <p:nvPr/>
          </p:nvSpPr>
          <p:spPr>
            <a:xfrm>
              <a:off x="2987824" y="5119887"/>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1" name="TextBox 40"/>
            <p:cNvSpPr txBox="1"/>
            <p:nvPr/>
          </p:nvSpPr>
          <p:spPr>
            <a:xfrm>
              <a:off x="2174083" y="5236208"/>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08</a:t>
              </a:r>
            </a:p>
          </p:txBody>
        </p:sp>
        <p:sp>
          <p:nvSpPr>
            <p:cNvPr id="42" name="TextBox 10"/>
            <p:cNvSpPr txBox="1"/>
            <p:nvPr/>
          </p:nvSpPr>
          <p:spPr bwMode="auto">
            <a:xfrm>
              <a:off x="3492088" y="5209149"/>
              <a:ext cx="1295935" cy="474984"/>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43" name="Pentagon 121"/>
            <p:cNvSpPr/>
            <p:nvPr/>
          </p:nvSpPr>
          <p:spPr>
            <a:xfrm>
              <a:off x="2092410" y="5817763"/>
              <a:ext cx="1116184" cy="576000"/>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5" name="Rectangle 2"/>
            <p:cNvSpPr/>
            <p:nvPr/>
          </p:nvSpPr>
          <p:spPr>
            <a:xfrm>
              <a:off x="2987824" y="5817763"/>
              <a:ext cx="5629158" cy="576000"/>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ko-KR" altLang="en-US"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46" name="TextBox 45"/>
            <p:cNvSpPr txBox="1"/>
            <p:nvPr/>
          </p:nvSpPr>
          <p:spPr>
            <a:xfrm>
              <a:off x="2174083" y="5934084"/>
              <a:ext cx="604639" cy="356238"/>
            </a:xfrm>
            <a:prstGeom prst="rect">
              <a:avLst/>
            </a:prstGeom>
            <a:noFill/>
          </p:spPr>
          <p:txBody>
            <a:bodyPr wrap="square" tIns="0" bIns="0" rtlCol="0" anchor="ctr">
              <a:spAutoFit/>
            </a:bodyPr>
            <a:lstStyle/>
            <a:p>
              <a:r>
                <a:rPr lang="en-US" altLang="ko-KR"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09</a:t>
              </a:r>
            </a:p>
          </p:txBody>
        </p:sp>
        <p:sp>
          <p:nvSpPr>
            <p:cNvPr id="47" name="TextBox 10"/>
            <p:cNvSpPr txBox="1"/>
            <p:nvPr/>
          </p:nvSpPr>
          <p:spPr bwMode="auto">
            <a:xfrm>
              <a:off x="3492096" y="5873401"/>
              <a:ext cx="4845319" cy="47498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latin typeface="Yu Gothic" panose="020B0400000000000000" pitchFamily="34" charset="-128"/>
                  <a:ea typeface="Yu Gothic" panose="020B0400000000000000" pitchFamily="34" charset="-128"/>
                </a:rPr>
                <a:t>あとがき</a:t>
              </a:r>
              <a:endParaRPr lang="ko-KR" altLang="en-US" b="1" dirty="0">
                <a:latin typeface="Yu Gothic" panose="020B0400000000000000" pitchFamily="34" charset="-128"/>
                <a:ea typeface="맑은 고딕" pitchFamily="50" charset="-127"/>
              </a:endParaRPr>
            </a:p>
          </p:txBody>
        </p:sp>
      </p:gr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1"/>
            <a:ext cx="281084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Admin</a:t>
            </a: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ストーリーボード</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84" name="그룹 283"/>
          <p:cNvGrpSpPr/>
          <p:nvPr/>
        </p:nvGrpSpPr>
        <p:grpSpPr>
          <a:xfrm>
            <a:off x="102603" y="874469"/>
            <a:ext cx="6697146" cy="4050497"/>
            <a:chOff x="102651" y="1203596"/>
            <a:chExt cx="6413568" cy="5012710"/>
          </a:xfrm>
        </p:grpSpPr>
        <p:sp>
          <p:nvSpPr>
            <p:cNvPr id="285" name="직사각형 284">
              <a:extLst>
                <a:ext uri="{FF2B5EF4-FFF2-40B4-BE49-F238E27FC236}">
                  <a16:creationId xmlns:a16="http://schemas.microsoft.com/office/drawing/2014/main" id="{82746AD7-21C8-4526-B51F-D20E5C8C2181}"/>
                </a:ext>
              </a:extLst>
            </p:cNvPr>
            <p:cNvSpPr/>
            <p:nvPr/>
          </p:nvSpPr>
          <p:spPr>
            <a:xfrm>
              <a:off x="107505" y="1704011"/>
              <a:ext cx="6403080" cy="4512293"/>
            </a:xfrm>
            <a:prstGeom prst="rect">
              <a:avLst/>
            </a:prstGeom>
            <a:solidFill>
              <a:srgbClr val="F2F2F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6" name="그룹 285">
              <a:extLst>
                <a:ext uri="{FF2B5EF4-FFF2-40B4-BE49-F238E27FC236}">
                  <a16:creationId xmlns:a16="http://schemas.microsoft.com/office/drawing/2014/main" id="{164BC1F8-288C-4034-BEB0-72FB9A45C45C}"/>
                </a:ext>
              </a:extLst>
            </p:cNvPr>
            <p:cNvGrpSpPr/>
            <p:nvPr/>
          </p:nvGrpSpPr>
          <p:grpSpPr>
            <a:xfrm>
              <a:off x="113136" y="1203596"/>
              <a:ext cx="6403082" cy="5012707"/>
              <a:chOff x="1168922" y="1032873"/>
              <a:chExt cx="8374714" cy="5648612"/>
            </a:xfrm>
          </p:grpSpPr>
          <p:sp>
            <p:nvSpPr>
              <p:cNvPr id="307" name="직사각형 306">
                <a:extLst>
                  <a:ext uri="{FF2B5EF4-FFF2-40B4-BE49-F238E27FC236}">
                    <a16:creationId xmlns:a16="http://schemas.microsoft.com/office/drawing/2014/main" id="{FBAB94B0-35BC-4167-9A39-B73DD6092E98}"/>
                  </a:ext>
                </a:extLst>
              </p:cNvPr>
              <p:cNvSpPr/>
              <p:nvPr/>
            </p:nvSpPr>
            <p:spPr>
              <a:xfrm>
                <a:off x="9400339" y="1603676"/>
                <a:ext cx="143297" cy="507780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8" name="직사각형 307">
                <a:extLst>
                  <a:ext uri="{FF2B5EF4-FFF2-40B4-BE49-F238E27FC236}">
                    <a16:creationId xmlns:a16="http://schemas.microsoft.com/office/drawing/2014/main" id="{38812B3C-04AC-4327-96CA-83E4DBAB3F6F}"/>
                  </a:ext>
                </a:extLst>
              </p:cNvPr>
              <p:cNvSpPr/>
              <p:nvPr/>
            </p:nvSpPr>
            <p:spPr>
              <a:xfrm>
                <a:off x="1168924" y="1260860"/>
                <a:ext cx="8374712" cy="336466"/>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09" name="사각형: 둥근 모서리 10">
                <a:extLst>
                  <a:ext uri="{FF2B5EF4-FFF2-40B4-BE49-F238E27FC236}">
                    <a16:creationId xmlns:a16="http://schemas.microsoft.com/office/drawing/2014/main" id="{6A1991E3-BA8F-4E53-A61E-4786139AA2DB}"/>
                  </a:ext>
                </a:extLst>
              </p:cNvPr>
              <p:cNvSpPr/>
              <p:nvPr/>
            </p:nvSpPr>
            <p:spPr>
              <a:xfrm>
                <a:off x="2415979" y="1303576"/>
                <a:ext cx="6736042" cy="256826"/>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0" name="그룹 309">
                <a:extLst>
                  <a:ext uri="{FF2B5EF4-FFF2-40B4-BE49-F238E27FC236}">
                    <a16:creationId xmlns:a16="http://schemas.microsoft.com/office/drawing/2014/main" id="{69172AA1-967D-4B11-829D-DCE32BA63704}"/>
                  </a:ext>
                </a:extLst>
              </p:cNvPr>
              <p:cNvGrpSpPr/>
              <p:nvPr/>
            </p:nvGrpSpPr>
            <p:grpSpPr>
              <a:xfrm>
                <a:off x="9311439" y="1326792"/>
                <a:ext cx="45719" cy="208343"/>
                <a:chOff x="11747500" y="1361416"/>
                <a:chExt cx="45719" cy="208343"/>
              </a:xfrm>
            </p:grpSpPr>
            <p:sp>
              <p:nvSpPr>
                <p:cNvPr id="332" name="타원 331">
                  <a:extLst>
                    <a:ext uri="{FF2B5EF4-FFF2-40B4-BE49-F238E27FC236}">
                      <a16:creationId xmlns:a16="http://schemas.microsoft.com/office/drawing/2014/main" id="{E04AD514-1D3E-4D0E-AF51-DA97D93A8A7C}"/>
                    </a:ext>
                  </a:extLst>
                </p:cNvPr>
                <p:cNvSpPr/>
                <p:nvPr/>
              </p:nvSpPr>
              <p:spPr>
                <a:xfrm>
                  <a:off x="11747500" y="136141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3" name="타원 332">
                  <a:extLst>
                    <a:ext uri="{FF2B5EF4-FFF2-40B4-BE49-F238E27FC236}">
                      <a16:creationId xmlns:a16="http://schemas.microsoft.com/office/drawing/2014/main" id="{5D3F5D0F-15AB-4D19-9D08-DA1DB20E5D91}"/>
                    </a:ext>
                  </a:extLst>
                </p:cNvPr>
                <p:cNvSpPr/>
                <p:nvPr/>
              </p:nvSpPr>
              <p:spPr>
                <a:xfrm>
                  <a:off x="11747500" y="1445646"/>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34" name="타원 333">
                  <a:extLst>
                    <a:ext uri="{FF2B5EF4-FFF2-40B4-BE49-F238E27FC236}">
                      <a16:creationId xmlns:a16="http://schemas.microsoft.com/office/drawing/2014/main" id="{1D30147D-0731-4C8C-BC45-B072C0B95CE9}"/>
                    </a:ext>
                  </a:extLst>
                </p:cNvPr>
                <p:cNvSpPr/>
                <p:nvPr/>
              </p:nvSpPr>
              <p:spPr>
                <a:xfrm>
                  <a:off x="11747500" y="1524040"/>
                  <a:ext cx="45719" cy="457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cxnSp>
            <p:nvCxnSpPr>
              <p:cNvPr id="311" name="직선 연결선 310">
                <a:extLst>
                  <a:ext uri="{FF2B5EF4-FFF2-40B4-BE49-F238E27FC236}">
                    <a16:creationId xmlns:a16="http://schemas.microsoft.com/office/drawing/2014/main" id="{7550C23F-02CF-4A47-92F9-9DA985A2BA6F}"/>
                  </a:ext>
                </a:extLst>
              </p:cNvPr>
              <p:cNvCxnSpPr>
                <a:cxnSpLocks/>
              </p:cNvCxnSpPr>
              <p:nvPr/>
            </p:nvCxnSpPr>
            <p:spPr>
              <a:xfrm>
                <a:off x="9227979" y="1318552"/>
                <a:ext cx="0" cy="22571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2" name="직사각형 311">
                <a:extLst>
                  <a:ext uri="{FF2B5EF4-FFF2-40B4-BE49-F238E27FC236}">
                    <a16:creationId xmlns:a16="http://schemas.microsoft.com/office/drawing/2014/main" id="{A950980E-A47C-44F3-A1DE-087524B7531A}"/>
                  </a:ext>
                </a:extLst>
              </p:cNvPr>
              <p:cNvSpPr/>
              <p:nvPr/>
            </p:nvSpPr>
            <p:spPr>
              <a:xfrm>
                <a:off x="1168923" y="1032873"/>
                <a:ext cx="8374713" cy="238737"/>
              </a:xfrm>
              <a:prstGeom prst="rect">
                <a:avLst/>
              </a:prstGeom>
              <a:solidFill>
                <a:schemeClr val="tx2">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3" name="그룹 312">
                <a:extLst>
                  <a:ext uri="{FF2B5EF4-FFF2-40B4-BE49-F238E27FC236}">
                    <a16:creationId xmlns:a16="http://schemas.microsoft.com/office/drawing/2014/main" id="{D3D337FA-C8CB-4C29-8236-222E359B95E5}"/>
                  </a:ext>
                </a:extLst>
              </p:cNvPr>
              <p:cNvGrpSpPr/>
              <p:nvPr/>
            </p:nvGrpSpPr>
            <p:grpSpPr>
              <a:xfrm>
                <a:off x="1253262" y="1354807"/>
                <a:ext cx="229195" cy="176029"/>
                <a:chOff x="1559149" y="275862"/>
                <a:chExt cx="229195" cy="176029"/>
              </a:xfrm>
            </p:grpSpPr>
            <p:cxnSp>
              <p:nvCxnSpPr>
                <p:cNvPr id="329" name="직선 연결선 328">
                  <a:extLst>
                    <a:ext uri="{FF2B5EF4-FFF2-40B4-BE49-F238E27FC236}">
                      <a16:creationId xmlns:a16="http://schemas.microsoft.com/office/drawing/2014/main" id="{97B16984-DDAA-4156-8BF8-A4D778315ED1}"/>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0" name="직선 연결선 329">
                  <a:extLst>
                    <a:ext uri="{FF2B5EF4-FFF2-40B4-BE49-F238E27FC236}">
                      <a16:creationId xmlns:a16="http://schemas.microsoft.com/office/drawing/2014/main" id="{6EEFC290-0526-41A5-8E21-7F915DE19248}"/>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1" name="직선 연결선 330">
                  <a:extLst>
                    <a:ext uri="{FF2B5EF4-FFF2-40B4-BE49-F238E27FC236}">
                      <a16:creationId xmlns:a16="http://schemas.microsoft.com/office/drawing/2014/main" id="{51E35FF3-5837-4C45-B87D-8018C52B4FC0}"/>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4" name="그룹 313">
                <a:extLst>
                  <a:ext uri="{FF2B5EF4-FFF2-40B4-BE49-F238E27FC236}">
                    <a16:creationId xmlns:a16="http://schemas.microsoft.com/office/drawing/2014/main" id="{53CDDFCD-4845-4818-973B-F66BD33274FA}"/>
                  </a:ext>
                </a:extLst>
              </p:cNvPr>
              <p:cNvGrpSpPr/>
              <p:nvPr/>
            </p:nvGrpSpPr>
            <p:grpSpPr>
              <a:xfrm rot="10800000">
                <a:off x="1538489" y="1361157"/>
                <a:ext cx="229195" cy="176029"/>
                <a:chOff x="1559149" y="275862"/>
                <a:chExt cx="229195" cy="176029"/>
              </a:xfrm>
            </p:grpSpPr>
            <p:cxnSp>
              <p:nvCxnSpPr>
                <p:cNvPr id="326" name="직선 연결선 325">
                  <a:extLst>
                    <a:ext uri="{FF2B5EF4-FFF2-40B4-BE49-F238E27FC236}">
                      <a16:creationId xmlns:a16="http://schemas.microsoft.com/office/drawing/2014/main" id="{CC6DCC4F-4C84-43D7-99D3-BADAF9C7B18B}"/>
                    </a:ext>
                  </a:extLst>
                </p:cNvPr>
                <p:cNvCxnSpPr>
                  <a:cxnSpLocks/>
                </p:cNvCxnSpPr>
                <p:nvPr/>
              </p:nvCxnSpPr>
              <p:spPr>
                <a:xfrm>
                  <a:off x="1559149" y="365125"/>
                  <a:ext cx="22919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7" name="직선 연결선 326">
                  <a:extLst>
                    <a:ext uri="{FF2B5EF4-FFF2-40B4-BE49-F238E27FC236}">
                      <a16:creationId xmlns:a16="http://schemas.microsoft.com/office/drawing/2014/main" id="{2D20C818-732D-4918-BF92-DFB7406B5E03}"/>
                    </a:ext>
                  </a:extLst>
                </p:cNvPr>
                <p:cNvCxnSpPr>
                  <a:cxnSpLocks/>
                </p:cNvCxnSpPr>
                <p:nvPr/>
              </p:nvCxnSpPr>
              <p:spPr>
                <a:xfrm flipV="1">
                  <a:off x="1559149" y="275862"/>
                  <a:ext cx="114597" cy="89263"/>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8" name="직선 연결선 327">
                  <a:extLst>
                    <a:ext uri="{FF2B5EF4-FFF2-40B4-BE49-F238E27FC236}">
                      <a16:creationId xmlns:a16="http://schemas.microsoft.com/office/drawing/2014/main" id="{471E9B7D-3008-4129-8E07-7CE4511DEA2F}"/>
                    </a:ext>
                  </a:extLst>
                </p:cNvPr>
                <p:cNvCxnSpPr>
                  <a:cxnSpLocks/>
                </p:cNvCxnSpPr>
                <p:nvPr/>
              </p:nvCxnSpPr>
              <p:spPr>
                <a:xfrm>
                  <a:off x="1559149" y="365125"/>
                  <a:ext cx="114597" cy="8676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15" name="그룹 314">
                <a:extLst>
                  <a:ext uri="{FF2B5EF4-FFF2-40B4-BE49-F238E27FC236}">
                    <a16:creationId xmlns:a16="http://schemas.microsoft.com/office/drawing/2014/main" id="{6EB0F426-9510-4C1B-909F-86DFC109571D}"/>
                  </a:ext>
                </a:extLst>
              </p:cNvPr>
              <p:cNvGrpSpPr/>
              <p:nvPr/>
            </p:nvGrpSpPr>
            <p:grpSpPr>
              <a:xfrm>
                <a:off x="1850807" y="1354008"/>
                <a:ext cx="231401" cy="198494"/>
                <a:chOff x="4280518" y="1358624"/>
                <a:chExt cx="296752" cy="254552"/>
              </a:xfrm>
            </p:grpSpPr>
            <p:sp>
              <p:nvSpPr>
                <p:cNvPr id="323" name="타원 322">
                  <a:extLst>
                    <a:ext uri="{FF2B5EF4-FFF2-40B4-BE49-F238E27FC236}">
                      <a16:creationId xmlns:a16="http://schemas.microsoft.com/office/drawing/2014/main" id="{A7854D33-4E49-40A1-B3FB-DD63256DBB12}"/>
                    </a:ext>
                  </a:extLst>
                </p:cNvPr>
                <p:cNvSpPr/>
                <p:nvPr/>
              </p:nvSpPr>
              <p:spPr>
                <a:xfrm>
                  <a:off x="4280518" y="1358624"/>
                  <a:ext cx="254552" cy="254552"/>
                </a:xfrm>
                <a:prstGeom prst="ellipse">
                  <a:avLst/>
                </a:prstGeom>
                <a:no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4" name="직사각형 323">
                  <a:extLst>
                    <a:ext uri="{FF2B5EF4-FFF2-40B4-BE49-F238E27FC236}">
                      <a16:creationId xmlns:a16="http://schemas.microsoft.com/office/drawing/2014/main" id="{77FC07A2-F3CC-4B18-890D-FF91DEA1155E}"/>
                    </a:ext>
                  </a:extLst>
                </p:cNvPr>
                <p:cNvSpPr/>
                <p:nvPr/>
              </p:nvSpPr>
              <p:spPr>
                <a:xfrm>
                  <a:off x="4487688" y="1436285"/>
                  <a:ext cx="89582" cy="90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5" name="이등변 삼각형 324">
                  <a:extLst>
                    <a:ext uri="{FF2B5EF4-FFF2-40B4-BE49-F238E27FC236}">
                      <a16:creationId xmlns:a16="http://schemas.microsoft.com/office/drawing/2014/main" id="{229CB4D0-7CE7-43D0-BDBC-A4955BF25134}"/>
                    </a:ext>
                  </a:extLst>
                </p:cNvPr>
                <p:cNvSpPr/>
                <p:nvPr/>
              </p:nvSpPr>
              <p:spPr>
                <a:xfrm>
                  <a:off x="4475375" y="1382129"/>
                  <a:ext cx="75857" cy="75857"/>
                </a:xfrm>
                <a:prstGeom prst="triangle">
                  <a:avLst>
                    <a:gd name="adj" fmla="val 10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6" name="화살표: 아래쪽 17">
                <a:extLst>
                  <a:ext uri="{FF2B5EF4-FFF2-40B4-BE49-F238E27FC236}">
                    <a16:creationId xmlns:a16="http://schemas.microsoft.com/office/drawing/2014/main" id="{D96999A2-5D0A-4CF7-BA55-1D2B11CC0D56}"/>
                  </a:ext>
                </a:extLst>
              </p:cNvPr>
              <p:cNvSpPr/>
              <p:nvPr/>
            </p:nvSpPr>
            <p:spPr>
              <a:xfrm rot="10800000">
                <a:off x="2149337" y="1326792"/>
                <a:ext cx="221209" cy="214794"/>
              </a:xfrm>
              <a:prstGeom prst="downArrow">
                <a:avLst>
                  <a:gd name="adj1" fmla="val 75004"/>
                  <a:gd name="adj2" fmla="val 58584"/>
                </a:avLst>
              </a:prstGeom>
              <a:solidFill>
                <a:schemeClr val="bg1"/>
              </a:solidFill>
              <a:ln w="222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17" name="사각형: 둥근 모서리 18">
                <a:extLst>
                  <a:ext uri="{FF2B5EF4-FFF2-40B4-BE49-F238E27FC236}">
                    <a16:creationId xmlns:a16="http://schemas.microsoft.com/office/drawing/2014/main" id="{7ACA9A74-105F-417D-89A1-C6D3BBB5ADFE}"/>
                  </a:ext>
                </a:extLst>
              </p:cNvPr>
              <p:cNvSpPr/>
              <p:nvPr/>
            </p:nvSpPr>
            <p:spPr>
              <a:xfrm>
                <a:off x="1253261" y="1071465"/>
                <a:ext cx="1636527" cy="214795"/>
              </a:xfrm>
              <a:prstGeom prst="roundRect">
                <a:avLst>
                  <a:gd name="adj" fmla="val 276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318" name="그룹 317">
                <a:extLst>
                  <a:ext uri="{FF2B5EF4-FFF2-40B4-BE49-F238E27FC236}">
                    <a16:creationId xmlns:a16="http://schemas.microsoft.com/office/drawing/2014/main" id="{8F6309A6-58F5-468E-93E7-B52E700B9CB1}"/>
                  </a:ext>
                </a:extLst>
              </p:cNvPr>
              <p:cNvGrpSpPr/>
              <p:nvPr/>
            </p:nvGrpSpPr>
            <p:grpSpPr>
              <a:xfrm>
                <a:off x="2731111" y="1085849"/>
                <a:ext cx="1318627" cy="200411"/>
                <a:chOff x="3333091" y="1085849"/>
                <a:chExt cx="1318627" cy="200411"/>
              </a:xfrm>
            </p:grpSpPr>
            <p:sp>
              <p:nvSpPr>
                <p:cNvPr id="321" name="사각형: 둥근 모서리 22">
                  <a:extLst>
                    <a:ext uri="{FF2B5EF4-FFF2-40B4-BE49-F238E27FC236}">
                      <a16:creationId xmlns:a16="http://schemas.microsoft.com/office/drawing/2014/main" id="{41B83261-7C01-4159-90C8-9FAF2A1FC00E}"/>
                    </a:ext>
                  </a:extLst>
                </p:cNvPr>
                <p:cNvSpPr/>
                <p:nvPr/>
              </p:nvSpPr>
              <p:spPr>
                <a:xfrm>
                  <a:off x="3333091" y="1152525"/>
                  <a:ext cx="311818"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2" name="사각형: 둥근 모서리 23">
                  <a:extLst>
                    <a:ext uri="{FF2B5EF4-FFF2-40B4-BE49-F238E27FC236}">
                      <a16:creationId xmlns:a16="http://schemas.microsoft.com/office/drawing/2014/main" id="{D53C8834-9E05-420D-AA72-E029500D6C47}"/>
                    </a:ext>
                  </a:extLst>
                </p:cNvPr>
                <p:cNvSpPr/>
                <p:nvPr/>
              </p:nvSpPr>
              <p:spPr>
                <a:xfrm>
                  <a:off x="3489000" y="1085849"/>
                  <a:ext cx="1162718" cy="186122"/>
                </a:xfrm>
                <a:prstGeom prst="roundRect">
                  <a:avLst>
                    <a:gd name="adj" fmla="val 27628"/>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319" name="사각형: 둥근 모서리 20">
                <a:extLst>
                  <a:ext uri="{FF2B5EF4-FFF2-40B4-BE49-F238E27FC236}">
                    <a16:creationId xmlns:a16="http://schemas.microsoft.com/office/drawing/2014/main" id="{39AE5E5E-50B3-4106-A18D-69ECC80E09BF}"/>
                  </a:ext>
                </a:extLst>
              </p:cNvPr>
              <p:cNvSpPr/>
              <p:nvPr/>
            </p:nvSpPr>
            <p:spPr>
              <a:xfrm>
                <a:off x="1209011" y="1152525"/>
                <a:ext cx="114597" cy="133735"/>
              </a:xfrm>
              <a:prstGeom prst="roundRect">
                <a:avLst>
                  <a:gd name="adj"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20" name="사각형: 둥근 모서리 21">
                <a:extLst>
                  <a:ext uri="{FF2B5EF4-FFF2-40B4-BE49-F238E27FC236}">
                    <a16:creationId xmlns:a16="http://schemas.microsoft.com/office/drawing/2014/main" id="{F76AE050-E637-4043-BC10-81BCA5024421}"/>
                  </a:ext>
                </a:extLst>
              </p:cNvPr>
              <p:cNvSpPr/>
              <p:nvPr/>
            </p:nvSpPr>
            <p:spPr>
              <a:xfrm>
                <a:off x="1168922" y="1085849"/>
                <a:ext cx="82700" cy="186122"/>
              </a:xfrm>
              <a:prstGeom prst="roundRect">
                <a:avLst>
                  <a:gd name="adj" fmla="val 46167"/>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u="sng"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287" name="직사각형 286">
              <a:extLst>
                <a:ext uri="{FF2B5EF4-FFF2-40B4-BE49-F238E27FC236}">
                  <a16:creationId xmlns:a16="http://schemas.microsoft.com/office/drawing/2014/main" id="{8733A2BE-E44E-42AE-BB34-F2880B1C2CC1}"/>
                </a:ext>
              </a:extLst>
            </p:cNvPr>
            <p:cNvSpPr/>
            <p:nvPr/>
          </p:nvSpPr>
          <p:spPr>
            <a:xfrm>
              <a:off x="113138" y="1203600"/>
              <a:ext cx="6403081" cy="5012706"/>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288" name="그룹 287"/>
            <p:cNvGrpSpPr/>
            <p:nvPr/>
          </p:nvGrpSpPr>
          <p:grpSpPr>
            <a:xfrm>
              <a:off x="104411" y="1708744"/>
              <a:ext cx="1295993" cy="4504064"/>
              <a:chOff x="161336" y="1629353"/>
              <a:chExt cx="1695055" cy="5086754"/>
            </a:xfrm>
          </p:grpSpPr>
          <p:sp>
            <p:nvSpPr>
              <p:cNvPr id="305"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8"/>
                </p:custDataLst>
              </p:nvPr>
            </p:nvSpPr>
            <p:spPr>
              <a:xfrm>
                <a:off x="161337" y="1629353"/>
                <a:ext cx="1695052" cy="5086754"/>
              </a:xfrm>
              <a:prstGeom prst="rect">
                <a:avLst/>
              </a:prstGeom>
              <a:solidFill>
                <a:srgbClr val="2E75B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70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r>
                  <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Indie </a:t>
                </a:r>
                <a:r>
                  <a:rPr lang="en-US" sz="1200" dirty="0" err="1">
                    <a:solidFill>
                      <a:schemeClr val="bg1"/>
                    </a:solidFill>
                    <a:latin typeface="Yu Gothic" panose="020B0400000000000000" pitchFamily="34" charset="-128"/>
                    <a:ea typeface="Yu Gothic" panose="020B0400000000000000" pitchFamily="34" charset="-128"/>
                    <a:cs typeface="함초롬돋움" panose="020B0604000101010101" pitchFamily="50" charset="-127"/>
                  </a:rPr>
                  <a:t>Sponser</a:t>
                </a:r>
                <a:endParaRPr lang="en-US" sz="120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a:p>
                <a:pPr algn="ctr"/>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048FE29-A2AA-43E5-A60D-7EBCCCB92A10}"/>
                  </a:ext>
                </a:extLst>
              </p:cNvPr>
              <p:cNvSpPr/>
              <p:nvPr>
                <p:custDataLst>
                  <p:tags r:id="rId19"/>
                </p:custDataLst>
              </p:nvPr>
            </p:nvSpPr>
            <p:spPr>
              <a:xfrm>
                <a:off x="161336" y="2172457"/>
                <a:ext cx="1695055" cy="56737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JPG(Logo)</a:t>
                </a:r>
              </a:p>
            </p:txBody>
          </p:sp>
        </p:grpSp>
        <p:sp>
          <p:nvSpPr>
            <p:cNvPr id="28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10"/>
              </p:custDataLst>
            </p:nvPr>
          </p:nvSpPr>
          <p:spPr>
            <a:xfrm>
              <a:off x="103708" y="5316125"/>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ログアウト</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grpSp>
          <p:nvGrpSpPr>
            <p:cNvPr id="290" name="그룹 289"/>
            <p:cNvGrpSpPr/>
            <p:nvPr/>
          </p:nvGrpSpPr>
          <p:grpSpPr>
            <a:xfrm>
              <a:off x="103708" y="2692334"/>
              <a:ext cx="1296532" cy="366322"/>
              <a:chOff x="160632" y="3140841"/>
              <a:chExt cx="1695759" cy="412793"/>
            </a:xfrm>
          </p:grpSpPr>
          <p:sp>
            <p:nvSpPr>
              <p:cNvPr id="303"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6"/>
                </p:custDataLst>
              </p:nvPr>
            </p:nvSpPr>
            <p:spPr>
              <a:xfrm>
                <a:off x="160632" y="3140841"/>
                <a:ext cx="1695759" cy="412793"/>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会員管理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04"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userDrawn="1">
                <p:custDataLst>
                  <p:tags r:id="rId17"/>
                </p:custDataLst>
              </p:nvPr>
            </p:nvSpPr>
            <p:spPr bwMode="auto">
              <a:xfrm rot="16200000">
                <a:off x="1558255" y="3270522"/>
                <a:ext cx="179056" cy="8855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291"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11"/>
              </p:custDataLst>
            </p:nvPr>
          </p:nvSpPr>
          <p:spPr>
            <a:xfrm>
              <a:off x="103708" y="3068099"/>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掲示板管理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9"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2"/>
              </p:custDataLst>
            </p:nvPr>
          </p:nvSpPr>
          <p:spPr>
            <a:xfrm>
              <a:off x="102651" y="3813355"/>
              <a:ext cx="1296533"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7"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userDrawn="1">
              <p:custDataLst>
                <p:tags r:id="rId13"/>
              </p:custDataLst>
            </p:nvPr>
          </p:nvSpPr>
          <p:spPr>
            <a:xfrm>
              <a:off x="103708" y="4929093"/>
              <a:ext cx="1296532" cy="366322"/>
            </a:xfrm>
            <a:prstGeom prst="rect">
              <a:avLst/>
            </a:prstGeom>
            <a:solidFill>
              <a:srgbClr val="0E3F7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管理者管理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14"/>
              </p:custDataLst>
            </p:nvPr>
          </p:nvSpPr>
          <p:spPr bwMode="auto">
            <a:xfrm>
              <a:off x="1507487" y="3193957"/>
              <a:ext cx="158899" cy="7908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96"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74C13390-B103-4452-85BD-2C98F29CE914}"/>
                </a:ext>
              </a:extLst>
            </p:cNvPr>
            <p:cNvSpPr/>
            <p:nvPr>
              <p:custDataLst>
                <p:tags r:id="rId15"/>
              </p:custDataLst>
            </p:nvPr>
          </p:nvSpPr>
          <p:spPr>
            <a:xfrm>
              <a:off x="106976" y="4215580"/>
              <a:ext cx="1348241" cy="696536"/>
            </a:xfrm>
            <a:prstGeom prst="rect">
              <a:avLst/>
            </a:prstGeom>
            <a:solidFill>
              <a:srgbClr val="8EB4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クリエーター照会</a:t>
              </a:r>
              <a:endParaRPr lang="en-US" altLang="ja-JP"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a:p>
              <a:pPr marL="171443" indent="-171443">
                <a:lnSpc>
                  <a:spcPct val="150000"/>
                </a:lnSpc>
                <a:buFont typeface="Arial" panose="020B0604020202020204" pitchFamily="34" charset="0"/>
                <a:buChar char="•"/>
              </a:pPr>
              <a:r>
                <a:rPr lang="ja-JP" altLang="en-US"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rPr>
                <a:t>休眠クリエーター</a:t>
              </a:r>
              <a:r>
                <a:rPr lang="ko-KR" altLang="en-US" sz="900" b="1" dirty="0">
                  <a:solidFill>
                    <a:schemeClr val="tx1">
                      <a:lumMod val="75000"/>
                      <a:lumOff val="25000"/>
                    </a:schemeClr>
                  </a:solidFill>
                  <a:latin typeface="Yu Gothic" panose="020B0400000000000000" pitchFamily="34" charset="-128"/>
                  <a:ea typeface="함초롬돋움" panose="020B0604000101010101" pitchFamily="50" charset="-127"/>
                  <a:cs typeface="함초롬돋움" panose="020B0604000101010101" pitchFamily="50" charset="-127"/>
                </a:rPr>
                <a:t> </a:t>
              </a:r>
              <a:endParaRPr lang="en-US" altLang="ko-KR" sz="900" b="1" dirty="0">
                <a:solidFill>
                  <a:schemeClr val="tx1">
                    <a:lumMod val="75000"/>
                    <a:lumOff val="2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grpSp>
      <p:sp>
        <p:nvSpPr>
          <p:cNvPr id="340" name="액자 339"/>
          <p:cNvSpPr/>
          <p:nvPr/>
        </p:nvSpPr>
        <p:spPr>
          <a:xfrm>
            <a:off x="2067466" y="1335065"/>
            <a:ext cx="2816883" cy="231245"/>
          </a:xfrm>
          <a:prstGeom prst="frame">
            <a:avLst>
              <a:gd name="adj1" fmla="val 12500"/>
            </a:avLst>
          </a:prstGeom>
          <a:ln w="19050">
            <a:solidFill>
              <a:schemeClr val="accent5">
                <a:lumMod val="40000"/>
                <a:lumOff val="60000"/>
              </a:schemeClr>
            </a:solidFill>
          </a:ln>
        </p:spPr>
        <p:style>
          <a:lnRef idx="2">
            <a:schemeClr val="accent3">
              <a:shade val="20000"/>
            </a:schemeClr>
          </a:lnRef>
          <a:fillRef idx="1">
            <a:schemeClr val="accent3"/>
          </a:fillRef>
          <a:effectRef idx="0">
            <a:schemeClr val="accent3"/>
          </a:effectRef>
          <a:fontRef idx="minor">
            <a:schemeClr val="lt1"/>
          </a:fontRef>
        </p:style>
        <p:txBody>
          <a:bodyPr anchor="ctr"/>
          <a:lstStyle/>
          <a:p>
            <a:pPr algn="ctr">
              <a:defRPr lang="ko-KR" altLang="en-US"/>
            </a:pP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41" name="TextBox 340">
            <a:extLst>
              <a:ext uri="{FF2B5EF4-FFF2-40B4-BE49-F238E27FC236}">
                <a16:creationId xmlns:a16="http://schemas.microsoft.com/office/drawing/2014/main" id="{9584161F-84D0-43B8-AB3A-14519D7ECFC1}"/>
              </a:ext>
            </a:extLst>
          </p:cNvPr>
          <p:cNvSpPr txBox="1"/>
          <p:nvPr/>
        </p:nvSpPr>
        <p:spPr>
          <a:xfrm>
            <a:off x="2064845" y="1315174"/>
            <a:ext cx="1023130" cy="246221"/>
          </a:xfrm>
          <a:prstGeom prst="rect">
            <a:avLst/>
          </a:prstGeom>
          <a:noFill/>
        </p:spPr>
        <p:txBody>
          <a:bodyPr wrap="square" rtlCol="0">
            <a:spAutoFit/>
          </a:bodyPr>
          <a:lstStyle/>
          <a:p>
            <a:pPr>
              <a:defRPr lang="ko-KR" altLang="en-US"/>
            </a:pPr>
            <a:r>
              <a:rPr lang="en-US" altLang="ko-KR" sz="1000">
                <a:latin typeface="Yu Gothic" panose="020B0400000000000000" pitchFamily="34" charset="-128"/>
                <a:ea typeface="Yu Gothic" panose="020B0400000000000000" pitchFamily="34" charset="-128"/>
                <a:cs typeface="함초롬돋움" panose="020B0604000101010101" pitchFamily="50" charset="-127"/>
              </a:rPr>
              <a:t>Search...</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42" name="직선 연결선 341">
            <a:extLst>
              <a:ext uri="{FF2B5EF4-FFF2-40B4-BE49-F238E27FC236}">
                <a16:creationId xmlns:a16="http://schemas.microsoft.com/office/drawing/2014/main" id="{504D2B73-2E50-46CB-AB99-E89282D12E99}"/>
              </a:ext>
            </a:extLst>
          </p:cNvPr>
          <p:cNvCxnSpPr/>
          <p:nvPr/>
        </p:nvCxnSpPr>
        <p:spPr>
          <a:xfrm>
            <a:off x="2540214" y="2334681"/>
            <a:ext cx="0" cy="209348"/>
          </a:xfrm>
          <a:prstGeom prst="line">
            <a:avLst/>
          </a:prstGeom>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343" name="Section" descr="&lt;SmartSettings&gt;&lt;SmartResize anchorLeft=&quot;Absolute&quot; anchorTop=&quot;None&quot; anchorRight=&quot;Absolute&quot; anchorBottom=&quot;Absolute&quot; /&gt;&lt;/SmartSettings&gt;">
            <a:extLst>
              <a:ext uri="{FF2B5EF4-FFF2-40B4-BE49-F238E27FC236}">
                <a16:creationId xmlns:a16="http://schemas.microsoft.com/office/drawing/2014/main" id="{A696B17F-3799-4A09-8F97-444788E4DCC5}"/>
              </a:ext>
            </a:extLst>
          </p:cNvPr>
          <p:cNvSpPr/>
          <p:nvPr>
            <p:custDataLst>
              <p:tags r:id="rId1"/>
            </p:custDataLst>
          </p:nvPr>
        </p:nvSpPr>
        <p:spPr>
          <a:xfrm>
            <a:off x="1559291" y="1656886"/>
            <a:ext cx="5091581" cy="2865966"/>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a:p>
            <a:endParaRPr lang="en-US" sz="900" dirty="0">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356" name="표 355">
            <a:extLst>
              <a:ext uri="{FF2B5EF4-FFF2-40B4-BE49-F238E27FC236}">
                <a16:creationId xmlns:a16="http://schemas.microsoft.com/office/drawing/2014/main" id="{3664E69C-1758-4B15-984B-072A7F75B66B}"/>
              </a:ext>
            </a:extLst>
          </p:cNvPr>
          <p:cNvGraphicFramePr>
            <a:graphicFrameLocks noGrp="1"/>
          </p:cNvGraphicFramePr>
          <p:nvPr>
            <p:extLst>
              <p:ext uri="{D42A27DB-BD31-4B8C-83A1-F6EECF244321}">
                <p14:modId xmlns:p14="http://schemas.microsoft.com/office/powerpoint/2010/main" val="2685897475"/>
              </p:ext>
            </p:extLst>
          </p:nvPr>
        </p:nvGraphicFramePr>
        <p:xfrm>
          <a:off x="2814900" y="4135885"/>
          <a:ext cx="2478848" cy="295880"/>
        </p:xfrm>
        <a:graphic>
          <a:graphicData uri="http://schemas.openxmlformats.org/drawingml/2006/table">
            <a:tbl>
              <a:tblPr firstRow="1" bandRow="1">
                <a:tableStyleId>{5C22544A-7EE6-4342-B048-85BDC9FD1C3A}</a:tableStyleId>
              </a:tblPr>
              <a:tblGrid>
                <a:gridCol w="309856">
                  <a:extLst>
                    <a:ext uri="{9D8B030D-6E8A-4147-A177-3AD203B41FA5}">
                      <a16:colId xmlns:a16="http://schemas.microsoft.com/office/drawing/2014/main" val="20000"/>
                    </a:ext>
                  </a:extLst>
                </a:gridCol>
                <a:gridCol w="309856">
                  <a:extLst>
                    <a:ext uri="{9D8B030D-6E8A-4147-A177-3AD203B41FA5}">
                      <a16:colId xmlns:a16="http://schemas.microsoft.com/office/drawing/2014/main" val="20001"/>
                    </a:ext>
                  </a:extLst>
                </a:gridCol>
                <a:gridCol w="309856">
                  <a:extLst>
                    <a:ext uri="{9D8B030D-6E8A-4147-A177-3AD203B41FA5}">
                      <a16:colId xmlns:a16="http://schemas.microsoft.com/office/drawing/2014/main" val="20002"/>
                    </a:ext>
                  </a:extLst>
                </a:gridCol>
                <a:gridCol w="309856">
                  <a:extLst>
                    <a:ext uri="{9D8B030D-6E8A-4147-A177-3AD203B41FA5}">
                      <a16:colId xmlns:a16="http://schemas.microsoft.com/office/drawing/2014/main" val="20003"/>
                    </a:ext>
                  </a:extLst>
                </a:gridCol>
                <a:gridCol w="309856">
                  <a:extLst>
                    <a:ext uri="{9D8B030D-6E8A-4147-A177-3AD203B41FA5}">
                      <a16:colId xmlns:a16="http://schemas.microsoft.com/office/drawing/2014/main" val="20004"/>
                    </a:ext>
                  </a:extLst>
                </a:gridCol>
                <a:gridCol w="309856">
                  <a:extLst>
                    <a:ext uri="{9D8B030D-6E8A-4147-A177-3AD203B41FA5}">
                      <a16:colId xmlns:a16="http://schemas.microsoft.com/office/drawing/2014/main" val="20005"/>
                    </a:ext>
                  </a:extLst>
                </a:gridCol>
                <a:gridCol w="309856">
                  <a:extLst>
                    <a:ext uri="{9D8B030D-6E8A-4147-A177-3AD203B41FA5}">
                      <a16:colId xmlns:a16="http://schemas.microsoft.com/office/drawing/2014/main" val="20006"/>
                    </a:ext>
                  </a:extLst>
                </a:gridCol>
                <a:gridCol w="309856">
                  <a:extLst>
                    <a:ext uri="{9D8B030D-6E8A-4147-A177-3AD203B41FA5}">
                      <a16:colId xmlns:a16="http://schemas.microsoft.com/office/drawing/2014/main" val="20007"/>
                    </a:ext>
                  </a:extLst>
                </a:gridCol>
              </a:tblGrid>
              <a:tr h="295880">
                <a:tc>
                  <a:txBody>
                    <a:bodyPr/>
                    <a:lstStyle/>
                    <a:p>
                      <a:pPr algn="ctr" latinLnBrk="1"/>
                      <a:r>
                        <a:rPr lang="en-US" altLang="ko-KR" sz="1200" b="0" dirty="0">
                          <a:solidFill>
                            <a:schemeClr val="tx1"/>
                          </a:solidFill>
                        </a:rPr>
                        <a:t>1</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2">
                        <a:lumMod val="60000"/>
                        <a:lumOff val="40000"/>
                      </a:schemeClr>
                    </a:solidFill>
                  </a:tcPr>
                </a:tc>
                <a:tc>
                  <a:txBody>
                    <a:bodyPr/>
                    <a:lstStyle/>
                    <a:p>
                      <a:pPr algn="ctr" latinLnBrk="1"/>
                      <a:r>
                        <a:rPr lang="en-US" altLang="ko-KR" sz="1200" b="0" dirty="0">
                          <a:solidFill>
                            <a:schemeClr val="tx1"/>
                          </a:solidFill>
                        </a:rPr>
                        <a:t>2</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3</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5</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6</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7</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r>
                        <a:rPr lang="en-US" altLang="ko-KR" sz="1200" b="0" dirty="0">
                          <a:solidFill>
                            <a:schemeClr val="tx1"/>
                          </a:solidFill>
                        </a:rPr>
                        <a:t>8</a:t>
                      </a:r>
                      <a:endParaRPr lang="ko-KR" altLang="en-US" sz="1200" b="0" dirty="0">
                        <a:solidFill>
                          <a:schemeClr val="tx1"/>
                        </a:solidFill>
                      </a:endParaRPr>
                    </a:p>
                  </a:txBody>
                  <a:tcPr marL="91441" marR="91441"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57"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5C96215B-CBE7-422D-AD47-08AB83006E17}"/>
              </a:ext>
            </a:extLst>
          </p:cNvPr>
          <p:cNvSpPr>
            <a:spLocks noChangeAspect="1"/>
          </p:cNvSpPr>
          <p:nvPr>
            <p:custDataLst>
              <p:tags r:id="rId2"/>
            </p:custDataLst>
          </p:nvPr>
        </p:nvSpPr>
        <p:spPr bwMode="auto">
          <a:xfrm rot="16200000">
            <a:off x="5355757" y="4227419"/>
            <a:ext cx="158918" cy="78113"/>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8"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79DFBD38-075C-4BFA-97B3-DAE0ACC08403}"/>
              </a:ext>
            </a:extLst>
          </p:cNvPr>
          <p:cNvSpPr>
            <a:spLocks noChangeAspect="1"/>
          </p:cNvSpPr>
          <p:nvPr>
            <p:custDataLst>
              <p:tags r:id="rId3"/>
            </p:custDataLst>
          </p:nvPr>
        </p:nvSpPr>
        <p:spPr bwMode="auto">
          <a:xfrm rot="5400000">
            <a:off x="2572619" y="4240480"/>
            <a:ext cx="154254" cy="7581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25400" cap="sq">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59" name="직사각형 358"/>
          <p:cNvSpPr/>
          <p:nvPr/>
        </p:nvSpPr>
        <p:spPr>
          <a:xfrm>
            <a:off x="2497594" y="4061841"/>
            <a:ext cx="3115964" cy="395048"/>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1"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4"/>
            </p:custDataLst>
          </p:nvPr>
        </p:nvSpPr>
        <p:spPr bwMode="auto">
          <a:xfrm rot="16200000">
            <a:off x="1221261" y="2472204"/>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2" name="Section" descr="&lt;SmartSettings&gt;&lt;SmartResize anchorLeft=&quot;Absolute&quot; anchorTop=&quot;Absolute&quot; anchorRight=&quot;Absolute&quot; anchorBottom=&quot;None&quot; /&gt;&lt;/SmartSettings&gt;">
            <a:extLst>
              <a:ext uri="{FF2B5EF4-FFF2-40B4-BE49-F238E27FC236}">
                <a16:creationId xmlns:a16="http://schemas.microsoft.com/office/drawing/2014/main" id="{C02B4E66-6F6F-4151-B48C-AFD6AB5879B4}"/>
              </a:ext>
            </a:extLst>
          </p:cNvPr>
          <p:cNvSpPr/>
          <p:nvPr>
            <p:custDataLst>
              <p:tags r:id="rId5"/>
            </p:custDataLst>
          </p:nvPr>
        </p:nvSpPr>
        <p:spPr>
          <a:xfrm>
            <a:off x="113552" y="2685828"/>
            <a:ext cx="1342913" cy="296006"/>
          </a:xfrm>
          <a:prstGeom prst="rect">
            <a:avLst/>
          </a:prstGeom>
          <a:solidFill>
            <a:srgbClr val="0E3F7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1" tIns="45720" rIns="228601"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ja-JP" altLang="en-US"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rPr>
              <a:t>お客様窓口ー管理</a:t>
            </a:r>
            <a:endParaRPr lang="en-US" altLang="ko-KR" sz="900" b="1" dirty="0">
              <a:solidFill>
                <a:schemeClr val="bg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94" name="모서리가 둥근 직사각형 93"/>
          <p:cNvSpPr/>
          <p:nvPr/>
        </p:nvSpPr>
        <p:spPr>
          <a:xfrm>
            <a:off x="1547665" y="1322445"/>
            <a:ext cx="317888" cy="241193"/>
          </a:xfrm>
          <a:prstGeom prst="round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95" name="그룹 94"/>
          <p:cNvGrpSpPr/>
          <p:nvPr/>
        </p:nvGrpSpPr>
        <p:grpSpPr>
          <a:xfrm>
            <a:off x="1622288" y="1367931"/>
            <a:ext cx="175434" cy="133952"/>
            <a:chOff x="408898" y="2111604"/>
            <a:chExt cx="198879" cy="168545"/>
          </a:xfrm>
          <a:solidFill>
            <a:schemeClr val="bg1"/>
          </a:solidFill>
        </p:grpSpPr>
        <p:cxnSp>
          <p:nvCxnSpPr>
            <p:cNvPr id="96" name="직선 연결선 95">
              <a:extLst>
                <a:ext uri="{FF2B5EF4-FFF2-40B4-BE49-F238E27FC236}">
                  <a16:creationId xmlns:a16="http://schemas.microsoft.com/office/drawing/2014/main" id="{C80D4705-7837-414C-86F5-F338A3CC0536}"/>
                </a:ext>
              </a:extLst>
            </p:cNvPr>
            <p:cNvCxnSpPr/>
            <p:nvPr/>
          </p:nvCxnSpPr>
          <p:spPr>
            <a:xfrm>
              <a:off x="408898" y="2111604"/>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7" name="직선 연결선 96">
              <a:extLst>
                <a:ext uri="{FF2B5EF4-FFF2-40B4-BE49-F238E27FC236}">
                  <a16:creationId xmlns:a16="http://schemas.microsoft.com/office/drawing/2014/main" id="{DF54D000-1797-4210-9E55-8EF7A373BCCF}"/>
                </a:ext>
              </a:extLst>
            </p:cNvPr>
            <p:cNvCxnSpPr/>
            <p:nvPr/>
          </p:nvCxnSpPr>
          <p:spPr>
            <a:xfrm>
              <a:off x="408898" y="2196445"/>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98" name="직선 연결선 97">
              <a:extLst>
                <a:ext uri="{FF2B5EF4-FFF2-40B4-BE49-F238E27FC236}">
                  <a16:creationId xmlns:a16="http://schemas.microsoft.com/office/drawing/2014/main" id="{F7300AC1-86DF-4662-90FE-2F14BCB71DBA}"/>
                </a:ext>
              </a:extLst>
            </p:cNvPr>
            <p:cNvCxnSpPr/>
            <p:nvPr/>
          </p:nvCxnSpPr>
          <p:spPr>
            <a:xfrm>
              <a:off x="409814" y="2280149"/>
              <a:ext cx="197963" cy="0"/>
            </a:xfrm>
            <a:prstGeom prst="line">
              <a:avLst/>
            </a:prstGeom>
            <a:grpFill/>
            <a:ln>
              <a:solidFill>
                <a:schemeClr val="tx1"/>
              </a:solidFill>
            </a:ln>
          </p:spPr>
          <p:style>
            <a:lnRef idx="3">
              <a:schemeClr val="accent3"/>
            </a:lnRef>
            <a:fillRef idx="0">
              <a:schemeClr val="accent3"/>
            </a:fillRef>
            <a:effectRef idx="2">
              <a:schemeClr val="accent3"/>
            </a:effectRef>
            <a:fontRef idx="minor">
              <a:schemeClr val="tx1"/>
            </a:fontRef>
          </p:style>
        </p:cxnSp>
      </p:grpSp>
      <p:graphicFrame>
        <p:nvGraphicFramePr>
          <p:cNvPr id="99" name="표 98"/>
          <p:cNvGraphicFramePr>
            <a:graphicFrameLocks noGrp="1"/>
          </p:cNvGraphicFramePr>
          <p:nvPr>
            <p:extLst>
              <p:ext uri="{D42A27DB-BD31-4B8C-83A1-F6EECF244321}">
                <p14:modId xmlns:p14="http://schemas.microsoft.com/office/powerpoint/2010/main" val="3787842836"/>
              </p:ext>
            </p:extLst>
          </p:nvPr>
        </p:nvGraphicFramePr>
        <p:xfrm>
          <a:off x="6870404" y="877102"/>
          <a:ext cx="2184032" cy="4058998"/>
        </p:xfrm>
        <a:graphic>
          <a:graphicData uri="http://schemas.openxmlformats.org/drawingml/2006/table">
            <a:tbl>
              <a:tblPr firstRow="1" lastCol="1" bandRow="1" bandCol="1">
                <a:tableStyleId>{69012ECD-51FC-41F1-AA8D-1B2483CD663E}</a:tableStyleId>
              </a:tblPr>
              <a:tblGrid>
                <a:gridCol w="285641">
                  <a:extLst>
                    <a:ext uri="{9D8B030D-6E8A-4147-A177-3AD203B41FA5}">
                      <a16:colId xmlns:a16="http://schemas.microsoft.com/office/drawing/2014/main" val="20000"/>
                    </a:ext>
                  </a:extLst>
                </a:gridCol>
                <a:gridCol w="1898391">
                  <a:extLst>
                    <a:ext uri="{9D8B030D-6E8A-4147-A177-3AD203B41FA5}">
                      <a16:colId xmlns:a16="http://schemas.microsoft.com/office/drawing/2014/main" val="20001"/>
                    </a:ext>
                  </a:extLst>
                </a:gridCol>
              </a:tblGrid>
              <a:tr h="389390">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400" dirty="0">
                          <a:latin typeface="Yu Gothic" panose="020B0400000000000000" pitchFamily="34" charset="-128"/>
                          <a:ea typeface="Yu Gothic" panose="020B0400000000000000" pitchFamily="34" charset="-128"/>
                        </a:rPr>
                        <a:t>Description(</a:t>
                      </a:r>
                      <a:r>
                        <a:rPr lang="ja-JP" altLang="en-US" sz="1400" dirty="0">
                          <a:latin typeface="Yu Gothic" panose="020B0400000000000000" pitchFamily="34" charset="-128"/>
                          <a:ea typeface="Yu Gothic" panose="020B0400000000000000" pitchFamily="34" charset="-128"/>
                        </a:rPr>
                        <a:t>画面の説明</a:t>
                      </a:r>
                      <a:r>
                        <a:rPr lang="en-US" altLang="ko-KR" sz="1400" dirty="0">
                          <a:latin typeface="Yu Gothic" panose="020B0400000000000000" pitchFamily="34" charset="-128"/>
                          <a:ea typeface="Yu Gothic" panose="020B0400000000000000" pitchFamily="34" charset="-128"/>
                        </a:rPr>
                        <a:t>)</a:t>
                      </a:r>
                      <a:endParaRPr lang="ko-KR" altLang="en-US" sz="14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rgbClr val="002060"/>
                    </a:solidFill>
                  </a:tcPr>
                </a:tc>
                <a:tc hMerge="1">
                  <a:txBody>
                    <a:bodyPr/>
                    <a:lstStyle/>
                    <a:p>
                      <a:pPr latinLnBrk="1"/>
                      <a:endParaRPr lang="ko-KR" altLang="en-US" sz="1000" dirty="0"/>
                    </a:p>
                  </a:txBody>
                  <a:tcPr/>
                </a:tc>
                <a:extLst>
                  <a:ext uri="{0D108BD9-81ED-4DB2-BD59-A6C34878D82A}">
                    <a16:rowId xmlns:a16="http://schemas.microsoft.com/office/drawing/2014/main" val="10000"/>
                  </a:ext>
                </a:extLst>
              </a:tr>
              <a:tr h="708328">
                <a:tc>
                  <a:txBody>
                    <a:bodyPr/>
                    <a:lstStyle/>
                    <a:p>
                      <a:pPr algn="ctr"/>
                      <a:r>
                        <a:rPr lang="en-US" altLang="ko-KR" sz="900" dirty="0">
                          <a:latin typeface="Yu Gothic" panose="020B0400000000000000" pitchFamily="34" charset="-128"/>
                          <a:ea typeface="Yu Gothic" panose="020B0400000000000000" pitchFamily="34" charset="-128"/>
                        </a:rPr>
                        <a:t>1</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クリエーター管理をクリックするとサブメニューの出力</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1"/>
                  </a:ext>
                </a:extLst>
              </a:tr>
              <a:tr h="708328">
                <a:tc>
                  <a:txBody>
                    <a:bodyPr/>
                    <a:lstStyle/>
                    <a:p>
                      <a:pPr algn="ctr"/>
                      <a:r>
                        <a:rPr lang="en-US" altLang="ko-KR" sz="900" dirty="0">
                          <a:latin typeface="Yu Gothic" panose="020B0400000000000000" pitchFamily="34" charset="-128"/>
                          <a:ea typeface="Yu Gothic" panose="020B0400000000000000" pitchFamily="34" charset="-128"/>
                        </a:rPr>
                        <a:t>2</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現在登録されているクリエーターたちの登録順序、</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名前、</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 ID</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後援を受けた金額、</a:t>
                      </a:r>
                      <a:r>
                        <a:rPr lang="en-US" altLang="ja-JP"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電話番号などを出力</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3"/>
                  </a:ext>
                </a:extLst>
              </a:tr>
              <a:tr h="708328">
                <a:tc>
                  <a:txBody>
                    <a:bodyPr/>
                    <a:lstStyle/>
                    <a:p>
                      <a:pPr algn="ctr"/>
                      <a:r>
                        <a:rPr lang="en-US" altLang="ko-KR" sz="900">
                          <a:latin typeface="Yu Gothic" panose="020B0400000000000000" pitchFamily="34" charset="-128"/>
                          <a:ea typeface="Yu Gothic" panose="020B0400000000000000" pitchFamily="34" charset="-128"/>
                        </a:rPr>
                        <a:t>3</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修正したいクリエーター情報を押すとクリエーター情報ページへ移動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0004"/>
                  </a:ext>
                </a:extLst>
              </a:tr>
              <a:tr h="822336">
                <a:tc>
                  <a:txBody>
                    <a:bodyPr/>
                    <a:lstStyle/>
                    <a:p>
                      <a:pPr algn="ctr"/>
                      <a:r>
                        <a:rPr lang="en-US" altLang="ko-KR" sz="900" dirty="0">
                          <a:latin typeface="Yu Gothic" panose="020B0400000000000000" pitchFamily="34" charset="-128"/>
                          <a:ea typeface="Yu Gothic" panose="020B0400000000000000" pitchFamily="34" charset="-128"/>
                        </a:rPr>
                        <a:t>4</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ボタンをクリックすると、それぞれに対するポップアップウィンドウを出力する</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すでにクリエーターならボタンは取れない。</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1551786766"/>
                  </a:ext>
                </a:extLst>
              </a:tr>
              <a:tr h="708328">
                <a:tc>
                  <a:txBody>
                    <a:bodyPr/>
                    <a:lstStyle/>
                    <a:p>
                      <a:pPr algn="ctr"/>
                      <a:r>
                        <a:rPr lang="en-US" altLang="ko-KR" sz="900" dirty="0">
                          <a:latin typeface="Yu Gothic" panose="020B0400000000000000" pitchFamily="34" charset="-128"/>
                          <a:ea typeface="Yu Gothic" panose="020B0400000000000000" pitchFamily="34" charset="-128"/>
                        </a:rPr>
                        <a:t>5</a:t>
                      </a:r>
                      <a:endParaRPr lang="ko-KR" altLang="en-US" sz="900" dirty="0">
                        <a:latin typeface="Yu Gothic" panose="020B0400000000000000" pitchFamily="34" charset="-128"/>
                        <a:ea typeface="나눔스퀘어라운드 Bold" panose="020B0600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tc>
                  <a:txBody>
                    <a:bodyPr/>
                    <a:lstStyle/>
                    <a:p>
                      <a:pPr algn="l" latinLnBrk="1"/>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現在のページから次のページへ移る</a:t>
                      </a:r>
                      <a:b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br>
                      <a:r>
                        <a:rPr lang="ja-JP" altLang="en-US" sz="1000" b="1" i="0" kern="1200"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数字をクリックすると該当ページに移動</a:t>
                      </a:r>
                      <a:endParaRPr lang="en-US" altLang="ko-KR" sz="1000" b="1" dirty="0">
                        <a:latin typeface="Yu Gothic" panose="020B0400000000000000" pitchFamily="34" charset="-128"/>
                        <a:ea typeface="Yu Gothic" panose="020B0400000000000000" pitchFamily="34" charset="-128"/>
                        <a:cs typeface="함초롬돋움" panose="020B0604000101010101" pitchFamily="50" charset="-127"/>
                      </a:endParaRPr>
                    </a:p>
                  </a:txBody>
                  <a:tcPr marL="74295" marR="74295" marT="37148" marB="37148"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tcPr>
                </a:tc>
                <a:extLst>
                  <a:ext uri="{0D108BD9-81ED-4DB2-BD59-A6C34878D82A}">
                    <a16:rowId xmlns:a16="http://schemas.microsoft.com/office/drawing/2014/main" val="3162954437"/>
                  </a:ext>
                </a:extLst>
              </a:tr>
            </a:tbl>
          </a:graphicData>
        </a:graphic>
      </p:graphicFrame>
      <p:sp>
        <p:nvSpPr>
          <p:cNvPr id="100" name="직사각형 99"/>
          <p:cNvSpPr/>
          <p:nvPr/>
        </p:nvSpPr>
        <p:spPr>
          <a:xfrm>
            <a:off x="1514974" y="1632366"/>
            <a:ext cx="5008180" cy="2379542"/>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4" name="직사각형 103"/>
          <p:cNvSpPr/>
          <p:nvPr/>
        </p:nvSpPr>
        <p:spPr>
          <a:xfrm>
            <a:off x="1609724" y="2074171"/>
            <a:ext cx="3741817" cy="311207"/>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6" name="직사각형 105"/>
          <p:cNvSpPr/>
          <p:nvPr/>
        </p:nvSpPr>
        <p:spPr>
          <a:xfrm>
            <a:off x="85636" y="3290012"/>
            <a:ext cx="1396824" cy="593891"/>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7" name="타원 106"/>
          <p:cNvSpPr/>
          <p:nvPr/>
        </p:nvSpPr>
        <p:spPr>
          <a:xfrm>
            <a:off x="-12605" y="3216365"/>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1</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5"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1295BF9D-2948-4ED5-AFB7-2666A3FCCCFF}"/>
              </a:ext>
            </a:extLst>
          </p:cNvPr>
          <p:cNvSpPr>
            <a:spLocks noChangeAspect="1"/>
          </p:cNvSpPr>
          <p:nvPr>
            <p:custDataLst>
              <p:tags r:id="rId6"/>
            </p:custDataLst>
          </p:nvPr>
        </p:nvSpPr>
        <p:spPr bwMode="auto">
          <a:xfrm rot="16200000">
            <a:off x="1222951" y="2807481"/>
            <a:ext cx="128397" cy="70698"/>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76" name="Chevron" descr="&lt;SmartSettings&gt;&lt;SmartResize anchorLeft=&quot;None&quot; anchorTop=&quot;None&quot; anchorRight=&quot;Absolute&quot; anchorBottom=&quot;Absolute&quot; /&gt;&lt;/SmartSettings&gt;">
            <a:extLst>
              <a:ext uri="{FF2B5EF4-FFF2-40B4-BE49-F238E27FC236}">
                <a16:creationId xmlns:a16="http://schemas.microsoft.com/office/drawing/2014/main" id="{4CA12895-8FE5-48E0-91B5-462DCF5051E8}"/>
              </a:ext>
            </a:extLst>
          </p:cNvPr>
          <p:cNvSpPr>
            <a:spLocks noChangeAspect="1"/>
          </p:cNvSpPr>
          <p:nvPr>
            <p:custDataLst>
              <p:tags r:id="rId7"/>
            </p:custDataLst>
          </p:nvPr>
        </p:nvSpPr>
        <p:spPr bwMode="auto">
          <a:xfrm>
            <a:off x="1223009" y="3094097"/>
            <a:ext cx="133718" cy="82729"/>
          </a:xfrm>
          <a:custGeom>
            <a:avLst/>
            <a:gdLst>
              <a:gd name="T0" fmla="*/ 0 w 197"/>
              <a:gd name="T1" fmla="*/ 0 h 115"/>
              <a:gd name="T2" fmla="*/ 99 w 197"/>
              <a:gd name="T3" fmla="*/ 115 h 115"/>
              <a:gd name="T4" fmla="*/ 197 w 197"/>
              <a:gd name="T5" fmla="*/ 0 h 115"/>
            </a:gdLst>
            <a:ahLst/>
            <a:cxnLst>
              <a:cxn ang="0">
                <a:pos x="T0" y="T1"/>
              </a:cxn>
              <a:cxn ang="0">
                <a:pos x="T2" y="T3"/>
              </a:cxn>
              <a:cxn ang="0">
                <a:pos x="T4" y="T5"/>
              </a:cxn>
            </a:cxnLst>
            <a:rect l="0" t="0" r="r" b="b"/>
            <a:pathLst>
              <a:path w="197" h="115">
                <a:moveTo>
                  <a:pt x="0" y="0"/>
                </a:moveTo>
                <a:lnTo>
                  <a:pt x="99" y="115"/>
                </a:lnTo>
                <a:lnTo>
                  <a:pt x="197" y="0"/>
                </a:lnTo>
              </a:path>
            </a:pathLst>
          </a:custGeom>
          <a:noFill/>
          <a:ln w="63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1" tIns="45720" rIns="91441"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rgbClr val="5F5F5F"/>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78" name="표 77">
            <a:extLst>
              <a:ext uri="{FF2B5EF4-FFF2-40B4-BE49-F238E27FC236}">
                <a16:creationId xmlns:a16="http://schemas.microsoft.com/office/drawing/2014/main" id="{A5BEC57B-3A8C-4499-AAA5-2F7F60E3597F}"/>
              </a:ext>
            </a:extLst>
          </p:cNvPr>
          <p:cNvGraphicFramePr>
            <a:graphicFrameLocks noGrp="1"/>
          </p:cNvGraphicFramePr>
          <p:nvPr>
            <p:extLst>
              <p:ext uri="{D42A27DB-BD31-4B8C-83A1-F6EECF244321}">
                <p14:modId xmlns:p14="http://schemas.microsoft.com/office/powerpoint/2010/main" val="3488802143"/>
              </p:ext>
            </p:extLst>
          </p:nvPr>
        </p:nvGraphicFramePr>
        <p:xfrm>
          <a:off x="1565856" y="1609358"/>
          <a:ext cx="4877208" cy="2375743"/>
        </p:xfrm>
        <a:graphic>
          <a:graphicData uri="http://schemas.openxmlformats.org/drawingml/2006/table">
            <a:tbl>
              <a:tblPr firstRow="1" bandRow="1">
                <a:tableStyleId>{5FD0F851-EC5A-4D38-B0AD-8093EC10F338}</a:tableStyleId>
              </a:tblPr>
              <a:tblGrid>
                <a:gridCol w="360038">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1133938">
                  <a:extLst>
                    <a:ext uri="{9D8B030D-6E8A-4147-A177-3AD203B41FA5}">
                      <a16:colId xmlns:a16="http://schemas.microsoft.com/office/drawing/2014/main" val="20003"/>
                    </a:ext>
                  </a:extLst>
                </a:gridCol>
                <a:gridCol w="810278">
                  <a:extLst>
                    <a:ext uri="{9D8B030D-6E8A-4147-A177-3AD203B41FA5}">
                      <a16:colId xmlns:a16="http://schemas.microsoft.com/office/drawing/2014/main" val="20004"/>
                    </a:ext>
                  </a:extLst>
                </a:gridCol>
                <a:gridCol w="844762">
                  <a:extLst>
                    <a:ext uri="{9D8B030D-6E8A-4147-A177-3AD203B41FA5}">
                      <a16:colId xmlns:a16="http://schemas.microsoft.com/office/drawing/2014/main" val="20006"/>
                    </a:ext>
                  </a:extLst>
                </a:gridCol>
              </a:tblGrid>
              <a:tr h="411480">
                <a:tc>
                  <a:txBody>
                    <a:bodyPr/>
                    <a:lstStyle/>
                    <a:p>
                      <a:pPr algn="ctr" latinLnBrk="1"/>
                      <a:r>
                        <a:rPr lang="en-US" altLang="ko-KR" sz="900" dirty="0">
                          <a:latin typeface="Yu Gothic" panose="020B0400000000000000" pitchFamily="34" charset="-128"/>
                          <a:ea typeface="Yu Gothic" panose="020B0400000000000000" pitchFamily="34" charset="-128"/>
                        </a:rPr>
                        <a:t>NO</a:t>
                      </a:r>
                      <a:endParaRPr lang="ko-KR" altLang="en-US" sz="9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お名前</a:t>
                      </a:r>
                      <a:endParaRPr lang="ko-KR" altLang="en-US" sz="1000"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000" dirty="0">
                          <a:latin typeface="Yu Gothic" panose="020B0400000000000000" pitchFamily="34" charset="-128"/>
                          <a:ea typeface="Yu Gothic" panose="020B0400000000000000" pitchFamily="34" charset="-128"/>
                        </a:rPr>
                        <a:t>ID(</a:t>
                      </a:r>
                      <a:r>
                        <a:rPr lang="en-US" altLang="ko-KR" sz="1000" dirty="0" err="1">
                          <a:latin typeface="Yu Gothic" panose="020B0400000000000000" pitchFamily="34" charset="-128"/>
                          <a:ea typeface="Yu Gothic" panose="020B0400000000000000" pitchFamily="34" charset="-128"/>
                        </a:rPr>
                        <a:t>E_mail</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ファンディング金額</a:t>
                      </a:r>
                      <a:endParaRPr lang="ko-KR" altLang="en-US" sz="1000" dirty="0">
                        <a:latin typeface="Yu Gothic" panose="020B0400000000000000" pitchFamily="34" charset="-128"/>
                      </a:endParaRPr>
                    </a:p>
                  </a:txBody>
                  <a:tcPr marL="91441" marR="91441" anchor="b"/>
                </a:tc>
                <a:tc>
                  <a:txBody>
                    <a:bodyPr/>
                    <a:lstStyle/>
                    <a:p>
                      <a:pPr algn="ctr" latinLnBrk="1"/>
                      <a:r>
                        <a:rPr lang="ja-JP" altLang="en-US" sz="1000" dirty="0">
                          <a:latin typeface="Yu Gothic" panose="020B0400000000000000" pitchFamily="34" charset="-128"/>
                          <a:ea typeface="Yu Gothic" panose="020B0400000000000000" pitchFamily="34" charset="-128"/>
                        </a:rPr>
                        <a:t>電話番号</a:t>
                      </a:r>
                      <a:endParaRPr lang="ko-KR" altLang="en-US" sz="1000" dirty="0">
                        <a:latin typeface="Yu Gothic" panose="020B0400000000000000" pitchFamily="34" charset="-128"/>
                      </a:endParaRPr>
                    </a:p>
                  </a:txBody>
                  <a:tcPr marL="91441" marR="91441" anchor="ctr"/>
                </a:tc>
                <a:tc>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000" dirty="0">
                          <a:latin typeface="Yu Gothic" panose="020B0400000000000000" pitchFamily="34" charset="-128"/>
                          <a:ea typeface="Yu Gothic" panose="020B0400000000000000" pitchFamily="34" charset="-128"/>
                          <a:cs typeface="Segoe UI" pitchFamily="34" charset="0"/>
                        </a:rPr>
                        <a:t>受諾・拒絶</a:t>
                      </a:r>
                      <a:endParaRPr lang="en-US" altLang="ko-KR" sz="1000" dirty="0">
                        <a:latin typeface="Yu Gothic" panose="020B0400000000000000" pitchFamily="34" charset="-128"/>
                        <a:ea typeface="Yu Gothic" panose="020B0400000000000000" pitchFamily="34" charset="-128"/>
                        <a:cs typeface="Segoe UI" pitchFamily="34" charset="0"/>
                      </a:endParaRPr>
                    </a:p>
                    <a:p>
                      <a:pPr marL="0" marR="0" indent="0" algn="ctr" defTabSz="914295" rtl="0" eaLnBrk="1" fontAlgn="auto" latinLnBrk="1" hangingPunct="1">
                        <a:lnSpc>
                          <a:spcPct val="100000"/>
                        </a:lnSpc>
                        <a:spcBef>
                          <a:spcPts val="0"/>
                        </a:spcBef>
                        <a:spcAft>
                          <a:spcPts val="0"/>
                        </a:spcAft>
                        <a:buClrTx/>
                        <a:buSzTx/>
                        <a:buFontTx/>
                        <a:buNone/>
                        <a:tabLst/>
                        <a:defRPr/>
                      </a:pPr>
                      <a:r>
                        <a:rPr lang="en-US" altLang="ja-JP" sz="1000" dirty="0">
                          <a:latin typeface="Yu Gothic" panose="020B0400000000000000" pitchFamily="34" charset="-128"/>
                          <a:ea typeface="Yu Gothic" panose="020B0400000000000000" pitchFamily="34" charset="-128"/>
                          <a:cs typeface="Segoe UI" pitchFamily="34" charset="0"/>
                        </a:rPr>
                        <a:t>/</a:t>
                      </a:r>
                      <a:r>
                        <a:rPr lang="ja-JP" altLang="en-US" sz="1000" dirty="0">
                          <a:latin typeface="Yu Gothic" panose="020B0400000000000000" pitchFamily="34" charset="-128"/>
                          <a:ea typeface="Yu Gothic" panose="020B0400000000000000" pitchFamily="34" charset="-128"/>
                        </a:rPr>
                        <a:t>休眠</a:t>
                      </a:r>
                      <a:endParaRPr lang="ko-KR" altLang="en-US" sz="1000" dirty="0">
                        <a:latin typeface="Yu Gothic" panose="020B0400000000000000" pitchFamily="34" charset="-128"/>
                      </a:endParaRPr>
                    </a:p>
                  </a:txBody>
                  <a:tcPr marL="91441" marR="91441" anchor="b"/>
                </a:tc>
                <a:extLst>
                  <a:ext uri="{0D108BD9-81ED-4DB2-BD59-A6C34878D82A}">
                    <a16:rowId xmlns:a16="http://schemas.microsoft.com/office/drawing/2014/main" val="10000"/>
                  </a:ext>
                </a:extLst>
              </a:tr>
              <a:tr h="399626">
                <a:tc>
                  <a:txBody>
                    <a:bodyPr/>
                    <a:lstStyle/>
                    <a:p>
                      <a:pPr algn="ctr" latinLnBrk="1"/>
                      <a:r>
                        <a:rPr lang="en-US" altLang="ko-KR" sz="1000" dirty="0">
                          <a:latin typeface="Yu Gothic" panose="020B0400000000000000" pitchFamily="34" charset="-128"/>
                          <a:ea typeface="Yu Gothic" panose="020B0400000000000000" pitchFamily="34" charset="-128"/>
                        </a:rPr>
                        <a:t>1</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クリエーター１</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hlinkClick r:id="rId22"/>
                        </a:rPr>
                        <a:t>User1</a:t>
                      </a:r>
                    </a:p>
                    <a:p>
                      <a:pPr algn="ctr" latinLnBrk="1"/>
                      <a:r>
                        <a:rPr lang="en-US" altLang="ko-KR" sz="1000" dirty="0">
                          <a:latin typeface="Yu Gothic" panose="020B0400000000000000" pitchFamily="34" charset="-128"/>
                          <a:ea typeface="Yu Gothic" panose="020B0400000000000000" pitchFamily="34" charset="-128"/>
                          <a:hlinkClick r:id="rId22"/>
                        </a:rPr>
                        <a:t>@mail.com</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010-1234-5678</a:t>
                      </a:r>
                      <a:endParaRPr lang="ko-KR" altLang="en-US" sz="1000" dirty="0">
                        <a:latin typeface="Yu Gothic" panose="020B0400000000000000" pitchFamily="34" charset="-128"/>
                      </a:endParaRPr>
                    </a:p>
                  </a:txBody>
                  <a:tcPr marL="91441" marR="91441" anchor="ctr"/>
                </a:tc>
                <a:tc>
                  <a:txBody>
                    <a:bodyPr/>
                    <a:lstStyle/>
                    <a:p>
                      <a:pPr algn="ct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1"/>
                  </a:ext>
                </a:extLst>
              </a:tr>
              <a:tr h="399626">
                <a:tc>
                  <a:txBody>
                    <a:bodyPr/>
                    <a:lstStyle/>
                    <a:p>
                      <a:pPr algn="ctr" latinLnBrk="1"/>
                      <a:r>
                        <a:rPr lang="en-US" altLang="ko-KR" sz="1000" dirty="0">
                          <a:latin typeface="Yu Gothic" panose="020B0400000000000000" pitchFamily="34" charset="-128"/>
                          <a:ea typeface="Yu Gothic" panose="020B0400000000000000" pitchFamily="34" charset="-128"/>
                        </a:rPr>
                        <a:t>2</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クリエーター２</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hlinkClick r:id="rId23"/>
                        </a:rPr>
                        <a:t>User2</a:t>
                      </a:r>
                    </a:p>
                    <a:p>
                      <a:pPr algn="ctr" latinLnBrk="1"/>
                      <a:r>
                        <a:rPr lang="en-US" altLang="ko-KR" sz="1000" dirty="0">
                          <a:latin typeface="Yu Gothic" panose="020B0400000000000000" pitchFamily="34" charset="-128"/>
                          <a:ea typeface="Yu Gothic" panose="020B0400000000000000" pitchFamily="34" charset="-128"/>
                          <a:hlinkClick r:id="rId23"/>
                        </a:rPr>
                        <a:t>@mail.com</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a:t>
                      </a:r>
                      <a:r>
                        <a:rPr lang="en-US" altLang="ja-JP" sz="1000" dirty="0">
                          <a:latin typeface="Yu Gothic" panose="020B0400000000000000" pitchFamily="34" charset="-128"/>
                          <a:ea typeface="Yu Gothic" panose="020B0400000000000000" pitchFamily="34" charset="-128"/>
                        </a:rPr>
                        <a:t>1</a:t>
                      </a:r>
                      <a:r>
                        <a:rPr lang="en-US" altLang="ko-KR" sz="1000" dirty="0">
                          <a:latin typeface="Yu Gothic" panose="020B0400000000000000" pitchFamily="34" charset="-128"/>
                          <a:ea typeface="Yu Gothic" panose="020B0400000000000000" pitchFamily="34" charset="-128"/>
                        </a:rPr>
                        <a:t>000</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010-1234-5679</a:t>
                      </a:r>
                      <a:endParaRPr lang="ko-KR" altLang="en-US" sz="1000"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dirty="0">
                          <a:latin typeface="Yu Gothic" panose="020B0400000000000000" pitchFamily="34" charset="-128"/>
                        </a:rPr>
                        <a:t>○</a:t>
                      </a:r>
                    </a:p>
                  </a:txBody>
                  <a:tcPr marL="91441" marR="91441" anchor="ctr"/>
                </a:tc>
                <a:extLst>
                  <a:ext uri="{0D108BD9-81ED-4DB2-BD59-A6C34878D82A}">
                    <a16:rowId xmlns:a16="http://schemas.microsoft.com/office/drawing/2014/main" val="10002"/>
                  </a:ext>
                </a:extLst>
              </a:tr>
              <a:tr h="399626">
                <a:tc>
                  <a:txBody>
                    <a:bodyPr/>
                    <a:lstStyle/>
                    <a:p>
                      <a:pPr algn="ctr" latinLnBrk="1"/>
                      <a:r>
                        <a:rPr lang="en-US" altLang="ko-KR" sz="1000" dirty="0">
                          <a:latin typeface="Yu Gothic" panose="020B0400000000000000" pitchFamily="34" charset="-128"/>
                          <a:ea typeface="Yu Gothic" panose="020B0400000000000000" pitchFamily="34" charset="-128"/>
                        </a:rPr>
                        <a:t>3</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クリエーター３</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hlinkClick r:id="rId24"/>
                        </a:rPr>
                        <a:t>User3</a:t>
                      </a:r>
                    </a:p>
                    <a:p>
                      <a:pPr algn="ctr" latinLnBrk="1"/>
                      <a:r>
                        <a:rPr lang="en-US" altLang="ko-KR" sz="1000" dirty="0">
                          <a:latin typeface="Yu Gothic" panose="020B0400000000000000" pitchFamily="34" charset="-128"/>
                          <a:ea typeface="Yu Gothic" panose="020B0400000000000000" pitchFamily="34" charset="-128"/>
                          <a:hlinkClick r:id="rId24"/>
                        </a:rPr>
                        <a:t>@mail.com</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a:t>
                      </a:r>
                      <a:r>
                        <a:rPr lang="en-US" altLang="ja-JP" sz="1000" dirty="0">
                          <a:latin typeface="Yu Gothic" panose="020B0400000000000000" pitchFamily="34" charset="-128"/>
                          <a:ea typeface="Yu Gothic" panose="020B0400000000000000" pitchFamily="34" charset="-128"/>
                        </a:rPr>
                        <a:t>1</a:t>
                      </a:r>
                      <a:r>
                        <a:rPr lang="en-US" altLang="ko-KR" sz="1000" dirty="0">
                          <a:latin typeface="Yu Gothic" panose="020B0400000000000000" pitchFamily="34" charset="-128"/>
                          <a:ea typeface="Yu Gothic" panose="020B0400000000000000" pitchFamily="34" charset="-128"/>
                        </a:rPr>
                        <a:t>000</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010-1324-0324</a:t>
                      </a:r>
                      <a:endParaRPr lang="ko-KR" altLang="en-US" sz="1000" dirty="0">
                        <a:latin typeface="Yu Gothic" panose="020B0400000000000000" pitchFamily="34" charset="-128"/>
                      </a:endParaRPr>
                    </a:p>
                  </a:txBody>
                  <a:tcPr marL="91441" marR="91441" anchor="ctr"/>
                </a:tc>
                <a:tc>
                  <a:txBody>
                    <a:bodyPr/>
                    <a:lstStyle/>
                    <a:p>
                      <a:pPr algn="ctr" latinLnBrk="1"/>
                      <a:r>
                        <a:rPr lang="ko-KR" altLang="en-US" sz="1000" dirty="0">
                          <a:latin typeface="Yu Gothic" panose="020B0400000000000000" pitchFamily="34" charset="-128"/>
                        </a:rPr>
                        <a:t>○</a:t>
                      </a:r>
                    </a:p>
                  </a:txBody>
                  <a:tcPr marL="91441" marR="91441" anchor="ctr"/>
                </a:tc>
                <a:extLst>
                  <a:ext uri="{0D108BD9-81ED-4DB2-BD59-A6C34878D82A}">
                    <a16:rowId xmlns:a16="http://schemas.microsoft.com/office/drawing/2014/main" val="10003"/>
                  </a:ext>
                </a:extLst>
              </a:tr>
              <a:tr h="399626">
                <a:tc>
                  <a:txBody>
                    <a:bodyPr/>
                    <a:lstStyle/>
                    <a:p>
                      <a:pPr algn="ctr" latinLnBrk="1"/>
                      <a:r>
                        <a:rPr lang="en-US" altLang="ko-KR" sz="1000" dirty="0">
                          <a:latin typeface="Yu Gothic" panose="020B0400000000000000" pitchFamily="34" charset="-128"/>
                          <a:ea typeface="Yu Gothic" panose="020B0400000000000000" pitchFamily="34" charset="-128"/>
                        </a:rPr>
                        <a:t>4</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クリエーター４</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hlinkClick r:id="rId22"/>
                        </a:rPr>
                        <a:t>User4</a:t>
                      </a:r>
                    </a:p>
                    <a:p>
                      <a:pPr algn="ctr" latinLnBrk="1"/>
                      <a:r>
                        <a:rPr lang="en-US" altLang="ko-KR" sz="1000" dirty="0">
                          <a:latin typeface="Yu Gothic" panose="020B0400000000000000" pitchFamily="34" charset="-128"/>
                          <a:ea typeface="Yu Gothic" panose="020B0400000000000000" pitchFamily="34" charset="-128"/>
                          <a:hlinkClick r:id="rId22"/>
                        </a:rPr>
                        <a:t>@mail.com</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a:t>
                      </a:r>
                      <a:r>
                        <a:rPr lang="en-US" altLang="ja-JP" sz="1000" dirty="0">
                          <a:latin typeface="Yu Gothic" panose="020B0400000000000000" pitchFamily="34" charset="-128"/>
                          <a:ea typeface="Yu Gothic" panose="020B0400000000000000" pitchFamily="34" charset="-128"/>
                        </a:rPr>
                        <a:t>1</a:t>
                      </a:r>
                      <a:r>
                        <a:rPr lang="en-US" altLang="ko-KR" sz="1000" dirty="0">
                          <a:latin typeface="Yu Gothic" panose="020B0400000000000000" pitchFamily="34" charset="-128"/>
                          <a:ea typeface="Yu Gothic" panose="020B0400000000000000" pitchFamily="34" charset="-128"/>
                        </a:rPr>
                        <a:t>000</a:t>
                      </a:r>
                      <a:endParaRPr lang="ko-KR" altLang="en-US" sz="1000" dirty="0">
                        <a:latin typeface="Yu Gothic" panose="020B0400000000000000" pitchFamily="34" charset="-128"/>
                      </a:endParaRPr>
                    </a:p>
                  </a:txBody>
                  <a:tcPr marL="91441" marR="91441" anchor="ctr"/>
                </a:tc>
                <a:tc>
                  <a:txBody>
                    <a:bodyPr/>
                    <a:lstStyle/>
                    <a:p>
                      <a:pPr algn="ctr" latinLnBrk="1"/>
                      <a:r>
                        <a:rPr lang="en-US" altLang="ko-KR" sz="1000" dirty="0">
                          <a:latin typeface="Yu Gothic" panose="020B0400000000000000" pitchFamily="34" charset="-128"/>
                          <a:ea typeface="Yu Gothic" panose="020B0400000000000000" pitchFamily="34" charset="-128"/>
                        </a:rPr>
                        <a:t>010-3322-4414</a:t>
                      </a:r>
                      <a:endParaRPr lang="ko-KR" altLang="en-US" sz="1000" dirty="0">
                        <a:latin typeface="Yu Gothic" panose="020B0400000000000000" pitchFamily="34" charset="-128"/>
                      </a:endParaRPr>
                    </a:p>
                  </a:txBody>
                  <a:tcPr marL="91441" marR="91441" anchor="ctr"/>
                </a:tc>
                <a:tc>
                  <a:txBody>
                    <a:bodyPr/>
                    <a:lstStyle/>
                    <a:p>
                      <a:pPr algn="ctr" latinLnBrk="1"/>
                      <a:r>
                        <a:rPr lang="ja-JP" altLang="en-US" sz="1000" dirty="0">
                          <a:latin typeface="Yu Gothic" panose="020B0400000000000000" pitchFamily="34" charset="-128"/>
                          <a:ea typeface="Yu Gothic" panose="020B0400000000000000" pitchFamily="34" charset="-128"/>
                        </a:rPr>
                        <a:t>休眠</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365759">
                <a:tc>
                  <a:txBody>
                    <a:bodyPr/>
                    <a:lstStyle/>
                    <a:p>
                      <a:pPr algn="ctr" latinLnBrk="1"/>
                      <a:r>
                        <a:rPr lang="en-US" altLang="ko-KR" sz="1000" dirty="0">
                          <a:latin typeface="Yu Gothic" panose="020B0400000000000000" pitchFamily="34" charset="-128"/>
                          <a:ea typeface="Yu Gothic" panose="020B0400000000000000" pitchFamily="34" charset="-128"/>
                        </a:rPr>
                        <a:t>5</a:t>
                      </a:r>
                      <a:endParaRPr lang="ko-KR" altLang="en-US" sz="10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tc>
                  <a:txBody>
                    <a:bodyPr/>
                    <a:lstStyle/>
                    <a:p>
                      <a:endParaRPr lang="ko-KR" altLang="en-US" sz="17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bl>
          </a:graphicData>
        </a:graphic>
      </p:graphicFrame>
      <p:sp>
        <p:nvSpPr>
          <p:cNvPr id="79" name="Content">
            <a:extLst>
              <a:ext uri="{FF2B5EF4-FFF2-40B4-BE49-F238E27FC236}">
                <a16:creationId xmlns:a16="http://schemas.microsoft.com/office/drawing/2014/main" id="{E792B1BA-1C48-4881-9064-211615B4D21B}"/>
              </a:ext>
            </a:extLst>
          </p:cNvPr>
          <p:cNvSpPr/>
          <p:nvPr>
            <p:custDataLst>
              <p:custData r:id="rId8"/>
            </p:custDataLst>
          </p:nvPr>
        </p:nvSpPr>
        <p:spPr>
          <a:xfrm>
            <a:off x="5505239" y="2139642"/>
            <a:ext cx="429061" cy="174017"/>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受諾</a:t>
            </a:r>
            <a:endParaRPr lang="en-US" sz="8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80" name="Content">
            <a:extLst>
              <a:ext uri="{FF2B5EF4-FFF2-40B4-BE49-F238E27FC236}">
                <a16:creationId xmlns:a16="http://schemas.microsoft.com/office/drawing/2014/main" id="{E792B1BA-1C48-4881-9064-211615B4D21B}"/>
              </a:ext>
            </a:extLst>
          </p:cNvPr>
          <p:cNvSpPr/>
          <p:nvPr>
            <p:custDataLst>
              <p:custData r:id="rId9"/>
            </p:custDataLst>
          </p:nvPr>
        </p:nvSpPr>
        <p:spPr>
          <a:xfrm>
            <a:off x="5979766" y="2139832"/>
            <a:ext cx="437199" cy="173824"/>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1" tIns="0" rIns="91441" bIns="9143" rtlCol="0" anchor="ctr">
            <a:noAutofit/>
          </a:bodyPr>
          <a:lstStyle/>
          <a:p>
            <a:pPr algn="ctr"/>
            <a:r>
              <a:rPr lang="ja-JP" altLang="en-US" sz="800" dirty="0">
                <a:latin typeface="Yu Gothic" panose="020B0400000000000000" pitchFamily="34" charset="-128"/>
                <a:ea typeface="Yu Gothic" panose="020B0400000000000000" pitchFamily="34" charset="-128"/>
                <a:cs typeface="함초롬돋움" panose="020B0604000101010101" pitchFamily="50" charset="-127"/>
              </a:rPr>
              <a:t>拒絶</a:t>
            </a:r>
            <a:endParaRPr lang="en-US" sz="8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05" name="타원 104"/>
          <p:cNvSpPr/>
          <p:nvPr/>
        </p:nvSpPr>
        <p:spPr>
          <a:xfrm>
            <a:off x="1542895" y="1996969"/>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3</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1" name="타원 100"/>
          <p:cNvSpPr/>
          <p:nvPr/>
        </p:nvSpPr>
        <p:spPr>
          <a:xfrm>
            <a:off x="1470534" y="156426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2</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1" name="직사각형 80"/>
          <p:cNvSpPr/>
          <p:nvPr/>
        </p:nvSpPr>
        <p:spPr>
          <a:xfrm>
            <a:off x="5453740" y="2074168"/>
            <a:ext cx="997252" cy="29927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2" name="타원 81"/>
          <p:cNvSpPr/>
          <p:nvPr/>
        </p:nvSpPr>
        <p:spPr>
          <a:xfrm>
            <a:off x="2409963" y="398792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5</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360" name="타원 359"/>
          <p:cNvSpPr/>
          <p:nvPr/>
        </p:nvSpPr>
        <p:spPr>
          <a:xfrm>
            <a:off x="5292080" y="1995686"/>
            <a:ext cx="148118" cy="155705"/>
          </a:xfrm>
          <a:prstGeom prst="ellipse">
            <a:avLst/>
          </a:prstGeom>
          <a:solidFill>
            <a:srgbClr val="F0762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4</a:t>
            </a:r>
            <a:endParaRPr lang="ko-KR" altLang="en-US" sz="12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3" name="TextBox 10"/>
          <p:cNvSpPr txBox="1"/>
          <p:nvPr/>
        </p:nvSpPr>
        <p:spPr bwMode="auto">
          <a:xfrm>
            <a:off x="1609720" y="471762"/>
            <a:ext cx="263021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クリエーター管理画面</a:t>
            </a:r>
            <a:endParaRPr lang="en-US" altLang="ko-KR" sz="1200"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428134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ERD</a:t>
            </a:r>
          </a:p>
        </p:txBody>
      </p:sp>
      <p:grpSp>
        <p:nvGrpSpPr>
          <p:cNvPr id="3" name="그룹 2"/>
          <p:cNvGrpSpPr/>
          <p:nvPr/>
        </p:nvGrpSpPr>
        <p:grpSpPr>
          <a:xfrm>
            <a:off x="107504" y="555526"/>
            <a:ext cx="8784976" cy="4544857"/>
            <a:chOff x="293213" y="771550"/>
            <a:chExt cx="7942051" cy="4328833"/>
          </a:xfrm>
        </p:grpSpPr>
        <p:pic>
          <p:nvPicPr>
            <p:cNvPr id="83" name="그림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213" y="771551"/>
              <a:ext cx="6114415" cy="4325594"/>
            </a:xfrm>
            <a:prstGeom prst="rect">
              <a:avLst/>
            </a:prstGeom>
          </p:spPr>
        </p:pic>
        <p:pic>
          <p:nvPicPr>
            <p:cNvPr id="2" name="그림 1"/>
            <p:cNvPicPr>
              <a:picLocks noChangeAspect="1"/>
            </p:cNvPicPr>
            <p:nvPr/>
          </p:nvPicPr>
          <p:blipFill rotWithShape="1">
            <a:blip r:embed="rId4">
              <a:extLst>
                <a:ext uri="{28A0092B-C50C-407E-A947-70E740481C1C}">
                  <a14:useLocalDpi xmlns:a14="http://schemas.microsoft.com/office/drawing/2010/main" val="0"/>
                </a:ext>
              </a:extLst>
            </a:blip>
            <a:srcRect r="59490"/>
            <a:stretch/>
          </p:blipFill>
          <p:spPr>
            <a:xfrm>
              <a:off x="6403247" y="771550"/>
              <a:ext cx="1832017" cy="4328833"/>
            </a:xfrm>
            <a:prstGeom prst="rect">
              <a:avLst/>
            </a:prstGeom>
          </p:spPr>
        </p:pic>
      </p:grpSp>
    </p:spTree>
    <p:extLst>
      <p:ext uri="{BB962C8B-B14F-4D97-AF65-F5344CB8AC3E}">
        <p14:creationId xmlns:p14="http://schemas.microsoft.com/office/powerpoint/2010/main" val="2547547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URI - Front</a:t>
            </a:r>
          </a:p>
        </p:txBody>
      </p:sp>
      <p:graphicFrame>
        <p:nvGraphicFramePr>
          <p:cNvPr id="2" name="표 1"/>
          <p:cNvGraphicFramePr>
            <a:graphicFrameLocks noGrp="1"/>
          </p:cNvGraphicFramePr>
          <p:nvPr>
            <p:extLst>
              <p:ext uri="{D42A27DB-BD31-4B8C-83A1-F6EECF244321}">
                <p14:modId xmlns:p14="http://schemas.microsoft.com/office/powerpoint/2010/main" val="2860055661"/>
              </p:ext>
            </p:extLst>
          </p:nvPr>
        </p:nvGraphicFramePr>
        <p:xfrm>
          <a:off x="107504" y="627534"/>
          <a:ext cx="8992737" cy="4464494"/>
        </p:xfrm>
        <a:graphic>
          <a:graphicData uri="http://schemas.openxmlformats.org/drawingml/2006/table">
            <a:tbl>
              <a:tblPr firstRow="1" bandRow="1">
                <a:tableStyleId>{E8B1032C-EA38-4F05-BA0D-38AFFFC7BED3}</a:tableStyleId>
              </a:tblPr>
              <a:tblGrid>
                <a:gridCol w="648075">
                  <a:extLst>
                    <a:ext uri="{9D8B030D-6E8A-4147-A177-3AD203B41FA5}">
                      <a16:colId xmlns:a16="http://schemas.microsoft.com/office/drawing/2014/main" val="3499882544"/>
                    </a:ext>
                  </a:extLst>
                </a:gridCol>
                <a:gridCol w="576065">
                  <a:extLst>
                    <a:ext uri="{9D8B030D-6E8A-4147-A177-3AD203B41FA5}">
                      <a16:colId xmlns:a16="http://schemas.microsoft.com/office/drawing/2014/main" val="3034385421"/>
                    </a:ext>
                  </a:extLst>
                </a:gridCol>
                <a:gridCol w="743268">
                  <a:extLst>
                    <a:ext uri="{9D8B030D-6E8A-4147-A177-3AD203B41FA5}">
                      <a16:colId xmlns:a16="http://schemas.microsoft.com/office/drawing/2014/main" val="4231777278"/>
                    </a:ext>
                  </a:extLst>
                </a:gridCol>
                <a:gridCol w="756694">
                  <a:extLst>
                    <a:ext uri="{9D8B030D-6E8A-4147-A177-3AD203B41FA5}">
                      <a16:colId xmlns:a16="http://schemas.microsoft.com/office/drawing/2014/main" val="239048866"/>
                    </a:ext>
                  </a:extLst>
                </a:gridCol>
                <a:gridCol w="588270">
                  <a:extLst>
                    <a:ext uri="{9D8B030D-6E8A-4147-A177-3AD203B41FA5}">
                      <a16:colId xmlns:a16="http://schemas.microsoft.com/office/drawing/2014/main" val="3184039128"/>
                    </a:ext>
                  </a:extLst>
                </a:gridCol>
                <a:gridCol w="864092">
                  <a:extLst>
                    <a:ext uri="{9D8B030D-6E8A-4147-A177-3AD203B41FA5}">
                      <a16:colId xmlns:a16="http://schemas.microsoft.com/office/drawing/2014/main" val="2228306987"/>
                    </a:ext>
                  </a:extLst>
                </a:gridCol>
                <a:gridCol w="1130620">
                  <a:extLst>
                    <a:ext uri="{9D8B030D-6E8A-4147-A177-3AD203B41FA5}">
                      <a16:colId xmlns:a16="http://schemas.microsoft.com/office/drawing/2014/main" val="3005988825"/>
                    </a:ext>
                  </a:extLst>
                </a:gridCol>
                <a:gridCol w="504060">
                  <a:extLst>
                    <a:ext uri="{9D8B030D-6E8A-4147-A177-3AD203B41FA5}">
                      <a16:colId xmlns:a16="http://schemas.microsoft.com/office/drawing/2014/main" val="1021110159"/>
                    </a:ext>
                  </a:extLst>
                </a:gridCol>
                <a:gridCol w="1127445">
                  <a:extLst>
                    <a:ext uri="{9D8B030D-6E8A-4147-A177-3AD203B41FA5}">
                      <a16:colId xmlns:a16="http://schemas.microsoft.com/office/drawing/2014/main" val="4003935820"/>
                    </a:ext>
                  </a:extLst>
                </a:gridCol>
                <a:gridCol w="902020">
                  <a:extLst>
                    <a:ext uri="{9D8B030D-6E8A-4147-A177-3AD203B41FA5}">
                      <a16:colId xmlns:a16="http://schemas.microsoft.com/office/drawing/2014/main" val="3851411816"/>
                    </a:ext>
                  </a:extLst>
                </a:gridCol>
                <a:gridCol w="504056">
                  <a:extLst>
                    <a:ext uri="{9D8B030D-6E8A-4147-A177-3AD203B41FA5}">
                      <a16:colId xmlns:a16="http://schemas.microsoft.com/office/drawing/2014/main" val="3125132359"/>
                    </a:ext>
                  </a:extLst>
                </a:gridCol>
                <a:gridCol w="648072">
                  <a:extLst>
                    <a:ext uri="{9D8B030D-6E8A-4147-A177-3AD203B41FA5}">
                      <a16:colId xmlns:a16="http://schemas.microsoft.com/office/drawing/2014/main" val="484568077"/>
                    </a:ext>
                  </a:extLst>
                </a:gridCol>
              </a:tblGrid>
              <a:tr h="426818">
                <a:tc gridSpan="3">
                  <a:txBody>
                    <a:bodyPr/>
                    <a:lstStyle/>
                    <a:p>
                      <a:pPr algn="ctr" latinLnBrk="1"/>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1</a:t>
                      </a:r>
                      <a:endParaRPr lang="ko-KR" altLang="en-US" sz="1800" b="1" dirty="0">
                        <a:latin typeface="Yu Gothic" panose="020B0400000000000000" pitchFamily="34" charset="-128"/>
                      </a:endParaRPr>
                    </a:p>
                  </a:txBody>
                  <a:tcPr marL="91441" marR="91441" anchor="ctr">
                    <a:solidFill>
                      <a:srgbClr val="D9D9D9"/>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2</a:t>
                      </a:r>
                      <a:endParaRPr lang="ko-KR" altLang="en-US" sz="1800" b="1" dirty="0">
                        <a:latin typeface="Yu Gothic" panose="020B0400000000000000" pitchFamily="34" charset="-128"/>
                      </a:endParaRPr>
                    </a:p>
                  </a:txBody>
                  <a:tcPr marL="91441" marR="91441" anchor="ctr">
                    <a:solidFill>
                      <a:srgbClr val="FDF2D5"/>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3</a:t>
                      </a:r>
                      <a:endParaRPr lang="ko-KR" altLang="en-US" sz="1800" b="1" dirty="0">
                        <a:latin typeface="Yu Gothic" panose="020B0400000000000000" pitchFamily="34" charset="-128"/>
                      </a:endParaRPr>
                    </a:p>
                  </a:txBody>
                  <a:tcPr marL="91441" marR="91441" anchor="ctr">
                    <a:solidFill>
                      <a:srgbClr val="D2F7F9"/>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4</a:t>
                      </a:r>
                      <a:endParaRPr lang="ko-KR" altLang="en-US" sz="1800" b="1" dirty="0">
                        <a:latin typeface="Yu Gothic" panose="020B0400000000000000" pitchFamily="34" charset="-128"/>
                      </a:endParaRPr>
                    </a:p>
                  </a:txBody>
                  <a:tcPr marL="91441" marR="91441" anchor="ctr">
                    <a:solidFill>
                      <a:schemeClr val="accent1">
                        <a:lumMod val="20000"/>
                        <a:lumOff val="8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43226795"/>
                  </a:ext>
                </a:extLst>
              </a:tr>
              <a:tr h="258501">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9754431"/>
                  </a:ext>
                </a:extLst>
              </a:tr>
              <a:tr h="755835">
                <a:tc rowSpan="2">
                  <a:txBody>
                    <a:bodyPr/>
                    <a:lstStyle/>
                    <a:p>
                      <a:pPr algn="ctr" latinLnBrk="1"/>
                      <a:r>
                        <a:rPr lang="ja-JP" altLang="en-US" sz="900" dirty="0">
                          <a:latin typeface="Yu Gothic" panose="020B0400000000000000" pitchFamily="34" charset="-128"/>
                          <a:ea typeface="Yu Gothic" panose="020B0400000000000000" pitchFamily="34" charset="-128"/>
                        </a:rPr>
                        <a:t>ログイン</a:t>
                      </a:r>
                      <a:endParaRPr lang="ko-KR" altLang="en-US" sz="900" dirty="0">
                        <a:latin typeface="Yu Gothic" panose="020B0400000000000000" pitchFamily="34" charset="-128"/>
                      </a:endParaRPr>
                    </a:p>
                  </a:txBody>
                  <a:tcPr marL="91441" marR="91441" anchor="ctr">
                    <a:solidFill>
                      <a:schemeClr val="bg1">
                        <a:lumMod val="85000"/>
                      </a:schemeClr>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chemeClr val="bg1">
                        <a:lumMod val="85000"/>
                      </a:schemeClr>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/login</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ＩＤ探し</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idfind</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ja-JP" sz="900" dirty="0">
                          <a:latin typeface="Yu Gothic" panose="020B0400000000000000" pitchFamily="34" charset="-128"/>
                          <a:ea typeface="Yu Gothic" panose="020B0400000000000000" pitchFamily="34" charset="-128"/>
                        </a:rPr>
                        <a:t>ID</a:t>
                      </a:r>
                      <a:r>
                        <a:rPr lang="ja-JP" altLang="en-US" sz="900" dirty="0">
                          <a:latin typeface="Yu Gothic" panose="020B0400000000000000" pitchFamily="34" charset="-128"/>
                          <a:ea typeface="Yu Gothic" panose="020B0400000000000000" pitchFamily="34" charset="-128"/>
                        </a:rPr>
                        <a:t>確認</a:t>
                      </a:r>
                      <a:endParaRPr lang="en-US" altLang="ko-KR" sz="900" dirty="0">
                        <a:latin typeface="Yu Gothic" panose="020B0400000000000000" pitchFamily="34" charset="-128"/>
                        <a:ea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/success</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923566142"/>
                  </a:ext>
                </a:extLst>
              </a:tr>
              <a:tr h="755835">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パスワード探し</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passfind</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パスワード確認</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/success</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618344861"/>
                  </a:ext>
                </a:extLst>
              </a:tr>
              <a:tr h="755835">
                <a:tc>
                  <a:txBody>
                    <a:bodyPr/>
                    <a:lstStyle/>
                    <a:p>
                      <a:pPr algn="ctr" latinLnBrk="1"/>
                      <a:r>
                        <a:rPr lang="ja-JP" altLang="en-US" sz="900" dirty="0">
                          <a:latin typeface="Yu Gothic" panose="020B0400000000000000" pitchFamily="34" charset="-128"/>
                          <a:ea typeface="Yu Gothic" panose="020B0400000000000000" pitchFamily="34" charset="-128"/>
                        </a:rPr>
                        <a:t>会員情報</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mypage</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latinLnBrk="1"/>
                      <a:endParaRPr lang="en-US" altLang="ja-JP" sz="900" dirty="0">
                        <a:latin typeface="Yu Gothic" panose="020B0400000000000000" pitchFamily="34" charset="-128"/>
                        <a:ea typeface="Yu Gothic" panose="020B0400000000000000" pitchFamily="34" charset="-128"/>
                      </a:endParaRPr>
                    </a:p>
                    <a:p>
                      <a:pPr algn="ctr" latinLnBrk="1"/>
                      <a:r>
                        <a:rPr lang="ja-JP" altLang="en-US" sz="900" dirty="0">
                          <a:latin typeface="Yu Gothic" panose="020B0400000000000000" pitchFamily="34" charset="-128"/>
                          <a:ea typeface="Yu Gothic" panose="020B0400000000000000" pitchFamily="34" charset="-128"/>
                        </a:rPr>
                        <a:t>本人認証</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/check</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情報修正</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membermodify</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修正完了画面</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/confirm</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415729227"/>
                  </a:ext>
                </a:extLst>
              </a:tr>
              <a:tr h="755835">
                <a:tc rowSpan="2">
                  <a:txBody>
                    <a:bodyPr/>
                    <a:lstStyle/>
                    <a:p>
                      <a:pPr algn="ctr" latinLnBrk="1"/>
                      <a:r>
                        <a:rPr lang="ja-JP" altLang="en-US" sz="900" dirty="0">
                          <a:latin typeface="Yu Gothic" panose="020B0400000000000000" pitchFamily="34" charset="-128"/>
                          <a:ea typeface="Yu Gothic" panose="020B0400000000000000" pitchFamily="34" charset="-128"/>
                        </a:rPr>
                        <a:t>掲示板</a:t>
                      </a:r>
                      <a:endParaRPr lang="ko-KR" altLang="en-US" sz="900" dirty="0">
                        <a:latin typeface="Yu Gothic" panose="020B0400000000000000" pitchFamily="34" charset="-128"/>
                      </a:endParaRPr>
                    </a:p>
                  </a:txBody>
                  <a:tcPr marL="91441" marR="91441" anchor="ctr">
                    <a:solidFill>
                      <a:schemeClr val="bg1">
                        <a:lumMod val="85000"/>
                      </a:schemeClr>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bg1">
                        <a:lumMod val="85000"/>
                      </a:schemeClr>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/index</a:t>
                      </a:r>
                      <a:endParaRPr lang="ko-KR" altLang="en-US" sz="900" dirty="0">
                        <a:latin typeface="Yu Gothic" panose="020B0400000000000000" pitchFamily="34" charset="-128"/>
                      </a:endParaRPr>
                    </a:p>
                  </a:txBody>
                  <a:tcPr marL="91441" marR="91441" anchor="ctr">
                    <a:solidFill>
                      <a:schemeClr val="bg1">
                        <a:lumMod val="85000"/>
                      </a:schemeClr>
                    </a:solidFill>
                  </a:tcPr>
                </a:tc>
                <a:tc>
                  <a:txBody>
                    <a:bodyPr/>
                    <a:lstStyle/>
                    <a:p>
                      <a:pPr algn="ctr"/>
                      <a:r>
                        <a:rPr lang="ja-JP" altLang="en-US" sz="900" dirty="0">
                          <a:latin typeface="Yu Gothic" panose="020B0400000000000000" pitchFamily="34" charset="-128"/>
                          <a:ea typeface="Yu Gothic" panose="020B0400000000000000" pitchFamily="34" charset="-128"/>
                        </a:rPr>
                        <a:t>ゲーム掲示板リスト</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gamelist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ゲーム掲示物内容</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gameinfo</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594172340"/>
                  </a:ext>
                </a:extLst>
              </a:tr>
              <a:tr h="755835">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ファディングリスト</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fundinglist</a:t>
                      </a:r>
                      <a:endParaRPr lang="ko-KR" altLang="en-US" sz="900" dirty="0">
                        <a:latin typeface="Yu Gothic" panose="020B0400000000000000" pitchFamily="34" charset="-128"/>
                      </a:endParaRPr>
                    </a:p>
                  </a:txBody>
                  <a:tcPr marL="91441" marR="91441" anchor="ctr">
                    <a:solidFill>
                      <a:schemeClr val="accent3">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ファディング</a:t>
                      </a:r>
                      <a:endParaRPr lang="en-US" altLang="ja-JP" sz="900" dirty="0">
                        <a:latin typeface="Yu Gothic" panose="020B0400000000000000" pitchFamily="34" charset="-128"/>
                        <a:ea typeface="Yu Gothic" panose="020B0400000000000000" pitchFamily="34" charset="-128"/>
                      </a:endParaRPr>
                    </a:p>
                    <a:p>
                      <a:pPr algn="ctr" latinLnBrk="1"/>
                      <a:r>
                        <a:rPr lang="ja-JP" altLang="en-US" sz="900" dirty="0">
                          <a:latin typeface="Yu Gothic" panose="020B0400000000000000" pitchFamily="34" charset="-128"/>
                          <a:ea typeface="Yu Gothic" panose="020B0400000000000000" pitchFamily="34" charset="-128"/>
                        </a:rPr>
                        <a:t>掲示板内容</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fundingcontents</a:t>
                      </a:r>
                      <a:endParaRPr lang="ko-KR" altLang="en-US" sz="900" dirty="0">
                        <a:latin typeface="Yu Gothic" panose="020B0400000000000000" pitchFamily="34" charset="-128"/>
                      </a:endParaRPr>
                    </a:p>
                  </a:txBody>
                  <a:tcPr marL="91441" marR="91441" anchor="ctr">
                    <a:solidFill>
                      <a:schemeClr val="accent4">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後援画面</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/funding</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081945350"/>
                  </a:ext>
                </a:extLst>
              </a:tr>
            </a:tbl>
          </a:graphicData>
        </a:graphic>
      </p:graphicFrame>
    </p:spTree>
    <p:extLst>
      <p:ext uri="{BB962C8B-B14F-4D97-AF65-F5344CB8AC3E}">
        <p14:creationId xmlns:p14="http://schemas.microsoft.com/office/powerpoint/2010/main" val="26170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URI - Admin</a:t>
            </a:r>
          </a:p>
        </p:txBody>
      </p:sp>
      <p:graphicFrame>
        <p:nvGraphicFramePr>
          <p:cNvPr id="2" name="표 1"/>
          <p:cNvGraphicFramePr>
            <a:graphicFrameLocks noGrp="1"/>
          </p:cNvGraphicFramePr>
          <p:nvPr>
            <p:extLst>
              <p:ext uri="{D42A27DB-BD31-4B8C-83A1-F6EECF244321}">
                <p14:modId xmlns:p14="http://schemas.microsoft.com/office/powerpoint/2010/main" val="420041946"/>
              </p:ext>
            </p:extLst>
          </p:nvPr>
        </p:nvGraphicFramePr>
        <p:xfrm>
          <a:off x="107504" y="627534"/>
          <a:ext cx="9001000" cy="4597239"/>
        </p:xfrm>
        <a:graphic>
          <a:graphicData uri="http://schemas.openxmlformats.org/drawingml/2006/table">
            <a:tbl>
              <a:tblPr firstRow="1" bandRow="1">
                <a:tableStyleId>{E8B1032C-EA38-4F05-BA0D-38AFFFC7BED3}</a:tableStyleId>
              </a:tblPr>
              <a:tblGrid>
                <a:gridCol w="653301">
                  <a:extLst>
                    <a:ext uri="{9D8B030D-6E8A-4147-A177-3AD203B41FA5}">
                      <a16:colId xmlns:a16="http://schemas.microsoft.com/office/drawing/2014/main" val="3499882544"/>
                    </a:ext>
                  </a:extLst>
                </a:gridCol>
                <a:gridCol w="580709">
                  <a:extLst>
                    <a:ext uri="{9D8B030D-6E8A-4147-A177-3AD203B41FA5}">
                      <a16:colId xmlns:a16="http://schemas.microsoft.com/office/drawing/2014/main" val="3034385421"/>
                    </a:ext>
                  </a:extLst>
                </a:gridCol>
                <a:gridCol w="871062">
                  <a:extLst>
                    <a:ext uri="{9D8B030D-6E8A-4147-A177-3AD203B41FA5}">
                      <a16:colId xmlns:a16="http://schemas.microsoft.com/office/drawing/2014/main" val="4231777278"/>
                    </a:ext>
                  </a:extLst>
                </a:gridCol>
                <a:gridCol w="871064">
                  <a:extLst>
                    <a:ext uri="{9D8B030D-6E8A-4147-A177-3AD203B41FA5}">
                      <a16:colId xmlns:a16="http://schemas.microsoft.com/office/drawing/2014/main" val="239048866"/>
                    </a:ext>
                  </a:extLst>
                </a:gridCol>
                <a:gridCol w="435532">
                  <a:extLst>
                    <a:ext uri="{9D8B030D-6E8A-4147-A177-3AD203B41FA5}">
                      <a16:colId xmlns:a16="http://schemas.microsoft.com/office/drawing/2014/main" val="3184039128"/>
                    </a:ext>
                  </a:extLst>
                </a:gridCol>
                <a:gridCol w="871064">
                  <a:extLst>
                    <a:ext uri="{9D8B030D-6E8A-4147-A177-3AD203B41FA5}">
                      <a16:colId xmlns:a16="http://schemas.microsoft.com/office/drawing/2014/main" val="2228306987"/>
                    </a:ext>
                  </a:extLst>
                </a:gridCol>
                <a:gridCol w="1132500">
                  <a:extLst>
                    <a:ext uri="{9D8B030D-6E8A-4147-A177-3AD203B41FA5}">
                      <a16:colId xmlns:a16="http://schemas.microsoft.com/office/drawing/2014/main" val="3005988825"/>
                    </a:ext>
                  </a:extLst>
                </a:gridCol>
                <a:gridCol w="512252">
                  <a:extLst>
                    <a:ext uri="{9D8B030D-6E8A-4147-A177-3AD203B41FA5}">
                      <a16:colId xmlns:a16="http://schemas.microsoft.com/office/drawing/2014/main" val="1021110159"/>
                    </a:ext>
                  </a:extLst>
                </a:gridCol>
                <a:gridCol w="823266">
                  <a:extLst>
                    <a:ext uri="{9D8B030D-6E8A-4147-A177-3AD203B41FA5}">
                      <a16:colId xmlns:a16="http://schemas.microsoft.com/office/drawing/2014/main" val="4003935820"/>
                    </a:ext>
                  </a:extLst>
                </a:gridCol>
                <a:gridCol w="943653">
                  <a:extLst>
                    <a:ext uri="{9D8B030D-6E8A-4147-A177-3AD203B41FA5}">
                      <a16:colId xmlns:a16="http://schemas.microsoft.com/office/drawing/2014/main" val="3851411816"/>
                    </a:ext>
                  </a:extLst>
                </a:gridCol>
                <a:gridCol w="508122">
                  <a:extLst>
                    <a:ext uri="{9D8B030D-6E8A-4147-A177-3AD203B41FA5}">
                      <a16:colId xmlns:a16="http://schemas.microsoft.com/office/drawing/2014/main" val="3125132359"/>
                    </a:ext>
                  </a:extLst>
                </a:gridCol>
                <a:gridCol w="798475">
                  <a:extLst>
                    <a:ext uri="{9D8B030D-6E8A-4147-A177-3AD203B41FA5}">
                      <a16:colId xmlns:a16="http://schemas.microsoft.com/office/drawing/2014/main" val="484568077"/>
                    </a:ext>
                  </a:extLst>
                </a:gridCol>
              </a:tblGrid>
              <a:tr h="400782">
                <a:tc gridSpan="3">
                  <a:txBody>
                    <a:bodyPr/>
                    <a:lstStyle/>
                    <a:p>
                      <a:pPr algn="ctr" latinLnBrk="1"/>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1</a:t>
                      </a:r>
                      <a:endParaRPr lang="ko-KR" altLang="en-US" sz="1800" b="1" dirty="0">
                        <a:latin typeface="Yu Gothic" panose="020B0400000000000000" pitchFamily="34" charset="-128"/>
                      </a:endParaRPr>
                    </a:p>
                  </a:txBody>
                  <a:tcPr marL="91441" marR="91441" anchor="ctr">
                    <a:solidFill>
                      <a:srgbClr val="D9D9D9"/>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latinLnBrk="1"/>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2</a:t>
                      </a:r>
                      <a:endParaRPr lang="ko-KR" altLang="en-US" sz="1800" b="1" dirty="0">
                        <a:latin typeface="Yu Gothic" panose="020B0400000000000000" pitchFamily="34" charset="-128"/>
                      </a:endParaRPr>
                    </a:p>
                  </a:txBody>
                  <a:tcPr marL="91441" marR="91441" anchor="ctr">
                    <a:solidFill>
                      <a:srgbClr val="FDF2D5"/>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3</a:t>
                      </a:r>
                      <a:endParaRPr lang="ko-KR" altLang="en-US" sz="1800" b="1" dirty="0">
                        <a:latin typeface="Yu Gothic" panose="020B0400000000000000" pitchFamily="34" charset="-128"/>
                      </a:endParaRPr>
                    </a:p>
                  </a:txBody>
                  <a:tcPr marL="91441" marR="91441" anchor="ctr">
                    <a:solidFill>
                      <a:srgbClr val="D2F7F9"/>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1800" b="1" i="0" kern="1200" dirty="0">
                          <a:solidFill>
                            <a:schemeClr val="tx1"/>
                          </a:solidFill>
                          <a:effectLst/>
                          <a:latin typeface="Yu Gothic" panose="020B0400000000000000" pitchFamily="34" charset="-128"/>
                          <a:ea typeface="Yu Gothic" panose="020B0400000000000000" pitchFamily="34" charset="-128"/>
                          <a:cs typeface="+mn-cs"/>
                        </a:rPr>
                        <a:t>経路</a:t>
                      </a:r>
                      <a:r>
                        <a:rPr lang="en-US" altLang="ko-KR" sz="1800" b="1" i="0" kern="1200" dirty="0">
                          <a:solidFill>
                            <a:schemeClr val="tx1"/>
                          </a:solidFill>
                          <a:effectLst/>
                          <a:latin typeface="Yu Gothic" panose="020B0400000000000000" pitchFamily="34" charset="-128"/>
                          <a:ea typeface="Yu Gothic" panose="020B0400000000000000" pitchFamily="34" charset="-128"/>
                          <a:cs typeface="+mn-cs"/>
                        </a:rPr>
                        <a:t>4</a:t>
                      </a:r>
                      <a:endParaRPr lang="ko-KR" altLang="en-US" sz="1800" b="1" dirty="0">
                        <a:latin typeface="Yu Gothic" panose="020B0400000000000000" pitchFamily="34" charset="-128"/>
                      </a:endParaRPr>
                    </a:p>
                  </a:txBody>
                  <a:tcPr marL="91441" marR="91441" anchor="ctr">
                    <a:solidFill>
                      <a:schemeClr val="accent1">
                        <a:lumMod val="20000"/>
                        <a:lumOff val="80000"/>
                      </a:schemeClr>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43226795"/>
                  </a:ext>
                </a:extLst>
              </a:tr>
              <a:tr h="231361">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rgbClr val="D9D9D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rgbClr val="D9D9D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rgbClr val="D9D9D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画面名</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方式</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URI</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9754431"/>
                  </a:ext>
                </a:extLst>
              </a:tr>
              <a:tr h="354753">
                <a:tc rowSpan="12">
                  <a:txBody>
                    <a:bodyPr/>
                    <a:lstStyle/>
                    <a:p>
                      <a:pPr algn="ctr" latinLnBrk="1"/>
                      <a:r>
                        <a:rPr lang="ja-JP" altLang="en-US" sz="900" dirty="0">
                          <a:latin typeface="Yu Gothic" panose="020B0400000000000000" pitchFamily="34" charset="-128"/>
                          <a:ea typeface="Yu Gothic" panose="020B0400000000000000" pitchFamily="34" charset="-128"/>
                        </a:rPr>
                        <a:t>ログイン</a:t>
                      </a:r>
                      <a:endParaRPr lang="ko-KR" altLang="en-US" sz="900" dirty="0">
                        <a:latin typeface="Yu Gothic" panose="020B0400000000000000" pitchFamily="34" charset="-128"/>
                      </a:endParaRPr>
                    </a:p>
                  </a:txBody>
                  <a:tcPr marL="91441" marR="91441" anchor="ctr">
                    <a:solidFill>
                      <a:srgbClr val="D9D9D9"/>
                    </a:solidFill>
                  </a:tcPr>
                </a:tc>
                <a:tc rowSpan="12">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rgbClr val="D9D9D9"/>
                    </a:solidFill>
                  </a:tcPr>
                </a:tc>
                <a:tc rowSpan="12">
                  <a:txBody>
                    <a:bodyPr/>
                    <a:lstStyle/>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adminlogin</a:t>
                      </a:r>
                      <a:endParaRPr lang="ko-KR" altLang="en-US" sz="900" dirty="0">
                        <a:latin typeface="Yu Gothic" panose="020B0400000000000000" pitchFamily="34" charset="-128"/>
                      </a:endParaRPr>
                    </a:p>
                  </a:txBody>
                  <a:tcPr marL="91441" marR="91441" anchor="ctr">
                    <a:solidFill>
                      <a:srgbClr val="D9D9D9"/>
                    </a:solidFill>
                  </a:tcPr>
                </a:tc>
                <a:tc rowSpan="3">
                  <a:txBody>
                    <a:bodyPr/>
                    <a:lstStyle/>
                    <a:p>
                      <a:pPr algn="ctr" latinLnBrk="1"/>
                      <a:r>
                        <a:rPr lang="ja-JP" altLang="en-US" sz="900" dirty="0">
                          <a:latin typeface="Yu Gothic" panose="020B0400000000000000" pitchFamily="34" charset="-128"/>
                          <a:ea typeface="Yu Gothic" panose="020B0400000000000000" pitchFamily="34" charset="-128"/>
                        </a:rPr>
                        <a:t>会員管理</a:t>
                      </a:r>
                      <a:endParaRPr lang="ko-KR" altLang="en-US" sz="900" dirty="0">
                        <a:latin typeface="Yu Gothic" panose="020B0400000000000000" pitchFamily="34" charset="-128"/>
                      </a:endParaRPr>
                    </a:p>
                  </a:txBody>
                  <a:tcPr marL="91441" marR="91441" anchor="ctr">
                    <a:solidFill>
                      <a:srgbClr val="FDF2D5"/>
                    </a:solidFill>
                  </a:tcPr>
                </a:tc>
                <a:tc rowSpan="3">
                  <a:txBody>
                    <a:bodyPr/>
                    <a:lstStyle/>
                    <a:p>
                      <a:pPr algn="ctr" latinLnBrk="1"/>
                      <a:endParaRPr lang="ko-KR" altLang="en-US" sz="900" dirty="0">
                        <a:latin typeface="Yu Gothic" panose="020B0400000000000000" pitchFamily="34" charset="-128"/>
                      </a:endParaRPr>
                    </a:p>
                  </a:txBody>
                  <a:tcPr marL="91441" marR="91441" anchor="ctr">
                    <a:solidFill>
                      <a:srgbClr val="FDF2D5"/>
                    </a:solidFill>
                  </a:tcPr>
                </a:tc>
                <a:tc rowSpan="3">
                  <a:txBody>
                    <a:bodyPr/>
                    <a:lstStyle/>
                    <a:p>
                      <a:pPr algn="ctr" latinLnBrk="1"/>
                      <a:r>
                        <a:rPr lang="en-US" altLang="ko-KR" sz="900" dirty="0">
                          <a:latin typeface="Yu Gothic" panose="020B0400000000000000" pitchFamily="34" charset="-128"/>
                          <a:ea typeface="Yu Gothic" panose="020B0400000000000000" pitchFamily="34" charset="-128"/>
                        </a:rPr>
                        <a:t>/members</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会員照会</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/members</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a:endParaRPr lang="ko-KR" altLang="en-US" sz="170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a:endParaRPr lang="ko-KR" altLang="en-US" sz="17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a:endParaRPr lang="ko-KR" altLang="en-US" sz="17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923566142"/>
                  </a:ext>
                </a:extLst>
              </a:tr>
              <a:tr h="370177">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会員詳細</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/members-info</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618344861"/>
                  </a:ext>
                </a:extLst>
              </a:tr>
              <a:tr h="231361">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後援管理</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/funds</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415729227"/>
                  </a:ext>
                </a:extLst>
              </a:tr>
              <a:tr h="370177">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rowSpan="3">
                  <a:txBody>
                    <a:bodyPr/>
                    <a:lstStyle/>
                    <a:p>
                      <a:pPr algn="ctr"/>
                      <a:r>
                        <a:rPr lang="ja-JP" altLang="en-US" sz="900" dirty="0">
                          <a:latin typeface="Yu Gothic" panose="020B0400000000000000" pitchFamily="34" charset="-128"/>
                          <a:ea typeface="Yu Gothic" panose="020B0400000000000000" pitchFamily="34" charset="-128"/>
                        </a:rPr>
                        <a:t>掲示板</a:t>
                      </a:r>
                      <a:endParaRPr lang="en-US" altLang="ja-JP" sz="900" dirty="0">
                        <a:latin typeface="Yu Gothic" panose="020B0400000000000000" pitchFamily="34" charset="-128"/>
                        <a:ea typeface="Yu Gothic" panose="020B0400000000000000" pitchFamily="34" charset="-128"/>
                      </a:endParaRPr>
                    </a:p>
                    <a:p>
                      <a:pPr algn="ctr"/>
                      <a:r>
                        <a:rPr lang="ja-JP" altLang="en-US" sz="900" dirty="0">
                          <a:latin typeface="Yu Gothic" panose="020B0400000000000000" pitchFamily="34" charset="-128"/>
                          <a:ea typeface="Yu Gothic" panose="020B0400000000000000" pitchFamily="34" charset="-128"/>
                        </a:rPr>
                        <a:t>管理</a:t>
                      </a:r>
                      <a:endParaRPr lang="ko-KR" altLang="en-US" sz="900" dirty="0">
                        <a:latin typeface="Yu Gothic" panose="020B0400000000000000" pitchFamily="34" charset="-128"/>
                      </a:endParaRPr>
                    </a:p>
                  </a:txBody>
                  <a:tcPr marL="91441" marR="91441" anchor="ctr">
                    <a:solidFill>
                      <a:srgbClr val="FDF2D5"/>
                    </a:solidFill>
                  </a:tcPr>
                </a:tc>
                <a:tc rowSpan="3">
                  <a:txBody>
                    <a:bodyPr/>
                    <a:lstStyle/>
                    <a:p>
                      <a:pPr algn="ctr"/>
                      <a:endParaRPr lang="ko-KR" altLang="en-US" sz="900" dirty="0">
                        <a:latin typeface="Yu Gothic" panose="020B0400000000000000" pitchFamily="34" charset="-128"/>
                      </a:endParaRPr>
                    </a:p>
                  </a:txBody>
                  <a:tcPr marL="91441" marR="91441" anchor="ctr">
                    <a:solidFill>
                      <a:srgbClr val="FDF2D5"/>
                    </a:solidFill>
                  </a:tcPr>
                </a:tc>
                <a:tc rowSpan="3">
                  <a:txBody>
                    <a:bodyPr/>
                    <a:lstStyle/>
                    <a:p>
                      <a:pPr algn="ctr"/>
                      <a:r>
                        <a:rPr lang="en-US" altLang="ko-KR" sz="900" dirty="0">
                          <a:latin typeface="Yu Gothic" panose="020B0400000000000000" pitchFamily="34" charset="-128"/>
                          <a:ea typeface="Yu Gothic" panose="020B0400000000000000" pitchFamily="34" charset="-128"/>
                        </a:rPr>
                        <a:t>/contents</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アップロード</a:t>
                      </a:r>
                      <a:endParaRPr lang="en-US" altLang="ja-JP" sz="900" dirty="0">
                        <a:latin typeface="Yu Gothic" panose="020B0400000000000000" pitchFamily="34" charset="-128"/>
                        <a:ea typeface="Yu Gothic" panose="020B0400000000000000" pitchFamily="34" charset="-128"/>
                      </a:endParaRPr>
                    </a:p>
                    <a:p>
                      <a:pPr algn="ctr" latinLnBrk="1"/>
                      <a:r>
                        <a:rPr lang="ja-JP" altLang="en-US" sz="900" dirty="0">
                          <a:latin typeface="Yu Gothic" panose="020B0400000000000000" pitchFamily="34" charset="-128"/>
                          <a:ea typeface="Yu Gothic" panose="020B0400000000000000" pitchFamily="34" charset="-128"/>
                        </a:rPr>
                        <a:t>掲示物管理</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/contents</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594172340"/>
                  </a:ext>
                </a:extLst>
              </a:tr>
              <a:tr h="331094">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vMerge="1">
                  <a:txBody>
                    <a:bodyPr/>
                    <a:lstStyle/>
                    <a:p>
                      <a:pPr latinLnBrk="1"/>
                      <a:endParaRPr lang="ko-KR" altLang="en-US" sz="800" dirty="0"/>
                    </a:p>
                  </a:txBody>
                  <a:tcPr/>
                </a:tc>
                <a:tc vMerge="1">
                  <a:txBody>
                    <a:bodyPr/>
                    <a:lstStyle/>
                    <a:p>
                      <a:pPr algn="ctr" latinLnBrk="1"/>
                      <a:endParaRPr lang="ko-KR" altLang="en-US" sz="800" dirty="0"/>
                    </a:p>
                  </a:txBody>
                  <a:tcPr/>
                </a:tc>
                <a:tc vMerge="1">
                  <a:txBody>
                    <a:bodyPr/>
                    <a:lstStyle/>
                    <a:p>
                      <a:pPr latinLnBrk="1"/>
                      <a:endParaRPr lang="ko-KR" altLang="en-US" sz="800" dirty="0"/>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管理者掲示物管理</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081945350"/>
                  </a:ext>
                </a:extLst>
              </a:tr>
              <a:tr h="231361">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掲示物登録</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392620343"/>
                  </a:ext>
                </a:extLst>
              </a:tr>
              <a:tr h="231361">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algn="ctr" latinLnBrk="1"/>
                      <a:r>
                        <a:rPr lang="ja-JP" altLang="en-US" sz="900" dirty="0">
                          <a:latin typeface="Yu Gothic" panose="020B0400000000000000" pitchFamily="34" charset="-128"/>
                          <a:ea typeface="Yu Gothic" panose="020B0400000000000000" pitchFamily="34" charset="-128"/>
                        </a:rPr>
                        <a:t>お客様窓口管理</a:t>
                      </a:r>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/contact-</a:t>
                      </a:r>
                      <a:r>
                        <a:rPr lang="en-US" altLang="ko-KR" sz="900" dirty="0" err="1">
                          <a:latin typeface="Yu Gothic" panose="020B0400000000000000" pitchFamily="34" charset="-128"/>
                          <a:ea typeface="Yu Gothic" panose="020B0400000000000000" pitchFamily="34" charset="-128"/>
                        </a:rPr>
                        <a:t>inqury</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FAQ</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latin typeface="Yu Gothic" panose="020B0400000000000000" pitchFamily="34" charset="-128"/>
                          <a:ea typeface="Yu Gothic" panose="020B0400000000000000" pitchFamily="34" charset="-128"/>
                        </a:rPr>
                        <a:t>/FAQ</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139099378"/>
                  </a:ext>
                </a:extLst>
              </a:tr>
              <a:tr h="37017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en-US" altLang="ko-KR" sz="900" dirty="0">
                          <a:latin typeface="Yu Gothic" panose="020B0400000000000000" pitchFamily="34" charset="-128"/>
                          <a:ea typeface="Yu Gothic" panose="020B0400000000000000" pitchFamily="34" charset="-128"/>
                        </a:rPr>
                        <a:t>1</a:t>
                      </a:r>
                      <a:r>
                        <a:rPr lang="ja-JP" altLang="en-US" sz="900" dirty="0">
                          <a:latin typeface="Yu Gothic" panose="020B0400000000000000" pitchFamily="34" charset="-128"/>
                          <a:ea typeface="Yu Gothic" panose="020B0400000000000000" pitchFamily="34" charset="-128"/>
                        </a:rPr>
                        <a:t>対</a:t>
                      </a:r>
                      <a:r>
                        <a:rPr lang="en-US" altLang="ko-KR" sz="900" dirty="0">
                          <a:latin typeface="Yu Gothic" panose="020B0400000000000000" pitchFamily="34" charset="-128"/>
                          <a:ea typeface="Yu Gothic" panose="020B0400000000000000" pitchFamily="34" charset="-128"/>
                        </a:rPr>
                        <a:t>1</a:t>
                      </a:r>
                      <a:r>
                        <a:rPr lang="ja-JP" altLang="en-US" sz="900" dirty="0">
                          <a:latin typeface="Yu Gothic" panose="020B0400000000000000" pitchFamily="34" charset="-128"/>
                          <a:ea typeface="Yu Gothic" panose="020B0400000000000000" pitchFamily="34" charset="-128"/>
                        </a:rPr>
                        <a:t>お問い合わせ</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latin typeface="Yu Gothic" panose="020B0400000000000000" pitchFamily="34" charset="-128"/>
                          <a:ea typeface="Yu Gothic" panose="020B0400000000000000" pitchFamily="34" charset="-128"/>
                        </a:rPr>
                        <a:t>/contact-</a:t>
                      </a:r>
                      <a:r>
                        <a:rPr lang="en-US" altLang="ko-KR" sz="900" dirty="0" err="1">
                          <a:latin typeface="Yu Gothic" panose="020B0400000000000000" pitchFamily="34" charset="-128"/>
                          <a:ea typeface="Yu Gothic" panose="020B0400000000000000" pitchFamily="34" charset="-128"/>
                        </a:rPr>
                        <a:t>inqury</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1</a:t>
                      </a:r>
                      <a:r>
                        <a:rPr lang="ja-JP" altLang="en-US" sz="900" dirty="0">
                          <a:latin typeface="Yu Gothic" panose="020B0400000000000000" pitchFamily="34" charset="-128"/>
                          <a:ea typeface="Yu Gothic" panose="020B0400000000000000" pitchFamily="34" charset="-128"/>
                        </a:rPr>
                        <a:t>対</a:t>
                      </a:r>
                      <a:r>
                        <a:rPr lang="en-US" altLang="ko-KR" sz="900" dirty="0">
                          <a:latin typeface="Yu Gothic" panose="020B0400000000000000" pitchFamily="34" charset="-128"/>
                          <a:ea typeface="Yu Gothic" panose="020B0400000000000000" pitchFamily="34" charset="-128"/>
                        </a:rPr>
                        <a:t>1</a:t>
                      </a:r>
                      <a:r>
                        <a:rPr lang="ja-JP" altLang="en-US" sz="900" dirty="0">
                          <a:latin typeface="Yu Gothic" panose="020B0400000000000000" pitchFamily="34" charset="-128"/>
                          <a:ea typeface="Yu Gothic" panose="020B0400000000000000" pitchFamily="34" charset="-128"/>
                        </a:rPr>
                        <a:t>お問い合わせ内容</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marL="0" marR="0" indent="0" algn="ctr" defTabSz="914334" rtl="0" eaLnBrk="1" fontAlgn="auto" latinLnBrk="1" hangingPunct="1">
                        <a:lnSpc>
                          <a:spcPct val="100000"/>
                        </a:lnSpc>
                        <a:spcBef>
                          <a:spcPts val="0"/>
                        </a:spcBef>
                        <a:spcAft>
                          <a:spcPts val="0"/>
                        </a:spcAft>
                        <a:buClrTx/>
                        <a:buSzTx/>
                        <a:buFontTx/>
                        <a:buNone/>
                        <a:tabLst/>
                        <a:defRPr/>
                      </a:pPr>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inqury</a:t>
                      </a:r>
                      <a:r>
                        <a:rPr lang="en-US" altLang="ko-KR" sz="900" dirty="0">
                          <a:latin typeface="Yu Gothic" panose="020B0400000000000000" pitchFamily="34" charset="-128"/>
                          <a:ea typeface="Yu Gothic" panose="020B0400000000000000" pitchFamily="34" charset="-128"/>
                        </a:rPr>
                        <a:t>-info</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1020995850"/>
                  </a:ext>
                </a:extLst>
              </a:tr>
              <a:tr h="370177">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algn="ctr" latinLnBrk="1"/>
                      <a:r>
                        <a:rPr lang="ja-JP" altLang="en-US" sz="900" dirty="0">
                          <a:latin typeface="Yu Gothic" panose="020B0400000000000000" pitchFamily="34" charset="-128"/>
                          <a:ea typeface="Yu Gothic" panose="020B0400000000000000" pitchFamily="34" charset="-128"/>
                        </a:rPr>
                        <a:t>クリエーター管理</a:t>
                      </a:r>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/creators</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クリエーター照会</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crators</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クリエーター情報</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/creators-mod</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312343032"/>
                  </a:ext>
                </a:extLst>
              </a:tr>
              <a:tr h="37017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休眠クリエーター</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cinactive</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休眠クリエーター</a:t>
                      </a:r>
                      <a:endParaRPr lang="en-US" altLang="ja-JP" sz="900" dirty="0">
                        <a:latin typeface="Yu Gothic" panose="020B0400000000000000" pitchFamily="34" charset="-128"/>
                        <a:ea typeface="Yu Gothic" panose="020B0400000000000000" pitchFamily="34" charset="-128"/>
                      </a:endParaRPr>
                    </a:p>
                    <a:p>
                      <a:pPr algn="ctr" latinLnBrk="1"/>
                      <a:r>
                        <a:rPr lang="ja-JP" altLang="en-US" sz="900" dirty="0">
                          <a:latin typeface="Yu Gothic" panose="020B0400000000000000" pitchFamily="34" charset="-128"/>
                          <a:ea typeface="Yu Gothic" panose="020B0400000000000000" pitchFamily="34" charset="-128"/>
                        </a:rPr>
                        <a:t>情報修正</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 POST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t>
                      </a:r>
                      <a:r>
                        <a:rPr lang="en-US" altLang="ko-KR" sz="900" dirty="0" err="1">
                          <a:latin typeface="Yu Gothic" panose="020B0400000000000000" pitchFamily="34" charset="-128"/>
                          <a:ea typeface="Yu Gothic" panose="020B0400000000000000" pitchFamily="34" charset="-128"/>
                        </a:rPr>
                        <a:t>cinactive</a:t>
                      </a:r>
                      <a:r>
                        <a:rPr lang="en-US" altLang="ko-KR" sz="900" dirty="0">
                          <a:latin typeface="Yu Gothic" panose="020B0400000000000000" pitchFamily="34" charset="-128"/>
                          <a:ea typeface="Yu Gothic" panose="020B0400000000000000" pitchFamily="34" charset="-128"/>
                        </a:rPr>
                        <a:t>-mod</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723861044"/>
                  </a:ext>
                </a:extLst>
              </a:tr>
              <a:tr h="231361">
                <a:tc vMerge="1">
                  <a:txBody>
                    <a:bodyPr/>
                    <a:lstStyle/>
                    <a:p>
                      <a:pPr algn="ctr" latinLnBrk="1"/>
                      <a:endParaRPr lang="ko-KR" altLang="en-US" sz="800" dirty="0"/>
                    </a:p>
                  </a:txBody>
                  <a:tcPr/>
                </a:tc>
                <a:tc vMerge="1">
                  <a:txBody>
                    <a:bodyPr/>
                    <a:lstStyle/>
                    <a:p>
                      <a:pPr algn="ctr" latinLnBrk="1"/>
                      <a:endParaRPr lang="ko-KR" altLang="en-US" sz="800" dirty="0"/>
                    </a:p>
                  </a:txBody>
                  <a:tcPr/>
                </a:tc>
                <a:tc vMerge="1">
                  <a:txBody>
                    <a:bodyPr/>
                    <a:lstStyle/>
                    <a:p>
                      <a:pPr algn="ctr" latinLnBrk="1"/>
                      <a:endParaRPr lang="ko-KR" altLang="en-US" sz="800" dirty="0"/>
                    </a:p>
                  </a:txBody>
                  <a:tcPr/>
                </a:tc>
                <a:tc rowSpan="2">
                  <a:txBody>
                    <a:bodyPr/>
                    <a:lstStyle/>
                    <a:p>
                      <a:pPr algn="ctr" latinLnBrk="1"/>
                      <a:r>
                        <a:rPr lang="ja-JP" altLang="en-US" sz="900" dirty="0">
                          <a:latin typeface="Yu Gothic" panose="020B0400000000000000" pitchFamily="34" charset="-128"/>
                          <a:ea typeface="Yu Gothic" panose="020B0400000000000000" pitchFamily="34" charset="-128"/>
                        </a:rPr>
                        <a:t>管理者管理</a:t>
                      </a:r>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endParaRPr lang="ko-KR" altLang="en-US" sz="900" dirty="0">
                        <a:latin typeface="Yu Gothic" panose="020B0400000000000000" pitchFamily="34" charset="-128"/>
                      </a:endParaRPr>
                    </a:p>
                  </a:txBody>
                  <a:tcPr marL="91441" marR="91441" anchor="ctr">
                    <a:solidFill>
                      <a:srgbClr val="FDF2D5"/>
                    </a:solidFill>
                  </a:tcPr>
                </a:tc>
                <a:tc rowSpan="2">
                  <a:txBody>
                    <a:bodyPr/>
                    <a:lstStyle/>
                    <a:p>
                      <a:pPr algn="ctr" latinLnBrk="1"/>
                      <a:r>
                        <a:rPr lang="en-US" altLang="ko-KR" sz="900" dirty="0">
                          <a:latin typeface="Yu Gothic" panose="020B0400000000000000" pitchFamily="34" charset="-128"/>
                          <a:ea typeface="Yu Gothic" panose="020B0400000000000000" pitchFamily="34" charset="-128"/>
                        </a:rPr>
                        <a:t>/admins</a:t>
                      </a:r>
                      <a:endParaRPr lang="ko-KR" altLang="en-US" sz="900" dirty="0">
                        <a:latin typeface="Yu Gothic" panose="020B0400000000000000" pitchFamily="34" charset="-128"/>
                      </a:endParaRPr>
                    </a:p>
                  </a:txBody>
                  <a:tcPr marL="91441" marR="91441" anchor="ctr">
                    <a:solidFill>
                      <a:srgbClr val="FDF2D5"/>
                    </a:solidFill>
                  </a:tcPr>
                </a:tc>
                <a:tc>
                  <a:txBody>
                    <a:bodyPr/>
                    <a:lstStyle/>
                    <a:p>
                      <a:pPr algn="ctr" latinLnBrk="1"/>
                      <a:r>
                        <a:rPr lang="ja-JP" altLang="en-US" sz="900" dirty="0">
                          <a:latin typeface="Yu Gothic" panose="020B0400000000000000" pitchFamily="34" charset="-128"/>
                          <a:ea typeface="Yu Gothic" panose="020B0400000000000000" pitchFamily="34" charset="-128"/>
                        </a:rPr>
                        <a:t>管理者生成</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POST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/admin-add</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2849688334"/>
                  </a:ext>
                </a:extLst>
              </a:tr>
              <a:tr h="370177">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latinLnBrk="1"/>
                      <a:r>
                        <a:rPr lang="ja-JP" altLang="en-US" sz="900" dirty="0">
                          <a:latin typeface="Yu Gothic" panose="020B0400000000000000" pitchFamily="34" charset="-128"/>
                          <a:ea typeface="Yu Gothic" panose="020B0400000000000000" pitchFamily="34" charset="-128"/>
                        </a:rPr>
                        <a:t>管理者照会</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rgbClr val="D2F7F9"/>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/admins</a:t>
                      </a:r>
                      <a:endParaRPr lang="ko-KR" altLang="en-US" sz="900" dirty="0">
                        <a:latin typeface="Yu Gothic" panose="020B0400000000000000" pitchFamily="34" charset="-128"/>
                      </a:endParaRPr>
                    </a:p>
                  </a:txBody>
                  <a:tcPr marL="91441" marR="91441" anchor="ctr">
                    <a:solidFill>
                      <a:srgbClr val="D2F7F9"/>
                    </a:solidFill>
                  </a:tcPr>
                </a:tc>
                <a:tc>
                  <a:txBody>
                    <a:bodyPr/>
                    <a:lstStyle/>
                    <a:p>
                      <a:pPr marL="0" marR="0" indent="0" algn="ctr" defTabSz="914295" rtl="0" eaLnBrk="1" fontAlgn="auto" latinLnBrk="1" hangingPunct="1">
                        <a:lnSpc>
                          <a:spcPct val="100000"/>
                        </a:lnSpc>
                        <a:spcBef>
                          <a:spcPts val="0"/>
                        </a:spcBef>
                        <a:spcAft>
                          <a:spcPts val="0"/>
                        </a:spcAft>
                        <a:buClrTx/>
                        <a:buSzTx/>
                        <a:buFontTx/>
                        <a:buNone/>
                        <a:tabLst/>
                        <a:defRPr/>
                      </a:pPr>
                      <a:r>
                        <a:rPr lang="ja-JP" altLang="en-US" sz="900" dirty="0">
                          <a:latin typeface="Yu Gothic" panose="020B0400000000000000" pitchFamily="34" charset="-128"/>
                          <a:ea typeface="Yu Gothic" panose="020B0400000000000000" pitchFamily="34" charset="-128"/>
                        </a:rPr>
                        <a:t>管理者詳細</a:t>
                      </a:r>
                      <a:endParaRPr lang="ko-KR" altLang="en-US" sz="900" dirty="0">
                        <a:latin typeface="Yu Gothic" panose="020B0400000000000000" pitchFamily="34" charset="-128"/>
                      </a:endParaRPr>
                    </a:p>
                    <a:p>
                      <a:pPr algn="ctr" latinLnBrk="1"/>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GET</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tc>
                  <a:txBody>
                    <a:bodyPr/>
                    <a:lstStyle/>
                    <a:p>
                      <a:pPr algn="ctr" latinLnBrk="1"/>
                      <a:r>
                        <a:rPr lang="en-US" altLang="ko-KR" sz="900" dirty="0">
                          <a:latin typeface="Yu Gothic" panose="020B0400000000000000" pitchFamily="34" charset="-128"/>
                          <a:ea typeface="Yu Gothic" panose="020B0400000000000000" pitchFamily="34" charset="-128"/>
                        </a:rPr>
                        <a:t>/admins-info</a:t>
                      </a:r>
                      <a:endParaRPr lang="ko-KR" altLang="en-US" sz="900" dirty="0">
                        <a:latin typeface="Yu Gothic" panose="020B0400000000000000" pitchFamily="34" charset="-128"/>
                      </a:endParaRPr>
                    </a:p>
                  </a:txBody>
                  <a:tcPr marL="91441" marR="91441" anchor="ctr">
                    <a:solidFill>
                      <a:schemeClr val="accent1">
                        <a:lumMod val="20000"/>
                        <a:lumOff val="80000"/>
                      </a:schemeClr>
                    </a:solidFill>
                  </a:tcPr>
                </a:tc>
                <a:extLst>
                  <a:ext uri="{0D108BD9-81ED-4DB2-BD59-A6C34878D82A}">
                    <a16:rowId xmlns:a16="http://schemas.microsoft.com/office/drawing/2014/main" val="3155212370"/>
                  </a:ext>
                </a:extLst>
              </a:tr>
            </a:tbl>
          </a:graphicData>
        </a:graphic>
      </p:graphicFrame>
    </p:spTree>
    <p:extLst>
      <p:ext uri="{BB962C8B-B14F-4D97-AF65-F5344CB8AC3E}">
        <p14:creationId xmlns:p14="http://schemas.microsoft.com/office/powerpoint/2010/main" val="2762983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graphicFrame>
        <p:nvGraphicFramePr>
          <p:cNvPr id="6" name="표 5"/>
          <p:cNvGraphicFramePr>
            <a:graphicFrameLocks noGrp="1"/>
          </p:cNvGraphicFramePr>
          <p:nvPr>
            <p:extLst>
              <p:ext uri="{D42A27DB-BD31-4B8C-83A1-F6EECF244321}">
                <p14:modId xmlns:p14="http://schemas.microsoft.com/office/powerpoint/2010/main" val="4265849260"/>
              </p:ext>
            </p:extLst>
          </p:nvPr>
        </p:nvGraphicFramePr>
        <p:xfrm>
          <a:off x="99353" y="685185"/>
          <a:ext cx="8767042" cy="4253888"/>
        </p:xfrm>
        <a:graphic>
          <a:graphicData uri="http://schemas.openxmlformats.org/drawingml/2006/table">
            <a:tbl>
              <a:tblPr firstRow="1" bandRow="1">
                <a:tableStyleId>{F5AB1C69-6EDB-4FF4-983F-18BD219EF322}</a:tableStyleId>
              </a:tblPr>
              <a:tblGrid>
                <a:gridCol w="2017518">
                  <a:extLst>
                    <a:ext uri="{9D8B030D-6E8A-4147-A177-3AD203B41FA5}">
                      <a16:colId xmlns:a16="http://schemas.microsoft.com/office/drawing/2014/main" val="20000"/>
                    </a:ext>
                  </a:extLst>
                </a:gridCol>
                <a:gridCol w="3088765">
                  <a:extLst>
                    <a:ext uri="{9D8B030D-6E8A-4147-A177-3AD203B41FA5}">
                      <a16:colId xmlns:a16="http://schemas.microsoft.com/office/drawing/2014/main" val="20001"/>
                    </a:ext>
                  </a:extLst>
                </a:gridCol>
                <a:gridCol w="1048655">
                  <a:extLst>
                    <a:ext uri="{9D8B030D-6E8A-4147-A177-3AD203B41FA5}">
                      <a16:colId xmlns:a16="http://schemas.microsoft.com/office/drawing/2014/main" val="20002"/>
                    </a:ext>
                  </a:extLst>
                </a:gridCol>
                <a:gridCol w="2612104">
                  <a:extLst>
                    <a:ext uri="{9D8B030D-6E8A-4147-A177-3AD203B41FA5}">
                      <a16:colId xmlns:a16="http://schemas.microsoft.com/office/drawing/2014/main" val="20003"/>
                    </a:ext>
                  </a:extLst>
                </a:gridCol>
              </a:tblGrid>
              <a:tr h="311572">
                <a:tc>
                  <a:txBody>
                    <a:bodyPr/>
                    <a:lstStyle/>
                    <a:p>
                      <a:pPr algn="ctr" latinLnBrk="1"/>
                      <a:r>
                        <a:rPr lang="ja-JP" altLang="en-US" sz="1400" dirty="0">
                          <a:solidFill>
                            <a:schemeClr val="tx1"/>
                          </a:solidFill>
                          <a:latin typeface="Yu Gothic" panose="020B0400000000000000" pitchFamily="34" charset="-128"/>
                          <a:ea typeface="Yu Gothic" panose="020B0400000000000000" pitchFamily="34" charset="-128"/>
                        </a:rPr>
                        <a:t>区分</a:t>
                      </a:r>
                      <a:endParaRPr lang="ko-KR" altLang="en-US" sz="1400" dirty="0">
                        <a:solidFill>
                          <a:schemeClr val="tx1"/>
                        </a:solidFill>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400" b="1" dirty="0">
                          <a:solidFill>
                            <a:schemeClr val="tx1"/>
                          </a:solidFill>
                          <a:latin typeface="Yu Gothic" panose="020B0400000000000000" pitchFamily="34" charset="-128"/>
                          <a:ea typeface="Yu Gothic" panose="020B0400000000000000" pitchFamily="34" charset="-128"/>
                        </a:rPr>
                        <a:t>詳細内容</a:t>
                      </a:r>
                      <a:endParaRPr lang="ko-KR" altLang="en-US" sz="1400" b="1" dirty="0">
                        <a:solidFill>
                          <a:schemeClr val="tx1"/>
                        </a:solidFill>
                        <a:latin typeface="Yu Gothic" panose="020B0400000000000000" pitchFamily="34" charset="-128"/>
                      </a:endParaRPr>
                    </a:p>
                  </a:txBody>
                  <a:tcPr marL="91441" marR="91441" anchor="ctr"/>
                </a:tc>
                <a:tc>
                  <a:txBody>
                    <a:bodyPr/>
                    <a:lstStyle/>
                    <a:p>
                      <a:pPr algn="ctr" latinLnBrk="1"/>
                      <a:endParaRPr lang="ko-KR" altLang="en-US" sz="1400" dirty="0">
                        <a:latin typeface="Yu Gothic" panose="020B0400000000000000" pitchFamily="34" charset="-128"/>
                      </a:endParaRPr>
                    </a:p>
                  </a:txBody>
                  <a:tcPr marL="91441" marR="91441"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ja-JP" altLang="en-US" sz="1400" dirty="0">
                          <a:solidFill>
                            <a:schemeClr val="tx1"/>
                          </a:solidFill>
                          <a:latin typeface="Yu Gothic" panose="020B0400000000000000" pitchFamily="34" charset="-128"/>
                          <a:ea typeface="Yu Gothic" panose="020B0400000000000000" pitchFamily="34" charset="-128"/>
                        </a:rPr>
                        <a:t>共有</a:t>
                      </a:r>
                      <a:r>
                        <a:rPr lang="ko-KR" altLang="en-US" sz="1400" dirty="0">
                          <a:solidFill>
                            <a:schemeClr val="tx1"/>
                          </a:solidFill>
                          <a:latin typeface="Yu Gothic" panose="020B0400000000000000" pitchFamily="34" charset="-128"/>
                        </a:rPr>
                        <a:t> </a:t>
                      </a:r>
                      <a:r>
                        <a:rPr lang="en-US" altLang="ko-KR" sz="1400" dirty="0">
                          <a:solidFill>
                            <a:schemeClr val="tx1"/>
                          </a:solidFill>
                          <a:latin typeface="Yu Gothic" panose="020B0400000000000000" pitchFamily="34" charset="-128"/>
                          <a:ea typeface="Yu Gothic" panose="020B0400000000000000" pitchFamily="34" charset="-128"/>
                        </a:rPr>
                        <a:t>URL</a:t>
                      </a:r>
                      <a:endParaRPr lang="ko-KR" altLang="en-US" sz="1400" dirty="0">
                        <a:latin typeface="Yu Gothic" panose="020B0400000000000000" pitchFamily="34" charset="-128"/>
                      </a:endParaRPr>
                    </a:p>
                  </a:txBody>
                  <a:tcPr marL="91441" marR="91441" anchor="ctr"/>
                </a:tc>
                <a:extLst>
                  <a:ext uri="{0D108BD9-81ED-4DB2-BD59-A6C34878D82A}">
                    <a16:rowId xmlns:a16="http://schemas.microsoft.com/office/drawing/2014/main" val="10000"/>
                  </a:ext>
                </a:extLst>
              </a:tr>
              <a:tr h="245532">
                <a:tc>
                  <a:txBody>
                    <a:bodyPr/>
                    <a:lstStyle/>
                    <a:p>
                      <a:pPr latinLnBrk="1"/>
                      <a:r>
                        <a:rPr lang="en-US" altLang="ko-KR" sz="1000" dirty="0">
                          <a:latin typeface="Yu Gothic" panose="020B0400000000000000" pitchFamily="34" charset="-128"/>
                          <a:ea typeface="Yu Gothic" panose="020B0400000000000000" pitchFamily="34" charset="-128"/>
                        </a:rPr>
                        <a:t>Project</a:t>
                      </a:r>
                      <a:r>
                        <a:rPr lang="ko-KR" altLang="en-US" sz="1000" dirty="0">
                          <a:latin typeface="Yu Gothic" panose="020B0400000000000000" pitchFamily="34" charset="-128"/>
                        </a:rPr>
                        <a:t> </a:t>
                      </a:r>
                      <a:r>
                        <a:rPr lang="en-US" altLang="ko-KR" sz="1000" dirty="0">
                          <a:latin typeface="Yu Gothic" panose="020B0400000000000000" pitchFamily="34" charset="-128"/>
                          <a:ea typeface="Yu Gothic" panose="020B0400000000000000" pitchFamily="34" charset="-128"/>
                        </a:rPr>
                        <a:t>URL</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https</a:t>
                      </a:r>
                      <a:r>
                        <a:rPr lang="en-US" altLang="ko-KR" sz="1000">
                          <a:latin typeface="Yu Gothic" panose="020B0400000000000000" pitchFamily="34" charset="-128"/>
                          <a:ea typeface="Yu Gothic" panose="020B0400000000000000" pitchFamily="34" charset="-128"/>
                        </a:rPr>
                        <a:t>://team-a.ync-it.com</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1"/>
                  </a:ext>
                </a:extLst>
              </a:tr>
              <a:tr h="559046">
                <a:tc>
                  <a:txBody>
                    <a:bodyPr/>
                    <a:lstStyle/>
                    <a:p>
                      <a:pPr latinLnBrk="1"/>
                      <a:r>
                        <a:rPr lang="en-US" altLang="ko-KR" sz="1000" dirty="0">
                          <a:latin typeface="Yu Gothic" panose="020B0400000000000000" pitchFamily="34" charset="-128"/>
                          <a:ea typeface="Yu Gothic" panose="020B0400000000000000" pitchFamily="34" charset="-128"/>
                        </a:rPr>
                        <a:t>Server Platform</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Google Cloud Platform VM Instance</a:t>
                      </a:r>
                    </a:p>
                    <a:p>
                      <a:pPr latinLnBrk="1"/>
                      <a:r>
                        <a:rPr lang="en-US" altLang="ko-KR" sz="1000" dirty="0">
                          <a:latin typeface="Yu Gothic" panose="020B0400000000000000" pitchFamily="34" charset="-128"/>
                          <a:ea typeface="Yu Gothic" panose="020B0400000000000000" pitchFamily="34" charset="-128"/>
                        </a:rPr>
                        <a:t>OS Image : Ubuntu 18.04</a:t>
                      </a:r>
                      <a:r>
                        <a:rPr lang="en-US" altLang="ko-KR" sz="1000" baseline="0" dirty="0">
                          <a:latin typeface="Yu Gothic" panose="020B0400000000000000" pitchFamily="34" charset="-128"/>
                          <a:ea typeface="Yu Gothic" panose="020B0400000000000000" pitchFamily="34" charset="-128"/>
                        </a:rPr>
                        <a:t> LTS</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2"/>
                  </a:ext>
                </a:extLst>
              </a:tr>
              <a:tr h="722102">
                <a:tc>
                  <a:txBody>
                    <a:bodyPr/>
                    <a:lstStyle/>
                    <a:p>
                      <a:pPr latinLnBrk="1"/>
                      <a:r>
                        <a:rPr lang="en-US" altLang="ko-KR" sz="1000" dirty="0" err="1">
                          <a:latin typeface="Yu Gothic" panose="020B0400000000000000" pitchFamily="34" charset="-128"/>
                          <a:ea typeface="Yu Gothic" panose="020B0400000000000000" pitchFamily="34" charset="-128"/>
                        </a:rPr>
                        <a:t>DataBase</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Oracle Cloud ATP</a:t>
                      </a:r>
                    </a:p>
                    <a:p>
                      <a:pPr latinLnBrk="1"/>
                      <a:r>
                        <a:rPr lang="en-US" altLang="ko-KR" sz="1000" dirty="0">
                          <a:latin typeface="Yu Gothic" panose="020B0400000000000000" pitchFamily="34" charset="-128"/>
                          <a:ea typeface="Yu Gothic" panose="020B0400000000000000" pitchFamily="34" charset="-128"/>
                        </a:rPr>
                        <a:t>(Autonomous Transaction Processing)</a:t>
                      </a:r>
                    </a:p>
                    <a:p>
                      <a:pPr latinLnBrk="1"/>
                      <a:r>
                        <a:rPr lang="en-US" altLang="ko-KR" sz="1000" dirty="0" err="1">
                          <a:latin typeface="Yu Gothic" panose="020B0400000000000000" pitchFamily="34" charset="-128"/>
                          <a:ea typeface="Yu Gothic" panose="020B0400000000000000" pitchFamily="34" charset="-128"/>
                        </a:rPr>
                        <a:t>DataBase</a:t>
                      </a:r>
                      <a:r>
                        <a:rPr lang="en-US" altLang="ko-KR" sz="1000" dirty="0">
                          <a:latin typeface="Yu Gothic" panose="020B0400000000000000" pitchFamily="34" charset="-128"/>
                          <a:ea typeface="Yu Gothic" panose="020B0400000000000000" pitchFamily="34" charset="-128"/>
                        </a:rPr>
                        <a:t> Version 18c</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3"/>
                  </a:ext>
                </a:extLst>
              </a:tr>
              <a:tr h="245532">
                <a:tc>
                  <a:txBody>
                    <a:bodyPr/>
                    <a:lstStyle/>
                    <a:p>
                      <a:pPr latinLnBrk="1"/>
                      <a:r>
                        <a:rPr lang="en-US" altLang="ko-KR" sz="1000" dirty="0">
                          <a:latin typeface="Yu Gothic" panose="020B0400000000000000" pitchFamily="34" charset="-128"/>
                          <a:ea typeface="Yu Gothic" panose="020B0400000000000000" pitchFamily="34" charset="-128"/>
                        </a:rPr>
                        <a:t>WAS</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Tomcat 8.5</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4"/>
                  </a:ext>
                </a:extLst>
              </a:tr>
              <a:tr h="245532">
                <a:tc>
                  <a:txBody>
                    <a:bodyPr/>
                    <a:lstStyle/>
                    <a:p>
                      <a:pPr latinLnBrk="1"/>
                      <a:r>
                        <a:rPr lang="en-US" altLang="ko-KR" sz="1000" dirty="0">
                          <a:latin typeface="Yu Gothic" panose="020B0400000000000000" pitchFamily="34" charset="-128"/>
                          <a:ea typeface="Yu Gothic" panose="020B0400000000000000" pitchFamily="34" charset="-128"/>
                        </a:rPr>
                        <a:t>Java</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JDK 1.8</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5"/>
                  </a:ext>
                </a:extLst>
              </a:tr>
              <a:tr h="245532">
                <a:tc>
                  <a:txBody>
                    <a:bodyPr/>
                    <a:lstStyle/>
                    <a:p>
                      <a:pPr latinLnBrk="1"/>
                      <a:r>
                        <a:rPr lang="en-US" altLang="ko-KR" sz="1000" dirty="0">
                          <a:latin typeface="Yu Gothic" panose="020B0400000000000000" pitchFamily="34" charset="-128"/>
                          <a:ea typeface="Yu Gothic" panose="020B0400000000000000" pitchFamily="34" charset="-128"/>
                        </a:rPr>
                        <a:t>Spring</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Spring </a:t>
                      </a:r>
                      <a:r>
                        <a:rPr lang="en-US" altLang="ko-KR" sz="1000" err="1">
                          <a:latin typeface="Yu Gothic" panose="020B0400000000000000" pitchFamily="34" charset="-128"/>
                          <a:ea typeface="Yu Gothic" panose="020B0400000000000000" pitchFamily="34" charset="-128"/>
                        </a:rPr>
                        <a:t>FrameWork</a:t>
                      </a:r>
                      <a:r>
                        <a:rPr lang="en-US" altLang="ko-KR" sz="1000">
                          <a:latin typeface="Yu Gothic" panose="020B0400000000000000" pitchFamily="34" charset="-128"/>
                          <a:ea typeface="Yu Gothic" panose="020B0400000000000000" pitchFamily="34" charset="-128"/>
                        </a:rPr>
                        <a:t> 5.0.7</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6"/>
                  </a:ext>
                </a:extLst>
              </a:tr>
              <a:tr h="395992">
                <a:tc>
                  <a:txBody>
                    <a:bodyPr/>
                    <a:lstStyle/>
                    <a:p>
                      <a:pPr latinLnBrk="1"/>
                      <a:r>
                        <a:rPr lang="en-US" altLang="ko-KR" sz="1000" dirty="0">
                          <a:latin typeface="Yu Gothic" panose="020B0400000000000000" pitchFamily="34" charset="-128"/>
                          <a:ea typeface="Yu Gothic" panose="020B0400000000000000" pitchFamily="34" charset="-128"/>
                        </a:rPr>
                        <a:t>IDE</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STS 3.9.9 </a:t>
                      </a:r>
                      <a:r>
                        <a:rPr lang="en-US" altLang="ko-KR" sz="1000" dirty="0">
                          <a:latin typeface="Yu Gothic" panose="020B0400000000000000" pitchFamily="34" charset="-128"/>
                          <a:ea typeface="Yu Gothic" panose="020B0400000000000000" pitchFamily="34" charset="-128"/>
                        </a:rPr>
                        <a:t>(Based on </a:t>
                      </a:r>
                      <a:r>
                        <a:rPr lang="en-US" altLang="ko-KR" sz="1000">
                          <a:latin typeface="Yu Gothic" panose="020B0400000000000000" pitchFamily="34" charset="-128"/>
                          <a:ea typeface="Yu Gothic" panose="020B0400000000000000" pitchFamily="34" charset="-128"/>
                        </a:rPr>
                        <a:t>Eclipse 4.12.0</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7"/>
                  </a:ext>
                </a:extLst>
              </a:tr>
              <a:tr h="245532">
                <a:tc>
                  <a:txBody>
                    <a:bodyPr/>
                    <a:lstStyle/>
                    <a:p>
                      <a:pPr latinLnBrk="1"/>
                      <a:r>
                        <a:rPr lang="ko-KR" altLang="en-US" sz="1000" b="0" i="0" kern="1200" dirty="0">
                          <a:solidFill>
                            <a:schemeClr val="dk1"/>
                          </a:solidFill>
                          <a:effectLst/>
                          <a:latin typeface="Yu Gothic" panose="020B0400000000000000" pitchFamily="34" charset="-128"/>
                          <a:ea typeface="+mn-ea"/>
                          <a:cs typeface="+mn-cs"/>
                        </a:rPr>
                        <a:t>協業道具</a:t>
                      </a:r>
                      <a:endParaRPr lang="ko-KR" altLang="en-US" sz="1000" dirty="0">
                        <a:latin typeface="Yu Gothic" panose="020B0400000000000000" pitchFamily="34" charset="-128"/>
                      </a:endParaRPr>
                    </a:p>
                  </a:txBody>
                  <a:tcPr marL="91441" marR="91441" anchor="ctr"/>
                </a:tc>
                <a:tc>
                  <a:txBody>
                    <a:bodyPr/>
                    <a:lstStyle/>
                    <a:p>
                      <a:pPr latinLnBrk="1"/>
                      <a:r>
                        <a:rPr lang="ja-JP" altLang="en-US" sz="1000" dirty="0">
                          <a:latin typeface="Yu Gothic" panose="020B0400000000000000" pitchFamily="34" charset="-128"/>
                          <a:ea typeface="Yu Gothic" panose="020B0400000000000000" pitchFamily="34" charset="-128"/>
                        </a:rPr>
                        <a:t>コミュニケーション道具</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Slack</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https</a:t>
                      </a:r>
                      <a:r>
                        <a:rPr lang="en-US" altLang="ko-KR" sz="1000">
                          <a:latin typeface="Yu Gothic" panose="020B0400000000000000" pitchFamily="34" charset="-128"/>
                          <a:ea typeface="Yu Gothic" panose="020B0400000000000000" pitchFamily="34" charset="-128"/>
                        </a:rPr>
                        <a:t>://ync2019.slack.com</a:t>
                      </a:r>
                      <a:r>
                        <a:rPr lang="en-US" altLang="ko-KR" sz="1000" dirty="0">
                          <a:latin typeface="Yu Gothic" panose="020B0400000000000000" pitchFamily="34" charset="-128"/>
                          <a:ea typeface="Yu Gothic" panose="020B0400000000000000" pitchFamily="34" charset="-128"/>
                        </a:rPr>
                        <a:t>/</a:t>
                      </a:r>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08"/>
                  </a:ext>
                </a:extLst>
              </a:tr>
              <a:tr h="395992">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r>
                        <a:rPr lang="ja-JP" altLang="en-US" sz="1000" dirty="0">
                          <a:latin typeface="Yu Gothic" panose="020B0400000000000000" pitchFamily="34" charset="-128"/>
                          <a:ea typeface="Yu Gothic" panose="020B0400000000000000" pitchFamily="34" charset="-128"/>
                        </a:rPr>
                        <a:t>プロジェクト全体管理</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Trello</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https://trello.com/b/aPNy6Exy</a:t>
                      </a:r>
                    </a:p>
                  </a:txBody>
                  <a:tcPr marL="91441" marR="91441" anchor="ctr"/>
                </a:tc>
                <a:extLst>
                  <a:ext uri="{0D108BD9-81ED-4DB2-BD59-A6C34878D82A}">
                    <a16:rowId xmlns:a16="http://schemas.microsoft.com/office/drawing/2014/main" val="10009"/>
                  </a:ext>
                </a:extLst>
              </a:tr>
              <a:tr h="245532">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r>
                        <a:rPr lang="ja-JP" altLang="en-US" sz="1000" b="0" i="0" kern="1200" dirty="0">
                          <a:solidFill>
                            <a:schemeClr val="dk1"/>
                          </a:solidFill>
                          <a:effectLst/>
                          <a:latin typeface="Yu Gothic" panose="020B0400000000000000" pitchFamily="34" charset="-128"/>
                          <a:ea typeface="Yu Gothic" panose="020B0400000000000000" pitchFamily="34" charset="-128"/>
                          <a:cs typeface="+mn-cs"/>
                        </a:rPr>
                        <a:t>ソースバージョン管理</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SVN 1.9.7</a:t>
                      </a:r>
                      <a:endParaRPr lang="ko-KR" altLang="en-US" sz="1000" dirty="0">
                        <a:latin typeface="Yu Gothic" panose="020B0400000000000000" pitchFamily="34" charset="-128"/>
                      </a:endParaRPr>
                    </a:p>
                  </a:txBody>
                  <a:tcPr marL="91441" marR="91441" anchor="ctr"/>
                </a:tc>
                <a:tc>
                  <a:txBody>
                    <a:bodyPr/>
                    <a:lstStyle/>
                    <a:p>
                      <a:pPr latinLnBrk="1"/>
                      <a:r>
                        <a:rPr lang="en-US" altLang="ko-KR" sz="1000" dirty="0">
                          <a:latin typeface="Yu Gothic" panose="020B0400000000000000" pitchFamily="34" charset="-128"/>
                          <a:ea typeface="Yu Gothic" panose="020B0400000000000000" pitchFamily="34" charset="-128"/>
                        </a:rPr>
                        <a:t>https</a:t>
                      </a:r>
                      <a:r>
                        <a:rPr lang="en-US" altLang="ko-KR" sz="1000">
                          <a:latin typeface="Yu Gothic" panose="020B0400000000000000" pitchFamily="34" charset="-128"/>
                          <a:ea typeface="Yu Gothic" panose="020B0400000000000000" pitchFamily="34" charset="-128"/>
                        </a:rPr>
                        <a:t>://bit.ly/2JpXq3K</a:t>
                      </a:r>
                      <a:endParaRPr lang="en-US" altLang="ko-KR" sz="1000" dirty="0">
                        <a:latin typeface="Yu Gothic" panose="020B0400000000000000" pitchFamily="34" charset="-128"/>
                        <a:ea typeface="Yu Gothic" panose="020B0400000000000000" pitchFamily="34" charset="-128"/>
                      </a:endParaRPr>
                    </a:p>
                  </a:txBody>
                  <a:tcPr marL="91441" marR="91441" anchor="ctr"/>
                </a:tc>
                <a:extLst>
                  <a:ext uri="{0D108BD9-81ED-4DB2-BD59-A6C34878D82A}">
                    <a16:rowId xmlns:a16="http://schemas.microsoft.com/office/drawing/2014/main" val="10011"/>
                  </a:ext>
                </a:extLst>
              </a:tr>
              <a:tr h="395992">
                <a:tc>
                  <a:txBody>
                    <a:bodyPr/>
                    <a:lstStyle/>
                    <a:p>
                      <a:pPr latinLnBrk="1"/>
                      <a:r>
                        <a:rPr lang="ja-JP" altLang="en-US" sz="1000" b="0" i="0" kern="1200" dirty="0">
                          <a:solidFill>
                            <a:schemeClr val="dk1"/>
                          </a:solidFill>
                          <a:effectLst/>
                          <a:latin typeface="Yu Gothic" panose="020B0400000000000000" pitchFamily="34" charset="-128"/>
                          <a:ea typeface="Yu Gothic" panose="020B0400000000000000" pitchFamily="34" charset="-128"/>
                          <a:cs typeface="+mn-cs"/>
                        </a:rPr>
                        <a:t>ビルド</a:t>
                      </a:r>
                      <a:r>
                        <a:rPr lang="en-US" altLang="ko-KR" sz="1000" dirty="0">
                          <a:latin typeface="Yu Gothic" panose="020B0400000000000000" pitchFamily="34" charset="-128"/>
                          <a:ea typeface="Yu Gothic" panose="020B0400000000000000" pitchFamily="34" charset="-128"/>
                        </a:rPr>
                        <a:t>(Build)</a:t>
                      </a:r>
                      <a:r>
                        <a:rPr lang="ko-KR" altLang="en-US" sz="1000" dirty="0">
                          <a:latin typeface="Yu Gothic" panose="020B0400000000000000" pitchFamily="34" charset="-128"/>
                        </a:rPr>
                        <a:t> </a:t>
                      </a:r>
                      <a:r>
                        <a:rPr lang="en-US" altLang="ko-KR" sz="1000" dirty="0">
                          <a:latin typeface="Yu Gothic" panose="020B0400000000000000" pitchFamily="34" charset="-128"/>
                          <a:ea typeface="Yu Gothic" panose="020B0400000000000000" pitchFamily="34" charset="-128"/>
                        </a:rPr>
                        <a:t>&amp; </a:t>
                      </a:r>
                      <a:r>
                        <a:rPr lang="ko-KR" altLang="en-US" sz="1000" b="0" i="0" kern="1200" dirty="0">
                          <a:solidFill>
                            <a:schemeClr val="dk1"/>
                          </a:solidFill>
                          <a:effectLst/>
                          <a:latin typeface="Yu Gothic" panose="020B0400000000000000" pitchFamily="34" charset="-128"/>
                          <a:ea typeface="+mn-ea"/>
                          <a:cs typeface="+mn-cs"/>
                        </a:rPr>
                        <a:t>配布</a:t>
                      </a:r>
                      <a:r>
                        <a:rPr lang="ko-KR" altLang="en-US" sz="1800" b="0" i="0" kern="1200" dirty="0">
                          <a:solidFill>
                            <a:schemeClr val="dk1"/>
                          </a:solidFill>
                          <a:effectLst/>
                          <a:latin typeface="Yu Gothic" panose="020B0400000000000000" pitchFamily="34" charset="-128"/>
                          <a:ea typeface="+mn-ea"/>
                          <a:cs typeface="+mn-cs"/>
                        </a:rPr>
                        <a:t> </a:t>
                      </a:r>
                      <a:r>
                        <a:rPr lang="en-US" altLang="ko-KR" sz="1000" dirty="0">
                          <a:latin typeface="Yu Gothic" panose="020B0400000000000000" pitchFamily="34" charset="-128"/>
                          <a:ea typeface="Yu Gothic" panose="020B0400000000000000" pitchFamily="34" charset="-128"/>
                        </a:rPr>
                        <a:t>(Deploy)</a:t>
                      </a:r>
                      <a:endParaRPr lang="ko-KR" altLang="en-US" sz="1000" dirty="0">
                        <a:latin typeface="Yu Gothic" panose="020B0400000000000000" pitchFamily="34" charset="-128"/>
                      </a:endParaRPr>
                    </a:p>
                  </a:txBody>
                  <a:tcPr marL="91441" marR="91441" anchor="ctr"/>
                </a:tc>
                <a:tc>
                  <a:txBody>
                    <a:bodyPr/>
                    <a:lstStyle/>
                    <a:p>
                      <a:pPr latinLnBrk="1"/>
                      <a:r>
                        <a:rPr lang="en-US" altLang="ko-KR" sz="1000">
                          <a:latin typeface="Yu Gothic" panose="020B0400000000000000" pitchFamily="34" charset="-128"/>
                          <a:ea typeface="Yu Gothic" panose="020B0400000000000000" pitchFamily="34" charset="-128"/>
                        </a:rPr>
                        <a:t>Maven 3.5.2 </a:t>
                      </a:r>
                      <a:r>
                        <a:rPr lang="en-US" altLang="ko-KR" sz="1000" dirty="0">
                          <a:latin typeface="Yu Gothic" panose="020B0400000000000000" pitchFamily="34" charset="-128"/>
                          <a:ea typeface="Yu Gothic" panose="020B0400000000000000" pitchFamily="34" charset="-128"/>
                        </a:rPr>
                        <a:t>/ </a:t>
                      </a:r>
                      <a:r>
                        <a:rPr lang="en-US" altLang="ko-KR" sz="1000">
                          <a:latin typeface="Yu Gothic" panose="020B0400000000000000" pitchFamily="34" charset="-128"/>
                          <a:ea typeface="Yu Gothic" panose="020B0400000000000000" pitchFamily="34" charset="-128"/>
                        </a:rPr>
                        <a:t>Jenkins 2.201</a:t>
                      </a:r>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tc>
                  <a:txBody>
                    <a:bodyPr/>
                    <a:lstStyle/>
                    <a:p>
                      <a:pPr latinLnBrk="1"/>
                      <a:endParaRPr lang="ko-KR" altLang="en-US" sz="1000" dirty="0">
                        <a:latin typeface="Yu Gothic" panose="020B0400000000000000" pitchFamily="34" charset="-128"/>
                      </a:endParaRPr>
                    </a:p>
                  </a:txBody>
                  <a:tcPr marL="91441" marR="91441"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5612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86" name="TextBox 10"/>
          <p:cNvSpPr txBox="1"/>
          <p:nvPr/>
        </p:nvSpPr>
        <p:spPr bwMode="auto">
          <a:xfrm>
            <a:off x="393001" y="47020"/>
            <a:ext cx="2694975"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 name="직사각형 1"/>
          <p:cNvSpPr/>
          <p:nvPr/>
        </p:nvSpPr>
        <p:spPr>
          <a:xfrm>
            <a:off x="179515" y="712101"/>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8" name="직사각형 7"/>
          <p:cNvSpPr/>
          <p:nvPr/>
        </p:nvSpPr>
        <p:spPr>
          <a:xfrm>
            <a:off x="3163770" y="697228"/>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9" name="직사각형 8"/>
          <p:cNvSpPr/>
          <p:nvPr/>
        </p:nvSpPr>
        <p:spPr>
          <a:xfrm>
            <a:off x="6156178" y="697228"/>
            <a:ext cx="2694975" cy="4104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0" name="TextBox 10"/>
          <p:cNvSpPr txBox="1"/>
          <p:nvPr/>
        </p:nvSpPr>
        <p:spPr bwMode="auto">
          <a:xfrm>
            <a:off x="949665" y="738411"/>
            <a:ext cx="115466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開発環境</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1" name="TextBox 10"/>
          <p:cNvSpPr txBox="1"/>
          <p:nvPr/>
        </p:nvSpPr>
        <p:spPr bwMode="auto">
          <a:xfrm>
            <a:off x="3933922" y="761289"/>
            <a:ext cx="115466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ja-JP" altLang="en-US" b="1" dirty="0">
                <a:latin typeface="Yu Gothic" panose="020B0400000000000000" pitchFamily="34" charset="-128"/>
                <a:ea typeface="Yu Gothic" panose="020B0400000000000000" pitchFamily="34" charset="-128"/>
                <a:cs typeface="함초롬돋움" panose="020B0604000101010101" pitchFamily="50" charset="-127"/>
              </a:rPr>
              <a:t>協業道具</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2" name="TextBox 11"/>
          <p:cNvSpPr txBox="1"/>
          <p:nvPr/>
        </p:nvSpPr>
        <p:spPr bwMode="auto">
          <a:xfrm>
            <a:off x="6736613" y="761289"/>
            <a:ext cx="1534103"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b="1" dirty="0">
                <a:latin typeface="Yu Gothic" panose="020B0400000000000000" pitchFamily="34" charset="-128"/>
                <a:ea typeface="Yu Gothic" panose="020B0400000000000000" pitchFamily="34" charset="-128"/>
                <a:cs typeface="함초롬돋움" panose="020B0604000101010101" pitchFamily="50" charset="-127"/>
              </a:rPr>
              <a:t>Build &amp; </a:t>
            </a:r>
            <a:r>
              <a:rPr lang="ja-JP" altLang="en-US" b="1" dirty="0">
                <a:latin typeface="Yu Gothic" panose="020B0400000000000000" pitchFamily="34" charset="-128"/>
                <a:ea typeface="Yu Gothic" panose="020B0400000000000000" pitchFamily="34" charset="-128"/>
                <a:cs typeface="함초롬돋움" panose="020B0604000101010101" pitchFamily="50" charset="-127"/>
              </a:rPr>
              <a:t>配布</a:t>
            </a:r>
            <a:endParaRPr lang="en-US" altLang="ko-KR" b="1" dirty="0">
              <a:latin typeface="Yu Gothic" panose="020B0400000000000000" pitchFamily="34" charset="-128"/>
              <a:ea typeface="Yu Gothic" panose="020B0400000000000000" pitchFamily="34" charset="-128"/>
              <a:cs typeface="함초롬돋움" panose="020B0604000101010101" pitchFamily="50" charset="-127"/>
            </a:endParaRPr>
          </a:p>
        </p:txBody>
      </p:sp>
      <p:pic>
        <p:nvPicPr>
          <p:cNvPr id="3" name="그림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916" y="1245805"/>
            <a:ext cx="1139505" cy="736880"/>
          </a:xfrm>
          <a:prstGeom prst="rect">
            <a:avLst/>
          </a:prstGeom>
        </p:spPr>
      </p:pic>
      <p:pic>
        <p:nvPicPr>
          <p:cNvPr id="4" name="그림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3864" y="1189042"/>
            <a:ext cx="753528" cy="834893"/>
          </a:xfrm>
          <a:prstGeom prst="rect">
            <a:avLst/>
          </a:prstGeom>
        </p:spPr>
      </p:pic>
      <p:pic>
        <p:nvPicPr>
          <p:cNvPr id="13" name="그림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363" y="2465621"/>
            <a:ext cx="1049723" cy="699542"/>
          </a:xfrm>
          <a:prstGeom prst="rect">
            <a:avLst/>
          </a:prstGeom>
        </p:spPr>
      </p:pic>
      <p:pic>
        <p:nvPicPr>
          <p:cNvPr id="14" name="그림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2738" y="2483551"/>
            <a:ext cx="1249416" cy="766193"/>
          </a:xfrm>
          <a:prstGeom prst="rect">
            <a:avLst/>
          </a:prstGeom>
        </p:spPr>
      </p:pic>
      <p:pic>
        <p:nvPicPr>
          <p:cNvPr id="15" name="그림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8577" y="3563681"/>
            <a:ext cx="1786905" cy="911262"/>
          </a:xfrm>
          <a:prstGeom prst="rect">
            <a:avLst/>
          </a:prstGeom>
        </p:spPr>
      </p:pic>
      <p:pic>
        <p:nvPicPr>
          <p:cNvPr id="16" name="그림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82440" y="1416403"/>
            <a:ext cx="927546" cy="927546"/>
          </a:xfrm>
          <a:prstGeom prst="rect">
            <a:avLst/>
          </a:prstGeom>
        </p:spPr>
      </p:pic>
      <p:pic>
        <p:nvPicPr>
          <p:cNvPr id="17" name="그림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37587" y="1488410"/>
            <a:ext cx="783530" cy="783530"/>
          </a:xfrm>
          <a:prstGeom prst="rect">
            <a:avLst/>
          </a:prstGeom>
        </p:spPr>
      </p:pic>
      <p:pic>
        <p:nvPicPr>
          <p:cNvPr id="18" name="그림 1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08283" y="2784323"/>
            <a:ext cx="1223993" cy="1223993"/>
          </a:xfrm>
          <a:prstGeom prst="rect">
            <a:avLst/>
          </a:prstGeom>
        </p:spPr>
      </p:pic>
      <p:pic>
        <p:nvPicPr>
          <p:cNvPr id="19" name="그림 1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7386" y="1485788"/>
            <a:ext cx="1972554" cy="683819"/>
          </a:xfrm>
          <a:prstGeom prst="rect">
            <a:avLst/>
          </a:prstGeom>
        </p:spPr>
      </p:pic>
      <p:pic>
        <p:nvPicPr>
          <p:cNvPr id="20" name="그림 1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93311" y="2946482"/>
            <a:ext cx="1620709" cy="1064870"/>
          </a:xfrm>
          <a:prstGeom prst="rect">
            <a:avLst/>
          </a:prstGeom>
        </p:spPr>
      </p:pic>
      <p:sp>
        <p:nvSpPr>
          <p:cNvPr id="22" name="TextBox 10"/>
          <p:cNvSpPr txBox="1"/>
          <p:nvPr/>
        </p:nvSpPr>
        <p:spPr bwMode="auto">
          <a:xfrm>
            <a:off x="360046" y="2069982"/>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ORACLE 11G</a:t>
            </a:r>
          </a:p>
        </p:txBody>
      </p:sp>
      <p:sp>
        <p:nvSpPr>
          <p:cNvPr id="23" name="TextBox 10"/>
          <p:cNvSpPr txBox="1"/>
          <p:nvPr/>
        </p:nvSpPr>
        <p:spPr bwMode="auto">
          <a:xfrm>
            <a:off x="1617268" y="2099520"/>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STS 3.9.5</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4" name="TextBox 10"/>
          <p:cNvSpPr txBox="1"/>
          <p:nvPr/>
        </p:nvSpPr>
        <p:spPr bwMode="auto">
          <a:xfrm>
            <a:off x="360046" y="3184972"/>
            <a:ext cx="116035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APACHE</a:t>
            </a:r>
            <a:br>
              <a:rPr lang="en-US" altLang="ko-KR" sz="1200" dirty="0">
                <a:latin typeface="Yu Gothic" panose="020B0400000000000000" pitchFamily="34" charset="-128"/>
                <a:ea typeface="Yu Gothic" panose="020B0400000000000000" pitchFamily="34" charset="-128"/>
                <a:cs typeface="함초롬돋움" panose="020B0604000101010101" pitchFamily="50" charset="-127"/>
              </a:rPr>
            </a:br>
            <a:r>
              <a:rPr lang="en-US" altLang="ko-KR" sz="1200">
                <a:latin typeface="Yu Gothic" panose="020B0400000000000000" pitchFamily="34" charset="-128"/>
                <a:ea typeface="Yu Gothic" panose="020B0400000000000000" pitchFamily="34" charset="-128"/>
                <a:cs typeface="함초롬돋움" panose="020B0604000101010101" pitchFamily="50" charset="-127"/>
              </a:rPr>
              <a:t>TOMCAT 9.0</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5" name="TextBox 10"/>
          <p:cNvSpPr txBox="1"/>
          <p:nvPr/>
        </p:nvSpPr>
        <p:spPr bwMode="auto">
          <a:xfrm>
            <a:off x="1600267" y="3263436"/>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JAVA </a:t>
            </a:r>
            <a:r>
              <a:rPr lang="en-US" altLang="ko-KR" sz="1200">
                <a:latin typeface="Yu Gothic" panose="020B0400000000000000" pitchFamily="34" charset="-128"/>
                <a:ea typeface="Yu Gothic" panose="020B0400000000000000" pitchFamily="34" charset="-128"/>
                <a:cs typeface="함초롬돋움" panose="020B0604000101010101" pitchFamily="50" charset="-127"/>
              </a:rPr>
              <a:t>JDK 1.8</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6" name="TextBox 10"/>
          <p:cNvSpPr txBox="1"/>
          <p:nvPr/>
        </p:nvSpPr>
        <p:spPr bwMode="auto">
          <a:xfrm>
            <a:off x="992559" y="4407907"/>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Spring 4.3.4</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27" name="TextBox 10"/>
          <p:cNvSpPr txBox="1"/>
          <p:nvPr/>
        </p:nvSpPr>
        <p:spPr bwMode="auto">
          <a:xfrm>
            <a:off x="3366035" y="2376519"/>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SLACK</a:t>
            </a:r>
          </a:p>
        </p:txBody>
      </p:sp>
      <p:sp>
        <p:nvSpPr>
          <p:cNvPr id="29" name="TextBox 10"/>
          <p:cNvSpPr txBox="1"/>
          <p:nvPr/>
        </p:nvSpPr>
        <p:spPr bwMode="auto">
          <a:xfrm>
            <a:off x="4660161" y="2376519"/>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dirty="0">
                <a:latin typeface="Yu Gothic" panose="020B0400000000000000" pitchFamily="34" charset="-128"/>
                <a:ea typeface="Yu Gothic" panose="020B0400000000000000" pitchFamily="34" charset="-128"/>
                <a:cs typeface="함초롬돋움" panose="020B0604000101010101" pitchFamily="50" charset="-127"/>
              </a:rPr>
              <a:t>Trello</a:t>
            </a:r>
          </a:p>
        </p:txBody>
      </p:sp>
      <p:sp>
        <p:nvSpPr>
          <p:cNvPr id="30" name="TextBox 10"/>
          <p:cNvSpPr txBox="1"/>
          <p:nvPr/>
        </p:nvSpPr>
        <p:spPr bwMode="auto">
          <a:xfrm>
            <a:off x="3928232" y="4008316"/>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SVN 4.3.0</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1" name="TextBox 10"/>
          <p:cNvSpPr txBox="1"/>
          <p:nvPr/>
        </p:nvSpPr>
        <p:spPr bwMode="auto">
          <a:xfrm>
            <a:off x="6923484" y="2208481"/>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MAVEN 3.5.2</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32" name="TextBox 10"/>
          <p:cNvSpPr txBox="1"/>
          <p:nvPr/>
        </p:nvSpPr>
        <p:spPr bwMode="auto">
          <a:xfrm>
            <a:off x="6923484" y="4065530"/>
            <a:ext cx="1160358"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a:latin typeface="Yu Gothic" panose="020B0400000000000000" pitchFamily="34" charset="-128"/>
                <a:ea typeface="Yu Gothic" panose="020B0400000000000000" pitchFamily="34" charset="-128"/>
                <a:cs typeface="함초롬돋움" panose="020B0604000101010101" pitchFamily="50" charset="-127"/>
              </a:rPr>
              <a:t>Jenkins 2.147</a:t>
            </a:r>
            <a:endParaRPr lang="en-US" altLang="ko-KR" sz="1200" dirty="0">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20640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10">
          <a:fgClr>
            <a:schemeClr val="bg2"/>
          </a:fgClr>
          <a:bgClr>
            <a:schemeClr val="bg1"/>
          </a:bgClr>
        </a:pattFill>
        <a:effectLst/>
      </p:bgPr>
    </p:bg>
    <p:spTree>
      <p:nvGrpSpPr>
        <p:cNvPr id="1" name=""/>
        <p:cNvGrpSpPr/>
        <p:nvPr/>
      </p:nvGrpSpPr>
      <p:grpSpPr>
        <a:xfrm>
          <a:off x="0" y="0"/>
          <a:ext cx="0" cy="0"/>
          <a:chOff x="0" y="0"/>
          <a:chExt cx="0" cy="0"/>
        </a:xfrm>
      </p:grpSpPr>
      <p:grpSp>
        <p:nvGrpSpPr>
          <p:cNvPr id="124" name="그룹 123"/>
          <p:cNvGrpSpPr/>
          <p:nvPr/>
        </p:nvGrpSpPr>
        <p:grpSpPr>
          <a:xfrm>
            <a:off x="521722" y="906258"/>
            <a:ext cx="7869321" cy="3537702"/>
            <a:chOff x="521721" y="882149"/>
            <a:chExt cx="7869321" cy="2967086"/>
          </a:xfrm>
        </p:grpSpPr>
        <p:grpSp>
          <p:nvGrpSpPr>
            <p:cNvPr id="6" name="그룹 5"/>
            <p:cNvGrpSpPr/>
            <p:nvPr/>
          </p:nvGrpSpPr>
          <p:grpSpPr>
            <a:xfrm>
              <a:off x="7400045" y="1209433"/>
              <a:ext cx="990997" cy="1065685"/>
              <a:chOff x="600125" y="129615"/>
              <a:chExt cx="990997" cy="1267257"/>
            </a:xfrm>
          </p:grpSpPr>
          <p:pic>
            <p:nvPicPr>
              <p:cNvPr id="4" name="그림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125" y="129615"/>
                <a:ext cx="990997" cy="990997"/>
              </a:xfrm>
              <a:prstGeom prst="rect">
                <a:avLst/>
              </a:prstGeom>
            </p:spPr>
          </p:pic>
          <p:sp>
            <p:nvSpPr>
              <p:cNvPr id="11" name="TextBox 10"/>
              <p:cNvSpPr txBox="1"/>
              <p:nvPr/>
            </p:nvSpPr>
            <p:spPr bwMode="auto">
              <a:xfrm>
                <a:off x="672552" y="1120609"/>
                <a:ext cx="918570" cy="27626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latin typeface="Yu Gothic" panose="020B0400000000000000" pitchFamily="34" charset="-128"/>
                    <a:ea typeface="Yu Gothic" panose="020B0400000000000000" pitchFamily="34" charset="-128"/>
                    <a:cs typeface="함초롬돋움" panose="020B0604000101010101" pitchFamily="50" charset="-127"/>
                  </a:rPr>
                  <a:t>Database</a:t>
                </a:r>
              </a:p>
            </p:txBody>
          </p:sp>
        </p:grpSp>
        <p:sp>
          <p:nvSpPr>
            <p:cNvPr id="15" name="모서리가 둥근 직사각형 14"/>
            <p:cNvSpPr/>
            <p:nvPr/>
          </p:nvSpPr>
          <p:spPr>
            <a:xfrm>
              <a:off x="5857549" y="935109"/>
              <a:ext cx="1152128" cy="1574410"/>
            </a:xfrm>
            <a:prstGeom prst="roundRect">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b="1" dirty="0" err="1">
                  <a:solidFill>
                    <a:schemeClr val="tx1"/>
                  </a:solidFill>
                  <a:latin typeface="Yu Gothic" panose="020B0400000000000000" pitchFamily="34" charset="-128"/>
                  <a:ea typeface="Yu Gothic" panose="020B0400000000000000" pitchFamily="34" charset="-128"/>
                  <a:cs typeface="함초롬돋움" panose="020B0604000101010101" pitchFamily="50" charset="-127"/>
                </a:rPr>
                <a:t>MyBatis</a:t>
              </a:r>
              <a:endParaRPr lang="ko-KR" altLang="en-US" sz="1600" b="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7" name="모서리가 둥근 직사각형 16"/>
            <p:cNvSpPr/>
            <p:nvPr/>
          </p:nvSpPr>
          <p:spPr>
            <a:xfrm>
              <a:off x="4183620" y="935109"/>
              <a:ext cx="1211133" cy="1574410"/>
            </a:xfrm>
            <a:prstGeom prst="roundRect">
              <a:avLst/>
            </a:prstGeom>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Service</a:t>
              </a:r>
              <a:endParaRPr lang="ko-KR" altLang="en-US" sz="1600" b="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 name="모서리가 둥근 직사각형 17"/>
            <p:cNvSpPr/>
            <p:nvPr/>
          </p:nvSpPr>
          <p:spPr>
            <a:xfrm>
              <a:off x="2495958" y="935110"/>
              <a:ext cx="1162449" cy="1574410"/>
            </a:xfrm>
            <a:prstGeom prst="roundRect">
              <a:avLst/>
            </a:prstGeom>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4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Controller</a:t>
              </a:r>
            </a:p>
          </p:txBody>
        </p:sp>
        <p:sp>
          <p:nvSpPr>
            <p:cNvPr id="19" name="모서리가 둥근 직사각형 18"/>
            <p:cNvSpPr/>
            <p:nvPr/>
          </p:nvSpPr>
          <p:spPr>
            <a:xfrm>
              <a:off x="828236" y="935110"/>
              <a:ext cx="1142509" cy="1574410"/>
            </a:xfrm>
            <a:prstGeom prst="round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6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Client</a:t>
              </a:r>
              <a:endParaRPr lang="ko-KR" altLang="en-US" sz="1600" b="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 name="모서리가 둥근 직사각형 19"/>
            <p:cNvSpPr/>
            <p:nvPr/>
          </p:nvSpPr>
          <p:spPr>
            <a:xfrm>
              <a:off x="828236" y="2836429"/>
              <a:ext cx="1169577" cy="1012806"/>
            </a:xfrm>
            <a:prstGeom prst="roundRect">
              <a:avLst/>
            </a:prstGeom>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4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JSP</a:t>
              </a:r>
            </a:p>
            <a:p>
              <a:pPr algn="ctr"/>
              <a:r>
                <a:rPr lang="en-US" altLang="ko-KR" sz="14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HTML</a:t>
              </a:r>
            </a:p>
            <a:p>
              <a:pPr algn="ctr"/>
              <a:r>
                <a:rPr lang="en-US" altLang="ko-KR" sz="14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CSS</a:t>
              </a:r>
            </a:p>
            <a:p>
              <a:pPr algn="ctr"/>
              <a:r>
                <a:rPr lang="en-US" altLang="ko-KR" sz="1400"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JavaScript</a:t>
              </a:r>
              <a:endParaRPr lang="ko-KR" altLang="en-US" sz="1400"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grpSp>
          <p:nvGrpSpPr>
            <p:cNvPr id="46" name="그룹 45"/>
            <p:cNvGrpSpPr/>
            <p:nvPr/>
          </p:nvGrpSpPr>
          <p:grpSpPr>
            <a:xfrm>
              <a:off x="1647043" y="1061827"/>
              <a:ext cx="1361933" cy="246655"/>
              <a:chOff x="1647043" y="1131366"/>
              <a:chExt cx="1361933" cy="293309"/>
            </a:xfrm>
          </p:grpSpPr>
          <p:cxnSp>
            <p:nvCxnSpPr>
              <p:cNvPr id="39" name="직선 화살표 연결선 38"/>
              <p:cNvCxnSpPr/>
              <p:nvPr/>
            </p:nvCxnSpPr>
            <p:spPr>
              <a:xfrm>
                <a:off x="1647043" y="1424675"/>
                <a:ext cx="10357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4" name="TextBox 10"/>
              <p:cNvSpPr txBox="1"/>
              <p:nvPr/>
            </p:nvSpPr>
            <p:spPr bwMode="auto">
              <a:xfrm>
                <a:off x="1784840" y="1131366"/>
                <a:ext cx="1224136" cy="276263"/>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Request</a:t>
                </a:r>
              </a:p>
            </p:txBody>
          </p:sp>
        </p:grpSp>
        <p:cxnSp>
          <p:nvCxnSpPr>
            <p:cNvPr id="48" name="직선 화살표 연결선 47"/>
            <p:cNvCxnSpPr/>
            <p:nvPr/>
          </p:nvCxnSpPr>
          <p:spPr>
            <a:xfrm flipH="1" flipV="1">
              <a:off x="1423209" y="2276581"/>
              <a:ext cx="4456" cy="6055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9" name="TextBox 10"/>
            <p:cNvSpPr txBox="1"/>
            <p:nvPr/>
          </p:nvSpPr>
          <p:spPr bwMode="auto">
            <a:xfrm>
              <a:off x="521721" y="2561849"/>
              <a:ext cx="994933" cy="2323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Response</a:t>
              </a:r>
            </a:p>
          </p:txBody>
        </p:sp>
        <p:sp>
          <p:nvSpPr>
            <p:cNvPr id="58" name="TextBox 10"/>
            <p:cNvSpPr txBox="1"/>
            <p:nvPr/>
          </p:nvSpPr>
          <p:spPr bwMode="auto">
            <a:xfrm>
              <a:off x="2083992" y="2763881"/>
              <a:ext cx="849944" cy="2323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view</a:t>
              </a:r>
            </a:p>
          </p:txBody>
        </p:sp>
        <p:cxnSp>
          <p:nvCxnSpPr>
            <p:cNvPr id="65" name="직선 화살표 연결선 64"/>
            <p:cNvCxnSpPr/>
            <p:nvPr/>
          </p:nvCxnSpPr>
          <p:spPr>
            <a:xfrm flipH="1">
              <a:off x="5093593" y="1323341"/>
              <a:ext cx="10932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9" name="TextBox 10"/>
            <p:cNvSpPr txBox="1"/>
            <p:nvPr/>
          </p:nvSpPr>
          <p:spPr bwMode="auto">
            <a:xfrm>
              <a:off x="4818690" y="897010"/>
              <a:ext cx="1795939" cy="3872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Session Template</a:t>
              </a:r>
              <a:b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br>
              <a:r>
                <a:rPr lang="ja-JP" altLang="en-US"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注入</a:t>
              </a:r>
              <a:endPar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cxnSp>
          <p:nvCxnSpPr>
            <p:cNvPr id="74" name="직선 화살표 연결선 73"/>
            <p:cNvCxnSpPr/>
            <p:nvPr/>
          </p:nvCxnSpPr>
          <p:spPr>
            <a:xfrm flipH="1">
              <a:off x="3245746" y="1308480"/>
              <a:ext cx="109324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5" name="TextBox 10"/>
            <p:cNvSpPr txBox="1"/>
            <p:nvPr/>
          </p:nvSpPr>
          <p:spPr bwMode="auto">
            <a:xfrm>
              <a:off x="3008975" y="882149"/>
              <a:ext cx="1795939" cy="38720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defRPr/>
              </a:pPr>
              <a: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Service</a:t>
              </a:r>
              <a:br>
                <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br>
              <a:r>
                <a:rPr lang="ja-JP" altLang="en-US"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rPr>
                <a:t>注入</a:t>
              </a:r>
              <a:endParaRPr lang="en-US" altLang="ko-KR" sz="1200" b="1" dirty="0">
                <a:solidFill>
                  <a:schemeClr val="tx1">
                    <a:lumMod val="65000"/>
                    <a:lumOff val="35000"/>
                  </a:schemeClr>
                </a:solidFill>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76" name="정육면체 75"/>
            <p:cNvSpPr/>
            <p:nvPr/>
          </p:nvSpPr>
          <p:spPr>
            <a:xfrm>
              <a:off x="2711764" y="2791105"/>
              <a:ext cx="810781" cy="519270"/>
            </a:xfrm>
            <a:prstGeom prst="cube">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200" b="1" dirty="0">
                  <a:solidFill>
                    <a:schemeClr val="tx1"/>
                  </a:solidFill>
                  <a:latin typeface="Yu Gothic" panose="020B0400000000000000" pitchFamily="34" charset="-128"/>
                  <a:ea typeface="Yu Gothic" panose="020B0400000000000000" pitchFamily="34" charset="-128"/>
                  <a:cs typeface="함초롬돋움" panose="020B0604000101010101" pitchFamily="50" charset="-127"/>
                </a:rPr>
                <a:t>Model</a:t>
              </a:r>
              <a:endParaRPr lang="ko-KR" altLang="en-US" sz="1200" b="1" dirty="0">
                <a:solidFill>
                  <a:schemeClr val="tx1"/>
                </a:solidFill>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112" name="직선 화살표 연결선 111"/>
            <p:cNvCxnSpPr/>
            <p:nvPr/>
          </p:nvCxnSpPr>
          <p:spPr>
            <a:xfrm>
              <a:off x="3118815" y="2275119"/>
              <a:ext cx="0" cy="63538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7" name="직선 화살표 연결선 116"/>
            <p:cNvCxnSpPr/>
            <p:nvPr/>
          </p:nvCxnSpPr>
          <p:spPr>
            <a:xfrm flipH="1">
              <a:off x="1906004" y="3014325"/>
              <a:ext cx="90259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26" name="TextBox 10"/>
          <p:cNvSpPr txBox="1"/>
          <p:nvPr/>
        </p:nvSpPr>
        <p:spPr bwMode="auto">
          <a:xfrm>
            <a:off x="2947395" y="3966908"/>
            <a:ext cx="6018002" cy="954107"/>
          </a:xfrm>
          <a:prstGeom prst="rect">
            <a:avLst/>
          </a:prstGeom>
          <a:noFill/>
          <a:ln>
            <a:solidFill>
              <a:schemeClr val="tx2">
                <a:lumMod val="60000"/>
                <a:lumOff val="40000"/>
              </a:schemeClr>
            </a:solidFill>
          </a:ln>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342860" indent="-342860">
              <a:buFont typeface="+mj-lt"/>
              <a:buAutoNum type="arabicPeriod"/>
              <a:defRPr/>
            </a:pP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インディゲームの紹介</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ファンディング</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 · </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ダウンロードできるサイト</a:t>
            </a:r>
            <a:endParaRPr lang="en-US" altLang="ja-JP"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Spring</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で機能を具現</a:t>
            </a:r>
            <a:endParaRPr lang="en-US" altLang="ja-JP"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Oracle</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でデータベース管理</a:t>
            </a:r>
            <a:endParaRPr lang="en-US" altLang="ko-KR" sz="1400" b="1" dirty="0">
              <a:latin typeface="Yu Gothic" panose="020B0400000000000000" pitchFamily="34" charset="-128"/>
              <a:ea typeface="Yu Gothic" panose="020B0400000000000000" pitchFamily="34" charset="-128"/>
              <a:cs typeface="함초롬돋움" panose="020B0604000101010101" pitchFamily="50" charset="-127"/>
            </a:endParaRPr>
          </a:p>
          <a:p>
            <a:pPr marL="342860" indent="-342860">
              <a:buFont typeface="+mj-lt"/>
              <a:buAutoNum type="arabicPeriod"/>
              <a:defRPr/>
            </a:pP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Trello</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や</a:t>
            </a:r>
            <a:r>
              <a:rPr lang="en-US" altLang="ko-KR" sz="1400" b="1" dirty="0">
                <a:latin typeface="Yu Gothic" panose="020B0400000000000000" pitchFamily="34" charset="-128"/>
                <a:ea typeface="Yu Gothic" panose="020B0400000000000000" pitchFamily="34" charset="-128"/>
                <a:cs typeface="함초롬돋움" panose="020B0604000101010101" pitchFamily="50" charset="-127"/>
              </a:rPr>
              <a:t>Slack</a:t>
            </a:r>
            <a:r>
              <a:rPr lang="ja-JP" altLang="en-US" sz="1400" b="1" dirty="0">
                <a:latin typeface="Yu Gothic" panose="020B0400000000000000" pitchFamily="34" charset="-128"/>
                <a:ea typeface="Yu Gothic" panose="020B0400000000000000" pitchFamily="34" charset="-128"/>
                <a:cs typeface="함초롬돋움" panose="020B0604000101010101" pitchFamily="50" charset="-127"/>
              </a:rPr>
              <a:t>でチームのメンバーたちと協力</a:t>
            </a:r>
            <a:r>
              <a:rPr lang="ko-KR" altLang="en-US" sz="1400" b="1" dirty="0">
                <a:latin typeface="Yu Gothic" panose="020B0400000000000000" pitchFamily="34" charset="-128"/>
                <a:ea typeface="함초롬돋움" panose="020B0604000101010101" pitchFamily="50" charset="-127"/>
                <a:cs typeface="함초롬돋움" panose="020B0604000101010101" pitchFamily="50" charset="-127"/>
              </a:rPr>
              <a:t>  </a:t>
            </a:r>
            <a:endParaRPr lang="en-US" altLang="ko-KR" sz="1400" b="1" dirty="0">
              <a:latin typeface="Yu Gothic" panose="020B0400000000000000" pitchFamily="34" charset="-128"/>
              <a:ea typeface="Yu Gothic" panose="020B0400000000000000" pitchFamily="34" charset="-128"/>
              <a:cs typeface="함초롬돋움" panose="020B0604000101010101" pitchFamily="50" charset="-127"/>
            </a:endParaRPr>
          </a:p>
        </p:txBody>
      </p:sp>
      <p:sp>
        <p:nvSpPr>
          <p:cNvPr id="133"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34" name="그림 1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135" name="TextBox 10"/>
          <p:cNvSpPr txBox="1"/>
          <p:nvPr/>
        </p:nvSpPr>
        <p:spPr bwMode="auto">
          <a:xfrm>
            <a:off x="393000" y="47020"/>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8ADB"/>
                </a:solidFill>
                <a:latin typeface="Yu Gothic" panose="020B0400000000000000" pitchFamily="34" charset="-128"/>
                <a:ea typeface="Yu Gothic" panose="020B0400000000000000" pitchFamily="34" charset="-128"/>
                <a:cs typeface="함초롬돋움" panose="020B0604000101010101" pitchFamily="50" charset="-127"/>
              </a:rPr>
              <a:t>概要</a:t>
            </a:r>
            <a:endParaRPr lang="en-US" altLang="ko-KR" b="1" dirty="0">
              <a:solidFill>
                <a:srgbClr val="1C8ADB"/>
              </a:solidFill>
              <a:latin typeface="Yu Gothic" panose="020B0400000000000000" pitchFamily="34" charset="-128"/>
              <a:ea typeface="Yu Gothic" panose="020B0400000000000000" pitchFamily="34" charset="-128"/>
              <a:cs typeface="함초롬돋움" panose="020B0604000101010101" pitchFamily="50" charset="-127"/>
            </a:endParaRPr>
          </a:p>
        </p:txBody>
      </p:sp>
    </p:spTree>
    <p:extLst>
      <p:ext uri="{BB962C8B-B14F-4D97-AF65-F5344CB8AC3E}">
        <p14:creationId xmlns:p14="http://schemas.microsoft.com/office/powerpoint/2010/main" val="376663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3544789132"/>
              </p:ext>
            </p:extLst>
          </p:nvPr>
        </p:nvGraphicFramePr>
        <p:xfrm>
          <a:off x="107505" y="685187"/>
          <a:ext cx="8788847" cy="4406459"/>
        </p:xfrm>
        <a:graphic>
          <a:graphicData uri="http://schemas.openxmlformats.org/drawingml/2006/table">
            <a:tbl>
              <a:tblPr>
                <a:tableStyleId>{5C22544A-7EE6-4342-B048-85BDC9FD1C3A}</a:tableStyleId>
              </a:tblPr>
              <a:tblGrid>
                <a:gridCol w="749852">
                  <a:extLst>
                    <a:ext uri="{9D8B030D-6E8A-4147-A177-3AD203B41FA5}">
                      <a16:colId xmlns:a16="http://schemas.microsoft.com/office/drawing/2014/main" val="3810394862"/>
                    </a:ext>
                  </a:extLst>
                </a:gridCol>
                <a:gridCol w="798807">
                  <a:extLst>
                    <a:ext uri="{9D8B030D-6E8A-4147-A177-3AD203B41FA5}">
                      <a16:colId xmlns:a16="http://schemas.microsoft.com/office/drawing/2014/main" val="4097357819"/>
                    </a:ext>
                  </a:extLst>
                </a:gridCol>
                <a:gridCol w="1054395">
                  <a:extLst>
                    <a:ext uri="{9D8B030D-6E8A-4147-A177-3AD203B41FA5}">
                      <a16:colId xmlns:a16="http://schemas.microsoft.com/office/drawing/2014/main" val="431867645"/>
                    </a:ext>
                  </a:extLst>
                </a:gridCol>
                <a:gridCol w="2134648">
                  <a:extLst>
                    <a:ext uri="{9D8B030D-6E8A-4147-A177-3AD203B41FA5}">
                      <a16:colId xmlns:a16="http://schemas.microsoft.com/office/drawing/2014/main" val="657823386"/>
                    </a:ext>
                  </a:extLst>
                </a:gridCol>
                <a:gridCol w="1188077">
                  <a:extLst>
                    <a:ext uri="{9D8B030D-6E8A-4147-A177-3AD203B41FA5}">
                      <a16:colId xmlns:a16="http://schemas.microsoft.com/office/drawing/2014/main" val="2213457849"/>
                    </a:ext>
                  </a:extLst>
                </a:gridCol>
                <a:gridCol w="2863068">
                  <a:extLst>
                    <a:ext uri="{9D8B030D-6E8A-4147-A177-3AD203B41FA5}">
                      <a16:colId xmlns:a16="http://schemas.microsoft.com/office/drawing/2014/main" val="76663414"/>
                    </a:ext>
                  </a:extLst>
                </a:gridCol>
              </a:tblGrid>
              <a:tr h="216000">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hMerge="1">
                  <a:txBody>
                    <a:bodyPr/>
                    <a:lstStyle/>
                    <a:p>
                      <a:pPr latinLnBrk="1"/>
                      <a:endParaRPr lang="ko-KR" altLang="en-US" dirty="0"/>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55669">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en-US" sz="1000" b="1"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extLst>
                  <a:ext uri="{0D108BD9-81ED-4DB2-BD59-A6C34878D82A}">
                    <a16:rowId xmlns:a16="http://schemas.microsoft.com/office/drawing/2014/main" val="854149257"/>
                  </a:ext>
                </a:extLst>
              </a:tr>
              <a:tr h="229789">
                <a:tc>
                  <a:txBody>
                    <a:bodyPr/>
                    <a:lstStyle/>
                    <a:p>
                      <a:pPr algn="ctr" fontAlgn="ctr"/>
                      <a:r>
                        <a:rPr lang="en-US" sz="1000" b="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Main</a:t>
                      </a:r>
                      <a:endParaRPr 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およびパスワードを入力した時次の画面であるメーン画面に移動する機能</a:t>
                      </a:r>
                      <a:endPar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299843406"/>
                  </a:ext>
                </a:extLst>
              </a:tr>
              <a:tr h="117288">
                <a:tc rowSpan="8">
                  <a:txBody>
                    <a:bodyPr/>
                    <a:lstStyle/>
                    <a:p>
                      <a:pPr algn="ctr" fontAlgn="ctr"/>
                      <a:r>
                        <a:rPr lang="en-US" sz="1000" b="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a:t>
                      </a:r>
                      <a:r>
                        <a:rPr lang="ko-KR" altLang="en-US" sz="1000" b="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管理者ログアウト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ログアウトして、ログイン画面に帰る</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2310470885"/>
                  </a:ext>
                </a:extLst>
              </a:tr>
              <a:tr h="229789">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rowSpan="4">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会員詳細情報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会員の名前</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E-Mail</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）パスワード電話番号、クリエーター権限など詳しい会員情報を確認・修正する機能</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395830387"/>
                  </a:ext>
                </a:extLst>
              </a:tr>
              <a:tr h="54713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後援現状紹介</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後援の日付、ゲームの名前、後援番号、金額、手数料など確認し、会員・日付別など後援総額と手数料を計算し表現</a:t>
                      </a:r>
                      <a:endParaRPr lang="en-US" altLang="ja-JP" sz="80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返金はクリエーターが活動しないと判断する時、クリエーターがもらう前にできるようにする</a:t>
                      </a:r>
                    </a:p>
                  </a:txBody>
                  <a:tcPr marL="5187" marR="5187" marT="5187" marB="0" anchor="ctr">
                    <a:solidFill>
                      <a:schemeClr val="accent3">
                        <a:lumMod val="20000"/>
                        <a:lumOff val="80000"/>
                      </a:schemeClr>
                    </a:solidFill>
                  </a:tcPr>
                </a:tc>
                <a:extLst>
                  <a:ext uri="{0D108BD9-81ED-4DB2-BD59-A6C34878D82A}">
                    <a16:rowId xmlns:a16="http://schemas.microsoft.com/office/drawing/2014/main" val="1465359944"/>
                  </a:ext>
                </a:extLst>
              </a:tr>
              <a:tr h="56729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ja-JP" altLang="en-US" sz="1000" b="0" i="0" u="none" strike="noStrike"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返金進行</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入金者名</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後援ゲーム</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後援金額</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手数料</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決定方式</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後援日付</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簡単な情報を提供し返金完了ボタンを押してお知らせ画面をもう一度確認後進行</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177583827"/>
                  </a:ext>
                </a:extLst>
              </a:tr>
              <a:tr h="79229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会員統計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総利用者数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30504000101010101" pitchFamily="18" charset="-127"/>
                        </a:rPr>
                        <a:t>一般利用者数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クリエーター数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後援者数</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現</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後援金額</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p>
                      <a:pPr algn="l" fontAlgn="ct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977632715"/>
                  </a:ext>
                </a:extLst>
              </a:tr>
              <a:tr h="454792">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rowSpan="3">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60000"/>
                        <a:lumOff val="40000"/>
                      </a:schemeClr>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アップロード</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rowSpan="2">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掲示板紹介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rowSpan="2">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掲示板修正</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登録した掲示物を照会</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タグ</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また</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ジャンル、カテゴリー</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に</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検索</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目録で</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掲示物を選択したら、後援をもらった金額、掲示者など掲示物の詳しい情報を確認できる</a:t>
                      </a:r>
                      <a:endParaRPr lang="en-US" altLang="ko-KR" sz="8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4161157409"/>
                  </a:ext>
                </a:extLst>
              </a:tr>
              <a:tr h="34229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vMerge="1">
                  <a:txBody>
                    <a:bodyPr/>
                    <a:lstStyle/>
                    <a:p>
                      <a:pPr latinLnBrk="1"/>
                      <a:endParaRPr lang="ko-KR" altLang="en-US"/>
                    </a:p>
                  </a:txBody>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選択した掲示物の情報を修正できる</a:t>
                      </a:r>
                      <a:b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登録した掲示物の削除やコメントの削除、推薦ゲーム登録機能追加</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2548924263"/>
                  </a:ext>
                </a:extLst>
              </a:tr>
              <a:tr h="454792">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5187" marR="5187" marT="5187" marB="0" anchor="ctr">
                    <a:solidFill>
                      <a:schemeClr val="accent5">
                        <a:lumMod val="40000"/>
                        <a:lumOff val="60000"/>
                      </a:schemeClr>
                    </a:solidFill>
                  </a:tcP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掲示板登録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40000"/>
                        <a:lumOff val="60000"/>
                      </a:schemeClr>
                    </a:solidFill>
                  </a:tcPr>
                </a:tc>
                <a:tc>
                  <a:txBody>
                    <a:bodyPr/>
                    <a:lstStyle/>
                    <a:p>
                      <a:pPr algn="ctr" fontAlgn="ctr"/>
                      <a:r>
                        <a:rPr lang="ja-JP" altLang="en-US"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管理者掲示板登録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(admin)</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が</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登録した掲示物</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お知らせ、イベント、推薦など</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を</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一番上の掲示物に固定</a:t>
                      </a:r>
                      <a:endParaRPr lang="ko-KR" altLang="en-US" sz="8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tc>
                  <a:txBody>
                    <a:bodyPr/>
                    <a:lstStyle/>
                    <a:p>
                      <a:pPr algn="l" fontAlgn="ct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(admin)</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のお知らせやイベント</a:t>
                      </a:r>
                      <a:r>
                        <a:rPr lang="ko-KR"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FAQ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など</a:t>
                      </a:r>
                      <a:r>
                        <a:rPr lang="ko-KR" altLang="en-US" sz="8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8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重要な内容を登録する機能</a:t>
                      </a:r>
                      <a:endParaRPr lang="ko-KR" altLang="en-US" sz="8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chemeClr val="accent3">
                        <a:lumMod val="20000"/>
                        <a:lumOff val="80000"/>
                      </a:schemeClr>
                    </a:solidFill>
                  </a:tcPr>
                </a:tc>
                <a:extLst>
                  <a:ext uri="{0D108BD9-81ED-4DB2-BD59-A6C34878D82A}">
                    <a16:rowId xmlns:a16="http://schemas.microsoft.com/office/drawing/2014/main" val="3174707671"/>
                  </a:ext>
                </a:extLst>
              </a:tr>
            </a:tbl>
          </a:graphicData>
        </a:graphic>
      </p:graphicFrame>
      <p:sp>
        <p:nvSpPr>
          <p:cNvPr id="9"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1" name="그림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12"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62410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842549013"/>
              </p:ext>
            </p:extLst>
          </p:nvPr>
        </p:nvGraphicFramePr>
        <p:xfrm>
          <a:off x="107505" y="685186"/>
          <a:ext cx="8784977" cy="4477904"/>
        </p:xfrm>
        <a:graphic>
          <a:graphicData uri="http://schemas.openxmlformats.org/drawingml/2006/table">
            <a:tbl>
              <a:tblPr>
                <a:tableStyleId>{5C22544A-7EE6-4342-B048-85BDC9FD1C3A}</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1094612">
                  <a:extLst>
                    <a:ext uri="{9D8B030D-6E8A-4147-A177-3AD203B41FA5}">
                      <a16:colId xmlns:a16="http://schemas.microsoft.com/office/drawing/2014/main" val="431867645"/>
                    </a:ext>
                  </a:extLst>
                </a:gridCol>
                <a:gridCol w="1591006">
                  <a:extLst>
                    <a:ext uri="{9D8B030D-6E8A-4147-A177-3AD203B41FA5}">
                      <a16:colId xmlns:a16="http://schemas.microsoft.com/office/drawing/2014/main" val="657823386"/>
                    </a:ext>
                  </a:extLst>
                </a:gridCol>
                <a:gridCol w="1982224">
                  <a:extLst>
                    <a:ext uri="{9D8B030D-6E8A-4147-A177-3AD203B41FA5}">
                      <a16:colId xmlns:a16="http://schemas.microsoft.com/office/drawing/2014/main" val="2213457849"/>
                    </a:ext>
                  </a:extLst>
                </a:gridCol>
                <a:gridCol w="2520282">
                  <a:extLst>
                    <a:ext uri="{9D8B030D-6E8A-4147-A177-3AD203B41FA5}">
                      <a16:colId xmlns:a16="http://schemas.microsoft.com/office/drawing/2014/main" val="76663414"/>
                    </a:ext>
                  </a:extLst>
                </a:gridCol>
              </a:tblGrid>
              <a:tr h="216000">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88748">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a:solidFill>
                          <a:srgbClr val="FFFFFF"/>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303465">
                <a:tc rowSpan="6">
                  <a:txBody>
                    <a:bodyPr/>
                    <a:lstStyle/>
                    <a:p>
                      <a:pPr algn="ctr" fontAlgn="ct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a:t>
                      </a: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FAQ</a:t>
                      </a:r>
                    </a:p>
                  </a:txBody>
                  <a:tcPr marL="9525" marR="9525" marT="9525" marB="0" anchor="ctr">
                    <a:solidFill>
                      <a:schemeClr val="accent3">
                        <a:lumMod val="40000"/>
                        <a:lumOff val="60000"/>
                      </a:schemeClr>
                    </a:solidFill>
                  </a:tcPr>
                </a:tc>
                <a:tc>
                  <a:txBody>
                    <a:bodyPr/>
                    <a:lstStyle/>
                    <a:p>
                      <a:pPr algn="ctr" fontAlgn="ct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FAQ </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照会、修正、削除</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よくする質問を照会で目録を押した時詳しい情報を確認、修正、削除する機能</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323611">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問い合わせ</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marL="0" marR="0" indent="0" algn="ctr" defTabSz="914334" rtl="0" eaLnBrk="1" fontAlgn="ctr" latinLnBrk="1" hangingPunct="1">
                        <a:lnSpc>
                          <a:spcPct val="100000"/>
                        </a:lnSpc>
                        <a:spcBef>
                          <a:spcPts val="0"/>
                        </a:spcBef>
                        <a:spcAft>
                          <a:spcPts val="0"/>
                        </a:spcAft>
                        <a:buClrTx/>
                        <a:buSzTx/>
                        <a:buFontTx/>
                        <a:buNone/>
                        <a:tabLst/>
                        <a:defRPr/>
                      </a:pP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問い合わせ</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照会、修正、削除</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使用者が作成した</a:t>
                      </a:r>
                      <a:r>
                        <a:rPr lang="en-US" altLang="ja-JP"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対１問い合わせを</a:t>
                      </a:r>
                      <a:r>
                        <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登録</a:t>
                      </a:r>
                      <a:r>
                        <a:rPr lang="ko-KR"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照会。目録を押して入り詳しい情報を確認</a:t>
                      </a:r>
                      <a:r>
                        <a:rPr lang="ko-KR"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修正</a:t>
                      </a:r>
                      <a:r>
                        <a:rPr lang="ko-KR"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削除する機能。</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310470885"/>
                  </a:ext>
                </a:extLst>
              </a:tr>
              <a:tr h="1033606">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クリエーター管理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活動クリエーター照会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　照会</a:t>
                      </a:r>
                      <a:r>
                        <a:rPr lang="ko-KR"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修正</a:t>
                      </a: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クリエーター最高権限</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ギャラリー登録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業績登録など</a:t>
                      </a:r>
                      <a: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可能</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クリエーター登録</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アプロード</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自分の掲示物修正</a:t>
                      </a:r>
                      <a: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自分の掲示物の管理可</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クリエーターとして活動が一時中断した会員</a:t>
                      </a:r>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ゲームクリエーターの名前、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、パスワード、電話番号、詳しい情報照会、照会からリストをクリックして入り、詳細な情報を確認、修正する機能、ゲームクリエーターにランク付けして管理権限を与える。</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395830387"/>
                  </a:ext>
                </a:extLst>
              </a:tr>
              <a:tr h="44949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marL="0" marR="0" indent="0" algn="ctr" defTabSz="914400" rtl="0" eaLnBrk="1" fontAlgn="b"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休眠クリエーター照会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p>
                      <a:pPr algn="ctr" fontAlgn="b"/>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40000"/>
                        <a:lumOff val="60000"/>
                      </a:schemeClr>
                    </a:solidFill>
                  </a:tcPr>
                </a:tc>
                <a:tc>
                  <a:txBody>
                    <a:bodyPr/>
                    <a:lstStyle/>
                    <a:p>
                      <a:pPr marL="0" marR="0" indent="0" algn="ctr" defTabSz="914400" rtl="0" eaLnBrk="1" fontAlgn="b" latinLnBrk="1" hangingPunct="1">
                        <a:lnSpc>
                          <a:spcPct val="100000"/>
                        </a:lnSpc>
                        <a:spcBef>
                          <a:spcPts val="0"/>
                        </a:spcBef>
                        <a:spcAft>
                          <a:spcPts val="0"/>
                        </a:spcAft>
                        <a:buClrTx/>
                        <a:buSzTx/>
                        <a:buFontTx/>
                        <a:buNone/>
                        <a:tabLst/>
                        <a:defRPr/>
                      </a:pP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休眠クリエーター</a:t>
                      </a:r>
                      <a:r>
                        <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照会</a:t>
                      </a:r>
                      <a:r>
                        <a:rPr lang="ko-KR"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a:t>
                      </a:r>
                      <a:endParaRPr lang="en-US" altLang="ja-JP" sz="10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400" rtl="0" eaLnBrk="1" fontAlgn="b" latinLnBrk="1" hangingPunct="1">
                        <a:lnSpc>
                          <a:spcPct val="100000"/>
                        </a:lnSpc>
                        <a:spcBef>
                          <a:spcPts val="0"/>
                        </a:spcBef>
                        <a:spcAft>
                          <a:spcPts val="0"/>
                        </a:spcAft>
                        <a:buClrTx/>
                        <a:buSzTx/>
                        <a:buFontTx/>
                        <a:buNone/>
                        <a:tabLst/>
                        <a:defRPr/>
                      </a:pPr>
                      <a:endParaRPr lang="ko-KR" altLang="en-US" sz="10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endParaRPr lang="ko-KR" altLang="en-US" sz="9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クリエーターの基本情報を呼び込むが、休眠クリエーターだけが照会する。</a:t>
                      </a:r>
                      <a:b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b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活動を始めるクリエーターに権限の復旧機能。</a:t>
                      </a:r>
                      <a:endPar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1465359944"/>
                  </a:ext>
                </a:extLst>
              </a:tr>
              <a:tr h="887578">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管理者管理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管理者生成</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a:t>
                      </a:r>
                      <a:r>
                        <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生成など情報登録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最高管理者</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全ての権限がある</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修正の対しての権限がない</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修正の対した権限がなくお知らに対した返事だけ可能</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、パスワード、電話番号、住民番号を入力し、管理者登録、管理者に等級をつけて管理権限を与える。</a:t>
                      </a:r>
                    </a:p>
                  </a:txBody>
                  <a:tcPr marL="9525" marR="9525" marT="9525" marB="0" anchor="ctr">
                    <a:solidFill>
                      <a:schemeClr val="accent3">
                        <a:lumMod val="20000"/>
                        <a:lumOff val="80000"/>
                      </a:schemeClr>
                    </a:solidFill>
                  </a:tcPr>
                </a:tc>
                <a:extLst>
                  <a:ext uri="{0D108BD9-81ED-4DB2-BD59-A6C34878D82A}">
                    <a16:rowId xmlns:a16="http://schemas.microsoft.com/office/drawing/2014/main" val="177583827"/>
                  </a:ext>
                </a:extLst>
              </a:tr>
              <a:tr h="887578">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marL="0" marR="0" indent="0" algn="ctr" defTabSz="914334"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管理者照会、修正</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管理者等級</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最高管理者</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全ての権限がある</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B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管理者登録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修正の対しての権限がない</a:t>
                      </a:r>
                      <a:br>
                        <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rPr>
                      </a:b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C –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全ての登録</a:t>
                      </a:r>
                      <a:r>
                        <a:rPr lang="ko-KR"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ko-KR"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900" b="0" i="0" u="none" strike="noStrike" dirty="0">
                          <a:solidFill>
                            <a:srgbClr val="000000"/>
                          </a:solidFill>
                          <a:effectLst/>
                          <a:latin typeface="Yu Gothic" panose="020B0400000000000000" pitchFamily="34" charset="-128"/>
                          <a:ea typeface="Yu Gothic" panose="020B0400000000000000" pitchFamily="34" charset="-128"/>
                          <a:cs typeface="함초롬돋움" panose="020B0604000101010101" pitchFamily="50" charset="-127"/>
                        </a:rPr>
                        <a:t>修正の対した権限がなくお知らに対した返事だけ可能</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管理者の名前、</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ID(</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電子メール</a:t>
                      </a:r>
                      <a:r>
                        <a:rPr lang="en-US" altLang="ja-JP"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9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、パスワード、電話番号、住民番号、詳しい情報照会、照会からリストをクリックして入り、詳細な情報を確認、修正する機能、管理者に等級を付けて管理権限を与える。</a:t>
                      </a:r>
                      <a:endParaRPr lang="ko-KR" altLang="en-US" sz="900" b="0" i="0" u="none" strike="noStrike" dirty="0">
                        <a:solidFill>
                          <a:srgbClr val="000000"/>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977632715"/>
                  </a:ext>
                </a:extLst>
              </a:tr>
            </a:tbl>
          </a:graphicData>
        </a:graphic>
      </p:graphicFrame>
      <p:sp>
        <p:nvSpPr>
          <p:cNvPr id="22"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23" name="그림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Admin</a:t>
            </a:r>
          </a:p>
        </p:txBody>
      </p:sp>
    </p:spTree>
    <p:extLst>
      <p:ext uri="{BB962C8B-B14F-4D97-AF65-F5344CB8AC3E}">
        <p14:creationId xmlns:p14="http://schemas.microsoft.com/office/powerpoint/2010/main" val="2272957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2915455846"/>
              </p:ext>
            </p:extLst>
          </p:nvPr>
        </p:nvGraphicFramePr>
        <p:xfrm>
          <a:off x="107505" y="685182"/>
          <a:ext cx="8784977" cy="4544132"/>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1094612">
                  <a:extLst>
                    <a:ext uri="{9D8B030D-6E8A-4147-A177-3AD203B41FA5}">
                      <a16:colId xmlns:a16="http://schemas.microsoft.com/office/drawing/2014/main" val="431867645"/>
                    </a:ext>
                  </a:extLst>
                </a:gridCol>
                <a:gridCol w="692912">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226387">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65166">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169712">
                <a:tc rowSpan="8">
                  <a:txBody>
                    <a:bodyPr/>
                    <a:lstStyle/>
                    <a:p>
                      <a:pPr algn="ctr" fontAlgn="ctr"/>
                      <a:r>
                        <a:rPr lang="en-US" altLang="ko-KR"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header</a:t>
                      </a: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ログイン後</a:t>
                      </a: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ログアウトに変更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ログイン画面に移動、ログインした後はログアウトに変更。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648899">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会員登録</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一般会員</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b"/>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b">
                    <a:solidFill>
                      <a:schemeClr val="accent3">
                        <a:lumMod val="20000"/>
                        <a:lumOff val="80000"/>
                      </a:schemeClr>
                    </a:solidFill>
                  </a:tcPr>
                </a:tc>
                <a:tc>
                  <a:txBody>
                    <a:bodyPr/>
                    <a:lstStyle/>
                    <a:p>
                      <a:pPr marL="0" marR="0" indent="0" algn="l" defTabSz="914295" rtl="0" eaLnBrk="1" fontAlgn="b" latinLnBrk="1" hangingPunct="1">
                        <a:lnSpc>
                          <a:spcPct val="100000"/>
                        </a:lnSpc>
                        <a:spcBef>
                          <a:spcPts val="0"/>
                        </a:spcBef>
                        <a:spcAft>
                          <a:spcPts val="0"/>
                        </a:spcAft>
                        <a:buClrTx/>
                        <a:buSzTx/>
                        <a:buFontTx/>
                        <a:buNone/>
                        <a:tabLst/>
                        <a:defRPr/>
                      </a:pP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氏名、生年月日、</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E-mail</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、電話番号</a:t>
                      </a:r>
                      <a:b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の上</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4</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つの入力を受けて一般会員を入力する。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ゲームを利用したり情報を見たりする人のための申請</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b"/>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ページ。</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2310470885"/>
                  </a:ext>
                </a:extLst>
              </a:tr>
              <a:tr h="808628">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クリエーター</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b"/>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b">
                    <a:solidFill>
                      <a:schemeClr val="accent3">
                        <a:lumMod val="20000"/>
                        <a:lumOff val="80000"/>
                      </a:schemeClr>
                    </a:solidFill>
                  </a:tcPr>
                </a:tc>
                <a:tc>
                  <a:txBody>
                    <a:bodyPr/>
                    <a:lstStyle/>
                    <a:p>
                      <a:pPr marL="0" marR="0" indent="0" algn="l" defTabSz="914295" rtl="0" eaLnBrk="1" fontAlgn="b" latinLnBrk="1" hangingPunct="1">
                        <a:lnSpc>
                          <a:spcPct val="100000"/>
                        </a:lnSpc>
                        <a:spcBef>
                          <a:spcPts val="0"/>
                        </a:spcBef>
                        <a:spcAft>
                          <a:spcPts val="0"/>
                        </a:spcAft>
                        <a:buClrTx/>
                        <a:buSzTx/>
                        <a:buFontTx/>
                        <a:buNone/>
                        <a:tabLst/>
                        <a:defRPr/>
                      </a:pP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会社</a:t>
                      </a:r>
                      <a:r>
                        <a:rPr lang="en-US" altLang="zh-TW" sz="1000" b="0" i="0" kern="1200" dirty="0">
                          <a:solidFill>
                            <a:schemeClr val="dk1"/>
                          </a:solidFill>
                          <a:effectLst/>
                          <a:latin typeface="Yu Gothic" panose="020B0400000000000000" pitchFamily="34" charset="-128"/>
                          <a:ea typeface="Yu Gothic" panose="020B0400000000000000" pitchFamily="34" charset="-128"/>
                          <a:cs typeface="+mn-cs"/>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企業</a:t>
                      </a:r>
                      <a:r>
                        <a:rPr lang="en-US" altLang="zh-TW" sz="1000" b="0" i="0" kern="1200" dirty="0">
                          <a:solidFill>
                            <a:schemeClr val="dk1"/>
                          </a:solidFill>
                          <a:effectLst/>
                          <a:latin typeface="Yu Gothic" panose="020B0400000000000000" pitchFamily="34" charset="-128"/>
                          <a:ea typeface="Yu Gothic" panose="020B0400000000000000" pitchFamily="34" charset="-128"/>
                          <a:cs typeface="+mn-cs"/>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mn-cs"/>
                        </a:rPr>
                        <a:t>クリエーター</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名</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連絡先</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ko-KR" altLang="en-US" sz="1000" b="0" i="0" kern="1200" dirty="0">
                          <a:solidFill>
                            <a:schemeClr val="dk1"/>
                          </a:solidFill>
                          <a:effectLst/>
                          <a:latin typeface="Yu Gothic" panose="020B0400000000000000" pitchFamily="34" charset="-128"/>
                          <a:ea typeface="+mn-ea"/>
                          <a:cs typeface="+mn-cs"/>
                        </a:rPr>
                        <a:t>後援有無 </a:t>
                      </a: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受け取りをチェックすると口座番号を入力</a:t>
                      </a: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zh-TW" altLang="en-US" sz="1000" b="0" i="0" kern="1200" dirty="0">
                          <a:solidFill>
                            <a:schemeClr val="dk1"/>
                          </a:solidFill>
                          <a:effectLst/>
                          <a:latin typeface="Yu Gothic" panose="020B0400000000000000" pitchFamily="34" charset="-128"/>
                          <a:ea typeface="Yu Gothic" panose="020B0400000000000000" pitchFamily="34" charset="-128"/>
                          <a:cs typeface="+mn-cs"/>
                        </a:rPr>
                        <a:t>誓約書同意可否</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tc>
                  <a:txBody>
                    <a:bodyPr/>
                    <a:lstStyle/>
                    <a:p>
                      <a:pPr algn="l" fontAlgn="b"/>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一般会員の内容から追加的に内容を入力し、クリエーターへの権限を得るために申請するリストを表示する。</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b">
                    <a:solidFill>
                      <a:schemeClr val="accent3">
                        <a:lumMod val="20000"/>
                        <a:lumOff val="80000"/>
                      </a:schemeClr>
                    </a:solidFill>
                  </a:tcPr>
                </a:tc>
                <a:extLst>
                  <a:ext uri="{0D108BD9-81ED-4DB2-BD59-A6C34878D82A}">
                    <a16:rowId xmlns:a16="http://schemas.microsoft.com/office/drawing/2014/main" val="3395830387"/>
                  </a:ext>
                </a:extLst>
              </a:tr>
              <a:tr h="48917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rowSpan="5">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マイメニュー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修正の前に、パスワードをもう一度確認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会員の個人情報照会およびパスワード入力後、会員登録時に入力した情報修正。</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自分が好きなゲーム、タグ、クリエーターなどが見られる。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465359944"/>
                  </a:ext>
                </a:extLst>
              </a:tr>
              <a:tr h="329441">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ゲームの</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ライブラリー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一般会員のメニュー</a:t>
                      </a:r>
                      <a:endPar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クリエーターはコンテンツ管理が追加</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会員のお気に入りの照会および管理。</a:t>
                      </a:r>
                      <a:endPar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endParaRPr>
                    </a:p>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アップロードしたゲームの情報修正可能</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開発ノート登録</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77583827"/>
                  </a:ext>
                </a:extLst>
              </a:tr>
              <a:tr h="489170">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後援</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会員が後援したゲームリスト表示。</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後援取り消しを通じて払い戻し申請。</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zh-TW"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後援者氏名確認</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977632715"/>
                  </a:ext>
                </a:extLst>
              </a:tr>
              <a:tr h="489170">
                <a:tc vMerge="1">
                  <a:txBody>
                    <a:bodyPr/>
                    <a:lstStyle/>
                    <a:p>
                      <a:pPr algn="ctr" fontAlgn="ctr"/>
                      <a:endParaRPr lang="ko-KR" altLang="en-US" sz="1000" b="0" i="0" u="none" strike="noStrike">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アップロード</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クリエーター権限を持った会員のみ利用できる。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クリエーターが実行ファイル</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リンク</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ソース</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 </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サウンドトラックなどを載せる際に使用。</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161157409"/>
                  </a:ext>
                </a:extLst>
              </a:tr>
              <a:tr h="591105">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クリエーター</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申し込み</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ゲームクリエーターが権限を持つための申請欄</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marL="0" marR="0" indent="0" algn="l" defTabSz="914295" rtl="0" eaLnBrk="1" fontAlgn="ctr" latinLnBrk="1" hangingPunct="1">
                        <a:lnSpc>
                          <a:spcPct val="100000"/>
                        </a:lnSpc>
                        <a:spcBef>
                          <a:spcPts val="0"/>
                        </a:spcBef>
                        <a:spcAft>
                          <a:spcPts val="0"/>
                        </a:spcAft>
                        <a:buClrTx/>
                        <a:buSzTx/>
                        <a:buFontTx/>
                        <a:buNone/>
                        <a:tabLst/>
                        <a:defRPr/>
                      </a:pP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一般会員がクリエーターとして活動したいときに申請するページ。</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548924263"/>
                  </a:ext>
                </a:extLst>
              </a:tr>
            </a:tbl>
          </a:graphicData>
        </a:graphic>
      </p:graphicFrame>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3815010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표 9"/>
          <p:cNvGraphicFramePr>
            <a:graphicFrameLocks noGrp="1"/>
          </p:cNvGraphicFramePr>
          <p:nvPr>
            <p:extLst>
              <p:ext uri="{D42A27DB-BD31-4B8C-83A1-F6EECF244321}">
                <p14:modId xmlns:p14="http://schemas.microsoft.com/office/powerpoint/2010/main" val="53793861"/>
              </p:ext>
            </p:extLst>
          </p:nvPr>
        </p:nvGraphicFramePr>
        <p:xfrm>
          <a:off x="107505" y="685189"/>
          <a:ext cx="8784977" cy="4371339"/>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978669">
                  <a:extLst>
                    <a:ext uri="{9D8B030D-6E8A-4147-A177-3AD203B41FA5}">
                      <a16:colId xmlns:a16="http://schemas.microsoft.com/office/drawing/2014/main" val="4097357819"/>
                    </a:ext>
                  </a:extLst>
                </a:gridCol>
                <a:gridCol w="1080120">
                  <a:extLst>
                    <a:ext uri="{9D8B030D-6E8A-4147-A177-3AD203B41FA5}">
                      <a16:colId xmlns:a16="http://schemas.microsoft.com/office/drawing/2014/main" val="431867645"/>
                    </a:ext>
                  </a:extLst>
                </a:gridCol>
                <a:gridCol w="576066">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216000">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28626">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r h="256559">
                <a:tc rowSpan="6">
                  <a:txBody>
                    <a:bodyPr/>
                    <a:lstStyle/>
                    <a:p>
                      <a:pPr algn="ctr" fontAlgn="ctr"/>
                      <a:r>
                        <a:rPr lang="en-US" altLang="ko-KR" sz="1000" u="none" strike="noStrike" dirty="0">
                          <a:effectLst/>
                          <a:latin typeface="Yu Gothic" panose="020B0400000000000000" pitchFamily="34" charset="-128"/>
                          <a:ea typeface="Yu Gothic" panose="020B0400000000000000" pitchFamily="34" charset="-128"/>
                          <a:cs typeface="함초롬돋움" panose="020B0604000101010101" pitchFamily="50" charset="-127"/>
                        </a:rPr>
                        <a:t>header</a:t>
                      </a: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p>
                      <a:pPr algn="ctr" fontAlgn="ctr"/>
                      <a:r>
                        <a:rPr lang="ko-KR" altLang="en-US" sz="100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アップロード</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上のゲームアップロードと同じ。</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299843406"/>
                  </a:ext>
                </a:extLst>
              </a:tr>
              <a:tr h="256559">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ゲーム法関連ニュース、新作ゲームニュースなど様々な情報を掲示する所。</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604374415"/>
                  </a:ext>
                </a:extLst>
              </a:tr>
              <a:tr h="256559">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最新順</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古い順、後援金額順、後援を受けた回数順、照会順</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進行中のファンディング掲示物をアップロードする所。</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640421764"/>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目標金額に達成したり、期間が満了したこと、クリエーターが剥奪されたコンテンツが掲示される所。</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220095082"/>
                  </a:ext>
                </a:extLst>
              </a:tr>
              <a:tr h="251370">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開発ノート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クリエーターがアップロードした開発ノートを最新順に表示する。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最新の開発ノートを見せ、一般会員にアピールできる機会を提供する。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391057508"/>
                  </a:ext>
                </a:extLst>
              </a:tr>
              <a:tr h="132167">
                <a:tc vMerge="1">
                  <a:txBody>
                    <a:bodyPr/>
                    <a:lstStyle/>
                    <a:p>
                      <a:pPr latinLnBrk="1"/>
                      <a:endParaRPr lang="ko-KR" altLang="en-US"/>
                    </a:p>
                  </a:txBody>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検索</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タグ別データ結果を見せる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会員が検索したゲーム名を検索。</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632790757"/>
                  </a:ext>
                </a:extLst>
              </a:tr>
              <a:tr h="251370">
                <a:tc rowSpan="9">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menu</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新規ゲームの近況</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モバイルやオンライン新規発売ゲーム情報のお知らせ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管理者が掲載する新規ゲーム情報の紹介。</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96353207"/>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ニュースを参考にした消息表示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管理者が掲載する毎年変わるゲーム関連法を表示。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201224472"/>
                  </a:ext>
                </a:extLst>
              </a:tr>
              <a:tr h="256559">
                <a:tc vMerge="1">
                  <a:txBody>
                    <a:bodyPr/>
                    <a:lstStyle/>
                    <a:p>
                      <a:pPr latinLnBrk="1"/>
                      <a:endParaRPr lang="ko-KR" altLang="en-US"/>
                    </a:p>
                  </a:txBody>
                  <a:tcPr/>
                </a:tc>
                <a:tc rowSpan="2">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ゲーム企画書を見て会員がファンディングを誘導</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あるゲームの開発段階、クリエーターたちの公約によって後援した人数、募金された金額、後援金額を別途補償。</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470399512"/>
                  </a:ext>
                </a:extLst>
              </a:tr>
              <a:tr h="256559">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p>
                      <a:pPr marL="0" marR="0" indent="0" algn="ctr" defTabSz="914295" rtl="0" eaLnBrk="1" fontAlgn="ctr" latinLnBrk="1" hangingPunct="1">
                        <a:lnSpc>
                          <a:spcPct val="100000"/>
                        </a:lnSpc>
                        <a:spcBef>
                          <a:spcPts val="0"/>
                        </a:spcBef>
                        <a:spcAft>
                          <a:spcPts val="0"/>
                        </a:spcAft>
                        <a:buClrTx/>
                        <a:buSzTx/>
                        <a:buFontTx/>
                        <a:buNone/>
                        <a:tabLst/>
                        <a:defRPr/>
                      </a:pP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ゲームが開発完了または開発中止をお知らせ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どの期限の間進行されたのか、募金された金額、後援した人数表示、ゲームの発売予定日表示。</a:t>
                      </a:r>
                    </a:p>
                  </a:txBody>
                  <a:tcPr marL="9525" marR="9525" marT="9525" marB="0" anchor="ctr">
                    <a:solidFill>
                      <a:schemeClr val="accent3">
                        <a:lumMod val="20000"/>
                        <a:lumOff val="80000"/>
                      </a:schemeClr>
                    </a:solidFill>
                  </a:tcPr>
                </a:tc>
                <a:extLst>
                  <a:ext uri="{0D108BD9-81ED-4DB2-BD59-A6C34878D82A}">
                    <a16:rowId xmlns:a16="http://schemas.microsoft.com/office/drawing/2014/main" val="3358405722"/>
                  </a:ext>
                </a:extLst>
              </a:tr>
              <a:tr h="132167">
                <a:tc vMerge="1">
                  <a:txBody>
                    <a:bodyPr/>
                    <a:lstStyle/>
                    <a:p>
                      <a:pPr latinLnBrk="1"/>
                      <a:endParaRPr lang="ko-KR" altLang="en-US"/>
                    </a:p>
                  </a:txBody>
                  <a:tcPr/>
                </a:tc>
                <a:tc rowSpan="3">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お客様窓口</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en-US" sz="1000" b="0" i="0" u="none" strike="noStrike">
                          <a:effectLst/>
                          <a:latin typeface="Yu Gothic" panose="020B0400000000000000" pitchFamily="34" charset="-128"/>
                          <a:ea typeface="Yu Gothic" panose="020B0400000000000000" pitchFamily="34" charset="-128"/>
                          <a:cs typeface="함초롬돋움" panose="020B0604000101010101" pitchFamily="50" charset="-127"/>
                        </a:rPr>
                        <a:t>FAQ</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管理者が登録した「よくする質問」の確認。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401269046"/>
                  </a:ext>
                </a:extLst>
              </a:tr>
              <a:tr h="132167">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お知らせ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管理者が登録したお知らせの確認。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732054274"/>
                  </a:ext>
                </a:extLst>
              </a:tr>
              <a:tr h="132167">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対</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1</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の紹介、問い合わせの内訳は確認。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332994987"/>
                  </a:ext>
                </a:extLst>
              </a:tr>
              <a:tr h="251370">
                <a:tc vMerge="1">
                  <a:txBody>
                    <a:bodyPr/>
                    <a:lstStyle/>
                    <a:p>
                      <a:pPr latinLnBrk="1"/>
                      <a:endParaRPr lang="ko-KR" altLang="en-US"/>
                    </a:p>
                  </a:txBody>
                  <a:tcPr/>
                </a:tc>
                <a:tc rowSpan="2">
                  <a:txBody>
                    <a:bodyPr/>
                    <a:lstStyle/>
                    <a:p>
                      <a:pPr algn="ctr" fontAlgn="ctr"/>
                      <a:r>
                        <a:rPr lang="ja-JP" altLang="en-US" sz="1000" b="0" i="0" u="none" strike="noStrike">
                          <a:effectLst/>
                          <a:latin typeface="Yu Gothic" panose="020B0400000000000000" pitchFamily="34" charset="-128"/>
                          <a:ea typeface="Yu Gothic" panose="020B0400000000000000" pitchFamily="34" charset="-128"/>
                          <a:cs typeface="함초롬돋움" panose="020B0604000101010101" pitchFamily="50" charset="-127"/>
                        </a:rPr>
                        <a:t>ゲーム</a:t>
                      </a:r>
                      <a:endPar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ジャンル</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ジャンル別ゲーム照会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アーケード、アクション、</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RPG</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TRPG</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などに分けて会員達が好きなジャンルだけを見られるように表示。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085967348"/>
                  </a:ext>
                </a:extLst>
              </a:tr>
              <a:tr h="206802">
                <a:tc vMerge="1">
                  <a:txBody>
                    <a:bodyPr/>
                    <a:lstStyle/>
                    <a:p>
                      <a:pPr latinLnBrk="1"/>
                      <a:endParaRPr lang="ko-KR" altLang="en-US"/>
                    </a:p>
                  </a:txBody>
                  <a:tcPr/>
                </a:tc>
                <a:tc vMerge="1">
                  <a:txBody>
                    <a:bodyPr/>
                    <a:lstStyle/>
                    <a:p>
                      <a:pPr latinLnBrk="1"/>
                      <a:endParaRPr lang="ko-KR" altLang="en-US"/>
                    </a:p>
                  </a:txBody>
                  <a:tcPr>
                    <a:solidFill>
                      <a:schemeClr val="accent3">
                        <a:lumMod val="60000"/>
                        <a:lumOff val="40000"/>
                      </a:schemeClr>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おすすめのゲーム</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おすすめゲーム照会</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管理者がおすすめするゲーム。</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147614519"/>
                  </a:ext>
                </a:extLst>
              </a:tr>
            </a:tbl>
          </a:graphicData>
        </a:graphic>
      </p:graphicFrame>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1658812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19" name="그림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20"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機能定義書</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graphicFrame>
        <p:nvGraphicFramePr>
          <p:cNvPr id="2" name="표 1"/>
          <p:cNvGraphicFramePr>
            <a:graphicFrameLocks noGrp="1"/>
          </p:cNvGraphicFramePr>
          <p:nvPr>
            <p:extLst>
              <p:ext uri="{D42A27DB-BD31-4B8C-83A1-F6EECF244321}">
                <p14:modId xmlns:p14="http://schemas.microsoft.com/office/powerpoint/2010/main" val="1240875049"/>
              </p:ext>
            </p:extLst>
          </p:nvPr>
        </p:nvGraphicFramePr>
        <p:xfrm>
          <a:off x="107505" y="1011803"/>
          <a:ext cx="8784977" cy="4008220"/>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1442834149"/>
                    </a:ext>
                  </a:extLst>
                </a:gridCol>
                <a:gridCol w="847331">
                  <a:extLst>
                    <a:ext uri="{9D8B030D-6E8A-4147-A177-3AD203B41FA5}">
                      <a16:colId xmlns:a16="http://schemas.microsoft.com/office/drawing/2014/main" val="672452023"/>
                    </a:ext>
                  </a:extLst>
                </a:gridCol>
                <a:gridCol w="995435">
                  <a:extLst>
                    <a:ext uri="{9D8B030D-6E8A-4147-A177-3AD203B41FA5}">
                      <a16:colId xmlns:a16="http://schemas.microsoft.com/office/drawing/2014/main" val="1501411542"/>
                    </a:ext>
                  </a:extLst>
                </a:gridCol>
                <a:gridCol w="792089">
                  <a:extLst>
                    <a:ext uri="{9D8B030D-6E8A-4147-A177-3AD203B41FA5}">
                      <a16:colId xmlns:a16="http://schemas.microsoft.com/office/drawing/2014/main" val="1580956668"/>
                    </a:ext>
                  </a:extLst>
                </a:gridCol>
                <a:gridCol w="1944216">
                  <a:extLst>
                    <a:ext uri="{9D8B030D-6E8A-4147-A177-3AD203B41FA5}">
                      <a16:colId xmlns:a16="http://schemas.microsoft.com/office/drawing/2014/main" val="1667232118"/>
                    </a:ext>
                  </a:extLst>
                </a:gridCol>
                <a:gridCol w="3456384">
                  <a:extLst>
                    <a:ext uri="{9D8B030D-6E8A-4147-A177-3AD203B41FA5}">
                      <a16:colId xmlns:a16="http://schemas.microsoft.com/office/drawing/2014/main" val="3187199852"/>
                    </a:ext>
                  </a:extLst>
                </a:gridCol>
              </a:tblGrid>
              <a:tr h="365173">
                <a:tc rowSpan="2">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main</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ランキング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ランキング表示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統合ランキングの照会数、評点に基づく。</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088396238"/>
                  </a:ext>
                </a:extLst>
              </a:tr>
              <a:tr h="84634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人気ゲーム</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オプション</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該当するオプションの最近発売したゲームや人気のあるゲームのイメージ</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オプションのゲーム紹介リストで照会。</a:t>
                      </a:r>
                      <a:b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後援ボタンを押すと選択したゲームを新しいウィンドウで後援をすることができ、会員によって期待されるクリエーター、 ゲームに後援をすることができるシステム。</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624082037"/>
                  </a:ext>
                </a:extLst>
              </a:tr>
              <a:tr h="427421">
                <a:tc rowSpan="5">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footer</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カテゴリー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基本的な選択できるジャンルを表示してリンクを掛けてくれる。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554819610"/>
                  </a:ext>
                </a:extLst>
              </a:tr>
              <a:tr h="36517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タグ</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タグの中から多く探すタグを優先的に表示する。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3972612885"/>
                  </a:ext>
                </a:extLst>
              </a:tr>
              <a:tr h="427421">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サイト</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マップ</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サイト全メニュー表示</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ドロップダウンリストで表し、利用中に不便がないようにする。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1144990225"/>
                  </a:ext>
                </a:extLst>
              </a:tr>
              <a:tr h="365173">
                <a:tc vMerge="1">
                  <a:txBody>
                    <a:bodyPr/>
                    <a:lstStyle/>
                    <a:p>
                      <a:pPr algn="ctr" fontAlgn="ctr"/>
                      <a:endParaRPr lang="ko-KR" altLang="en-US" sz="1000" b="0" i="0" u="none" strike="noStrike" dirty="0">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コピーライト</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出所と開発チームの名前。</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486391425"/>
                  </a:ext>
                </a:extLst>
              </a:tr>
              <a:tr h="365173">
                <a:tc vMerge="1">
                  <a:txBody>
                    <a:bodyPr/>
                    <a:lstStyle/>
                    <a:p>
                      <a:pPr algn="ctr" fontAlgn="ctr"/>
                      <a:endParaRPr lang="ko-KR" altLang="en-US" sz="1000" b="0" i="0" u="none" strike="noStrike">
                        <a:effectLst/>
                        <a:latin typeface="Arial" panose="020B0604020202020204" pitchFamily="34" charset="0"/>
                        <a:ea typeface="돋움" panose="020B0600000101010101" pitchFamily="50" charset="-127"/>
                      </a:endParaRPr>
                    </a:p>
                  </a:txBody>
                  <a:tcPr marL="9525" marR="9525" marT="9525" marB="0" anchor="ct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サイト共有</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フェイスブック、カカオなどのサイトに共有 </a:t>
                      </a:r>
                      <a:r>
                        <a:rPr lang="en-US" altLang="ja-JP"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URL</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コピー。</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4236533029"/>
                  </a:ext>
                </a:extLst>
              </a:tr>
              <a:tr h="846343">
                <a:tc>
                  <a:txBody>
                    <a:bodyPr/>
                    <a:lstStyle/>
                    <a:p>
                      <a:pPr algn="ctr" latinLnBrk="1"/>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contents</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solidFill>
                  </a:tcPr>
                </a:tc>
                <a:tc>
                  <a:txBody>
                    <a:bodyPr/>
                    <a:lstStyle/>
                    <a:p>
                      <a:pPr algn="ctr"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コンテンツ詳細ページ</a:t>
                      </a:r>
                      <a:endPar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9525" marR="9525" marT="9525" marB="0" anchor="ctr">
                    <a:solidFill>
                      <a:schemeClr val="accent3">
                        <a:lumMod val="60000"/>
                        <a:lumOff val="40000"/>
                      </a:schemeClr>
                    </a:solidFill>
                  </a:tcPr>
                </a:tc>
                <a:tc>
                  <a:txBody>
                    <a:bodyPr/>
                    <a:lstStyle/>
                    <a:p>
                      <a:pPr algn="ctr"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40000"/>
                        <a:lumOff val="60000"/>
                      </a:schemeClr>
                    </a:solidFill>
                  </a:tcPr>
                </a:tc>
                <a:tc>
                  <a:txBody>
                    <a:bodyPr/>
                    <a:lstStyle/>
                    <a:p>
                      <a:pPr algn="l" fontAlgn="ctr"/>
                      <a:r>
                        <a:rPr lang="ko-KR" altLang="en-US" sz="1000" b="0" i="0" u="none" strike="noStrike" dirty="0">
                          <a:effectLst/>
                          <a:latin typeface="Yu Gothic" panose="020B0400000000000000" pitchFamily="34" charset="-128"/>
                          <a:ea typeface="함초롬돋움" panose="020B0604000101010101" pitchFamily="50" charset="-127"/>
                          <a:cs typeface="함초롬돋움" panose="020B0604000101010101" pitchFamily="50" charset="-127"/>
                        </a:rPr>
                        <a:t>　</a:t>
                      </a:r>
                    </a:p>
                  </a:txBody>
                  <a:tcPr marL="9525" marR="9525" marT="9525" marB="0" anchor="ctr">
                    <a:solidFill>
                      <a:schemeClr val="accent3">
                        <a:lumMod val="20000"/>
                        <a:lumOff val="80000"/>
                      </a:schemeClr>
                    </a:solidFill>
                  </a:tcPr>
                </a:tc>
                <a:tc>
                  <a:txBody>
                    <a:bodyPr/>
                    <a:lstStyle/>
                    <a:p>
                      <a:pPr marL="0" marR="0" indent="0" algn="l" defTabSz="914400" rtl="0" eaLnBrk="1" fontAlgn="ctr" latinLnBrk="1" hangingPunct="1">
                        <a:lnSpc>
                          <a:spcPct val="100000"/>
                        </a:lnSpc>
                        <a:spcBef>
                          <a:spcPts val="0"/>
                        </a:spcBef>
                        <a:spcAft>
                          <a:spcPts val="0"/>
                        </a:spcAft>
                        <a:buClrTx/>
                        <a:buSzTx/>
                        <a:buFontTx/>
                        <a:buNone/>
                        <a:tabLst/>
                        <a:defRPr/>
                      </a:pPr>
                      <a: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t>*</a:t>
                      </a: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現在のゲーム開発進行状況　</a:t>
                      </a:r>
                      <a:br>
                        <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rPr>
                      </a:b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コメント管理</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tc>
                  <a:txBody>
                    <a:bodyPr/>
                    <a:lstStyle/>
                    <a:p>
                      <a:pPr algn="l" fontAlgn="ctr"/>
                      <a:r>
                        <a:rPr lang="ja-JP" altLang="en-US" sz="1000" b="0" i="0" kern="1200" dirty="0">
                          <a:solidFill>
                            <a:schemeClr val="dk1"/>
                          </a:solidFill>
                          <a:effectLst/>
                          <a:latin typeface="Yu Gothic" panose="020B0400000000000000" pitchFamily="34" charset="-128"/>
                          <a:ea typeface="Yu Gothic" panose="020B0400000000000000" pitchFamily="34" charset="-128"/>
                          <a:cs typeface="함초롬돋움" panose="020B0604000101010101" pitchFamily="50" charset="-127"/>
                        </a:rPr>
                        <a:t>タイトル、クリエーター名、ゲーム紹介、ゲーム方法、累積開発ノート、後援を受けた金額、後援者名、業績状態、コメントなどを詳しく見ることができる。</a:t>
                      </a:r>
                      <a:endParaRPr lang="en-US" altLang="ko-KR" sz="1000" b="0" i="0" u="none" strike="noStrike" dirty="0">
                        <a:effectLst/>
                        <a:latin typeface="Yu Gothic" panose="020B0400000000000000" pitchFamily="34" charset="-128"/>
                        <a:ea typeface="Yu Gothic" panose="020B0400000000000000" pitchFamily="34" charset="-128"/>
                        <a:cs typeface="함초롬돋움" panose="020B0604000101010101" pitchFamily="50" charset="-127"/>
                      </a:endParaRPr>
                    </a:p>
                  </a:txBody>
                  <a:tcPr marL="9525" marR="9525" marT="9525" marB="0" anchor="ctr">
                    <a:solidFill>
                      <a:schemeClr val="accent3">
                        <a:lumMod val="20000"/>
                        <a:lumOff val="80000"/>
                      </a:schemeClr>
                    </a:solidFill>
                  </a:tcPr>
                </a:tc>
                <a:extLst>
                  <a:ext uri="{0D108BD9-81ED-4DB2-BD59-A6C34878D82A}">
                    <a16:rowId xmlns:a16="http://schemas.microsoft.com/office/drawing/2014/main" val="2570687274"/>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4294136201"/>
              </p:ext>
            </p:extLst>
          </p:nvPr>
        </p:nvGraphicFramePr>
        <p:xfrm>
          <a:off x="107505" y="685189"/>
          <a:ext cx="8784977" cy="373587"/>
        </p:xfrm>
        <a:graphic>
          <a:graphicData uri="http://schemas.openxmlformats.org/drawingml/2006/table">
            <a:tbl>
              <a:tblPr>
                <a:tableStyleId>{F5AB1C69-6EDB-4FF4-983F-18BD219EF322}</a:tableStyleId>
              </a:tblPr>
              <a:tblGrid>
                <a:gridCol w="749522">
                  <a:extLst>
                    <a:ext uri="{9D8B030D-6E8A-4147-A177-3AD203B41FA5}">
                      <a16:colId xmlns:a16="http://schemas.microsoft.com/office/drawing/2014/main" val="3810394862"/>
                    </a:ext>
                  </a:extLst>
                </a:gridCol>
                <a:gridCol w="847331">
                  <a:extLst>
                    <a:ext uri="{9D8B030D-6E8A-4147-A177-3AD203B41FA5}">
                      <a16:colId xmlns:a16="http://schemas.microsoft.com/office/drawing/2014/main" val="4097357819"/>
                    </a:ext>
                  </a:extLst>
                </a:gridCol>
                <a:gridCol w="995435">
                  <a:extLst>
                    <a:ext uri="{9D8B030D-6E8A-4147-A177-3AD203B41FA5}">
                      <a16:colId xmlns:a16="http://schemas.microsoft.com/office/drawing/2014/main" val="431867645"/>
                    </a:ext>
                  </a:extLst>
                </a:gridCol>
                <a:gridCol w="792089">
                  <a:extLst>
                    <a:ext uri="{9D8B030D-6E8A-4147-A177-3AD203B41FA5}">
                      <a16:colId xmlns:a16="http://schemas.microsoft.com/office/drawing/2014/main" val="657823386"/>
                    </a:ext>
                  </a:extLst>
                </a:gridCol>
                <a:gridCol w="1944216">
                  <a:extLst>
                    <a:ext uri="{9D8B030D-6E8A-4147-A177-3AD203B41FA5}">
                      <a16:colId xmlns:a16="http://schemas.microsoft.com/office/drawing/2014/main" val="2213457849"/>
                    </a:ext>
                  </a:extLst>
                </a:gridCol>
                <a:gridCol w="3456384">
                  <a:extLst>
                    <a:ext uri="{9D8B030D-6E8A-4147-A177-3AD203B41FA5}">
                      <a16:colId xmlns:a16="http://schemas.microsoft.com/office/drawing/2014/main" val="76663414"/>
                    </a:ext>
                  </a:extLst>
                </a:gridCol>
              </a:tblGrid>
              <a:tr h="216000">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Menu &amp; Group</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Function</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318901214"/>
                  </a:ext>
                </a:extLst>
              </a:tr>
              <a:tr h="106822">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1st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2nd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3rd Depth</a:t>
                      </a:r>
                      <a:endParaRPr lang="en-US" sz="1000" b="1" i="0" u="none" strike="noStrike" dirty="0">
                        <a:solidFill>
                          <a:schemeClr val="bg1"/>
                        </a:solidFill>
                        <a:effectLst/>
                        <a:latin typeface="Yu Gothic" panose="020B0400000000000000" pitchFamily="34" charset="-128"/>
                        <a:ea typeface="Yu Gothic" panose="020B0400000000000000" pitchFamily="34" charset="-128"/>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i="0" u="none" strike="noStrike" dirty="0">
                          <a:solidFill>
                            <a:schemeClr val="tx1"/>
                          </a:solidFill>
                          <a:effectLst/>
                          <a:latin typeface="Yu Gothic" panose="020B0400000000000000" pitchFamily="34" charset="-128"/>
                          <a:ea typeface="Yu Gothic" panose="020B0400000000000000" pitchFamily="34" charset="-128"/>
                          <a:cs typeface="함초롬돋움" panose="020B0604000101010101" pitchFamily="50" charset="-127"/>
                        </a:rPr>
                        <a:t>機能名</a:t>
                      </a:r>
                      <a:endParaRPr lang="ko-KR" altLang="en-US" sz="1000" b="1" i="0" u="none" strike="noStrike" dirty="0">
                        <a:solidFill>
                          <a:schemeClr val="tx1"/>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細部機能</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tc>
                  <a:txBody>
                    <a:bodyPr/>
                    <a:lstStyle/>
                    <a:p>
                      <a:pPr algn="ctr" fontAlgn="ctr"/>
                      <a:r>
                        <a:rPr lang="ja-JP" altLang="en-US" sz="1000" b="1" u="none" strike="noStrike" dirty="0">
                          <a:effectLst/>
                          <a:latin typeface="Yu Gothic" panose="020B0400000000000000" pitchFamily="34" charset="-128"/>
                          <a:ea typeface="Yu Gothic" panose="020B0400000000000000" pitchFamily="34" charset="-128"/>
                          <a:cs typeface="함초롬돋움" panose="020B0604000101010101" pitchFamily="50" charset="-127"/>
                        </a:rPr>
                        <a:t>機能の説明</a:t>
                      </a:r>
                      <a:endParaRPr lang="ko-KR" altLang="en-US" sz="1000" b="1" i="0" u="none" strike="noStrike" dirty="0">
                        <a:solidFill>
                          <a:srgbClr val="FFFFFF"/>
                        </a:solidFill>
                        <a:effectLst/>
                        <a:latin typeface="Yu Gothic" panose="020B0400000000000000" pitchFamily="34" charset="-128"/>
                        <a:ea typeface="함초롬돋움" panose="020B0604000101010101" pitchFamily="50" charset="-127"/>
                        <a:cs typeface="함초롬돋움" panose="020B0604000101010101" pitchFamily="50" charset="-127"/>
                      </a:endParaRPr>
                    </a:p>
                  </a:txBody>
                  <a:tcPr marL="5187" marR="5187" marT="5187" marB="0" anchor="ctr">
                    <a:solidFill>
                      <a:srgbClr val="F4BD2D"/>
                    </a:solidFill>
                  </a:tcPr>
                </a:tc>
                <a:extLst>
                  <a:ext uri="{0D108BD9-81ED-4DB2-BD59-A6C34878D82A}">
                    <a16:rowId xmlns:a16="http://schemas.microsoft.com/office/drawing/2014/main" val="854149257"/>
                  </a:ext>
                </a:extLst>
              </a:tr>
            </a:tbl>
          </a:graphicData>
        </a:graphic>
      </p:graphicFrame>
    </p:spTree>
    <p:extLst>
      <p:ext uri="{BB962C8B-B14F-4D97-AF65-F5344CB8AC3E}">
        <p14:creationId xmlns:p14="http://schemas.microsoft.com/office/powerpoint/2010/main" val="93089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10">
          <a:fgClr>
            <a:schemeClr val="bg2"/>
          </a:fgClr>
          <a:bgClr>
            <a:schemeClr val="bg1"/>
          </a:bgClr>
        </a:pattFill>
        <a:effectLst/>
      </p:bgPr>
    </p:bg>
    <p:spTree>
      <p:nvGrpSpPr>
        <p:cNvPr id="1" name=""/>
        <p:cNvGrpSpPr/>
        <p:nvPr/>
      </p:nvGrpSpPr>
      <p:grpSpPr>
        <a:xfrm>
          <a:off x="0" y="0"/>
          <a:ext cx="0" cy="0"/>
          <a:chOff x="0" y="0"/>
          <a:chExt cx="0" cy="0"/>
        </a:xfrm>
      </p:grpSpPr>
      <p:sp>
        <p:nvSpPr>
          <p:cNvPr id="2" name="직사각형 1"/>
          <p:cNvSpPr/>
          <p:nvPr/>
        </p:nvSpPr>
        <p:spPr>
          <a:xfrm>
            <a:off x="620757" y="1401564"/>
            <a:ext cx="1094157"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会員</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4" name="직사각형 13"/>
          <p:cNvSpPr/>
          <p:nvPr/>
        </p:nvSpPr>
        <p:spPr>
          <a:xfrm>
            <a:off x="611560" y="213355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会員登録</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5" name="직사각형 14"/>
          <p:cNvSpPr/>
          <p:nvPr/>
        </p:nvSpPr>
        <p:spPr>
          <a:xfrm>
            <a:off x="611560" y="267250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ログイン</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8" name="직사각형 17"/>
          <p:cNvSpPr/>
          <p:nvPr/>
        </p:nvSpPr>
        <p:spPr>
          <a:xfrm>
            <a:off x="620753" y="3241706"/>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マイメニュー</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19" name="직사각형 18"/>
          <p:cNvSpPr/>
          <p:nvPr/>
        </p:nvSpPr>
        <p:spPr>
          <a:xfrm>
            <a:off x="2204790" y="211312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会員情報</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0" name="직사각형 19"/>
          <p:cNvSpPr/>
          <p:nvPr/>
        </p:nvSpPr>
        <p:spPr>
          <a:xfrm>
            <a:off x="2204790" y="2621477"/>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ライブラリー</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1" name="직사각형 20"/>
          <p:cNvSpPr/>
          <p:nvPr/>
        </p:nvSpPr>
        <p:spPr>
          <a:xfrm>
            <a:off x="2204790" y="3673359"/>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クリエーター</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申し込み</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3" name="직사각형 22"/>
          <p:cNvSpPr/>
          <p:nvPr/>
        </p:nvSpPr>
        <p:spPr>
          <a:xfrm>
            <a:off x="2204790" y="3166979"/>
            <a:ext cx="1103350" cy="392926"/>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後援</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24" name="직사각형 23"/>
          <p:cNvSpPr/>
          <p:nvPr/>
        </p:nvSpPr>
        <p:spPr>
          <a:xfrm>
            <a:off x="2198452" y="4282298"/>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会員脱退</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cxnSp>
        <p:nvCxnSpPr>
          <p:cNvPr id="33" name="꺾인 연결선 32"/>
          <p:cNvCxnSpPr>
            <a:stCxn id="19" idx="1"/>
            <a:endCxn id="18" idx="3"/>
          </p:cNvCxnSpPr>
          <p:nvPr/>
        </p:nvCxnSpPr>
        <p:spPr>
          <a:xfrm rot="10800000" flipV="1">
            <a:off x="1724104" y="2329148"/>
            <a:ext cx="480687" cy="112858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직선 연결선 39"/>
          <p:cNvCxnSpPr>
            <a:stCxn id="20" idx="1"/>
          </p:cNvCxnSpPr>
          <p:nvPr/>
        </p:nvCxnSpPr>
        <p:spPr>
          <a:xfrm flipH="1">
            <a:off x="1968441" y="2837501"/>
            <a:ext cx="2363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꺾인 연결선 50"/>
          <p:cNvCxnSpPr/>
          <p:nvPr/>
        </p:nvCxnSpPr>
        <p:spPr>
          <a:xfrm rot="16200000" flipV="1">
            <a:off x="1547368" y="3842476"/>
            <a:ext cx="1076106" cy="235590"/>
          </a:xfrm>
          <a:prstGeom prst="bentConnector3">
            <a:avLst>
              <a:gd name="adj1" fmla="val -32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직선 연결선 57"/>
          <p:cNvCxnSpPr>
            <a:stCxn id="21" idx="1"/>
          </p:cNvCxnSpPr>
          <p:nvPr/>
        </p:nvCxnSpPr>
        <p:spPr>
          <a:xfrm flipH="1">
            <a:off x="1961267" y="3889383"/>
            <a:ext cx="243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그룹 72"/>
          <p:cNvGrpSpPr/>
          <p:nvPr/>
        </p:nvGrpSpPr>
        <p:grpSpPr>
          <a:xfrm>
            <a:off x="7357083" y="1399109"/>
            <a:ext cx="1103350" cy="2230063"/>
            <a:chOff x="6853026" y="1401563"/>
            <a:chExt cx="1103350" cy="2230063"/>
          </a:xfrm>
        </p:grpSpPr>
        <p:sp>
          <p:nvSpPr>
            <p:cNvPr id="61" name="직사각형 60"/>
            <p:cNvSpPr/>
            <p:nvPr/>
          </p:nvSpPr>
          <p:spPr>
            <a:xfrm>
              <a:off x="6853026" y="1401563"/>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お客様窓口</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2" name="직사각형 61"/>
            <p:cNvSpPr/>
            <p:nvPr/>
          </p:nvSpPr>
          <p:spPr>
            <a:xfrm>
              <a:off x="6853026" y="2148636"/>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お知らせ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3" name="직사각형 62"/>
            <p:cNvSpPr/>
            <p:nvPr/>
          </p:nvSpPr>
          <p:spPr>
            <a:xfrm>
              <a:off x="6853026" y="267250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FAQ</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4" name="직사각형 63"/>
            <p:cNvSpPr/>
            <p:nvPr/>
          </p:nvSpPr>
          <p:spPr>
            <a:xfrm>
              <a:off x="6853026" y="3199578"/>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en-US" altLang="ko-KR" sz="1000" dirty="0">
                  <a:latin typeface="Yu Gothic" panose="020B0400000000000000" pitchFamily="34" charset="-128"/>
                  <a:ea typeface="Yu Gothic" panose="020B0400000000000000" pitchFamily="34" charset="-128"/>
                  <a:cs typeface="함초롬돋움" panose="020B0604000101010101" pitchFamily="50" charset="-127"/>
                </a:rPr>
                <a:t>1:1 </a:t>
              </a: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お問い合わせ</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68" name="그룹 67"/>
          <p:cNvGrpSpPr/>
          <p:nvPr/>
        </p:nvGrpSpPr>
        <p:grpSpPr>
          <a:xfrm>
            <a:off x="6061806" y="1399108"/>
            <a:ext cx="1116254" cy="1702988"/>
            <a:chOff x="4930928" y="1401563"/>
            <a:chExt cx="1116254" cy="1702989"/>
          </a:xfrm>
        </p:grpSpPr>
        <p:sp>
          <p:nvSpPr>
            <p:cNvPr id="65" name="직사각형 64"/>
            <p:cNvSpPr/>
            <p:nvPr/>
          </p:nvSpPr>
          <p:spPr>
            <a:xfrm>
              <a:off x="4932040" y="1401563"/>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b="1"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6" name="직사각형 6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進行中の</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67" name="직사각형 66"/>
            <p:cNvSpPr/>
            <p:nvPr/>
          </p:nvSpPr>
          <p:spPr>
            <a:xfrm>
              <a:off x="4930928" y="2672504"/>
              <a:ext cx="1116254"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終了した</a:t>
              </a:r>
              <a:endParaRPr lang="en-US" altLang="ja-JP" sz="1000"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ファンディング</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69" name="그룹 68"/>
          <p:cNvGrpSpPr/>
          <p:nvPr/>
        </p:nvGrpSpPr>
        <p:grpSpPr>
          <a:xfrm>
            <a:off x="3500066" y="1403807"/>
            <a:ext cx="1103350" cy="1685232"/>
            <a:chOff x="4932040" y="1419319"/>
            <a:chExt cx="1103350" cy="1685233"/>
          </a:xfrm>
        </p:grpSpPr>
        <p:sp>
          <p:nvSpPr>
            <p:cNvPr id="70" name="직사각형 69"/>
            <p:cNvSpPr/>
            <p:nvPr/>
          </p:nvSpPr>
          <p:spPr>
            <a:xfrm>
              <a:off x="4932040" y="1419319"/>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ゲーム</a:t>
              </a:r>
              <a:endParaRPr lang="en-US" altLang="ja-JP" sz="1200" b="1" dirty="0">
                <a:latin typeface="Yu Gothic" panose="020B0400000000000000" pitchFamily="34" charset="-128"/>
                <a:ea typeface="Yu Gothic" panose="020B0400000000000000" pitchFamily="34" charset="-128"/>
                <a:cs typeface="함초롬돋움" panose="020B0604000101010101" pitchFamily="50" charset="-127"/>
              </a:endParaRPr>
            </a:p>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ニュース</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1" name="직사각형 70"/>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新しいゲーム</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2" name="직사각형 71"/>
            <p:cNvSpPr/>
            <p:nvPr/>
          </p:nvSpPr>
          <p:spPr>
            <a:xfrm>
              <a:off x="4932040" y="2672504"/>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最新法律</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grpSp>
        <p:nvGrpSpPr>
          <p:cNvPr id="74" name="그룹 73"/>
          <p:cNvGrpSpPr/>
          <p:nvPr/>
        </p:nvGrpSpPr>
        <p:grpSpPr>
          <a:xfrm>
            <a:off x="4786910" y="1403807"/>
            <a:ext cx="1103350" cy="1150698"/>
            <a:chOff x="4932040" y="1419319"/>
            <a:chExt cx="1103350" cy="1150699"/>
          </a:xfrm>
        </p:grpSpPr>
        <p:sp>
          <p:nvSpPr>
            <p:cNvPr id="75" name="직사각형 74"/>
            <p:cNvSpPr/>
            <p:nvPr/>
          </p:nvSpPr>
          <p:spPr>
            <a:xfrm>
              <a:off x="4932040" y="1419319"/>
              <a:ext cx="1103350" cy="432048"/>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200" b="1" dirty="0">
                  <a:latin typeface="Yu Gothic" panose="020B0400000000000000" pitchFamily="34" charset="-128"/>
                  <a:ea typeface="Yu Gothic" panose="020B0400000000000000" pitchFamily="34" charset="-128"/>
                  <a:cs typeface="함초롬돋움" panose="020B0604000101010101" pitchFamily="50" charset="-127"/>
                </a:rPr>
                <a:t>ゲームの紹介</a:t>
              </a:r>
              <a:endParaRPr lang="ko-KR" altLang="en-US" sz="1200" b="1" dirty="0">
                <a:latin typeface="Yu Gothic" panose="020B0400000000000000" pitchFamily="34" charset="-128"/>
                <a:ea typeface="함초롬돋움" panose="020B0604000101010101" pitchFamily="50" charset="-127"/>
                <a:cs typeface="함초롬돋움" panose="020B0604000101010101" pitchFamily="50" charset="-127"/>
              </a:endParaRPr>
            </a:p>
          </p:txBody>
        </p:sp>
        <p:sp>
          <p:nvSpPr>
            <p:cNvPr id="76" name="직사각형 75"/>
            <p:cNvSpPr/>
            <p:nvPr/>
          </p:nvSpPr>
          <p:spPr>
            <a:xfrm>
              <a:off x="4932040" y="2137970"/>
              <a:ext cx="1103350" cy="432048"/>
            </a:xfrm>
            <a:prstGeom prst="rect">
              <a:avLst/>
            </a:prstGeom>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r>
                <a:rPr lang="ja-JP" altLang="en-US" sz="1000" dirty="0">
                  <a:latin typeface="Yu Gothic" panose="020B0400000000000000" pitchFamily="34" charset="-128"/>
                  <a:ea typeface="Yu Gothic" panose="020B0400000000000000" pitchFamily="34" charset="-128"/>
                  <a:cs typeface="함초롬돋움" panose="020B0604000101010101" pitchFamily="50" charset="-127"/>
                </a:rPr>
                <a:t>ジャンル</a:t>
              </a:r>
              <a:endParaRPr lang="ko-KR" altLang="en-US" sz="1000" dirty="0">
                <a:latin typeface="Yu Gothic" panose="020B0400000000000000" pitchFamily="34" charset="-128"/>
                <a:ea typeface="함초롬돋움" panose="020B0604000101010101" pitchFamily="50" charset="-127"/>
                <a:cs typeface="함초롬돋움" panose="020B0604000101010101" pitchFamily="50" charset="-127"/>
              </a:endParaRPr>
            </a:p>
          </p:txBody>
        </p:sp>
      </p:grpSp>
      <p:sp>
        <p:nvSpPr>
          <p:cNvPr id="82" name="Rectangle 6"/>
          <p:cNvSpPr/>
          <p:nvPr/>
        </p:nvSpPr>
        <p:spPr>
          <a:xfrm>
            <a:off x="80631" y="428647"/>
            <a:ext cx="2755249" cy="44001"/>
          </a:xfrm>
          <a:prstGeom prst="rect">
            <a:avLst/>
          </a:prstGeom>
          <a:solidFill>
            <a:srgbClr val="1C7D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79" tIns="34290" rIns="68579" bIns="34290" numCol="1" spcCol="0" rtlCol="0" fromWordArt="0" anchor="ctr" anchorCtr="0" forceAA="0" compatLnSpc="1">
            <a:prstTxWarp prst="textNoShape">
              <a:avLst/>
            </a:prstTxWarp>
            <a:noAutofit/>
          </a:bodyPr>
          <a:lstStyle/>
          <a:p>
            <a:pPr algn="ctr"/>
            <a:endParaRPr lang="ko-KR" altLang="en-US" sz="1351" dirty="0">
              <a:latin typeface="Yu Gothic" panose="020B0400000000000000" pitchFamily="34" charset="-128"/>
              <a:ea typeface="함초롬돋움" panose="020B0604000101010101" pitchFamily="50" charset="-127"/>
              <a:cs typeface="함초롬돋움" panose="020B0604000101010101" pitchFamily="50" charset="-127"/>
            </a:endParaRPr>
          </a:p>
        </p:txBody>
      </p:sp>
      <p:pic>
        <p:nvPicPr>
          <p:cNvPr id="83" name="그림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2" y="84684"/>
            <a:ext cx="313366" cy="313366"/>
          </a:xfrm>
          <a:prstGeom prst="rect">
            <a:avLst/>
          </a:prstGeom>
        </p:spPr>
      </p:pic>
      <p:sp>
        <p:nvSpPr>
          <p:cNvPr id="84" name="TextBox 10"/>
          <p:cNvSpPr txBox="1"/>
          <p:nvPr/>
        </p:nvSpPr>
        <p:spPr bwMode="auto">
          <a:xfrm>
            <a:off x="393000" y="47021"/>
            <a:ext cx="263021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ja-JP" altLang="en-US"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システム構成図</a:t>
            </a:r>
            <a:r>
              <a:rPr lang="en-US" altLang="ko-KR" b="1" dirty="0">
                <a:solidFill>
                  <a:srgbClr val="1C7DE1"/>
                </a:solidFill>
                <a:latin typeface="Yu Gothic" panose="020B0400000000000000" pitchFamily="34" charset="-128"/>
                <a:ea typeface="Yu Gothic" panose="020B0400000000000000" pitchFamily="34" charset="-128"/>
                <a:cs typeface="함초롬돋움" panose="020B0604000101010101" pitchFamily="50" charset="-127"/>
              </a:rPr>
              <a:t>- Front</a:t>
            </a:r>
          </a:p>
        </p:txBody>
      </p:sp>
    </p:spTree>
    <p:extLst>
      <p:ext uri="{BB962C8B-B14F-4D97-AF65-F5344CB8AC3E}">
        <p14:creationId xmlns:p14="http://schemas.microsoft.com/office/powerpoint/2010/main" val="39227977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4.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5.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1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1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1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1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2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2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2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1.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3.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37.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3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39.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46.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4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4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5.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5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1.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7.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58.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59.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0.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3.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64.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5.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6.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6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69.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70.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1.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2.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3.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4.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5.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6.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7.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78.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7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0.xml><?xml version="1.0" encoding="utf-8"?>
<p:tagLst xmlns:a="http://schemas.openxmlformats.org/drawingml/2006/main" xmlns:r="http://schemas.openxmlformats.org/officeDocument/2006/relationships" xmlns:p="http://schemas.openxmlformats.org/presentationml/2006/main">
  <p:tag name="SMARTSETTINGSHASH" val="SB3bqgv5ghGJknk/m+/9EdPMDkanH9eNosaoBtCx42Q="/>
</p:tagLst>
</file>

<file path=ppt/tags/tag81.xml><?xml version="1.0" encoding="utf-8"?>
<p:tagLst xmlns:a="http://schemas.openxmlformats.org/drawingml/2006/main" xmlns:r="http://schemas.openxmlformats.org/officeDocument/2006/relationships" xmlns:p="http://schemas.openxmlformats.org/presentationml/2006/main">
  <p:tag name="SMARTSETTINGSHASH" val="toFvHBE0DSHbpkvebRIgEbzMi2hInHW/XCMQAmcRuFU="/>
</p:tagLst>
</file>

<file path=ppt/tags/tag82.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83.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ags/tag9.xml><?xml version="1.0" encoding="utf-8"?>
<p:tagLst xmlns:a="http://schemas.openxmlformats.org/drawingml/2006/main" xmlns:r="http://schemas.openxmlformats.org/officeDocument/2006/relationships" xmlns:p="http://schemas.openxmlformats.org/presentationml/2006/main">
  <p:tag name="SMARTSETTINGSHASH" val="vDQdCLjBzuNDMcjREtDKQ+AoKO0QGBD/nb6CP3H9hyU="/>
</p:tagLst>
</file>

<file path=ppt/theme/theme1.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Button"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Props1.xml><?xml version="1.0" encoding="utf-8"?>
<ds:datastoreItem xmlns:ds="http://schemas.openxmlformats.org/officeDocument/2006/customXml" ds:itemID="{9860284F-1654-44D9-A0ED-E32BDC94A907}">
  <ds:schemaRefs>
    <ds:schemaRef ds:uri="http://schemas.microsoft.com/VisualStudio/2011/storyboarding/control"/>
  </ds:schemaRefs>
</ds:datastoreItem>
</file>

<file path=customXml/itemProps2.xml><?xml version="1.0" encoding="utf-8"?>
<ds:datastoreItem xmlns:ds="http://schemas.openxmlformats.org/officeDocument/2006/customXml" ds:itemID="{361BDD22-66FC-4CBE-A53F-1CA95F7A2509}">
  <ds:schemaRefs>
    <ds:schemaRef ds:uri="http://schemas.microsoft.com/VisualStudio/2011/storyboarding/control"/>
  </ds:schemaRefs>
</ds:datastoreItem>
</file>

<file path=customXml/itemProps3.xml><?xml version="1.0" encoding="utf-8"?>
<ds:datastoreItem xmlns:ds="http://schemas.openxmlformats.org/officeDocument/2006/customXml" ds:itemID="{E43F84E2-1473-4006-8577-AC4790C07BA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3303</TotalTime>
  <Words>6836</Words>
  <Application>Microsoft Office PowerPoint</Application>
  <PresentationFormat>화면 슬라이드 쇼(16:9)</PresentationFormat>
  <Paragraphs>997</Paragraphs>
  <Slides>25</Slides>
  <Notes>19</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25</vt:i4>
      </vt:variant>
    </vt:vector>
  </HeadingPairs>
  <TitlesOfParts>
    <vt:vector size="35" baseType="lpstr">
      <vt:lpstr>Arial Unicode MS</vt:lpstr>
      <vt:lpstr>Yu Gothic</vt:lpstr>
      <vt:lpstr>나눔스퀘어라운드 Bold</vt:lpstr>
      <vt:lpstr>맑은 고딕</vt:lpstr>
      <vt:lpstr>함초롬돋움</vt:lpstr>
      <vt:lpstr>Agency FB</vt:lpstr>
      <vt:lpstr>Arial</vt:lpstr>
      <vt:lpstr>Segoe UI</vt:lpstr>
      <vt:lpstr>Contents Slide Master</vt:lpstr>
      <vt:lpstr>Section Break Slide Master</vt:lpstr>
      <vt:lpstr>Indie Sponsor 「インディ－ゲ－ム　情報・ファンディングサイト」</vt:lpstr>
      <vt:lpstr>目次</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center</cp:lastModifiedBy>
  <cp:revision>1418</cp:revision>
  <dcterms:created xsi:type="dcterms:W3CDTF">2016-12-01T00:32:25Z</dcterms:created>
  <dcterms:modified xsi:type="dcterms:W3CDTF">2020-10-06T06:22:30Z</dcterms:modified>
</cp:coreProperties>
</file>