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 id="2147483678" r:id="rId3"/>
  </p:sldMasterIdLst>
  <p:notesMasterIdLst>
    <p:notesMasterId r:id="rId35"/>
  </p:notesMasterIdLst>
  <p:sldIdLst>
    <p:sldId id="256" r:id="rId4"/>
    <p:sldId id="286" r:id="rId5"/>
    <p:sldId id="287" r:id="rId6"/>
    <p:sldId id="288" r:id="rId7"/>
    <p:sldId id="299" r:id="rId8"/>
    <p:sldId id="289" r:id="rId9"/>
    <p:sldId id="290" r:id="rId10"/>
    <p:sldId id="259" r:id="rId11"/>
    <p:sldId id="261" r:id="rId12"/>
    <p:sldId id="266" r:id="rId13"/>
    <p:sldId id="272" r:id="rId14"/>
    <p:sldId id="277" r:id="rId15"/>
    <p:sldId id="278" r:id="rId16"/>
    <p:sldId id="279" r:id="rId17"/>
    <p:sldId id="281" r:id="rId18"/>
    <p:sldId id="283" r:id="rId19"/>
    <p:sldId id="312" r:id="rId20"/>
    <p:sldId id="311" r:id="rId21"/>
    <p:sldId id="315" r:id="rId22"/>
    <p:sldId id="320" r:id="rId23"/>
    <p:sldId id="334" r:id="rId24"/>
    <p:sldId id="335" r:id="rId25"/>
    <p:sldId id="338" r:id="rId26"/>
    <p:sldId id="318" r:id="rId27"/>
    <p:sldId id="316" r:id="rId28"/>
    <p:sldId id="345" r:id="rId29"/>
    <p:sldId id="350" r:id="rId30"/>
    <p:sldId id="374" r:id="rId31"/>
    <p:sldId id="375" r:id="rId32"/>
    <p:sldId id="376" r:id="rId33"/>
    <p:sldId id="377" r:id="rId34"/>
  </p:sldIdLst>
  <p:sldSz cx="9144000" cy="6858000" type="screen4x3"/>
  <p:notesSz cx="6858000" cy="9144000"/>
  <p:defaultTextStyle>
    <a:defPPr>
      <a:defRPr lang="ko-KR"/>
    </a:defPPr>
    <a:lvl1pPr marL="0" algn="l" defTabSz="1072866" rtl="0" eaLnBrk="1" latinLnBrk="1" hangingPunct="1">
      <a:defRPr sz="2112" kern="1200">
        <a:solidFill>
          <a:schemeClr val="tx1"/>
        </a:solidFill>
        <a:latin typeface="+mn-lt"/>
        <a:ea typeface="+mn-ea"/>
        <a:cs typeface="+mn-cs"/>
      </a:defRPr>
    </a:lvl1pPr>
    <a:lvl2pPr marL="536433" algn="l" defTabSz="1072866" rtl="0" eaLnBrk="1" latinLnBrk="1" hangingPunct="1">
      <a:defRPr sz="2112" kern="1200">
        <a:solidFill>
          <a:schemeClr val="tx1"/>
        </a:solidFill>
        <a:latin typeface="+mn-lt"/>
        <a:ea typeface="+mn-ea"/>
        <a:cs typeface="+mn-cs"/>
      </a:defRPr>
    </a:lvl2pPr>
    <a:lvl3pPr marL="1072866" algn="l" defTabSz="1072866" rtl="0" eaLnBrk="1" latinLnBrk="1" hangingPunct="1">
      <a:defRPr sz="2112" kern="1200">
        <a:solidFill>
          <a:schemeClr val="tx1"/>
        </a:solidFill>
        <a:latin typeface="+mn-lt"/>
        <a:ea typeface="+mn-ea"/>
        <a:cs typeface="+mn-cs"/>
      </a:defRPr>
    </a:lvl3pPr>
    <a:lvl4pPr marL="1609298" algn="l" defTabSz="1072866" rtl="0" eaLnBrk="1" latinLnBrk="1" hangingPunct="1">
      <a:defRPr sz="2112" kern="1200">
        <a:solidFill>
          <a:schemeClr val="tx1"/>
        </a:solidFill>
        <a:latin typeface="+mn-lt"/>
        <a:ea typeface="+mn-ea"/>
        <a:cs typeface="+mn-cs"/>
      </a:defRPr>
    </a:lvl4pPr>
    <a:lvl5pPr marL="2145731" algn="l" defTabSz="1072866" rtl="0" eaLnBrk="1" latinLnBrk="1" hangingPunct="1">
      <a:defRPr sz="2112" kern="1200">
        <a:solidFill>
          <a:schemeClr val="tx1"/>
        </a:solidFill>
        <a:latin typeface="+mn-lt"/>
        <a:ea typeface="+mn-ea"/>
        <a:cs typeface="+mn-cs"/>
      </a:defRPr>
    </a:lvl5pPr>
    <a:lvl6pPr marL="2682164" algn="l" defTabSz="1072866" rtl="0" eaLnBrk="1" latinLnBrk="1" hangingPunct="1">
      <a:defRPr sz="2112" kern="1200">
        <a:solidFill>
          <a:schemeClr val="tx1"/>
        </a:solidFill>
        <a:latin typeface="+mn-lt"/>
        <a:ea typeface="+mn-ea"/>
        <a:cs typeface="+mn-cs"/>
      </a:defRPr>
    </a:lvl6pPr>
    <a:lvl7pPr marL="3218597" algn="l" defTabSz="1072866" rtl="0" eaLnBrk="1" latinLnBrk="1" hangingPunct="1">
      <a:defRPr sz="2112" kern="1200">
        <a:solidFill>
          <a:schemeClr val="tx1"/>
        </a:solidFill>
        <a:latin typeface="+mn-lt"/>
        <a:ea typeface="+mn-ea"/>
        <a:cs typeface="+mn-cs"/>
      </a:defRPr>
    </a:lvl7pPr>
    <a:lvl8pPr marL="3755029" algn="l" defTabSz="1072866" rtl="0" eaLnBrk="1" latinLnBrk="1" hangingPunct="1">
      <a:defRPr sz="2112" kern="1200">
        <a:solidFill>
          <a:schemeClr val="tx1"/>
        </a:solidFill>
        <a:latin typeface="+mn-lt"/>
        <a:ea typeface="+mn-ea"/>
        <a:cs typeface="+mn-cs"/>
      </a:defRPr>
    </a:lvl8pPr>
    <a:lvl9pPr marL="4291462" algn="l" defTabSz="1072866" rtl="0" eaLnBrk="1" latinLnBrk="1" hangingPunct="1">
      <a:defRPr sz="211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AF9"/>
    <a:srgbClr val="5BA5FD"/>
    <a:srgbClr val="0A181E"/>
    <a:srgbClr val="2C8DFE"/>
    <a:srgbClr val="385D8A"/>
    <a:srgbClr val="FFFFFF"/>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03447BB-5D67-496B-8E87-E561075AD55C}" styleName="어두운 스타일 1 - 강조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어두운 스타일 2 - 강조 3/강조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3" autoAdjust="0"/>
    <p:restoredTop sz="93451" autoAdjust="0"/>
  </p:normalViewPr>
  <p:slideViewPr>
    <p:cSldViewPr>
      <p:cViewPr>
        <p:scale>
          <a:sx n="100" d="100"/>
          <a:sy n="100" d="100"/>
        </p:scale>
        <p:origin x="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9" d="100"/>
          <a:sy n="79" d="100"/>
        </p:scale>
        <p:origin x="20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C27B5-1C5B-4F09-A7C0-020D61B79805}" type="datetimeFigureOut">
              <a:rPr lang="ko-KR" altLang="en-US" smtClean="0"/>
              <a:pPr/>
              <a:t>2019-11-06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Tree>
  </p:cSld>
  <p:clrMap bg1="lt1" tx1="dk1" bg2="lt2" tx2="dk2" accent1="accent1" accent2="accent2" accent3="accent3" accent4="accent4" accent5="accent5" accent6="accent6" hlink="hlink" folHlink="folHlink"/>
  <p:notesStyle>
    <a:lvl1pPr marL="0" algn="l" defTabSz="1072866" rtl="0" eaLnBrk="1" latinLnBrk="1" hangingPunct="1">
      <a:defRPr sz="1408" kern="1200">
        <a:solidFill>
          <a:schemeClr val="tx1"/>
        </a:solidFill>
        <a:latin typeface="+mn-lt"/>
        <a:ea typeface="+mn-ea"/>
        <a:cs typeface="+mn-cs"/>
      </a:defRPr>
    </a:lvl1pPr>
    <a:lvl2pPr marL="536433" algn="l" defTabSz="1072866" rtl="0" eaLnBrk="1" latinLnBrk="1" hangingPunct="1">
      <a:defRPr sz="1408" kern="1200">
        <a:solidFill>
          <a:schemeClr val="tx1"/>
        </a:solidFill>
        <a:latin typeface="+mn-lt"/>
        <a:ea typeface="+mn-ea"/>
        <a:cs typeface="+mn-cs"/>
      </a:defRPr>
    </a:lvl2pPr>
    <a:lvl3pPr marL="1072866" algn="l" defTabSz="1072866" rtl="0" eaLnBrk="1" latinLnBrk="1" hangingPunct="1">
      <a:defRPr sz="1408" kern="1200">
        <a:solidFill>
          <a:schemeClr val="tx1"/>
        </a:solidFill>
        <a:latin typeface="+mn-lt"/>
        <a:ea typeface="+mn-ea"/>
        <a:cs typeface="+mn-cs"/>
      </a:defRPr>
    </a:lvl3pPr>
    <a:lvl4pPr marL="1609298" algn="l" defTabSz="1072866" rtl="0" eaLnBrk="1" latinLnBrk="1" hangingPunct="1">
      <a:defRPr sz="1408" kern="1200">
        <a:solidFill>
          <a:schemeClr val="tx1"/>
        </a:solidFill>
        <a:latin typeface="+mn-lt"/>
        <a:ea typeface="+mn-ea"/>
        <a:cs typeface="+mn-cs"/>
      </a:defRPr>
    </a:lvl4pPr>
    <a:lvl5pPr marL="2145731" algn="l" defTabSz="1072866" rtl="0" eaLnBrk="1" latinLnBrk="1" hangingPunct="1">
      <a:defRPr sz="1408" kern="1200">
        <a:solidFill>
          <a:schemeClr val="tx1"/>
        </a:solidFill>
        <a:latin typeface="+mn-lt"/>
        <a:ea typeface="+mn-ea"/>
        <a:cs typeface="+mn-cs"/>
      </a:defRPr>
    </a:lvl5pPr>
    <a:lvl6pPr marL="2682164" algn="l" defTabSz="1072866" rtl="0" eaLnBrk="1" latinLnBrk="1" hangingPunct="1">
      <a:defRPr sz="1408" kern="1200">
        <a:solidFill>
          <a:schemeClr val="tx1"/>
        </a:solidFill>
        <a:latin typeface="+mn-lt"/>
        <a:ea typeface="+mn-ea"/>
        <a:cs typeface="+mn-cs"/>
      </a:defRPr>
    </a:lvl6pPr>
    <a:lvl7pPr marL="3218597" algn="l" defTabSz="1072866" rtl="0" eaLnBrk="1" latinLnBrk="1" hangingPunct="1">
      <a:defRPr sz="1408" kern="1200">
        <a:solidFill>
          <a:schemeClr val="tx1"/>
        </a:solidFill>
        <a:latin typeface="+mn-lt"/>
        <a:ea typeface="+mn-ea"/>
        <a:cs typeface="+mn-cs"/>
      </a:defRPr>
    </a:lvl7pPr>
    <a:lvl8pPr marL="3755029" algn="l" defTabSz="1072866" rtl="0" eaLnBrk="1" latinLnBrk="1" hangingPunct="1">
      <a:defRPr sz="1408" kern="1200">
        <a:solidFill>
          <a:schemeClr val="tx1"/>
        </a:solidFill>
        <a:latin typeface="+mn-lt"/>
        <a:ea typeface="+mn-ea"/>
        <a:cs typeface="+mn-cs"/>
      </a:defRPr>
    </a:lvl8pPr>
    <a:lvl9pPr marL="4291462" algn="l" defTabSz="1072866" rtl="0" eaLnBrk="1" latinLnBrk="1"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4</a:t>
            </a:fld>
            <a:endParaRPr lang="ko-KR" altLang="en-US"/>
          </a:p>
        </p:txBody>
      </p:sp>
    </p:spTree>
    <p:extLst>
      <p:ext uri="{BB962C8B-B14F-4D97-AF65-F5344CB8AC3E}">
        <p14:creationId xmlns:p14="http://schemas.microsoft.com/office/powerpoint/2010/main" val="160089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157389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18</a:t>
            </a:fld>
            <a:endParaRPr lang="ko-KR" altLang="en-US"/>
          </a:p>
        </p:txBody>
      </p:sp>
    </p:spTree>
    <p:extLst>
      <p:ext uri="{BB962C8B-B14F-4D97-AF65-F5344CB8AC3E}">
        <p14:creationId xmlns:p14="http://schemas.microsoft.com/office/powerpoint/2010/main" val="254283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20</a:t>
            </a:fld>
            <a:endParaRPr lang="ko-KR" altLang="en-US"/>
          </a:p>
        </p:txBody>
      </p:sp>
    </p:spTree>
    <p:extLst>
      <p:ext uri="{BB962C8B-B14F-4D97-AF65-F5344CB8AC3E}">
        <p14:creationId xmlns:p14="http://schemas.microsoft.com/office/powerpoint/2010/main" val="299610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21</a:t>
            </a:fld>
            <a:endParaRPr lang="ko-KR" altLang="en-US"/>
          </a:p>
        </p:txBody>
      </p:sp>
    </p:spTree>
    <p:extLst>
      <p:ext uri="{BB962C8B-B14F-4D97-AF65-F5344CB8AC3E}">
        <p14:creationId xmlns:p14="http://schemas.microsoft.com/office/powerpoint/2010/main" val="393296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22</a:t>
            </a:fld>
            <a:endParaRPr lang="ko-KR" altLang="en-US"/>
          </a:p>
        </p:txBody>
      </p:sp>
    </p:spTree>
    <p:extLst>
      <p:ext uri="{BB962C8B-B14F-4D97-AF65-F5344CB8AC3E}">
        <p14:creationId xmlns:p14="http://schemas.microsoft.com/office/powerpoint/2010/main" val="2028455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23</a:t>
            </a:fld>
            <a:endParaRPr lang="ko-KR" altLang="en-US"/>
          </a:p>
        </p:txBody>
      </p:sp>
    </p:spTree>
    <p:extLst>
      <p:ext uri="{BB962C8B-B14F-4D97-AF65-F5344CB8AC3E}">
        <p14:creationId xmlns:p14="http://schemas.microsoft.com/office/powerpoint/2010/main" val="305740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25</a:t>
            </a:fld>
            <a:endParaRPr lang="ko-KR" altLang="en-US"/>
          </a:p>
        </p:txBody>
      </p:sp>
    </p:spTree>
    <p:extLst>
      <p:ext uri="{BB962C8B-B14F-4D97-AF65-F5344CB8AC3E}">
        <p14:creationId xmlns:p14="http://schemas.microsoft.com/office/powerpoint/2010/main" val="429161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26</a:t>
            </a:fld>
            <a:endParaRPr lang="ko-KR" altLang="en-US"/>
          </a:p>
        </p:txBody>
      </p:sp>
    </p:spTree>
    <p:extLst>
      <p:ext uri="{BB962C8B-B14F-4D97-AF65-F5344CB8AC3E}">
        <p14:creationId xmlns:p14="http://schemas.microsoft.com/office/powerpoint/2010/main" val="349098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27</a:t>
            </a:fld>
            <a:endParaRPr lang="ko-KR" altLang="en-US"/>
          </a:p>
        </p:txBody>
      </p:sp>
    </p:spTree>
    <p:extLst>
      <p:ext uri="{BB962C8B-B14F-4D97-AF65-F5344CB8AC3E}">
        <p14:creationId xmlns:p14="http://schemas.microsoft.com/office/powerpoint/2010/main" val="3931505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28</a:t>
            </a:fld>
            <a:endParaRPr lang="ko-KR" altLang="en-US"/>
          </a:p>
        </p:txBody>
      </p:sp>
    </p:spTree>
    <p:extLst>
      <p:ext uri="{BB962C8B-B14F-4D97-AF65-F5344CB8AC3E}">
        <p14:creationId xmlns:p14="http://schemas.microsoft.com/office/powerpoint/2010/main" val="168575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5</a:t>
            </a:fld>
            <a:endParaRPr lang="ko-KR" altLang="en-US"/>
          </a:p>
        </p:txBody>
      </p:sp>
    </p:spTree>
    <p:extLst>
      <p:ext uri="{BB962C8B-B14F-4D97-AF65-F5344CB8AC3E}">
        <p14:creationId xmlns:p14="http://schemas.microsoft.com/office/powerpoint/2010/main" val="187890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29</a:t>
            </a:fld>
            <a:endParaRPr lang="ko-KR" altLang="en-US"/>
          </a:p>
        </p:txBody>
      </p:sp>
    </p:spTree>
    <p:extLst>
      <p:ext uri="{BB962C8B-B14F-4D97-AF65-F5344CB8AC3E}">
        <p14:creationId xmlns:p14="http://schemas.microsoft.com/office/powerpoint/2010/main" val="1016949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30</a:t>
            </a:fld>
            <a:endParaRPr lang="ko-KR" altLang="en-US"/>
          </a:p>
        </p:txBody>
      </p:sp>
    </p:spTree>
    <p:extLst>
      <p:ext uri="{BB962C8B-B14F-4D97-AF65-F5344CB8AC3E}">
        <p14:creationId xmlns:p14="http://schemas.microsoft.com/office/powerpoint/2010/main" val="1165798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31</a:t>
            </a:fld>
            <a:endParaRPr lang="ko-KR" altLang="en-US"/>
          </a:p>
        </p:txBody>
      </p:sp>
    </p:spTree>
    <p:extLst>
      <p:ext uri="{BB962C8B-B14F-4D97-AF65-F5344CB8AC3E}">
        <p14:creationId xmlns:p14="http://schemas.microsoft.com/office/powerpoint/2010/main" val="374554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7</a:t>
            </a:fld>
            <a:endParaRPr lang="ko-KR" altLang="en-US"/>
          </a:p>
        </p:txBody>
      </p:sp>
    </p:spTree>
    <p:extLst>
      <p:ext uri="{BB962C8B-B14F-4D97-AF65-F5344CB8AC3E}">
        <p14:creationId xmlns:p14="http://schemas.microsoft.com/office/powerpoint/2010/main" val="250324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3884613" y="8685213"/>
            <a:ext cx="2971800" cy="457200"/>
          </a:xfrm>
          <a:prstGeom prst="rect">
            <a:avLst/>
          </a:prstGeom>
        </p:spPr>
        <p:txBody>
          <a:bodyPr/>
          <a:lstStyle/>
          <a:p>
            <a:fld id="{0B55FC6C-CF9B-400A-B7B2-D752D6F85B9D}" type="slidenum">
              <a:rPr lang="ko-KR" altLang="en-US" smtClean="0"/>
              <a:pPr/>
              <a:t>9</a:t>
            </a:fld>
            <a:endParaRPr lang="ko-KR" altLang="en-US"/>
          </a:p>
        </p:txBody>
      </p:sp>
    </p:spTree>
    <p:extLst>
      <p:ext uri="{BB962C8B-B14F-4D97-AF65-F5344CB8AC3E}">
        <p14:creationId xmlns:p14="http://schemas.microsoft.com/office/powerpoint/2010/main" val="83900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649124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4908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077798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30072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61542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5" name="제목 개체 틀 9"/>
          <p:cNvSpPr>
            <a:spLocks noGrp="1"/>
          </p:cNvSpPr>
          <p:nvPr>
            <p:ph type="title"/>
          </p:nvPr>
        </p:nvSpPr>
        <p:spPr>
          <a:xfrm>
            <a:off x="285429" y="2026940"/>
            <a:ext cx="8463036" cy="576064"/>
          </a:xfrm>
          <a:prstGeom prst="rect">
            <a:avLst/>
          </a:prstGeom>
        </p:spPr>
        <p:txBody>
          <a:bodyPr vert="horz" lIns="91440" tIns="45720" rIns="91440" bIns="45720" rtlCol="0" anchor="ctr">
            <a:normAutofit/>
          </a:bodyPr>
          <a:lstStyle>
            <a:lvl1pPr>
              <a:defRPr sz="1477" i="0">
                <a:solidFill>
                  <a:schemeClr val="tx1"/>
                </a:solidFill>
              </a:defRPr>
            </a:lvl1pPr>
          </a:lstStyle>
          <a:p>
            <a:r>
              <a:rPr lang="ko-KR" altLang="en-US" dirty="0"/>
              <a:t>마스터 제목 스타일 편집</a:t>
            </a:r>
          </a:p>
        </p:txBody>
      </p:sp>
      <p:sp>
        <p:nvSpPr>
          <p:cNvPr id="26" name="Line 98"/>
          <p:cNvSpPr>
            <a:spLocks noChangeShapeType="1"/>
          </p:cNvSpPr>
          <p:nvPr userDrawn="1"/>
        </p:nvSpPr>
        <p:spPr bwMode="auto">
          <a:xfrm>
            <a:off x="1100759" y="1988840"/>
            <a:ext cx="7632848" cy="0"/>
          </a:xfrm>
          <a:prstGeom prst="line">
            <a:avLst/>
          </a:prstGeom>
          <a:noFill/>
          <a:ln w="57150" cmpd="sng">
            <a:solidFill>
              <a:schemeClr val="accent6">
                <a:lumMod val="75000"/>
              </a:schemeClr>
            </a:solid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62"/>
          </a:p>
        </p:txBody>
      </p:sp>
      <p:sp>
        <p:nvSpPr>
          <p:cNvPr id="27" name="TextBox 26"/>
          <p:cNvSpPr txBox="1"/>
          <p:nvPr userDrawn="1"/>
        </p:nvSpPr>
        <p:spPr>
          <a:xfrm>
            <a:off x="289621" y="1816630"/>
            <a:ext cx="772969" cy="234360"/>
          </a:xfrm>
          <a:prstGeom prst="rect">
            <a:avLst/>
          </a:prstGeom>
          <a:noFill/>
        </p:spPr>
        <p:txBody>
          <a:bodyPr wrap="none" rtlCol="0">
            <a:spAutoFit/>
          </a:bodyPr>
          <a:lstStyle/>
          <a:p>
            <a:r>
              <a:rPr lang="en-US" altLang="ko-KR" sz="923" dirty="0">
                <a:solidFill>
                  <a:schemeClr val="bg1">
                    <a:lumMod val="50000"/>
                  </a:schemeClr>
                </a:solidFill>
                <a:latin typeface="+mn-ea"/>
                <a:ea typeface="+mn-ea"/>
              </a:rPr>
              <a:t>Storyboard</a:t>
            </a:r>
            <a:endParaRPr lang="ko-KR" altLang="en-US" sz="923" dirty="0">
              <a:solidFill>
                <a:schemeClr val="bg1">
                  <a:lumMod val="50000"/>
                </a:schemeClr>
              </a:solidFill>
              <a:latin typeface="+mn-ea"/>
              <a:ea typeface="+mn-ea"/>
            </a:endParaRPr>
          </a:p>
        </p:txBody>
      </p:sp>
      <p:graphicFrame>
        <p:nvGraphicFramePr>
          <p:cNvPr id="28" name="Group 99"/>
          <p:cNvGraphicFramePr>
            <a:graphicFrameLocks noGrp="1"/>
          </p:cNvGraphicFramePr>
          <p:nvPr userDrawn="1"/>
        </p:nvGraphicFramePr>
        <p:xfrm>
          <a:off x="395536" y="4737100"/>
          <a:ext cx="8210500" cy="690880"/>
        </p:xfrm>
        <a:graphic>
          <a:graphicData uri="http://schemas.openxmlformats.org/drawingml/2006/table">
            <a:tbl>
              <a:tblPr>
                <a:tableStyleId>{2D5ABB26-0587-4C30-8999-92F81FD0307C}</a:tableStyleId>
              </a:tblPr>
              <a:tblGrid>
                <a:gridCol w="2052625">
                  <a:extLst>
                    <a:ext uri="{9D8B030D-6E8A-4147-A177-3AD203B41FA5}">
                      <a16:colId xmlns:a16="http://schemas.microsoft.com/office/drawing/2014/main" val="20000"/>
                    </a:ext>
                  </a:extLst>
                </a:gridCol>
                <a:gridCol w="2052625">
                  <a:extLst>
                    <a:ext uri="{9D8B030D-6E8A-4147-A177-3AD203B41FA5}">
                      <a16:colId xmlns:a16="http://schemas.microsoft.com/office/drawing/2014/main" val="20001"/>
                    </a:ext>
                  </a:extLst>
                </a:gridCol>
                <a:gridCol w="2052625">
                  <a:extLst>
                    <a:ext uri="{9D8B030D-6E8A-4147-A177-3AD203B41FA5}">
                      <a16:colId xmlns:a16="http://schemas.microsoft.com/office/drawing/2014/main" val="20002"/>
                    </a:ext>
                  </a:extLst>
                </a:gridCol>
                <a:gridCol w="2052625">
                  <a:extLst>
                    <a:ext uri="{9D8B030D-6E8A-4147-A177-3AD203B41FA5}">
                      <a16:colId xmlns:a16="http://schemas.microsoft.com/office/drawing/2014/main" val="20003"/>
                    </a:ext>
                  </a:extLst>
                </a:gridCol>
              </a:tblGrid>
              <a:tr h="32512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300" u="none" strike="noStrike" cap="none" normalizeH="0" baseline="0" dirty="0">
                          <a:ln>
                            <a:noFill/>
                          </a:ln>
                          <a:effectLst/>
                        </a:rPr>
                        <a:t>Document Version</a:t>
                      </a:r>
                      <a:endParaRPr kumimoji="1" lang="ko-KR" altLang="en-US" sz="1300" b="1" i="0" u="none" strike="noStrike" cap="none" normalizeH="0" baseline="0" dirty="0">
                        <a:ln>
                          <a:noFill/>
                        </a:ln>
                        <a:solidFill>
                          <a:schemeClr val="bg1">
                            <a:lumMod val="50000"/>
                          </a:schemeClr>
                        </a:solidFill>
                        <a:effectLst/>
                        <a:latin typeface="+mn-ea"/>
                        <a:ea typeface="+mn-ea"/>
                      </a:endParaRPr>
                    </a:p>
                  </a:txBody>
                  <a:tcPr marT="60960" marB="60960" horzOverflow="overflow">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300" u="none" strike="noStrike" cap="none" normalizeH="0" baseline="0" dirty="0">
                          <a:ln>
                            <a:noFill/>
                          </a:ln>
                          <a:effectLst/>
                        </a:rPr>
                        <a:t>Last Updated</a:t>
                      </a:r>
                      <a:endParaRPr kumimoji="1" lang="ko-KR" altLang="en-US" sz="1300" b="1" i="0" u="none" strike="noStrike" cap="none" normalizeH="0" baseline="0" dirty="0">
                        <a:ln>
                          <a:noFill/>
                        </a:ln>
                        <a:solidFill>
                          <a:schemeClr val="bg1">
                            <a:lumMod val="50000"/>
                          </a:schemeClr>
                        </a:solidFill>
                        <a:effectLst/>
                        <a:latin typeface="+mn-ea"/>
                        <a:ea typeface="+mn-ea"/>
                      </a:endParaRPr>
                    </a:p>
                  </a:txBody>
                  <a:tcPr marT="60960" marB="60960"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300" u="none" strike="noStrike" cap="none" normalizeH="0" baseline="0" dirty="0">
                          <a:ln>
                            <a:noFill/>
                          </a:ln>
                          <a:effectLst/>
                        </a:rPr>
                        <a:t>Organization</a:t>
                      </a:r>
                      <a:endParaRPr kumimoji="1" lang="ko-KR" altLang="en-US" sz="1300" b="1" i="0" u="none" strike="noStrike" cap="none" normalizeH="0" baseline="0" dirty="0">
                        <a:ln>
                          <a:noFill/>
                        </a:ln>
                        <a:solidFill>
                          <a:schemeClr val="bg1">
                            <a:lumMod val="50000"/>
                          </a:schemeClr>
                        </a:solidFill>
                        <a:effectLst/>
                        <a:latin typeface="+mn-ea"/>
                        <a:ea typeface="+mn-ea"/>
                      </a:endParaRPr>
                    </a:p>
                  </a:txBody>
                  <a:tcPr marT="60960" marB="60960"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300" u="none" strike="noStrike" cap="none" normalizeH="0" baseline="0" dirty="0">
                          <a:ln>
                            <a:noFill/>
                          </a:ln>
                          <a:effectLst/>
                        </a:rPr>
                        <a:t>Author</a:t>
                      </a:r>
                      <a:endParaRPr kumimoji="1" lang="ko-KR" altLang="en-US" sz="1300" b="1" i="0" u="none" strike="noStrike" cap="none" normalizeH="0" baseline="0" dirty="0">
                        <a:ln>
                          <a:noFill/>
                        </a:ln>
                        <a:solidFill>
                          <a:schemeClr val="bg1">
                            <a:lumMod val="50000"/>
                          </a:schemeClr>
                        </a:solidFill>
                        <a:effectLst/>
                        <a:latin typeface="+mn-ea"/>
                        <a:ea typeface="+mn-ea"/>
                      </a:endParaRPr>
                    </a:p>
                  </a:txBody>
                  <a:tcPr marT="60960" marB="60960" horzOverflow="overflow">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en-US" sz="1500" b="0" i="0" u="none" strike="noStrike" cap="none" normalizeH="0" baseline="0" dirty="0">
                        <a:ln>
                          <a:noFill/>
                        </a:ln>
                        <a:solidFill>
                          <a:schemeClr val="bg1">
                            <a:lumMod val="50000"/>
                          </a:schemeClr>
                        </a:solidFill>
                        <a:effectLst/>
                        <a:latin typeface="+mn-ea"/>
                        <a:ea typeface="+mn-ea"/>
                      </a:endParaRPr>
                    </a:p>
                  </a:txBody>
                  <a:tcPr marT="60960" marB="60960" horzOverflow="overflow">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en-US" sz="1500" b="0" i="0" u="none" strike="noStrike" cap="none" normalizeH="0" baseline="0" dirty="0">
                        <a:ln>
                          <a:noFill/>
                        </a:ln>
                        <a:solidFill>
                          <a:schemeClr val="bg1">
                            <a:lumMod val="50000"/>
                          </a:schemeClr>
                        </a:solidFill>
                        <a:effectLst/>
                        <a:latin typeface="+mn-ea"/>
                        <a:ea typeface="+mn-ea"/>
                      </a:endParaRPr>
                    </a:p>
                  </a:txBody>
                  <a:tcPr marT="60960" marB="60960"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500" b="0" i="0" u="none" strike="noStrike" cap="none" normalizeH="0" baseline="0" dirty="0">
                        <a:ln>
                          <a:noFill/>
                        </a:ln>
                        <a:solidFill>
                          <a:schemeClr val="bg1">
                            <a:lumMod val="50000"/>
                          </a:schemeClr>
                        </a:solidFill>
                        <a:effectLst/>
                        <a:latin typeface="+mn-ea"/>
                        <a:ea typeface="+mn-ea"/>
                      </a:endParaRPr>
                    </a:p>
                  </a:txBody>
                  <a:tcPr marT="60960" marB="60960"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600" b="0" i="0" u="none" strike="noStrike" cap="none" normalizeH="0" baseline="0" dirty="0">
                        <a:ln>
                          <a:noFill/>
                        </a:ln>
                        <a:solidFill>
                          <a:schemeClr val="bg1">
                            <a:lumMod val="50000"/>
                          </a:schemeClr>
                        </a:solidFill>
                        <a:effectLst/>
                        <a:latin typeface="+mn-ea"/>
                        <a:ea typeface="+mn-ea"/>
                      </a:endParaRPr>
                    </a:p>
                  </a:txBody>
                  <a:tcPr marT="60960" marB="60960" horzOverflow="overflow">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텍스트 개체 틀 17"/>
          <p:cNvSpPr>
            <a:spLocks noGrp="1"/>
          </p:cNvSpPr>
          <p:nvPr>
            <p:ph type="body" sz="quarter" idx="10"/>
          </p:nvPr>
        </p:nvSpPr>
        <p:spPr>
          <a:xfrm>
            <a:off x="399729" y="5099282"/>
            <a:ext cx="2016472" cy="287668"/>
          </a:xfrm>
          <a:prstGeom prst="rect">
            <a:avLst/>
          </a:prstGeom>
        </p:spPr>
        <p:txBody>
          <a:bodyPr/>
          <a:lstStyle>
            <a:lvl1pPr algn="ctr">
              <a:buNone/>
              <a:defRPr sz="969">
                <a:solidFill>
                  <a:schemeClr val="bg1">
                    <a:lumMod val="50000"/>
                  </a:schemeClr>
                </a:solidFill>
              </a:defRPr>
            </a:lvl1pPr>
            <a:lvl2pPr>
              <a:defRPr sz="1292"/>
            </a:lvl2pPr>
            <a:lvl3pPr>
              <a:defRPr sz="1108"/>
            </a:lvl3pPr>
            <a:lvl4pPr>
              <a:defRPr sz="1015"/>
            </a:lvl4pPr>
            <a:lvl5pPr>
              <a:defRPr sz="1015"/>
            </a:lvl5pPr>
          </a:lstStyle>
          <a:p>
            <a:pPr lvl="0"/>
            <a:r>
              <a:rPr lang="ko-KR" altLang="en-US" dirty="0"/>
              <a:t>마스터 텍스트 스타일을 편집합니다</a:t>
            </a:r>
          </a:p>
        </p:txBody>
      </p:sp>
      <p:sp>
        <p:nvSpPr>
          <p:cNvPr id="31" name="텍스트 개체 틀 17"/>
          <p:cNvSpPr>
            <a:spLocks noGrp="1"/>
          </p:cNvSpPr>
          <p:nvPr>
            <p:ph type="body" sz="quarter" idx="11"/>
          </p:nvPr>
        </p:nvSpPr>
        <p:spPr>
          <a:xfrm>
            <a:off x="2466654" y="5099282"/>
            <a:ext cx="2016472" cy="287668"/>
          </a:xfrm>
          <a:prstGeom prst="rect">
            <a:avLst/>
          </a:prstGeom>
        </p:spPr>
        <p:txBody>
          <a:bodyPr/>
          <a:lstStyle>
            <a:lvl1pPr algn="ctr">
              <a:buNone/>
              <a:defRPr sz="969">
                <a:solidFill>
                  <a:schemeClr val="bg1">
                    <a:lumMod val="50000"/>
                  </a:schemeClr>
                </a:solidFill>
              </a:defRPr>
            </a:lvl1pPr>
            <a:lvl2pPr>
              <a:defRPr sz="1292"/>
            </a:lvl2pPr>
            <a:lvl3pPr>
              <a:defRPr sz="1108"/>
            </a:lvl3pPr>
            <a:lvl4pPr>
              <a:defRPr sz="1015"/>
            </a:lvl4pPr>
            <a:lvl5pPr>
              <a:defRPr sz="1015"/>
            </a:lvl5pPr>
          </a:lstStyle>
          <a:p>
            <a:pPr lvl="0"/>
            <a:r>
              <a:rPr lang="ko-KR" altLang="en-US" dirty="0"/>
              <a:t>마스터 텍스트 스타일을 편집합니다</a:t>
            </a:r>
          </a:p>
        </p:txBody>
      </p:sp>
      <p:sp>
        <p:nvSpPr>
          <p:cNvPr id="32" name="텍스트 개체 틀 17"/>
          <p:cNvSpPr>
            <a:spLocks noGrp="1"/>
          </p:cNvSpPr>
          <p:nvPr>
            <p:ph type="body" sz="quarter" idx="12"/>
          </p:nvPr>
        </p:nvSpPr>
        <p:spPr>
          <a:xfrm>
            <a:off x="4509517" y="5099282"/>
            <a:ext cx="2016472" cy="287668"/>
          </a:xfrm>
          <a:prstGeom prst="rect">
            <a:avLst/>
          </a:prstGeom>
        </p:spPr>
        <p:txBody>
          <a:bodyPr/>
          <a:lstStyle>
            <a:lvl1pPr algn="ctr">
              <a:buNone/>
              <a:defRPr sz="969">
                <a:solidFill>
                  <a:schemeClr val="bg1">
                    <a:lumMod val="50000"/>
                  </a:schemeClr>
                </a:solidFill>
              </a:defRPr>
            </a:lvl1pPr>
            <a:lvl2pPr>
              <a:defRPr sz="1292"/>
            </a:lvl2pPr>
            <a:lvl3pPr>
              <a:defRPr sz="1108"/>
            </a:lvl3pPr>
            <a:lvl4pPr>
              <a:defRPr sz="1015"/>
            </a:lvl4pPr>
            <a:lvl5pPr>
              <a:defRPr sz="1015"/>
            </a:lvl5pPr>
          </a:lstStyle>
          <a:p>
            <a:pPr lvl="0"/>
            <a:r>
              <a:rPr lang="ko-KR" altLang="en-US" dirty="0"/>
              <a:t>마스터 텍스트 스타일을 편집합니다</a:t>
            </a:r>
          </a:p>
        </p:txBody>
      </p:sp>
      <p:sp>
        <p:nvSpPr>
          <p:cNvPr id="33" name="텍스트 개체 틀 17"/>
          <p:cNvSpPr>
            <a:spLocks noGrp="1"/>
          </p:cNvSpPr>
          <p:nvPr>
            <p:ph type="body" sz="quarter" idx="13"/>
          </p:nvPr>
        </p:nvSpPr>
        <p:spPr>
          <a:xfrm>
            <a:off x="6569174" y="5099282"/>
            <a:ext cx="2016472" cy="287668"/>
          </a:xfrm>
          <a:prstGeom prst="rect">
            <a:avLst/>
          </a:prstGeom>
        </p:spPr>
        <p:txBody>
          <a:bodyPr/>
          <a:lstStyle>
            <a:lvl1pPr algn="ctr">
              <a:buNone/>
              <a:defRPr sz="969">
                <a:solidFill>
                  <a:schemeClr val="bg1">
                    <a:lumMod val="50000"/>
                  </a:schemeClr>
                </a:solidFill>
              </a:defRPr>
            </a:lvl1pPr>
            <a:lvl2pPr>
              <a:defRPr sz="1292"/>
            </a:lvl2pPr>
            <a:lvl3pPr>
              <a:defRPr sz="1108"/>
            </a:lvl3pPr>
            <a:lvl4pPr>
              <a:defRPr sz="1015"/>
            </a:lvl4pPr>
            <a:lvl5pPr>
              <a:defRPr sz="1015"/>
            </a:lvl5pPr>
          </a:lstStyle>
          <a:p>
            <a:pPr lvl="0"/>
            <a:r>
              <a:rPr lang="ko-KR" altLang="en-US" dirty="0"/>
              <a:t>마스터 텍스트 스타일을 편집합니다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323528" y="2948948"/>
            <a:ext cx="6400800" cy="1078971"/>
          </a:xfrm>
          <a:prstGeom prst="rect">
            <a:avLst/>
          </a:prstGeom>
        </p:spPr>
        <p:txBody>
          <a:bodyPr/>
          <a:lstStyle>
            <a:lvl1pPr marL="0" indent="0" algn="l">
              <a:buNone/>
              <a:defRPr sz="1108">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ko-KR" altLang="en-US" dirty="0"/>
              <a:t>마스터 부제목 스타일 편집</a:t>
            </a:r>
          </a:p>
        </p:txBody>
      </p:sp>
      <p:sp>
        <p:nvSpPr>
          <p:cNvPr id="11" name="제목 5"/>
          <p:cNvSpPr>
            <a:spLocks noGrp="1"/>
          </p:cNvSpPr>
          <p:nvPr>
            <p:ph type="title"/>
          </p:nvPr>
        </p:nvSpPr>
        <p:spPr>
          <a:xfrm>
            <a:off x="107504" y="2276873"/>
            <a:ext cx="7344816" cy="369524"/>
          </a:xfrm>
          <a:prstGeom prst="rect">
            <a:avLst/>
          </a:prstGeom>
        </p:spPr>
        <p:txBody>
          <a:bodyPr/>
          <a:lstStyle/>
          <a:p>
            <a:r>
              <a:rPr lang="ko-KR" altLang="en-US" dirty="0"/>
              <a:t>마스터 제목 스타일 편집</a:t>
            </a:r>
          </a:p>
        </p:txBody>
      </p:sp>
      <p:sp>
        <p:nvSpPr>
          <p:cNvPr id="12" name="슬라이드 번호 개체 틀 5"/>
          <p:cNvSpPr>
            <a:spLocks noGrp="1"/>
          </p:cNvSpPr>
          <p:nvPr>
            <p:ph type="sldNum" sz="quarter" idx="4"/>
          </p:nvPr>
        </p:nvSpPr>
        <p:spPr>
          <a:xfrm>
            <a:off x="8415065" y="260648"/>
            <a:ext cx="549424" cy="366183"/>
          </a:xfrm>
          <a:prstGeom prst="rect">
            <a:avLst/>
          </a:prstGeom>
        </p:spPr>
        <p:txBody>
          <a:bodyPr vert="horz" lIns="91440" tIns="45720" rIns="91440" bIns="45720" rtlCol="0" anchor="ctr"/>
          <a:lstStyle>
            <a:lvl1pPr algn="r">
              <a:defRPr sz="923">
                <a:solidFill>
                  <a:schemeClr val="tx1">
                    <a:lumMod val="50000"/>
                    <a:lumOff val="50000"/>
                  </a:schemeClr>
                </a:solidFill>
              </a:defRPr>
            </a:lvl1pPr>
          </a:lstStyle>
          <a:p>
            <a:fld id="{61AA835D-8947-4686-9B80-1C1BEEAA91EC}" type="slidenum">
              <a:rPr lang="ko-KR" altLang="en-US" smtClean="0"/>
              <a:pPr/>
              <a:t>‹#›</a:t>
            </a:fld>
            <a:endParaRPr lang="ko-KR" altLang="en-US" dirty="0"/>
          </a:p>
        </p:txBody>
      </p:sp>
      <p:sp>
        <p:nvSpPr>
          <p:cNvPr id="14" name="Line 98"/>
          <p:cNvSpPr>
            <a:spLocks noChangeShapeType="1"/>
          </p:cNvSpPr>
          <p:nvPr userDrawn="1"/>
        </p:nvSpPr>
        <p:spPr bwMode="auto">
          <a:xfrm>
            <a:off x="107504" y="2838417"/>
            <a:ext cx="8856984" cy="0"/>
          </a:xfrm>
          <a:prstGeom prst="line">
            <a:avLst/>
          </a:prstGeom>
          <a:noFill/>
          <a:ln w="12700" cmpd="sng">
            <a:solidFill>
              <a:schemeClr val="bg1">
                <a:lumMod val="50000"/>
              </a:schemeClr>
            </a:solid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92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6" name="제목 5"/>
          <p:cNvSpPr>
            <a:spLocks noGrp="1"/>
          </p:cNvSpPr>
          <p:nvPr>
            <p:ph type="title"/>
          </p:nvPr>
        </p:nvSpPr>
        <p:spPr>
          <a:xfrm>
            <a:off x="107504" y="275167"/>
            <a:ext cx="7344816" cy="369524"/>
          </a:xfrm>
          <a:prstGeom prst="rect">
            <a:avLst/>
          </a:prstGeom>
        </p:spPr>
        <p:txBody>
          <a:bodyPr/>
          <a:lstStyle/>
          <a:p>
            <a:r>
              <a:rPr lang="ko-KR" altLang="en-US" dirty="0"/>
              <a:t>마스터 제목 스타일 편집</a:t>
            </a:r>
          </a:p>
        </p:txBody>
      </p:sp>
      <p:sp>
        <p:nvSpPr>
          <p:cNvPr id="7" name="슬라이드 번호 개체 틀 5"/>
          <p:cNvSpPr>
            <a:spLocks noGrp="1"/>
          </p:cNvSpPr>
          <p:nvPr>
            <p:ph type="sldNum" sz="quarter" idx="4"/>
          </p:nvPr>
        </p:nvSpPr>
        <p:spPr>
          <a:xfrm>
            <a:off x="8415065" y="260648"/>
            <a:ext cx="549424" cy="366183"/>
          </a:xfrm>
          <a:prstGeom prst="rect">
            <a:avLst/>
          </a:prstGeom>
        </p:spPr>
        <p:txBody>
          <a:bodyPr vert="horz" lIns="91440" tIns="45720" rIns="91440" bIns="45720" rtlCol="0" anchor="ctr"/>
          <a:lstStyle>
            <a:lvl1pPr algn="r">
              <a:defRPr sz="923">
                <a:solidFill>
                  <a:schemeClr val="tx1">
                    <a:lumMod val="50000"/>
                    <a:lumOff val="50000"/>
                  </a:schemeClr>
                </a:solidFill>
              </a:defRPr>
            </a:lvl1pPr>
          </a:lstStyle>
          <a:p>
            <a:fld id="{61AA835D-8947-4686-9B80-1C1BEEAA91EC}" type="slidenum">
              <a:rPr lang="ko-KR" altLang="en-US" smtClean="0"/>
              <a:pPr/>
              <a:t>‹#›</a:t>
            </a:fld>
            <a:endParaRPr lang="ko-KR" altLang="en-US" dirty="0"/>
          </a:p>
        </p:txBody>
      </p:sp>
      <p:sp>
        <p:nvSpPr>
          <p:cNvPr id="5" name="Line 98"/>
          <p:cNvSpPr>
            <a:spLocks noChangeShapeType="1"/>
          </p:cNvSpPr>
          <p:nvPr userDrawn="1"/>
        </p:nvSpPr>
        <p:spPr bwMode="auto">
          <a:xfrm>
            <a:off x="107504" y="644691"/>
            <a:ext cx="8856984" cy="0"/>
          </a:xfrm>
          <a:prstGeom prst="line">
            <a:avLst/>
          </a:prstGeom>
          <a:noFill/>
          <a:ln w="12700" cmpd="sng">
            <a:solidFill>
              <a:schemeClr val="bg1">
                <a:lumMod val="50000"/>
              </a:schemeClr>
            </a:solid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62"/>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6225713" y="644965"/>
          <a:ext cx="2844522" cy="5808372"/>
        </p:xfrm>
        <a:graphic>
          <a:graphicData uri="http://schemas.openxmlformats.org/drawingml/2006/table">
            <a:tbl>
              <a:tblPr firstRow="1" bandRow="1"/>
              <a:tblGrid>
                <a:gridCol w="2844522">
                  <a:extLst>
                    <a:ext uri="{9D8B030D-6E8A-4147-A177-3AD203B41FA5}">
                      <a16:colId xmlns:a16="http://schemas.microsoft.com/office/drawing/2014/main" val="20000"/>
                    </a:ext>
                  </a:extLst>
                </a:gridCol>
              </a:tblGrid>
              <a:tr h="396243">
                <a:tc>
                  <a:txBody>
                    <a:bodyPr/>
                    <a:lstStyle>
                      <a:lvl1pPr marL="0" algn="l" defTabSz="914235" rtl="0" eaLnBrk="1" latinLnBrk="1" hangingPunct="1">
                        <a:defRPr sz="1800" kern="1200">
                          <a:solidFill>
                            <a:schemeClr val="dk1"/>
                          </a:solidFill>
                          <a:latin typeface="굴림"/>
                          <a:ea typeface="굴림"/>
                        </a:defRPr>
                      </a:lvl1pPr>
                      <a:lvl2pPr marL="457117" algn="l" defTabSz="914235" rtl="0" eaLnBrk="1" latinLnBrk="1" hangingPunct="1">
                        <a:defRPr sz="1800" kern="1200">
                          <a:solidFill>
                            <a:schemeClr val="dk1"/>
                          </a:solidFill>
                          <a:latin typeface="굴림"/>
                          <a:ea typeface="굴림"/>
                        </a:defRPr>
                      </a:lvl2pPr>
                      <a:lvl3pPr marL="914235" algn="l" defTabSz="914235" rtl="0" eaLnBrk="1" latinLnBrk="1" hangingPunct="1">
                        <a:defRPr sz="1800" kern="1200">
                          <a:solidFill>
                            <a:schemeClr val="dk1"/>
                          </a:solidFill>
                          <a:latin typeface="굴림"/>
                          <a:ea typeface="굴림"/>
                        </a:defRPr>
                      </a:lvl3pPr>
                      <a:lvl4pPr marL="1371353" algn="l" defTabSz="914235" rtl="0" eaLnBrk="1" latinLnBrk="1" hangingPunct="1">
                        <a:defRPr sz="1800" kern="1200">
                          <a:solidFill>
                            <a:schemeClr val="dk1"/>
                          </a:solidFill>
                          <a:latin typeface="굴림"/>
                          <a:ea typeface="굴림"/>
                        </a:defRPr>
                      </a:lvl4pPr>
                      <a:lvl5pPr marL="1828470" algn="l" defTabSz="914235" rtl="0" eaLnBrk="1" latinLnBrk="1" hangingPunct="1">
                        <a:defRPr sz="1800" kern="1200">
                          <a:solidFill>
                            <a:schemeClr val="dk1"/>
                          </a:solidFill>
                          <a:latin typeface="굴림"/>
                          <a:ea typeface="굴림"/>
                        </a:defRPr>
                      </a:lvl5pPr>
                      <a:lvl6pPr marL="2285588" algn="l" defTabSz="914235" rtl="0" eaLnBrk="1" latinLnBrk="1" hangingPunct="1">
                        <a:defRPr sz="1800" kern="1200">
                          <a:solidFill>
                            <a:schemeClr val="dk1"/>
                          </a:solidFill>
                          <a:latin typeface="굴림"/>
                          <a:ea typeface="굴림"/>
                        </a:defRPr>
                      </a:lvl6pPr>
                      <a:lvl7pPr marL="2742705" algn="l" defTabSz="914235" rtl="0" eaLnBrk="1" latinLnBrk="1" hangingPunct="1">
                        <a:defRPr sz="1800" kern="1200">
                          <a:solidFill>
                            <a:schemeClr val="dk1"/>
                          </a:solidFill>
                          <a:latin typeface="굴림"/>
                          <a:ea typeface="굴림"/>
                        </a:defRPr>
                      </a:lvl7pPr>
                      <a:lvl8pPr marL="3199823" algn="l" defTabSz="914235" rtl="0" eaLnBrk="1" latinLnBrk="1" hangingPunct="1">
                        <a:defRPr sz="1800" kern="1200">
                          <a:solidFill>
                            <a:schemeClr val="dk1"/>
                          </a:solidFill>
                          <a:latin typeface="굴림"/>
                          <a:ea typeface="굴림"/>
                        </a:defRPr>
                      </a:lvl8pPr>
                      <a:lvl9pPr marL="3656940" algn="l" defTabSz="914235" rtl="0" eaLnBrk="1" latinLnBrk="1" hangingPunct="1">
                        <a:defRPr sz="1800" kern="1200">
                          <a:solidFill>
                            <a:schemeClr val="dk1"/>
                          </a:solidFill>
                          <a:latin typeface="굴림"/>
                          <a:ea typeface="굴림"/>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1" dirty="0">
                        <a:latin typeface="맑은 고딕" pitchFamily="50" charset="-127"/>
                        <a:ea typeface="맑은 고딕" pitchFamily="50" charset="-127"/>
                      </a:endParaRPr>
                    </a:p>
                  </a:txBody>
                  <a:tcPr marL="84406" marR="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5412129">
                <a:tc>
                  <a:txBody>
                    <a:bodyPr/>
                    <a:lstStyle>
                      <a:lvl1pPr marL="0" algn="l" defTabSz="914235" rtl="0" eaLnBrk="1" latinLnBrk="1" hangingPunct="1">
                        <a:defRPr sz="1800" kern="1200">
                          <a:solidFill>
                            <a:schemeClr val="dk1"/>
                          </a:solidFill>
                          <a:latin typeface="굴림"/>
                          <a:ea typeface="굴림"/>
                        </a:defRPr>
                      </a:lvl1pPr>
                      <a:lvl2pPr marL="457117" algn="l" defTabSz="914235" rtl="0" eaLnBrk="1" latinLnBrk="1" hangingPunct="1">
                        <a:defRPr sz="1800" kern="1200">
                          <a:solidFill>
                            <a:schemeClr val="dk1"/>
                          </a:solidFill>
                          <a:latin typeface="굴림"/>
                          <a:ea typeface="굴림"/>
                        </a:defRPr>
                      </a:lvl2pPr>
                      <a:lvl3pPr marL="914235" algn="l" defTabSz="914235" rtl="0" eaLnBrk="1" latinLnBrk="1" hangingPunct="1">
                        <a:defRPr sz="1800" kern="1200">
                          <a:solidFill>
                            <a:schemeClr val="dk1"/>
                          </a:solidFill>
                          <a:latin typeface="굴림"/>
                          <a:ea typeface="굴림"/>
                        </a:defRPr>
                      </a:lvl3pPr>
                      <a:lvl4pPr marL="1371353" algn="l" defTabSz="914235" rtl="0" eaLnBrk="1" latinLnBrk="1" hangingPunct="1">
                        <a:defRPr sz="1800" kern="1200">
                          <a:solidFill>
                            <a:schemeClr val="dk1"/>
                          </a:solidFill>
                          <a:latin typeface="굴림"/>
                          <a:ea typeface="굴림"/>
                        </a:defRPr>
                      </a:lvl4pPr>
                      <a:lvl5pPr marL="1828470" algn="l" defTabSz="914235" rtl="0" eaLnBrk="1" latinLnBrk="1" hangingPunct="1">
                        <a:defRPr sz="1800" kern="1200">
                          <a:solidFill>
                            <a:schemeClr val="dk1"/>
                          </a:solidFill>
                          <a:latin typeface="굴림"/>
                          <a:ea typeface="굴림"/>
                        </a:defRPr>
                      </a:lvl5pPr>
                      <a:lvl6pPr marL="2285588" algn="l" defTabSz="914235" rtl="0" eaLnBrk="1" latinLnBrk="1" hangingPunct="1">
                        <a:defRPr sz="1800" kern="1200">
                          <a:solidFill>
                            <a:schemeClr val="dk1"/>
                          </a:solidFill>
                          <a:latin typeface="굴림"/>
                          <a:ea typeface="굴림"/>
                        </a:defRPr>
                      </a:lvl6pPr>
                      <a:lvl7pPr marL="2742705" algn="l" defTabSz="914235" rtl="0" eaLnBrk="1" latinLnBrk="1" hangingPunct="1">
                        <a:defRPr sz="1800" kern="1200">
                          <a:solidFill>
                            <a:schemeClr val="dk1"/>
                          </a:solidFill>
                          <a:latin typeface="굴림"/>
                          <a:ea typeface="굴림"/>
                        </a:defRPr>
                      </a:lvl7pPr>
                      <a:lvl8pPr marL="3199823" algn="l" defTabSz="914235" rtl="0" eaLnBrk="1" latinLnBrk="1" hangingPunct="1">
                        <a:defRPr sz="1800" kern="1200">
                          <a:solidFill>
                            <a:schemeClr val="dk1"/>
                          </a:solidFill>
                          <a:latin typeface="굴림"/>
                          <a:ea typeface="굴림"/>
                        </a:defRPr>
                      </a:lvl8pPr>
                      <a:lvl9pPr marL="3656940" algn="l" defTabSz="914235" rtl="0" eaLnBrk="1" latinLnBrk="1" hangingPunct="1">
                        <a:defRPr sz="1800" kern="1200">
                          <a:solidFill>
                            <a:schemeClr val="dk1"/>
                          </a:solidFill>
                          <a:latin typeface="굴림"/>
                          <a:ea typeface="굴림"/>
                        </a:defRPr>
                      </a:lvl9pPr>
                    </a:lstStyle>
                    <a:p>
                      <a:pPr marL="228600" indent="-228600" latinLnBrk="1">
                        <a:buNone/>
                      </a:pPr>
                      <a:endParaRPr lang="en-US" altLang="ko-KR" sz="800" baseline="0" dirty="0"/>
                    </a:p>
                    <a:p>
                      <a:pPr marL="228600" indent="-228600" latinLnBrk="1">
                        <a:buNone/>
                      </a:pPr>
                      <a:endParaRPr lang="en-US" altLang="ko-KR" sz="800" baseline="0" dirty="0"/>
                    </a:p>
                  </a:txBody>
                  <a:tcPr marL="84406" marR="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TextBox 2"/>
          <p:cNvSpPr txBox="1"/>
          <p:nvPr userDrawn="1"/>
        </p:nvSpPr>
        <p:spPr>
          <a:xfrm>
            <a:off x="7212261" y="702511"/>
            <a:ext cx="731290" cy="220188"/>
          </a:xfrm>
          <a:prstGeom prst="rect">
            <a:avLst/>
          </a:prstGeom>
          <a:noFill/>
        </p:spPr>
        <p:txBody>
          <a:bodyPr wrap="none" rtlCol="0">
            <a:spAutoFit/>
          </a:bodyPr>
          <a:lstStyle/>
          <a:p>
            <a:r>
              <a:rPr lang="en-US" altLang="ko-KR" sz="831" dirty="0">
                <a:latin typeface="맑은 고딕" pitchFamily="50" charset="-127"/>
                <a:ea typeface="맑은 고딕" pitchFamily="50" charset="-127"/>
              </a:rPr>
              <a:t>Description</a:t>
            </a:r>
            <a:endParaRPr lang="ko-KR" altLang="en-US" sz="831" dirty="0">
              <a:latin typeface="맑은 고딕" pitchFamily="50" charset="-127"/>
              <a:ea typeface="맑은 고딕" pitchFamily="50" charset="-127"/>
            </a:endParaRPr>
          </a:p>
        </p:txBody>
      </p:sp>
    </p:spTree>
    <p:extLst>
      <p:ext uri="{BB962C8B-B14F-4D97-AF65-F5344CB8AC3E}">
        <p14:creationId xmlns:p14="http://schemas.microsoft.com/office/powerpoint/2010/main" val="1601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1" name="슬라이드 번호 개체 틀 5"/>
          <p:cNvSpPr>
            <a:spLocks noGrp="1"/>
          </p:cNvSpPr>
          <p:nvPr>
            <p:ph type="sldNum" sz="quarter" idx="4"/>
          </p:nvPr>
        </p:nvSpPr>
        <p:spPr>
          <a:xfrm>
            <a:off x="8594577" y="2"/>
            <a:ext cx="549424" cy="366183"/>
          </a:xfrm>
          <a:prstGeom prst="rect">
            <a:avLst/>
          </a:prstGeom>
        </p:spPr>
        <p:txBody>
          <a:bodyPr vert="horz" lIns="91440" tIns="45720" rIns="91440" bIns="45720" rtlCol="0" anchor="ctr"/>
          <a:lstStyle>
            <a:lvl1pPr algn="r">
              <a:defRPr sz="923">
                <a:solidFill>
                  <a:schemeClr val="tx1">
                    <a:lumMod val="50000"/>
                    <a:lumOff val="50000"/>
                  </a:schemeClr>
                </a:solidFill>
              </a:defRPr>
            </a:lvl1pPr>
          </a:lstStyle>
          <a:p>
            <a:fld id="{61AA835D-8947-4686-9B80-1C1BEEAA91EC}" type="slidenum">
              <a:rPr lang="ko-KR" altLang="en-US" smtClean="0"/>
              <a:pPr/>
              <a:t>‹#›</a:t>
            </a:fld>
            <a:endParaRPr lang="ko-KR" altLang="en-US" dirty="0"/>
          </a:p>
        </p:txBody>
      </p:sp>
      <p:sp>
        <p:nvSpPr>
          <p:cNvPr id="5" name="제목 1"/>
          <p:cNvSpPr>
            <a:spLocks noGrp="1"/>
          </p:cNvSpPr>
          <p:nvPr>
            <p:ph type="title"/>
          </p:nvPr>
        </p:nvSpPr>
        <p:spPr>
          <a:xfrm>
            <a:off x="1403648" y="21622"/>
            <a:ext cx="5400600" cy="389433"/>
          </a:xfrm>
          <a:prstGeom prst="rect">
            <a:avLst/>
          </a:prstGeom>
        </p:spPr>
        <p:txBody>
          <a:bodyPr/>
          <a:lstStyle/>
          <a:p>
            <a:r>
              <a:rPr lang="ko-KR" altLang="en-US" dirty="0"/>
              <a:t>마스터 제목 스타일 편집</a:t>
            </a:r>
          </a:p>
        </p:txBody>
      </p:sp>
      <p:sp>
        <p:nvSpPr>
          <p:cNvPr id="6" name="텍스트 개체 틀 14"/>
          <p:cNvSpPr>
            <a:spLocks noGrp="1"/>
          </p:cNvSpPr>
          <p:nvPr>
            <p:ph type="body" sz="quarter" idx="11"/>
          </p:nvPr>
        </p:nvSpPr>
        <p:spPr>
          <a:xfrm>
            <a:off x="395859" y="16934"/>
            <a:ext cx="1007790" cy="383315"/>
          </a:xfrm>
          <a:prstGeom prst="rect">
            <a:avLst/>
          </a:prstGeom>
        </p:spPr>
        <p:txBody>
          <a:bodyPr lIns="0" rIns="0"/>
          <a:lstStyle>
            <a:lvl1pPr>
              <a:buNone/>
              <a:defRPr sz="923" b="1">
                <a:solidFill>
                  <a:schemeClr val="bg1"/>
                </a:solidFill>
                <a:latin typeface="+mj-ea"/>
                <a:ea typeface="+mj-ea"/>
              </a:defRPr>
            </a:lvl1pPr>
          </a:lstStyle>
          <a:p>
            <a:pPr lvl="0"/>
            <a:r>
              <a:rPr lang="ko-KR" altLang="en-US" dirty="0"/>
              <a:t>마스터 텍스트 스타일을 편집합니다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9" name="슬라이드 번호 개체 틀 5"/>
          <p:cNvSpPr>
            <a:spLocks noGrp="1"/>
          </p:cNvSpPr>
          <p:nvPr>
            <p:ph type="sldNum" sz="quarter" idx="4"/>
          </p:nvPr>
        </p:nvSpPr>
        <p:spPr>
          <a:xfrm>
            <a:off x="8594577" y="2"/>
            <a:ext cx="549424" cy="366183"/>
          </a:xfrm>
          <a:prstGeom prst="rect">
            <a:avLst/>
          </a:prstGeom>
        </p:spPr>
        <p:txBody>
          <a:bodyPr vert="horz" lIns="91440" tIns="45720" rIns="91440" bIns="45720" rtlCol="0" anchor="ctr"/>
          <a:lstStyle>
            <a:lvl1pPr algn="r">
              <a:defRPr sz="923">
                <a:solidFill>
                  <a:schemeClr val="tx1">
                    <a:lumMod val="50000"/>
                    <a:lumOff val="50000"/>
                  </a:schemeClr>
                </a:solidFill>
              </a:defRPr>
            </a:lvl1pPr>
          </a:lstStyle>
          <a:p>
            <a:fld id="{61AA835D-8947-4686-9B80-1C1BEEAA91EC}" type="slidenum">
              <a:rPr lang="ko-KR" altLang="en-US" smtClean="0"/>
              <a:pPr/>
              <a:t>‹#›</a:t>
            </a:fld>
            <a:endParaRPr lang="ko-KR" altLang="en-US" dirty="0"/>
          </a:p>
        </p:txBody>
      </p:sp>
      <p:sp>
        <p:nvSpPr>
          <p:cNvPr id="12" name="Rectangle 34"/>
          <p:cNvSpPr>
            <a:spLocks noChangeArrowheads="1"/>
          </p:cNvSpPr>
          <p:nvPr userDrawn="1"/>
        </p:nvSpPr>
        <p:spPr bwMode="auto">
          <a:xfrm>
            <a:off x="6876256" y="356661"/>
            <a:ext cx="2267744" cy="258233"/>
          </a:xfrm>
          <a:prstGeom prst="rect">
            <a:avLst/>
          </a:prstGeom>
          <a:solidFill>
            <a:schemeClr val="bg1">
              <a:lumMod val="50000"/>
            </a:schemeClr>
          </a:solidFill>
          <a:ln w="9525">
            <a:noFill/>
            <a:miter lim="800000"/>
            <a:headEnd/>
            <a:tailEnd/>
          </a:ln>
          <a:effectLst/>
        </p:spPr>
        <p:txBody>
          <a:bodyPr wrap="none" lIns="72766" tIns="36383" rIns="72766" bIns="36383" anchor="ctr"/>
          <a:lstStyle/>
          <a:p>
            <a:pPr algn="ctr">
              <a:spcBef>
                <a:spcPct val="50000"/>
              </a:spcBef>
              <a:defRPr/>
            </a:pPr>
            <a:r>
              <a:rPr lang="en-US" altLang="ko-KR" sz="738" dirty="0">
                <a:solidFill>
                  <a:prstClr val="white"/>
                </a:solidFill>
                <a:latin typeface="+mn-ea"/>
                <a:ea typeface="+mn-ea"/>
              </a:rPr>
              <a:t>Description </a:t>
            </a:r>
            <a:r>
              <a:rPr lang="en-US" altLang="ko-KR" sz="738" dirty="0" smtClean="0">
                <a:solidFill>
                  <a:prstClr val="white"/>
                </a:solidFill>
                <a:latin typeface="+mn-ea"/>
                <a:ea typeface="+mn-ea"/>
              </a:rPr>
              <a:t>(</a:t>
            </a:r>
            <a:r>
              <a:rPr lang="ja-JP" altLang="en-US" sz="738" dirty="0" smtClean="0">
                <a:solidFill>
                  <a:prstClr val="white"/>
                </a:solidFill>
                <a:latin typeface="+mn-ea"/>
                <a:ea typeface="+mn-ea"/>
              </a:rPr>
              <a:t>画面の説明</a:t>
            </a:r>
            <a:r>
              <a:rPr lang="en-US" altLang="ko-KR" sz="738" dirty="0" smtClean="0">
                <a:solidFill>
                  <a:prstClr val="white"/>
                </a:solidFill>
                <a:latin typeface="+mn-ea"/>
                <a:ea typeface="+mn-ea"/>
              </a:rPr>
              <a:t>)</a:t>
            </a:r>
            <a:endParaRPr lang="en-US" sz="738" dirty="0">
              <a:solidFill>
                <a:prstClr val="white"/>
              </a:solidFill>
              <a:latin typeface="+mn-ea"/>
              <a:ea typeface="+mn-ea"/>
            </a:endParaRPr>
          </a:p>
        </p:txBody>
      </p:sp>
      <p:sp>
        <p:nvSpPr>
          <p:cNvPr id="18" name="TextBox 17"/>
          <p:cNvSpPr txBox="1"/>
          <p:nvPr userDrawn="1"/>
        </p:nvSpPr>
        <p:spPr>
          <a:xfrm>
            <a:off x="6916032" y="914009"/>
            <a:ext cx="2130843" cy="234360"/>
          </a:xfrm>
          <a:prstGeom prst="rect">
            <a:avLst/>
          </a:prstGeom>
          <a:noFill/>
        </p:spPr>
        <p:txBody>
          <a:bodyPr wrap="square" rtlCol="0">
            <a:spAutoFit/>
          </a:bodyPr>
          <a:lstStyle/>
          <a:p>
            <a:pPr marL="316531" indent="-316531">
              <a:buFont typeface="+mj-ea"/>
              <a:buAutoNum type="circleNumDbPlain"/>
            </a:pPr>
            <a:endParaRPr lang="ko-KR" altLang="en-US" sz="923" dirty="0">
              <a:latin typeface="+mn-ea"/>
              <a:ea typeface="+mn-ea"/>
            </a:endParaRPr>
          </a:p>
        </p:txBody>
      </p:sp>
      <p:sp>
        <p:nvSpPr>
          <p:cNvPr id="20" name="Rectangle 7"/>
          <p:cNvSpPr>
            <a:spLocks noChangeArrowheads="1"/>
          </p:cNvSpPr>
          <p:nvPr userDrawn="1"/>
        </p:nvSpPr>
        <p:spPr bwMode="auto">
          <a:xfrm>
            <a:off x="6876256" y="356659"/>
            <a:ext cx="2267744" cy="6222404"/>
          </a:xfrm>
          <a:prstGeom prst="rect">
            <a:avLst/>
          </a:prstGeom>
          <a:noFill/>
          <a:ln w="9525">
            <a:solidFill>
              <a:schemeClr val="bg1">
                <a:lumMod val="50000"/>
              </a:schemeClr>
            </a:solidFill>
            <a:miter lim="800000"/>
            <a:headEnd/>
            <a:tailEnd/>
          </a:ln>
          <a:effectLst/>
        </p:spPr>
        <p:txBody>
          <a:bodyPr wrap="none" lIns="72766" tIns="36383" rIns="72766" bIns="36383" anchor="ctr"/>
          <a:lstStyle/>
          <a:p>
            <a:pPr algn="ctr">
              <a:spcBef>
                <a:spcPct val="10000"/>
              </a:spcBef>
              <a:defRPr/>
            </a:pPr>
            <a:endParaRPr lang="ko-KR" altLang="en-US" sz="1950" dirty="0">
              <a:solidFill>
                <a:prstClr val="black"/>
              </a:solidFill>
              <a:latin typeface="+mn-ea"/>
              <a:ea typeface="+mn-ea"/>
            </a:endParaRPr>
          </a:p>
        </p:txBody>
      </p:sp>
      <p:sp>
        <p:nvSpPr>
          <p:cNvPr id="13" name="텍스트 개체 틀 12"/>
          <p:cNvSpPr>
            <a:spLocks noGrp="1"/>
          </p:cNvSpPr>
          <p:nvPr>
            <p:ph type="body" sz="quarter" idx="10"/>
          </p:nvPr>
        </p:nvSpPr>
        <p:spPr>
          <a:xfrm>
            <a:off x="6876256" y="644691"/>
            <a:ext cx="2267744" cy="5952660"/>
          </a:xfrm>
          <a:prstGeom prst="rect">
            <a:avLst/>
          </a:prstGeom>
        </p:spPr>
        <p:txBody>
          <a:bodyPr lIns="36000" rIns="0"/>
          <a:lstStyle>
            <a:lvl1pPr>
              <a:buFont typeface="+mj-ea"/>
              <a:buAutoNum type="circleNumDbPlain"/>
              <a:defRPr lang="ko-KR" altLang="en-US" sz="738" smtClean="0"/>
            </a:lvl1pPr>
            <a:lvl2pPr>
              <a:defRPr lang="ko-KR" altLang="en-US" sz="646" smtClean="0"/>
            </a:lvl2pPr>
            <a:lvl3pPr>
              <a:defRPr lang="ko-KR" altLang="en-US" sz="969" smtClean="0"/>
            </a:lvl3pPr>
            <a:lvl4pPr>
              <a:defRPr lang="ko-KR" altLang="en-US" sz="923" smtClean="0"/>
            </a:lvl4pPr>
            <a:lvl5pPr>
              <a:defRPr lang="ko-KR" altLang="en-US" sz="923"/>
            </a:lvl5pPr>
          </a:lstStyle>
          <a:p>
            <a:pPr lvl="0"/>
            <a:r>
              <a:rPr lang="ko-KR" altLang="en-US" dirty="0"/>
              <a:t>마스터 텍스트 스타일을 편집합니다</a:t>
            </a:r>
          </a:p>
          <a:p>
            <a:pPr lvl="1"/>
            <a:r>
              <a:rPr lang="ko-KR" altLang="en-US" dirty="0"/>
              <a:t>둘째 수준</a:t>
            </a:r>
          </a:p>
        </p:txBody>
      </p:sp>
      <p:sp>
        <p:nvSpPr>
          <p:cNvPr id="19" name="제목 1"/>
          <p:cNvSpPr>
            <a:spLocks noGrp="1"/>
          </p:cNvSpPr>
          <p:nvPr>
            <p:ph type="title"/>
          </p:nvPr>
        </p:nvSpPr>
        <p:spPr>
          <a:xfrm>
            <a:off x="1403648" y="21622"/>
            <a:ext cx="5400600" cy="389433"/>
          </a:xfrm>
          <a:prstGeom prst="rect">
            <a:avLst/>
          </a:prstGeom>
        </p:spPr>
        <p:txBody>
          <a:bodyPr/>
          <a:lstStyle/>
          <a:p>
            <a:r>
              <a:rPr lang="ko-KR" altLang="en-US" dirty="0"/>
              <a:t>마스터 제목 스타일 편집</a:t>
            </a:r>
          </a:p>
        </p:txBody>
      </p:sp>
      <p:sp>
        <p:nvSpPr>
          <p:cNvPr id="21" name="텍스트 개체 틀 14"/>
          <p:cNvSpPr>
            <a:spLocks noGrp="1"/>
          </p:cNvSpPr>
          <p:nvPr>
            <p:ph type="body" sz="quarter" idx="11"/>
          </p:nvPr>
        </p:nvSpPr>
        <p:spPr>
          <a:xfrm>
            <a:off x="395859" y="16934"/>
            <a:ext cx="1007790" cy="383315"/>
          </a:xfrm>
          <a:prstGeom prst="rect">
            <a:avLst/>
          </a:prstGeom>
        </p:spPr>
        <p:txBody>
          <a:bodyPr lIns="0" rIns="0"/>
          <a:lstStyle>
            <a:lvl1pPr>
              <a:buNone/>
              <a:defRPr sz="923" b="1">
                <a:solidFill>
                  <a:schemeClr val="bg1"/>
                </a:solidFill>
                <a:latin typeface="+mj-ea"/>
                <a:ea typeface="+mj-ea"/>
              </a:defRPr>
            </a:lvl1pPr>
          </a:lstStyle>
          <a:p>
            <a:pPr lvl="0"/>
            <a:r>
              <a:rPr lang="ko-KR" altLang="en-US" dirty="0"/>
              <a:t>마스터 텍스트 스타일을 편집합니다</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사각형 3"/>
          <p:cNvSpPr/>
          <p:nvPr userDrawn="1"/>
        </p:nvSpPr>
        <p:spPr>
          <a:xfrm>
            <a:off x="0" y="0"/>
            <a:ext cx="9144000" cy="6858000"/>
          </a:xfrm>
          <a:prstGeom prst="rect">
            <a:avLst/>
          </a:prstGeom>
          <a:gradFill flip="none" rotWithShape="1">
            <a:gsLst>
              <a:gs pos="0">
                <a:schemeClr val="bg1"/>
              </a:gs>
              <a:gs pos="71000">
                <a:schemeClr val="bg1">
                  <a:lumMod val="93000"/>
                </a:schemeClr>
              </a:gs>
              <a:gs pos="100000">
                <a:schemeClr val="bg1">
                  <a:lumMod val="57000"/>
                  <a:alpha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mn-ea"/>
              <a:ea typeface="+mn-ea"/>
            </a:endParaRPr>
          </a:p>
        </p:txBody>
      </p:sp>
    </p:spTree>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l" defTabSz="844083" rtl="0" eaLnBrk="1" latinLnBrk="1" hangingPunct="1">
        <a:spcBef>
          <a:spcPct val="0"/>
        </a:spcBef>
        <a:buNone/>
        <a:defRPr sz="2215" i="1" kern="1200">
          <a:solidFill>
            <a:schemeClr val="tx1"/>
          </a:solidFill>
          <a:latin typeface="+mj-ea"/>
          <a:ea typeface="+mj-ea"/>
          <a:cs typeface="+mj-cs"/>
        </a:defRPr>
      </a:lvl1pPr>
    </p:titleStyle>
    <p:bodyStyle>
      <a:lvl1pPr marL="316531" indent="-316531" algn="l" defTabSz="844083" rtl="0" eaLnBrk="1" latinLnBrk="1"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1"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1"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10">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1" r:id="rId2"/>
    <p:sldLayoutId id="2147483677" r:id="rId3"/>
    <p:sldLayoutId id="2147483683" r:id="rId4"/>
  </p:sldLayoutIdLst>
  <p:hf hdr="0" ftr="0" dt="0"/>
  <p:txStyles>
    <p:titleStyle>
      <a:lvl1pPr algn="l" defTabSz="844083" rtl="0" eaLnBrk="1" latinLnBrk="1" hangingPunct="1">
        <a:spcBef>
          <a:spcPct val="0"/>
        </a:spcBef>
        <a:buNone/>
        <a:defRPr sz="1477" kern="1200">
          <a:solidFill>
            <a:schemeClr val="tx1"/>
          </a:solidFill>
          <a:latin typeface="+mj-lt"/>
          <a:ea typeface="+mj-ea"/>
          <a:cs typeface="+mj-cs"/>
        </a:defRPr>
      </a:lvl1pPr>
    </p:titleStyle>
    <p:bodyStyle>
      <a:lvl1pPr marL="316531" indent="-316531" algn="l" defTabSz="844083" rtl="0" eaLnBrk="1" latinLnBrk="1"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1"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1"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1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사각형 3"/>
          <p:cNvSpPr/>
          <p:nvPr userDrawn="1"/>
        </p:nvSpPr>
        <p:spPr>
          <a:xfrm>
            <a:off x="-4604" y="1"/>
            <a:ext cx="112109" cy="35665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831" dirty="0"/>
          </a:p>
        </p:txBody>
      </p:sp>
      <p:sp>
        <p:nvSpPr>
          <p:cNvPr id="6" name="Line 98"/>
          <p:cNvSpPr>
            <a:spLocks noChangeShapeType="1"/>
          </p:cNvSpPr>
          <p:nvPr userDrawn="1"/>
        </p:nvSpPr>
        <p:spPr bwMode="auto">
          <a:xfrm>
            <a:off x="122744" y="358451"/>
            <a:ext cx="6696744" cy="0"/>
          </a:xfrm>
          <a:prstGeom prst="line">
            <a:avLst/>
          </a:prstGeom>
          <a:noFill/>
          <a:ln w="6350" cmpd="sng">
            <a:solidFill>
              <a:schemeClr val="bg1">
                <a:lumMod val="50000"/>
              </a:schemeClr>
            </a:solid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62"/>
          </a:p>
        </p:txBody>
      </p:sp>
      <p:sp>
        <p:nvSpPr>
          <p:cNvPr id="7" name="직사각형 6"/>
          <p:cNvSpPr/>
          <p:nvPr userDrawn="1"/>
        </p:nvSpPr>
        <p:spPr>
          <a:xfrm>
            <a:off x="121878" y="1"/>
            <a:ext cx="1281771" cy="35665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p>
        </p:txBody>
      </p:sp>
      <p:sp>
        <p:nvSpPr>
          <p:cNvPr id="9" name="TextBox 8"/>
          <p:cNvSpPr txBox="1"/>
          <p:nvPr userDrawn="1"/>
        </p:nvSpPr>
        <p:spPr>
          <a:xfrm>
            <a:off x="63053" y="42333"/>
            <a:ext cx="357790" cy="205890"/>
          </a:xfrm>
          <a:prstGeom prst="rect">
            <a:avLst/>
          </a:prstGeom>
          <a:noFill/>
        </p:spPr>
        <p:txBody>
          <a:bodyPr wrap="none" rtlCol="0">
            <a:spAutoFit/>
          </a:bodyPr>
          <a:lstStyle/>
          <a:p>
            <a:r>
              <a:rPr lang="en-US" altLang="ko-KR" sz="738" b="1" dirty="0">
                <a:solidFill>
                  <a:schemeClr val="bg1"/>
                </a:solidFill>
              </a:rPr>
              <a:t>NO.</a:t>
            </a:r>
            <a:endParaRPr lang="ko-KR" altLang="en-US" sz="738"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9" r:id="rId1"/>
    <p:sldLayoutId id="2147483682" r:id="rId2"/>
  </p:sldLayoutIdLst>
  <p:txStyles>
    <p:titleStyle>
      <a:lvl1pPr algn="l" defTabSz="844083" rtl="0" eaLnBrk="1" latinLnBrk="1" hangingPunct="1">
        <a:spcBef>
          <a:spcPct val="0"/>
        </a:spcBef>
        <a:buNone/>
        <a:defRPr sz="923" kern="1200">
          <a:solidFill>
            <a:schemeClr val="tx1">
              <a:lumMod val="50000"/>
              <a:lumOff val="50000"/>
            </a:schemeClr>
          </a:solidFill>
          <a:latin typeface="+mj-lt"/>
          <a:ea typeface="+mj-ea"/>
          <a:cs typeface="+mj-cs"/>
        </a:defRPr>
      </a:lvl1pPr>
    </p:titleStyle>
    <p:bodyStyle>
      <a:lvl1pPr marL="316531" indent="-316531" algn="l" defTabSz="844083" rtl="0" eaLnBrk="1" latinLnBrk="1"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1"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1"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8080/IndieSponsor/rest"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mailto:Hyeon@email.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mailto:Hyeon@email.co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285429" y="2026940"/>
            <a:ext cx="8463036" cy="898004"/>
          </a:xfrm>
          <a:prstGeom prst="rect">
            <a:avLst/>
          </a:prstGeom>
        </p:spPr>
        <p:txBody>
          <a:bodyPr>
            <a:normAutofit fontScale="90000"/>
          </a:bodyPr>
          <a:lstStyle/>
          <a:p>
            <a:r>
              <a:rPr lang="en-US" altLang="ko-KR" sz="4000" dirty="0" smtClean="0"/>
              <a:t>Indie Sponsor</a:t>
            </a:r>
            <a:r>
              <a:rPr lang="en-US" altLang="ko-KR" dirty="0" smtClean="0"/>
              <a:t/>
            </a:r>
            <a:br>
              <a:rPr lang="en-US" altLang="ko-KR" dirty="0" smtClean="0"/>
            </a:br>
            <a:r>
              <a:rPr lang="ja-JP" altLang="en-US" sz="1800" dirty="0"/>
              <a:t>「インディ－ゲ－ム　情報サイト</a:t>
            </a:r>
            <a:r>
              <a:rPr lang="ja-JP" altLang="en-US" sz="1800" dirty="0" smtClean="0"/>
              <a:t>」</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 name="텍스트 개체 틀 3"/>
          <p:cNvSpPr>
            <a:spLocks noGrp="1"/>
          </p:cNvSpPr>
          <p:nvPr>
            <p:ph type="body" sz="quarter" idx="10"/>
          </p:nvPr>
        </p:nvSpPr>
        <p:spPr>
          <a:prstGeom prst="rect">
            <a:avLst/>
          </a:prstGeom>
        </p:spPr>
        <p:txBody>
          <a:bodyPr/>
          <a:lstStyle/>
          <a:p>
            <a:r>
              <a:rPr lang="en-US" altLang="ko-KR"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1.0.5</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5" name="텍스트 개체 틀 4"/>
          <p:cNvSpPr>
            <a:spLocks noGrp="1"/>
          </p:cNvSpPr>
          <p:nvPr>
            <p:ph type="body" sz="quarter" idx="11"/>
          </p:nvPr>
        </p:nvSpPr>
        <p:spPr>
          <a:prstGeom prst="rect">
            <a:avLst/>
          </a:prstGeom>
        </p:spPr>
        <p:txBody>
          <a:bodyPr/>
          <a:lstStyle/>
          <a:p>
            <a:r>
              <a:rPr lang="en-US" altLang="ko-KR"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2019-10-29</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텍스트 개체 틀 5"/>
          <p:cNvSpPr>
            <a:spLocks noGrp="1"/>
          </p:cNvSpPr>
          <p:nvPr>
            <p:ph type="body" sz="quarter" idx="12"/>
          </p:nvPr>
        </p:nvSpPr>
        <p:spPr>
          <a:prstGeom prst="rect">
            <a:avLst/>
          </a:prstGeom>
        </p:spPr>
        <p:txBody>
          <a:bodyPr/>
          <a:lstStyle/>
          <a:p>
            <a:r>
              <a:rPr lang="ja-JP" altLang="en-US"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個人</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7" name="텍스트 개체 틀 6"/>
          <p:cNvSpPr>
            <a:spLocks noGrp="1"/>
          </p:cNvSpPr>
          <p:nvPr>
            <p:ph type="body" sz="quarter" idx="13"/>
          </p:nvPr>
        </p:nvSpPr>
        <p:spPr>
          <a:prstGeom prst="rect">
            <a:avLst/>
          </a:prstGeom>
        </p:spPr>
        <p:txBody>
          <a:bodyPr/>
          <a:lstStyle/>
          <a:p>
            <a:r>
              <a:rPr lang="ja-JP" altLang="en-US"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キムジョンヒョン</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107504" y="2276872"/>
            <a:ext cx="7344816" cy="369524"/>
          </a:xfrm>
        </p:spPr>
        <p:txBody>
          <a:bodyPr/>
          <a:lstStyle/>
          <a:p>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3. </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ko-KR" altLang="en-US" sz="16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슬라이드 번호 개체 틀 2"/>
          <p:cNvSpPr>
            <a:spLocks noGrp="1"/>
          </p:cNvSpPr>
          <p:nvPr>
            <p:ph type="sldNum" sz="quarter" idx="4"/>
          </p:nvPr>
        </p:nvSpPr>
        <p:spPr/>
        <p:txBody>
          <a:bodyPr/>
          <a:lstStyle/>
          <a:p>
            <a:fld id="{61AA835D-8947-4686-9B80-1C1BEEAA91EC}" type="slidenum">
              <a:rPr lang="ko-KR" altLang="en-US" smtClean="0"/>
              <a:pPr/>
              <a:t>10</a:t>
            </a:fld>
            <a:endParaRPr lang="ko-KR"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직사각형 87"/>
          <p:cNvSpPr/>
          <p:nvPr/>
        </p:nvSpPr>
        <p:spPr>
          <a:xfrm>
            <a:off x="3242621" y="1570349"/>
            <a:ext cx="2427694" cy="4140181"/>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Text Box 13"/>
          <p:cNvSpPr txBox="1">
            <a:spLocks noChangeArrowheads="1"/>
          </p:cNvSpPr>
          <p:nvPr/>
        </p:nvSpPr>
        <p:spPr bwMode="auto">
          <a:xfrm>
            <a:off x="1043608" y="980728"/>
            <a:ext cx="4421761" cy="492443"/>
          </a:xfrm>
          <a:prstGeom prst="rect">
            <a:avLst/>
          </a:prstGeom>
          <a:solidFill>
            <a:schemeClr val="bg1"/>
          </a:solidFill>
          <a:ln w="38100">
            <a:solidFill>
              <a:schemeClr val="bg1">
                <a:lumMod val="75000"/>
              </a:schemeClr>
            </a:solidFill>
            <a:miter lim="800000"/>
            <a:headEnd/>
            <a:tailEnd/>
          </a:ln>
        </p:spPr>
        <p:txBody>
          <a:bodyPr wrap="square">
            <a:spAutoFit/>
          </a:bodyPr>
          <a:lstStyle/>
          <a:p>
            <a:pPr algn="ctr" eaLnBrk="1" latinLnBrk="1" hangingPunct="1">
              <a:defRP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ロ</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グイ</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ン</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algn="ctr" eaLnBrk="1" latinLnBrk="1" hangingPunct="1">
              <a:defRPr/>
            </a:pPr>
            <a:r>
              <a:rPr lang="en-US" altLang="ko-KR" sz="766"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使用者</a:t>
            </a:r>
            <a:r>
              <a:rPr lang="ko-KR"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App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TextBox 5"/>
          <p:cNvSpPr txBox="1"/>
          <p:nvPr/>
        </p:nvSpPr>
        <p:spPr>
          <a:xfrm>
            <a:off x="6899776" y="1174724"/>
            <a:ext cx="2369816" cy="1943737"/>
          </a:xfrm>
          <a:prstGeom prst="rect">
            <a:avLst/>
          </a:prstGeom>
          <a:noFill/>
        </p:spPr>
        <p:txBody>
          <a:bodyPr wrap="square" rtlCol="0">
            <a:spAutoFit/>
          </a:bodyPr>
          <a:lstStyle/>
          <a:p>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1. </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a:t>
            </a:r>
            <a:endParaRPr lang="en-US" altLang="ja-JP" sz="16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会員登録に</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必要な情報を様式に合うように入力する画面</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algn="l"/>
            <a:endParaRPr lang="en-US" altLang="ko-KR" sz="831" dirty="0">
              <a:latin typeface="함초롬돋움" panose="020B0604000101010101" pitchFamily="50" charset="-127"/>
              <a:ea typeface="함초롬돋움" panose="020B0604000101010101" pitchFamily="50" charset="-127"/>
              <a:cs typeface="함초롬돋움" panose="020B0604000101010101" pitchFamily="50" charset="-127"/>
            </a:endParaRPr>
          </a:p>
          <a:p>
            <a:endParaRPr lang="en-US" altLang="ko-KR" sz="16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endPar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endParaRPr>
          </a:p>
          <a:p>
            <a:r>
              <a:rPr lang="en-US" altLang="ko-KR" sz="1600" dirty="0" smtClean="0">
                <a:latin typeface="함초롬돋움" panose="020B0604000101010101" pitchFamily="50" charset="-127"/>
                <a:ea typeface="함초롬돋움" panose="020B0604000101010101" pitchFamily="50" charset="-127"/>
                <a:cs typeface="함초롬돋움" panose="020B0604000101010101" pitchFamily="50" charset="-127"/>
              </a:rPr>
              <a:t>2</a:t>
            </a:r>
            <a:r>
              <a:rPr lang="en-US" altLang="ko-KR" sz="16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会員登録完</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了画面</a:t>
            </a:r>
            <a:endPar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会員登録を</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成功的に完了したら次の画面を見せる</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1" name="직사각형 100"/>
          <p:cNvSpPr/>
          <p:nvPr/>
        </p:nvSpPr>
        <p:spPr>
          <a:xfrm>
            <a:off x="662990" y="1575184"/>
            <a:ext cx="2311385" cy="4135347"/>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5" name="그림 4" descr="스크린샷이(가) 표시된 사진&#10;&#10;자동 생성된 설명">
            <a:extLst>
              <a:ext uri="{FF2B5EF4-FFF2-40B4-BE49-F238E27FC236}">
                <a16:creationId xmlns:a16="http://schemas.microsoft.com/office/drawing/2014/main" id="{0BA5FDD0-CE21-4077-BB5C-BF266A3A4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92" y="1576801"/>
            <a:ext cx="2163356" cy="4135347"/>
          </a:xfrm>
          <a:prstGeom prst="rect">
            <a:avLst/>
          </a:prstGeom>
        </p:spPr>
      </p:pic>
      <p:pic>
        <p:nvPicPr>
          <p:cNvPr id="9" name="그림 8">
            <a:extLst>
              <a:ext uri="{FF2B5EF4-FFF2-40B4-BE49-F238E27FC236}">
                <a16:creationId xmlns:a16="http://schemas.microsoft.com/office/drawing/2014/main" id="{1B4148D7-FFE5-467E-BFD2-417F934D5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468" y="1570350"/>
            <a:ext cx="2163356" cy="4135347"/>
          </a:xfrm>
          <a:prstGeom prst="rect">
            <a:avLst/>
          </a:prstGeom>
        </p:spPr>
      </p:pic>
      <p:sp>
        <p:nvSpPr>
          <p:cNvPr id="137" name="모서리가 둥근 직사각형 136"/>
          <p:cNvSpPr/>
          <p:nvPr/>
        </p:nvSpPr>
        <p:spPr>
          <a:xfrm>
            <a:off x="563286" y="1543372"/>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8" name="모서리가 둥근 직사각형 137"/>
          <p:cNvSpPr/>
          <p:nvPr/>
        </p:nvSpPr>
        <p:spPr>
          <a:xfrm>
            <a:off x="3177061" y="1546889"/>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p:cNvSpPr>
            <a:spLocks noGrp="1"/>
          </p:cNvSpPr>
          <p:nvPr>
            <p:ph type="title"/>
          </p:nvPr>
        </p:nvSpPr>
        <p:spPr/>
        <p:txBody>
          <a:bodyPr/>
          <a:lstStyle/>
          <a:p>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7" name="텍스트 개체 틀 6"/>
          <p:cNvSpPr>
            <a:spLocks noGrp="1"/>
          </p:cNvSpPr>
          <p:nvPr>
            <p:ph type="body" sz="quarter" idx="11"/>
          </p:nvPr>
        </p:nvSpPr>
        <p:spPr/>
        <p:txBody>
          <a:bodyPr/>
          <a:lstStyle/>
          <a:p>
            <a:r>
              <a:rPr lang="en-US" altLang="ko-KR" dirty="0"/>
              <a:t>1.0</a:t>
            </a:r>
            <a:endParaRPr lang="ko-KR" altLang="en-US" dirty="0"/>
          </a:p>
          <a:p>
            <a:endParaRPr lang="ko-KR" altLang="en-US" dirty="0"/>
          </a:p>
        </p:txBody>
      </p:sp>
      <p:grpSp>
        <p:nvGrpSpPr>
          <p:cNvPr id="4" name="그룹 3"/>
          <p:cNvGrpSpPr/>
          <p:nvPr/>
        </p:nvGrpSpPr>
        <p:grpSpPr>
          <a:xfrm>
            <a:off x="528405" y="2785869"/>
            <a:ext cx="2354675" cy="2224411"/>
            <a:chOff x="2463618" y="2788765"/>
            <a:chExt cx="2412654" cy="2224411"/>
          </a:xfrm>
        </p:grpSpPr>
        <p:sp>
          <p:nvSpPr>
            <p:cNvPr id="18" name="직사각형 17"/>
            <p:cNvSpPr/>
            <p:nvPr/>
          </p:nvSpPr>
          <p:spPr>
            <a:xfrm>
              <a:off x="2671296" y="2788765"/>
              <a:ext cx="2204976" cy="22244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1AA6701D-AD48-446A-8AE4-08219F6CA411}"/>
                </a:ext>
              </a:extLst>
            </p:cNvPr>
            <p:cNvSpPr txBox="1"/>
            <p:nvPr/>
          </p:nvSpPr>
          <p:spPr>
            <a:xfrm>
              <a:off x="3216300" y="2808569"/>
              <a:ext cx="1258478" cy="276999"/>
            </a:xfrm>
            <a:prstGeom prst="rect">
              <a:avLst/>
            </a:prstGeom>
            <a:noFill/>
          </p:spPr>
          <p:txBody>
            <a:bodyPr wrap="square" rtlCol="0">
              <a:spAutoFit/>
            </a:bodyPr>
            <a:lstStyle/>
            <a:p>
              <a:pPr algn="ctr"/>
              <a:r>
                <a:rPr lang="ja-JP" altLang="en-US" sz="1200" b="1" u="sng"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a:t>
              </a:r>
              <a:endParaRPr lang="en-US" altLang="ja-JP" sz="1200" b="1" u="sng"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0" name="TextBox 19">
              <a:extLst>
                <a:ext uri="{FF2B5EF4-FFF2-40B4-BE49-F238E27FC236}">
                  <a16:creationId xmlns:a16="http://schemas.microsoft.com/office/drawing/2014/main" id="{1AA6701D-AD48-446A-8AE4-08219F6CA411}"/>
                </a:ext>
              </a:extLst>
            </p:cNvPr>
            <p:cNvSpPr txBox="1"/>
            <p:nvPr/>
          </p:nvSpPr>
          <p:spPr>
            <a:xfrm>
              <a:off x="2463618" y="3181671"/>
              <a:ext cx="125847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お名前</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1" name="TextBox 20">
              <a:extLst>
                <a:ext uri="{FF2B5EF4-FFF2-40B4-BE49-F238E27FC236}">
                  <a16:creationId xmlns:a16="http://schemas.microsoft.com/office/drawing/2014/main" id="{1AA6701D-AD48-446A-8AE4-08219F6CA411}"/>
                </a:ext>
              </a:extLst>
            </p:cNvPr>
            <p:cNvSpPr txBox="1"/>
            <p:nvPr/>
          </p:nvSpPr>
          <p:spPr>
            <a:xfrm>
              <a:off x="2503634" y="3426735"/>
              <a:ext cx="125847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生年月日</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2" name="TextBox 21">
              <a:extLst>
                <a:ext uri="{FF2B5EF4-FFF2-40B4-BE49-F238E27FC236}">
                  <a16:creationId xmlns:a16="http://schemas.microsoft.com/office/drawing/2014/main" id="{1AA6701D-AD48-446A-8AE4-08219F6CA411}"/>
                </a:ext>
              </a:extLst>
            </p:cNvPr>
            <p:cNvSpPr txBox="1"/>
            <p:nvPr/>
          </p:nvSpPr>
          <p:spPr>
            <a:xfrm>
              <a:off x="2493086" y="3688627"/>
              <a:ext cx="1258478" cy="246221"/>
            </a:xfrm>
            <a:prstGeom prst="rect">
              <a:avLst/>
            </a:prstGeom>
            <a:noFill/>
          </p:spPr>
          <p:txBody>
            <a:bodyPr wrap="square" rtlCol="0">
              <a:spAutoFit/>
            </a:bodyPr>
            <a:lstStyle/>
            <a:p>
              <a:pPr algn="ctr"/>
              <a:r>
                <a:rPr lang="en-US" altLang="ja-JP" sz="1000" b="1" dirty="0" smtClean="0">
                  <a:latin typeface="함초롬돋움" panose="020B0604000101010101" pitchFamily="50" charset="-127"/>
                  <a:ea typeface="함초롬돋움" panose="020B0604000101010101" pitchFamily="50" charset="-127"/>
                  <a:cs typeface="함초롬돋움" panose="020B0604000101010101" pitchFamily="50" charset="-127"/>
                </a:rPr>
                <a:t>E-Mail</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3" name="TextBox 22">
              <a:extLst>
                <a:ext uri="{FF2B5EF4-FFF2-40B4-BE49-F238E27FC236}">
                  <a16:creationId xmlns:a16="http://schemas.microsoft.com/office/drawing/2014/main" id="{1AA6701D-AD48-446A-8AE4-08219F6CA411}"/>
                </a:ext>
              </a:extLst>
            </p:cNvPr>
            <p:cNvSpPr txBox="1"/>
            <p:nvPr/>
          </p:nvSpPr>
          <p:spPr>
            <a:xfrm>
              <a:off x="2546183" y="3923199"/>
              <a:ext cx="125847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パスワード</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4" name="직사각형 23"/>
            <p:cNvSpPr/>
            <p:nvPr/>
          </p:nvSpPr>
          <p:spPr>
            <a:xfrm>
              <a:off x="3731004" y="3212732"/>
              <a:ext cx="1079076" cy="190505"/>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3735092" y="3462000"/>
              <a:ext cx="1079076" cy="190505"/>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3731004" y="3709022"/>
              <a:ext cx="1079076" cy="190505"/>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3731003" y="3963352"/>
              <a:ext cx="1069833" cy="190505"/>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모서리가 둥근 직사각형 27"/>
            <p:cNvSpPr/>
            <p:nvPr/>
          </p:nvSpPr>
          <p:spPr>
            <a:xfrm>
              <a:off x="3058737" y="4660064"/>
              <a:ext cx="738642" cy="2608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加入</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9" name="모서리가 둥근 직사각형 28"/>
            <p:cNvSpPr/>
            <p:nvPr/>
          </p:nvSpPr>
          <p:spPr>
            <a:xfrm>
              <a:off x="3878282" y="4650839"/>
              <a:ext cx="738642" cy="2608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戻る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1" name="TextBox 30">
              <a:extLst>
                <a:ext uri="{FF2B5EF4-FFF2-40B4-BE49-F238E27FC236}">
                  <a16:creationId xmlns:a16="http://schemas.microsoft.com/office/drawing/2014/main" id="{1AA6701D-AD48-446A-8AE4-08219F6CA411}"/>
                </a:ext>
              </a:extLst>
            </p:cNvPr>
            <p:cNvSpPr txBox="1"/>
            <p:nvPr/>
          </p:nvSpPr>
          <p:spPr>
            <a:xfrm>
              <a:off x="2533483" y="4179319"/>
              <a:ext cx="125847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電話番号</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2" name="직사각형 31"/>
            <p:cNvSpPr/>
            <p:nvPr/>
          </p:nvSpPr>
          <p:spPr>
            <a:xfrm>
              <a:off x="3735092" y="4208388"/>
              <a:ext cx="1079076" cy="190505"/>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직사각형 11">
            <a:extLst>
              <a:ext uri="{FF2B5EF4-FFF2-40B4-BE49-F238E27FC236}">
                <a16:creationId xmlns:a16="http://schemas.microsoft.com/office/drawing/2014/main" id="{CFFBDFDC-8FAD-4FFB-B765-0F8459F02A7A}"/>
              </a:ext>
            </a:extLst>
          </p:cNvPr>
          <p:cNvSpPr/>
          <p:nvPr/>
        </p:nvSpPr>
        <p:spPr>
          <a:xfrm>
            <a:off x="1052188" y="4613478"/>
            <a:ext cx="830116" cy="348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 name="모서리가 둥근 사각형 설명선 12"/>
          <p:cNvSpPr/>
          <p:nvPr/>
        </p:nvSpPr>
        <p:spPr>
          <a:xfrm>
            <a:off x="528406" y="5088814"/>
            <a:ext cx="1608465" cy="398814"/>
          </a:xfrm>
          <a:prstGeom prst="wedgeRoundRectCallout">
            <a:avLst>
              <a:gd name="adj1" fmla="val -8939"/>
              <a:gd name="adj2" fmla="val -10893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15"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POST:</a:t>
            </a:r>
          </a:p>
          <a:p>
            <a:pPr algn="ctr"/>
            <a:r>
              <a:rPr lang="ja-JP" altLang="en-US" sz="1015"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加入完了ページに移動</a:t>
            </a:r>
            <a:endParaRPr lang="en-US" altLang="ko-KR" sz="1015"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nvGrpSpPr>
          <p:cNvPr id="8" name="그룹 7"/>
          <p:cNvGrpSpPr/>
          <p:nvPr/>
        </p:nvGrpSpPr>
        <p:grpSpPr>
          <a:xfrm>
            <a:off x="3287261" y="2817725"/>
            <a:ext cx="2610510" cy="1481808"/>
            <a:chOff x="3554955" y="3666160"/>
            <a:chExt cx="2610510" cy="1481808"/>
          </a:xfrm>
        </p:grpSpPr>
        <p:sp>
          <p:nvSpPr>
            <p:cNvPr id="34" name="직사각형 33"/>
            <p:cNvSpPr/>
            <p:nvPr/>
          </p:nvSpPr>
          <p:spPr>
            <a:xfrm>
              <a:off x="3646250" y="3666160"/>
              <a:ext cx="2112378" cy="148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A6701D-AD48-446A-8AE4-08219F6CA411}"/>
                </a:ext>
              </a:extLst>
            </p:cNvPr>
            <p:cNvSpPr txBox="1"/>
            <p:nvPr/>
          </p:nvSpPr>
          <p:spPr>
            <a:xfrm>
              <a:off x="3720650" y="3724113"/>
              <a:ext cx="2061024" cy="276999"/>
            </a:xfrm>
            <a:prstGeom prst="rect">
              <a:avLst/>
            </a:prstGeom>
            <a:noFill/>
          </p:spPr>
          <p:txBody>
            <a:bodyPr wrap="square" rtlCol="0">
              <a:spAutoFit/>
            </a:bodyPr>
            <a:lstStyle/>
            <a:p>
              <a:pPr algn="ctr"/>
              <a:r>
                <a:rPr lang="ja-JP" altLang="en-US" sz="1200" b="1" u="sng" dirty="0" smtClean="0">
                  <a:latin typeface="함초롬돋움" panose="020B0604000101010101" pitchFamily="50" charset="-127"/>
                  <a:ea typeface="함초롬돋움" panose="020B0604000101010101" pitchFamily="50" charset="-127"/>
                  <a:cs typeface="함초롬돋움" panose="020B0604000101010101" pitchFamily="50" charset="-127"/>
                </a:rPr>
                <a:t>ありがとうございます</a:t>
              </a:r>
              <a:endParaRPr lang="en-US" altLang="ja-JP" sz="1200" b="1" u="sng"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6" name="TextBox 35">
              <a:extLst>
                <a:ext uri="{FF2B5EF4-FFF2-40B4-BE49-F238E27FC236}">
                  <a16:creationId xmlns:a16="http://schemas.microsoft.com/office/drawing/2014/main" id="{1AA6701D-AD48-446A-8AE4-08219F6CA411}"/>
                </a:ext>
              </a:extLst>
            </p:cNvPr>
            <p:cNvSpPr txBox="1"/>
            <p:nvPr/>
          </p:nvSpPr>
          <p:spPr>
            <a:xfrm>
              <a:off x="3554955" y="4072953"/>
              <a:ext cx="1228235"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会員様の</a:t>
              </a:r>
              <a:r>
                <a:rPr lang="en-US" altLang="ja-JP" sz="1000" b="1" dirty="0" smtClean="0">
                  <a:latin typeface="함초롬돋움" panose="020B0604000101010101" pitchFamily="50" charset="-127"/>
                  <a:ea typeface="함초롬돋움" panose="020B0604000101010101" pitchFamily="50" charset="-127"/>
                  <a:cs typeface="함초롬돋움" panose="020B0604000101010101" pitchFamily="50" charset="-127"/>
                </a:rPr>
                <a:t>ID</a:t>
              </a: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は</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0" name="직사각형 39"/>
            <p:cNvSpPr/>
            <p:nvPr/>
          </p:nvSpPr>
          <p:spPr>
            <a:xfrm>
              <a:off x="4203073" y="4419126"/>
              <a:ext cx="1053145" cy="190505"/>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44"/>
            <p:cNvSpPr/>
            <p:nvPr/>
          </p:nvSpPr>
          <p:spPr>
            <a:xfrm>
              <a:off x="4341993" y="4763305"/>
              <a:ext cx="720892" cy="2608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ログイン</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6" name="TextBox 45">
              <a:extLst>
                <a:ext uri="{FF2B5EF4-FFF2-40B4-BE49-F238E27FC236}">
                  <a16:creationId xmlns:a16="http://schemas.microsoft.com/office/drawing/2014/main" id="{1AA6701D-AD48-446A-8AE4-08219F6CA411}"/>
                </a:ext>
              </a:extLst>
            </p:cNvPr>
            <p:cNvSpPr txBox="1"/>
            <p:nvPr/>
          </p:nvSpPr>
          <p:spPr>
            <a:xfrm>
              <a:off x="4937230" y="4405885"/>
              <a:ext cx="1228235"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です。</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17" name="직사각형 16">
            <a:extLst>
              <a:ext uri="{FF2B5EF4-FFF2-40B4-BE49-F238E27FC236}">
                <a16:creationId xmlns:a16="http://schemas.microsoft.com/office/drawing/2014/main" id="{CFFBDFDC-8FAD-4FFB-B765-0F8459F02A7A}"/>
              </a:ext>
            </a:extLst>
          </p:cNvPr>
          <p:cNvSpPr/>
          <p:nvPr/>
        </p:nvSpPr>
        <p:spPr>
          <a:xfrm>
            <a:off x="3916906" y="3559470"/>
            <a:ext cx="1112642" cy="226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6" name="모서리가 둥근 사각형 설명선 15"/>
          <p:cNvSpPr/>
          <p:nvPr/>
        </p:nvSpPr>
        <p:spPr>
          <a:xfrm>
            <a:off x="4676580" y="3122100"/>
            <a:ext cx="1608465" cy="398814"/>
          </a:xfrm>
          <a:prstGeom prst="wedgeRoundRectCallout">
            <a:avLst>
              <a:gd name="adj1" fmla="val -35702"/>
              <a:gd name="adj2" fmla="val 815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10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から</a:t>
            </a:r>
            <a:r>
              <a:rPr lang="en-US" altLang="ja-JP" sz="10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ID</a:t>
            </a:r>
            <a:r>
              <a:rPr lang="ja-JP" altLang="en-US" sz="10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を</a:t>
            </a:r>
            <a:br>
              <a:rPr lang="ja-JP" altLang="en-US" sz="10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br>
            <a:r>
              <a:rPr lang="ja-JP" altLang="en-US" sz="10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呼び寄せ</a:t>
            </a:r>
            <a:endParaRPr lang="en-US" altLang="ko-KR" sz="10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9" name="모서리가 둥근 직사각형 48"/>
          <p:cNvSpPr/>
          <p:nvPr/>
        </p:nvSpPr>
        <p:spPr>
          <a:xfrm>
            <a:off x="1169871" y="1723754"/>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54" name="모서리가 둥근 직사각형 53"/>
          <p:cNvSpPr/>
          <p:nvPr/>
        </p:nvSpPr>
        <p:spPr>
          <a:xfrm>
            <a:off x="3803139" y="1702887"/>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286711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직사각형 87"/>
          <p:cNvSpPr/>
          <p:nvPr/>
        </p:nvSpPr>
        <p:spPr>
          <a:xfrm>
            <a:off x="3242621" y="1570349"/>
            <a:ext cx="2427694" cy="4140181"/>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Text Box 13"/>
          <p:cNvSpPr txBox="1">
            <a:spLocks noChangeArrowheads="1"/>
          </p:cNvSpPr>
          <p:nvPr/>
        </p:nvSpPr>
        <p:spPr bwMode="auto">
          <a:xfrm>
            <a:off x="1043608" y="980728"/>
            <a:ext cx="4421761" cy="492443"/>
          </a:xfrm>
          <a:prstGeom prst="rect">
            <a:avLst/>
          </a:prstGeom>
          <a:solidFill>
            <a:schemeClr val="bg1"/>
          </a:solidFill>
          <a:ln w="38100">
            <a:solidFill>
              <a:schemeClr val="bg1">
                <a:lumMod val="75000"/>
              </a:schemeClr>
            </a:solidFill>
            <a:miter lim="800000"/>
            <a:headEnd/>
            <a:tailEnd/>
          </a:ln>
        </p:spPr>
        <p:txBody>
          <a:bodyPr wrap="square">
            <a:spAutoFit/>
          </a:bodyPr>
          <a:lstStyle/>
          <a:p>
            <a:pPr algn="ctr" eaLnBrk="1" latinLnBrk="1" hangingPunct="1">
              <a:defRP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ゲ</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ー</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ム掲示板</a:t>
            </a:r>
            <a:endPar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endParaRPr>
          </a:p>
          <a:p>
            <a:pPr algn="ctr" eaLnBrk="1" latinLnBrk="1" hangingPunct="1">
              <a:defRPr/>
            </a:pPr>
            <a:r>
              <a:rPr lang="en-US" altLang="ko-KR" sz="766"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766"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使用者</a:t>
            </a:r>
            <a:r>
              <a:rPr lang="ko-KR"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App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TextBox 5"/>
          <p:cNvSpPr txBox="1"/>
          <p:nvPr/>
        </p:nvSpPr>
        <p:spPr>
          <a:xfrm>
            <a:off x="6884057" y="1174723"/>
            <a:ext cx="2259943" cy="2616101"/>
          </a:xfrm>
          <a:prstGeom prst="rect">
            <a:avLst/>
          </a:prstGeom>
          <a:noFill/>
        </p:spPr>
        <p:txBody>
          <a:bodyPr wrap="square" rtlCol="0">
            <a:spAutoFit/>
          </a:bodyPr>
          <a:lstStyle/>
          <a:p>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1. </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ゲームカテゴリー</a:t>
            </a:r>
            <a:endParaRPr lang="en-US" altLang="ko-KR" sz="16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lgn="l">
              <a:buFont typeface="Wingdings" panose="05000000000000000000" pitchFamily="2" charset="2"/>
              <a:buChar char="l"/>
            </a:pP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ゲームカテゴリーを押すと人気ゲーム、ゲ</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ー</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ムニュ</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ース</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新しいゲーム</a:t>
            </a:r>
            <a:r>
              <a:rPr lang="ko-KR"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全部出</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力</a:t>
            </a:r>
            <a:endParaRPr lang="en-US" altLang="ja-JP" sz="12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algn="l"/>
            <a:r>
              <a:rPr lang="ko-KR"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下</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位カテゴリを押す場合、その領域だけを表示</a:t>
            </a:r>
            <a:r>
              <a:rPr lang="ko-KR"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algn="l"/>
            <a:endPar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algn="l"/>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algn="l"/>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2</a:t>
            </a: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掲示板内容</a:t>
            </a:r>
            <a:endParaRPr lang="en-US" altLang="ja-JP" sz="16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文</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リストを選択すると内容に合うイメージもしくは動画と内容が出</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力</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1" name="직사각형 100"/>
          <p:cNvSpPr/>
          <p:nvPr/>
        </p:nvSpPr>
        <p:spPr>
          <a:xfrm>
            <a:off x="662990" y="1575184"/>
            <a:ext cx="2311385" cy="4135347"/>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그림 3">
            <a:extLst>
              <a:ext uri="{FF2B5EF4-FFF2-40B4-BE49-F238E27FC236}">
                <a16:creationId xmlns:a16="http://schemas.microsoft.com/office/drawing/2014/main" id="{E1D18E1D-99AB-4584-BC1E-B6A4A6BEE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1576801"/>
            <a:ext cx="2163356" cy="4135347"/>
          </a:xfrm>
          <a:prstGeom prst="rect">
            <a:avLst/>
          </a:prstGeom>
        </p:spPr>
      </p:pic>
      <p:pic>
        <p:nvPicPr>
          <p:cNvPr id="9" name="그림 8">
            <a:extLst>
              <a:ext uri="{FF2B5EF4-FFF2-40B4-BE49-F238E27FC236}">
                <a16:creationId xmlns:a16="http://schemas.microsoft.com/office/drawing/2014/main" id="{A83F288E-09F6-42B3-86D7-3DBC1EB8EC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4790" y="1570155"/>
            <a:ext cx="2163356" cy="4130429"/>
          </a:xfrm>
          <a:prstGeom prst="rect">
            <a:avLst/>
          </a:prstGeom>
        </p:spPr>
      </p:pic>
      <p:sp>
        <p:nvSpPr>
          <p:cNvPr id="14" name="직사각형 13">
            <a:extLst>
              <a:ext uri="{FF2B5EF4-FFF2-40B4-BE49-F238E27FC236}">
                <a16:creationId xmlns:a16="http://schemas.microsoft.com/office/drawing/2014/main" id="{6E400771-564D-4A54-96CD-157727AB1F18}"/>
              </a:ext>
            </a:extLst>
          </p:cNvPr>
          <p:cNvSpPr/>
          <p:nvPr/>
        </p:nvSpPr>
        <p:spPr>
          <a:xfrm>
            <a:off x="749849" y="2005815"/>
            <a:ext cx="2137667" cy="20214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 name="타원 9">
            <a:extLst>
              <a:ext uri="{FF2B5EF4-FFF2-40B4-BE49-F238E27FC236}">
                <a16:creationId xmlns:a16="http://schemas.microsoft.com/office/drawing/2014/main" id="{4B149B9D-44EB-401B-911A-EF75FDDB37BD}"/>
              </a:ext>
            </a:extLst>
          </p:cNvPr>
          <p:cNvSpPr/>
          <p:nvPr/>
        </p:nvSpPr>
        <p:spPr>
          <a:xfrm>
            <a:off x="4173187" y="2731969"/>
            <a:ext cx="531751" cy="5317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1" name="이등변 삼각형 10">
            <a:extLst>
              <a:ext uri="{FF2B5EF4-FFF2-40B4-BE49-F238E27FC236}">
                <a16:creationId xmlns:a16="http://schemas.microsoft.com/office/drawing/2014/main" id="{43DC89D9-10C8-4D10-BB65-980D50B94A8C}"/>
              </a:ext>
            </a:extLst>
          </p:cNvPr>
          <p:cNvSpPr/>
          <p:nvPr/>
        </p:nvSpPr>
        <p:spPr>
          <a:xfrm rot="5400000">
            <a:off x="4305567" y="2865787"/>
            <a:ext cx="332345" cy="250047"/>
          </a:xfrm>
          <a:prstGeom prst="triangle">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7" name="모서리가 둥근 직사각형 136"/>
          <p:cNvSpPr/>
          <p:nvPr/>
        </p:nvSpPr>
        <p:spPr>
          <a:xfrm>
            <a:off x="563286" y="1543372"/>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8" name="모서리가 둥근 직사각형 137"/>
          <p:cNvSpPr/>
          <p:nvPr/>
        </p:nvSpPr>
        <p:spPr>
          <a:xfrm>
            <a:off x="3177061" y="1546889"/>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 name="모서리가 둥근 사각형 설명선 12"/>
          <p:cNvSpPr/>
          <p:nvPr/>
        </p:nvSpPr>
        <p:spPr>
          <a:xfrm>
            <a:off x="1343873" y="4096702"/>
            <a:ext cx="1543643" cy="343264"/>
          </a:xfrm>
          <a:prstGeom prst="wedgeRoundRectCallout">
            <a:avLst>
              <a:gd name="adj1" fmla="val -16765"/>
              <a:gd name="adj2" fmla="val -7870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API GET:</a:t>
            </a:r>
          </a:p>
          <a:p>
            <a:pPr algn="ct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イメージスライド</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5" name="직사각형 14">
            <a:extLst>
              <a:ext uri="{FF2B5EF4-FFF2-40B4-BE49-F238E27FC236}">
                <a16:creationId xmlns:a16="http://schemas.microsoft.com/office/drawing/2014/main" id="{6E400771-564D-4A54-96CD-157727AB1F18}"/>
              </a:ext>
            </a:extLst>
          </p:cNvPr>
          <p:cNvSpPr/>
          <p:nvPr/>
        </p:nvSpPr>
        <p:spPr>
          <a:xfrm>
            <a:off x="3370229" y="2005815"/>
            <a:ext cx="2137667" cy="1954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p:cNvSpPr>
            <a:spLocks noGrp="1"/>
          </p:cNvSpPr>
          <p:nvPr>
            <p:ph type="title"/>
          </p:nvPr>
        </p:nvSpPr>
        <p:spPr/>
        <p:txBody>
          <a:bodyPr/>
          <a:lstStyle/>
          <a:p>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7" name="텍스트 개체 틀 6"/>
          <p:cNvSpPr>
            <a:spLocks noGrp="1"/>
          </p:cNvSpPr>
          <p:nvPr>
            <p:ph type="body" sz="quarter" idx="11"/>
          </p:nvPr>
        </p:nvSpPr>
        <p:spPr/>
        <p:txBody>
          <a:bodyPr/>
          <a:lstStyle/>
          <a:p>
            <a:r>
              <a:rPr lang="en-US" altLang="ko-KR" dirty="0"/>
              <a:t>1.0</a:t>
            </a:r>
            <a:endParaRPr lang="ko-KR" altLang="en-US" dirty="0"/>
          </a:p>
          <a:p>
            <a:endParaRPr lang="ko-KR" altLang="en-US" dirty="0"/>
          </a:p>
        </p:txBody>
      </p:sp>
      <p:grpSp>
        <p:nvGrpSpPr>
          <p:cNvPr id="8" name="그룹 7"/>
          <p:cNvGrpSpPr/>
          <p:nvPr/>
        </p:nvGrpSpPr>
        <p:grpSpPr>
          <a:xfrm>
            <a:off x="3338111" y="3987924"/>
            <a:ext cx="2185026" cy="1601316"/>
            <a:chOff x="5320230" y="4159566"/>
            <a:chExt cx="2159736" cy="1481808"/>
          </a:xfrm>
        </p:grpSpPr>
        <p:sp>
          <p:nvSpPr>
            <p:cNvPr id="18" name="직사각형 17"/>
            <p:cNvSpPr/>
            <p:nvPr/>
          </p:nvSpPr>
          <p:spPr>
            <a:xfrm>
              <a:off x="5367588" y="4159566"/>
              <a:ext cx="2112378" cy="148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1AA6701D-AD48-446A-8AE4-08219F6CA411}"/>
                </a:ext>
              </a:extLst>
            </p:cNvPr>
            <p:cNvSpPr txBox="1"/>
            <p:nvPr/>
          </p:nvSpPr>
          <p:spPr>
            <a:xfrm>
              <a:off x="5739375" y="4241369"/>
              <a:ext cx="1228235" cy="246221"/>
            </a:xfrm>
            <a:prstGeom prst="rect">
              <a:avLst/>
            </a:prstGeom>
            <a:noFill/>
          </p:spPr>
          <p:txBody>
            <a:bodyPr wrap="square" rtlCol="0">
              <a:spAutoFit/>
            </a:bodyPr>
            <a:lstStyle/>
            <a:p>
              <a:pPr algn="ctr"/>
              <a:r>
                <a:rPr lang="ja-JP" altLang="en-US" sz="1000" b="1" u="sng" dirty="0" smtClean="0">
                  <a:latin typeface="함초롬돋움" panose="020B0604000101010101" pitchFamily="50" charset="-127"/>
                  <a:ea typeface="함초롬돋움" panose="020B0604000101010101" pitchFamily="50" charset="-127"/>
                  <a:cs typeface="함초롬돋움" panose="020B0604000101010101" pitchFamily="50" charset="-127"/>
                </a:rPr>
                <a:t>ゲームタイトル</a:t>
              </a:r>
              <a:endParaRPr lang="en-US" altLang="ja-JP" sz="1000" b="1" u="sng"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0" name="TextBox 19">
              <a:extLst>
                <a:ext uri="{FF2B5EF4-FFF2-40B4-BE49-F238E27FC236}">
                  <a16:creationId xmlns:a16="http://schemas.microsoft.com/office/drawing/2014/main" id="{1AA6701D-AD48-446A-8AE4-08219F6CA411}"/>
                </a:ext>
              </a:extLst>
            </p:cNvPr>
            <p:cNvSpPr txBox="1"/>
            <p:nvPr/>
          </p:nvSpPr>
          <p:spPr>
            <a:xfrm>
              <a:off x="5320230" y="4524201"/>
              <a:ext cx="148751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ゲームのストーリー</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1" name="TextBox 20">
              <a:extLst>
                <a:ext uri="{FF2B5EF4-FFF2-40B4-BE49-F238E27FC236}">
                  <a16:creationId xmlns:a16="http://schemas.microsoft.com/office/drawing/2014/main" id="{1AA6701D-AD48-446A-8AE4-08219F6CA411}"/>
                </a:ext>
              </a:extLst>
            </p:cNvPr>
            <p:cNvSpPr txBox="1"/>
            <p:nvPr/>
          </p:nvSpPr>
          <p:spPr>
            <a:xfrm>
              <a:off x="5320230" y="4807033"/>
              <a:ext cx="148751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ジャンル：２</a:t>
              </a:r>
              <a:r>
                <a:rPr lang="en-US" altLang="ja-JP" sz="1000" b="1" dirty="0" smtClean="0">
                  <a:latin typeface="함초롬돋움" panose="020B0604000101010101" pitchFamily="50" charset="-127"/>
                  <a:ea typeface="함초롬돋움" panose="020B0604000101010101" pitchFamily="50" charset="-127"/>
                  <a:cs typeface="함초롬돋움" panose="020B0604000101010101" pitchFamily="50" charset="-127"/>
                </a:rPr>
                <a:t>D</a:t>
              </a: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、冒険</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2" name="TextBox 21">
              <a:extLst>
                <a:ext uri="{FF2B5EF4-FFF2-40B4-BE49-F238E27FC236}">
                  <a16:creationId xmlns:a16="http://schemas.microsoft.com/office/drawing/2014/main" id="{1AA6701D-AD48-446A-8AE4-08219F6CA411}"/>
                </a:ext>
              </a:extLst>
            </p:cNvPr>
            <p:cNvSpPr txBox="1"/>
            <p:nvPr/>
          </p:nvSpPr>
          <p:spPr>
            <a:xfrm>
              <a:off x="5330381" y="5076300"/>
              <a:ext cx="1557175"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利用連例：</a:t>
              </a:r>
              <a:r>
                <a:rPr lang="en-US" altLang="ja-JP" sz="1000" b="1" dirty="0" smtClean="0">
                  <a:latin typeface="함초롬돋움" panose="020B0604000101010101" pitchFamily="50" charset="-127"/>
                  <a:ea typeface="함초롬돋움" panose="020B0604000101010101" pitchFamily="50" charset="-127"/>
                  <a:cs typeface="함초롬돋움" panose="020B0604000101010101" pitchFamily="50" charset="-127"/>
                </a:rPr>
                <a:t>15</a:t>
              </a: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歳利用者</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3" name="모서리가 둥근 직사각형 22"/>
            <p:cNvSpPr/>
            <p:nvPr/>
          </p:nvSpPr>
          <p:spPr>
            <a:xfrm>
              <a:off x="5640132" y="5331262"/>
              <a:ext cx="720892" cy="2608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目録</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4" name="모서리가 둥근 직사각형 23"/>
            <p:cNvSpPr/>
            <p:nvPr/>
          </p:nvSpPr>
          <p:spPr>
            <a:xfrm>
              <a:off x="6534642" y="5345567"/>
              <a:ext cx="720892" cy="2608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点数</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16" name="모서리가 둥근 사각형 설명선 15"/>
          <p:cNvSpPr/>
          <p:nvPr/>
        </p:nvSpPr>
        <p:spPr>
          <a:xfrm>
            <a:off x="4950430" y="2186316"/>
            <a:ext cx="1669253" cy="445955"/>
          </a:xfrm>
          <a:prstGeom prst="wedgeRoundRectCallout">
            <a:avLst>
              <a:gd name="adj1" fmla="val -56681"/>
              <a:gd name="adj2" fmla="val 319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23" dirty="0">
                <a:solidFill>
                  <a:schemeClr val="tx1"/>
                </a:solidFill>
                <a:latin typeface="+mn-ea"/>
              </a:rPr>
              <a:t>API GET:</a:t>
            </a:r>
          </a:p>
          <a:p>
            <a:pPr algn="ctr"/>
            <a:r>
              <a:rPr lang="ja-JP" altLang="en-US" sz="923" dirty="0" smtClean="0">
                <a:solidFill>
                  <a:schemeClr val="tx1"/>
                </a:solidFill>
                <a:latin typeface="+mn-ea"/>
              </a:rPr>
              <a:t>動画</a:t>
            </a:r>
            <a:r>
              <a:rPr lang="ko-KR" altLang="en-US" sz="923" dirty="0" smtClean="0">
                <a:solidFill>
                  <a:schemeClr val="tx1"/>
                </a:solidFill>
                <a:latin typeface="+mn-ea"/>
              </a:rPr>
              <a:t> </a:t>
            </a:r>
            <a:r>
              <a:rPr lang="en-US" altLang="ko-KR" sz="923" dirty="0">
                <a:solidFill>
                  <a:schemeClr val="tx1"/>
                </a:solidFill>
                <a:latin typeface="+mn-ea"/>
              </a:rPr>
              <a:t>&amp; </a:t>
            </a:r>
            <a:r>
              <a:rPr lang="ja-JP" altLang="en-US" sz="923" dirty="0">
                <a:solidFill>
                  <a:schemeClr val="tx1"/>
                </a:solidFill>
                <a:latin typeface="+mn-ea"/>
              </a:rPr>
              <a:t>イメー</a:t>
            </a:r>
            <a:r>
              <a:rPr lang="ja-JP" altLang="en-US" sz="923" dirty="0" smtClean="0">
                <a:solidFill>
                  <a:schemeClr val="tx1"/>
                </a:solidFill>
                <a:latin typeface="+mn-ea"/>
              </a:rPr>
              <a:t>ジスライド</a:t>
            </a:r>
            <a:endParaRPr lang="en-US" altLang="ko-KR" sz="923" dirty="0">
              <a:solidFill>
                <a:schemeClr val="tx1"/>
              </a:solidFill>
              <a:latin typeface="+mn-ea"/>
            </a:endParaRPr>
          </a:p>
        </p:txBody>
      </p:sp>
      <p:sp>
        <p:nvSpPr>
          <p:cNvPr id="42" name="모서리가 둥근 직사각형 41"/>
          <p:cNvSpPr/>
          <p:nvPr/>
        </p:nvSpPr>
        <p:spPr>
          <a:xfrm>
            <a:off x="1169871" y="1723754"/>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3" name="모서리가 둥근 직사각형 42"/>
          <p:cNvSpPr/>
          <p:nvPr/>
        </p:nvSpPr>
        <p:spPr>
          <a:xfrm>
            <a:off x="3803139" y="1702887"/>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52" y="3277432"/>
            <a:ext cx="906127" cy="576994"/>
          </a:xfrm>
          <a:prstGeom prst="rect">
            <a:avLst/>
          </a:prstGeom>
        </p:spPr>
      </p:pic>
      <p:pic>
        <p:nvPicPr>
          <p:cNvPr id="17" name="그림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10412" y="3279316"/>
            <a:ext cx="886861" cy="573225"/>
          </a:xfrm>
          <a:prstGeom prst="rect">
            <a:avLst/>
          </a:prstGeom>
        </p:spPr>
      </p:pic>
      <p:pic>
        <p:nvPicPr>
          <p:cNvPr id="48" name="그림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0523" y="5196963"/>
            <a:ext cx="906127" cy="513567"/>
          </a:xfrm>
          <a:prstGeom prst="rect">
            <a:avLst/>
          </a:prstGeom>
        </p:spPr>
      </p:pic>
      <p:pic>
        <p:nvPicPr>
          <p:cNvPr id="49" name="그림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5383" y="5198847"/>
            <a:ext cx="886861" cy="501737"/>
          </a:xfrm>
          <a:prstGeom prst="rect">
            <a:avLst/>
          </a:prstGeom>
        </p:spPr>
      </p:pic>
    </p:spTree>
    <p:extLst>
      <p:ext uri="{BB962C8B-B14F-4D97-AF65-F5344CB8AC3E}">
        <p14:creationId xmlns:p14="http://schemas.microsoft.com/office/powerpoint/2010/main" val="479351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직사각형 87"/>
          <p:cNvSpPr/>
          <p:nvPr/>
        </p:nvSpPr>
        <p:spPr>
          <a:xfrm>
            <a:off x="3242621" y="1570349"/>
            <a:ext cx="2427694" cy="4140181"/>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Text Box 13"/>
          <p:cNvSpPr txBox="1">
            <a:spLocks noChangeArrowheads="1"/>
          </p:cNvSpPr>
          <p:nvPr/>
        </p:nvSpPr>
        <p:spPr bwMode="auto">
          <a:xfrm>
            <a:off x="1043608" y="982816"/>
            <a:ext cx="4421761" cy="492443"/>
          </a:xfrm>
          <a:prstGeom prst="rect">
            <a:avLst/>
          </a:prstGeom>
          <a:solidFill>
            <a:schemeClr val="bg1"/>
          </a:solidFill>
          <a:ln w="38100">
            <a:solidFill>
              <a:schemeClr val="bg1">
                <a:lumMod val="75000"/>
              </a:schemeClr>
            </a:solidFill>
            <a:miter lim="800000"/>
            <a:headEnd/>
            <a:tailEnd/>
          </a:ln>
        </p:spPr>
        <p:txBody>
          <a:bodyPr wrap="square">
            <a:spAutoFit/>
          </a:bodyPr>
          <a:lstStyle/>
          <a:p>
            <a:pPr algn="r">
              <a:defRP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進</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行</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中のファンディン</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グ</a:t>
            </a:r>
            <a:r>
              <a:rPr lang="en-US" altLang="ko-KR" sz="766"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使用者</a:t>
            </a:r>
            <a:r>
              <a:rPr lang="ko-KR"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App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TextBox 5"/>
          <p:cNvSpPr txBox="1"/>
          <p:nvPr/>
        </p:nvSpPr>
        <p:spPr>
          <a:xfrm>
            <a:off x="6871430" y="1174724"/>
            <a:ext cx="2259943" cy="2739211"/>
          </a:xfrm>
          <a:prstGeom prst="rect">
            <a:avLst/>
          </a:prstGeom>
          <a:noFill/>
        </p:spPr>
        <p:txBody>
          <a:bodyPr wrap="square" rtlCol="0">
            <a:spAutoFit/>
          </a:bodyPr>
          <a:lstStyle/>
          <a:p>
            <a:r>
              <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ファンディング</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カ</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テゴリを押すと現在進行中のファンディング掲示板を表</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示</a:t>
            </a:r>
            <a:endParaRPr lang="en-US" altLang="ja-JP" sz="12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r>
              <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rPr>
              <a:t>2</a:t>
            </a:r>
            <a:r>
              <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 掲示板本文</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ファンディングを受けるためのゲーム紹介及び現在の募金の現状をお知らせ</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endPar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後援する」ボタンを押すと、次の画面でいくら後援するかを決める。</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1" name="직사각형 100"/>
          <p:cNvSpPr/>
          <p:nvPr/>
        </p:nvSpPr>
        <p:spPr>
          <a:xfrm>
            <a:off x="662990" y="1575184"/>
            <a:ext cx="2311385" cy="4135347"/>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그림 3">
            <a:extLst>
              <a:ext uri="{FF2B5EF4-FFF2-40B4-BE49-F238E27FC236}">
                <a16:creationId xmlns:a16="http://schemas.microsoft.com/office/drawing/2014/main" id="{27A85D12-8F37-4CF6-936D-C85ECC3A7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92" y="1576801"/>
            <a:ext cx="2163356" cy="4135347"/>
          </a:xfrm>
          <a:prstGeom prst="rect">
            <a:avLst/>
          </a:prstGeom>
        </p:spPr>
      </p:pic>
      <p:pic>
        <p:nvPicPr>
          <p:cNvPr id="7" name="그림 6" descr="건물, 모니터, 시계이(가) 표시된 사진&#10;&#10;자동 생성된 설명">
            <a:extLst>
              <a:ext uri="{FF2B5EF4-FFF2-40B4-BE49-F238E27FC236}">
                <a16:creationId xmlns:a16="http://schemas.microsoft.com/office/drawing/2014/main" id="{9190B898-8221-4E26-80D9-A0A72E84F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692" y="1570350"/>
            <a:ext cx="2163356" cy="4135347"/>
          </a:xfrm>
          <a:prstGeom prst="rect">
            <a:avLst/>
          </a:prstGeom>
        </p:spPr>
      </p:pic>
      <p:sp>
        <p:nvSpPr>
          <p:cNvPr id="12" name="직사각형 11">
            <a:extLst>
              <a:ext uri="{FF2B5EF4-FFF2-40B4-BE49-F238E27FC236}">
                <a16:creationId xmlns:a16="http://schemas.microsoft.com/office/drawing/2014/main" id="{BD4E11B4-67FF-41CA-B8F1-DF8AD0725C2B}"/>
              </a:ext>
            </a:extLst>
          </p:cNvPr>
          <p:cNvSpPr/>
          <p:nvPr/>
        </p:nvSpPr>
        <p:spPr>
          <a:xfrm>
            <a:off x="714947" y="2166091"/>
            <a:ext cx="2163355" cy="2459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7" name="모서리가 둥근 직사각형 136"/>
          <p:cNvSpPr/>
          <p:nvPr/>
        </p:nvSpPr>
        <p:spPr>
          <a:xfrm>
            <a:off x="563286" y="1543372"/>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8" name="모서리가 둥근 직사각형 137"/>
          <p:cNvSpPr/>
          <p:nvPr/>
        </p:nvSpPr>
        <p:spPr>
          <a:xfrm>
            <a:off x="3177061" y="1546889"/>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7" name="모서리가 둥근 사각형 설명선 16"/>
          <p:cNvSpPr/>
          <p:nvPr/>
        </p:nvSpPr>
        <p:spPr>
          <a:xfrm>
            <a:off x="1533847" y="4193631"/>
            <a:ext cx="1742917" cy="417025"/>
          </a:xfrm>
          <a:prstGeom prst="wedgeRoundRectCallout">
            <a:avLst>
              <a:gd name="adj1" fmla="val -19499"/>
              <a:gd name="adj2" fmla="val -7870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API GET:</a:t>
            </a:r>
          </a:p>
          <a:p>
            <a:pPr algn="ctr"/>
            <a:r>
              <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映像</a:t>
            </a:r>
            <a:r>
              <a:rPr lang="ko-KR"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&amp; </a:t>
            </a:r>
            <a:r>
              <a:rPr lang="ja-JP" altLang="en-US"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イメー</a:t>
            </a: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ジスライド</a:t>
            </a:r>
            <a:r>
              <a:rPr lang="en-US" altLang="ko-KR"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p:cNvSpPr>
            <a:spLocks noGrp="1"/>
          </p:cNvSpPr>
          <p:nvPr>
            <p:ph type="title"/>
          </p:nvPr>
        </p:nvSpPr>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ko-KR" altLang="en-US" dirty="0"/>
          </a:p>
        </p:txBody>
      </p:sp>
      <p:sp>
        <p:nvSpPr>
          <p:cNvPr id="8" name="텍스트 개체 틀 7"/>
          <p:cNvSpPr>
            <a:spLocks noGrp="1"/>
          </p:cNvSpPr>
          <p:nvPr>
            <p:ph type="body" sz="quarter" idx="11"/>
          </p:nvPr>
        </p:nvSpPr>
        <p:spPr/>
        <p:txBody>
          <a:bodyPr/>
          <a:lstStyle/>
          <a:p>
            <a:r>
              <a:rPr lang="en-US" altLang="ko-KR" dirty="0"/>
              <a:t>1.0</a:t>
            </a:r>
            <a:endParaRPr lang="ko-KR" altLang="en-US" dirty="0"/>
          </a:p>
          <a:p>
            <a:endParaRPr lang="ko-KR" altLang="en-US" dirty="0"/>
          </a:p>
        </p:txBody>
      </p:sp>
      <p:grpSp>
        <p:nvGrpSpPr>
          <p:cNvPr id="10" name="그룹 9"/>
          <p:cNvGrpSpPr/>
          <p:nvPr/>
        </p:nvGrpSpPr>
        <p:grpSpPr>
          <a:xfrm>
            <a:off x="3341282" y="3998714"/>
            <a:ext cx="2352904" cy="1706983"/>
            <a:chOff x="5171424" y="4381489"/>
            <a:chExt cx="2352904" cy="1601316"/>
          </a:xfrm>
        </p:grpSpPr>
        <p:grpSp>
          <p:nvGrpSpPr>
            <p:cNvPr id="14" name="그룹 13"/>
            <p:cNvGrpSpPr/>
            <p:nvPr/>
          </p:nvGrpSpPr>
          <p:grpSpPr>
            <a:xfrm>
              <a:off x="5171424" y="4381489"/>
              <a:ext cx="2352904" cy="1601316"/>
              <a:chOff x="5320230" y="4159566"/>
              <a:chExt cx="2325671" cy="1481808"/>
            </a:xfrm>
          </p:grpSpPr>
          <p:sp>
            <p:nvSpPr>
              <p:cNvPr id="15" name="직사각형 14"/>
              <p:cNvSpPr/>
              <p:nvPr/>
            </p:nvSpPr>
            <p:spPr>
              <a:xfrm>
                <a:off x="5367588" y="4159566"/>
                <a:ext cx="2112378" cy="14818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1AA6701D-AD48-446A-8AE4-08219F6CA411}"/>
                  </a:ext>
                </a:extLst>
              </p:cNvPr>
              <p:cNvSpPr txBox="1"/>
              <p:nvPr/>
            </p:nvSpPr>
            <p:spPr>
              <a:xfrm>
                <a:off x="5612862" y="4234743"/>
                <a:ext cx="1621828" cy="227845"/>
              </a:xfrm>
              <a:prstGeom prst="rect">
                <a:avLst/>
              </a:prstGeom>
              <a:noFill/>
            </p:spPr>
            <p:txBody>
              <a:bodyPr wrap="square" rtlCol="0">
                <a:spAutoFit/>
              </a:bodyPr>
              <a:lstStyle/>
              <a:p>
                <a:pPr algn="ctr"/>
                <a:r>
                  <a:rPr lang="ja-JP" altLang="en-US" sz="1000" b="1" u="sng" dirty="0" smtClean="0">
                    <a:latin typeface="함초롬돋움" panose="020B0604000101010101" pitchFamily="50" charset="-127"/>
                    <a:ea typeface="함초롬돋움" panose="020B0604000101010101" pitchFamily="50" charset="-127"/>
                    <a:cs typeface="함초롬돋움" panose="020B0604000101010101" pitchFamily="50" charset="-127"/>
                  </a:rPr>
                  <a:t>ドットゲーム</a:t>
                </a:r>
                <a:endParaRPr lang="en-US" altLang="ja-JP" sz="1000" b="1" u="sng"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8" name="TextBox 17">
                <a:extLst>
                  <a:ext uri="{FF2B5EF4-FFF2-40B4-BE49-F238E27FC236}">
                    <a16:creationId xmlns:a16="http://schemas.microsoft.com/office/drawing/2014/main" id="{1AA6701D-AD48-446A-8AE4-08219F6CA411}"/>
                  </a:ext>
                </a:extLst>
              </p:cNvPr>
              <p:cNvSpPr txBox="1"/>
              <p:nvPr/>
            </p:nvSpPr>
            <p:spPr>
              <a:xfrm>
                <a:off x="5320230" y="4439903"/>
                <a:ext cx="2325671" cy="227845"/>
              </a:xfrm>
              <a:prstGeom prst="rect">
                <a:avLst/>
              </a:prstGeom>
              <a:noFill/>
            </p:spPr>
            <p:txBody>
              <a:bodyPr wrap="square" rtlCol="0">
                <a:spAutoFit/>
              </a:bodyPr>
              <a:lstStyle/>
              <a:p>
                <a:pPr algn="ctr"/>
                <a:r>
                  <a:rPr lang="en-US" altLang="ja-JP" sz="1000" dirty="0">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t>人で製作計画中のゲームです。</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9" name="TextBox 18">
                <a:extLst>
                  <a:ext uri="{FF2B5EF4-FFF2-40B4-BE49-F238E27FC236}">
                    <a16:creationId xmlns:a16="http://schemas.microsoft.com/office/drawing/2014/main" id="{1AA6701D-AD48-446A-8AE4-08219F6CA411}"/>
                  </a:ext>
                </a:extLst>
              </p:cNvPr>
              <p:cNvSpPr txBox="1"/>
              <p:nvPr/>
            </p:nvSpPr>
            <p:spPr>
              <a:xfrm>
                <a:off x="5429927" y="4601667"/>
                <a:ext cx="1914460" cy="213741"/>
              </a:xfrm>
              <a:prstGeom prst="rect">
                <a:avLst/>
              </a:prstGeom>
              <a:noFill/>
            </p:spPr>
            <p:txBody>
              <a:bodyPr wrap="square" rtlCol="0">
                <a:spAutoFit/>
              </a:bodyPr>
              <a:lstStyle/>
              <a:p>
                <a:pPr algn="ct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ジャンル：ドット、イラスト</a:t>
                </a:r>
                <a:endParaRPr lang="en-US" altLang="ja-JP"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0" name="TextBox 19">
                <a:extLst>
                  <a:ext uri="{FF2B5EF4-FFF2-40B4-BE49-F238E27FC236}">
                    <a16:creationId xmlns:a16="http://schemas.microsoft.com/office/drawing/2014/main" id="{1AA6701D-AD48-446A-8AE4-08219F6CA411}"/>
                  </a:ext>
                </a:extLst>
              </p:cNvPr>
              <p:cNvSpPr txBox="1"/>
              <p:nvPr/>
            </p:nvSpPr>
            <p:spPr>
              <a:xfrm>
                <a:off x="5510479" y="4740650"/>
                <a:ext cx="1701088" cy="347330"/>
              </a:xfrm>
              <a:prstGeom prst="rect">
                <a:avLst/>
              </a:prstGeom>
              <a:noFill/>
            </p:spPr>
            <p:txBody>
              <a:bodyPr wrap="square" rtlCol="0">
                <a:spAutoFit/>
              </a:bodyPr>
              <a:lstStyle/>
              <a:p>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利用連例：</a:t>
                </a:r>
                <a:r>
                  <a:rPr lang="en-US" altLang="ja-JP" sz="1000" dirty="0" smtClean="0">
                    <a:latin typeface="함초롬돋움" panose="020B0604000101010101" pitchFamily="50" charset="-127"/>
                    <a:ea typeface="함초롬돋움" panose="020B0604000101010101" pitchFamily="50" charset="-127"/>
                    <a:cs typeface="함초롬돋움" panose="020B0604000101010101" pitchFamily="50" charset="-127"/>
                  </a:rPr>
                  <a:t>15</a:t>
                </a: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歳利用者</a:t>
                </a:r>
                <a:endParaRPr lang="en-US" altLang="ja-JP" sz="10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希望棒金金額：￥</a:t>
                </a:r>
                <a:r>
                  <a:rPr lang="en-US" altLang="ja-JP" sz="1000" dirty="0" smtClean="0">
                    <a:latin typeface="함초롬돋움" panose="020B0604000101010101" pitchFamily="50" charset="-127"/>
                    <a:ea typeface="함초롬돋움" panose="020B0604000101010101" pitchFamily="50" charset="-127"/>
                    <a:cs typeface="함초롬돋움" panose="020B0604000101010101" pitchFamily="50" charset="-127"/>
                  </a:rPr>
                  <a:t>100,000</a:t>
                </a:r>
                <a:endParaRPr lang="en-US" altLang="ja-JP"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1" name="모서리가 둥근 직사각형 20"/>
              <p:cNvSpPr/>
              <p:nvPr/>
            </p:nvSpPr>
            <p:spPr>
              <a:xfrm>
                <a:off x="5640132" y="5331262"/>
                <a:ext cx="720892" cy="2608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目録</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2" name="모서리가 둥근 직사각형 21"/>
              <p:cNvSpPr/>
              <p:nvPr/>
            </p:nvSpPr>
            <p:spPr>
              <a:xfrm>
                <a:off x="6534642" y="5345567"/>
                <a:ext cx="720892" cy="2608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後援する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5" name="모서리가 둥근 직사각형 4"/>
            <p:cNvSpPr/>
            <p:nvPr/>
          </p:nvSpPr>
          <p:spPr>
            <a:xfrm>
              <a:off x="5471679" y="5404914"/>
              <a:ext cx="1613230" cy="139222"/>
            </a:xfrm>
            <a:prstGeom prst="roundRect">
              <a:avLst/>
            </a:prstGeom>
            <a:solidFill>
              <a:srgbClr val="F9FA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p:nvSpPr>
          <p:spPr>
            <a:xfrm>
              <a:off x="5486290" y="5404913"/>
              <a:ext cx="1138702" cy="139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70%</a:t>
              </a:r>
              <a:endParaRPr lang="ko-KR" altLang="en-US" dirty="0"/>
            </a:p>
          </p:txBody>
        </p:sp>
      </p:grpSp>
      <p:sp>
        <p:nvSpPr>
          <p:cNvPr id="26" name="모서리가 둥근 직사각형 25"/>
          <p:cNvSpPr/>
          <p:nvPr/>
        </p:nvSpPr>
        <p:spPr>
          <a:xfrm>
            <a:off x="3387109" y="2006264"/>
            <a:ext cx="1241794" cy="138993"/>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進行中のファンディング</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1" name="모서리가 둥근 직사각형 30"/>
          <p:cNvSpPr/>
          <p:nvPr/>
        </p:nvSpPr>
        <p:spPr>
          <a:xfrm>
            <a:off x="1169871" y="1723754"/>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2" name="모서리가 둥근 직사각형 31"/>
          <p:cNvSpPr/>
          <p:nvPr/>
        </p:nvSpPr>
        <p:spPr>
          <a:xfrm>
            <a:off x="3803139" y="1702887"/>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33" name="그림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8731" y="4734460"/>
            <a:ext cx="906127" cy="598760"/>
          </a:xfrm>
          <a:prstGeom prst="rect">
            <a:avLst/>
          </a:prstGeom>
        </p:spPr>
      </p:pic>
      <p:pic>
        <p:nvPicPr>
          <p:cNvPr id="34" name="그림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8547" y="4721104"/>
            <a:ext cx="906666" cy="612116"/>
          </a:xfrm>
          <a:prstGeom prst="rect">
            <a:avLst/>
          </a:prstGeom>
        </p:spPr>
      </p:pic>
    </p:spTree>
    <p:extLst>
      <p:ext uri="{BB962C8B-B14F-4D97-AF65-F5344CB8AC3E}">
        <p14:creationId xmlns:p14="http://schemas.microsoft.com/office/powerpoint/2010/main" val="3284348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직사각형 87"/>
          <p:cNvSpPr/>
          <p:nvPr/>
        </p:nvSpPr>
        <p:spPr>
          <a:xfrm>
            <a:off x="3242621" y="1570349"/>
            <a:ext cx="2427694" cy="4140181"/>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Text Box 13"/>
          <p:cNvSpPr txBox="1">
            <a:spLocks noChangeArrowheads="1"/>
          </p:cNvSpPr>
          <p:nvPr/>
        </p:nvSpPr>
        <p:spPr bwMode="auto">
          <a:xfrm>
            <a:off x="1043608" y="980728"/>
            <a:ext cx="4421761" cy="492443"/>
          </a:xfrm>
          <a:prstGeom prst="rect">
            <a:avLst/>
          </a:prstGeom>
          <a:solidFill>
            <a:schemeClr val="bg1"/>
          </a:solidFill>
          <a:ln w="38100">
            <a:solidFill>
              <a:schemeClr val="bg1">
                <a:lumMod val="75000"/>
              </a:schemeClr>
            </a:solidFill>
            <a:miter lim="800000"/>
            <a:headEnd/>
            <a:tailEnd/>
          </a:ln>
        </p:spPr>
        <p:txBody>
          <a:bodyPr wrap="square">
            <a:spAutoFit/>
          </a:bodyPr>
          <a:lstStyle/>
          <a:p>
            <a:pPr algn="ctr" eaLnBrk="1" latinLnBrk="1" hangingPunct="1">
              <a:defRP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後援</a:t>
            </a:r>
            <a:r>
              <a:rPr lang="en-US" altLang="ko-KR" sz="831"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画面</a:t>
            </a:r>
            <a:endParaRPr lang="en-US" altLang="ko-KR" sz="831"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algn="ctr">
              <a:defRPr/>
            </a:pPr>
            <a:r>
              <a:rPr lang="en-US" altLang="ko-KR" sz="766"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使用者</a:t>
            </a:r>
            <a:r>
              <a:rPr lang="ko-KR"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App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TextBox 5"/>
          <p:cNvSpPr txBox="1"/>
          <p:nvPr/>
        </p:nvSpPr>
        <p:spPr>
          <a:xfrm>
            <a:off x="6884057" y="1174724"/>
            <a:ext cx="2259943" cy="1631216"/>
          </a:xfrm>
          <a:prstGeom prst="rect">
            <a:avLst/>
          </a:prstGeom>
          <a:noFill/>
        </p:spPr>
        <p:txBody>
          <a:bodyPr wrap="square" rtlCol="0">
            <a:spAutoFit/>
          </a:bodyPr>
          <a:lstStyle/>
          <a:p>
            <a:r>
              <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rPr>
              <a:t>1. </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フ</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ァンディン</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グ内容</a:t>
            </a:r>
            <a:endPar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lgn="l">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いくら後援するか選択できる</a:t>
            </a:r>
            <a:endParaRPr lang="en-US" altLang="ja-JP" sz="12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lgn="l">
              <a:buFont typeface="Wingdings" panose="05000000000000000000" pitchFamily="2" charset="2"/>
              <a:buChar char="l"/>
            </a:pP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algn="l"/>
            <a:r>
              <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rPr>
              <a:t>2. </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後</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援完了</a:t>
            </a:r>
            <a:endPar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lgn="l">
              <a:buFont typeface="Wingdings" panose="05000000000000000000" pitchFamily="2" charset="2"/>
              <a:buChar char="l"/>
            </a:pP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「後援」ボタンを押すと</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成</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功し</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たとメッセージに知らせる。</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1" name="직사각형 100"/>
          <p:cNvSpPr/>
          <p:nvPr/>
        </p:nvSpPr>
        <p:spPr>
          <a:xfrm>
            <a:off x="662990" y="1575184"/>
            <a:ext cx="2311385" cy="4135347"/>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그림 3" descr="건물, 시계이(가) 표시된 사진&#10;&#10;자동 생성된 설명">
            <a:extLst>
              <a:ext uri="{FF2B5EF4-FFF2-40B4-BE49-F238E27FC236}">
                <a16:creationId xmlns:a16="http://schemas.microsoft.com/office/drawing/2014/main" id="{14C5BE4A-2DEB-447A-A3E4-648B50D82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23" y="1576800"/>
            <a:ext cx="2163356" cy="4131644"/>
          </a:xfrm>
          <a:prstGeom prst="rect">
            <a:avLst/>
          </a:prstGeom>
        </p:spPr>
      </p:pic>
      <p:pic>
        <p:nvPicPr>
          <p:cNvPr id="12" name="그림 11" descr="건물, 시계이(가) 표시된 사진&#10;&#10;자동 생성된 설명">
            <a:extLst>
              <a:ext uri="{FF2B5EF4-FFF2-40B4-BE49-F238E27FC236}">
                <a16:creationId xmlns:a16="http://schemas.microsoft.com/office/drawing/2014/main" id="{820654E1-6E30-40B5-B2B5-955208107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389" y="1570154"/>
            <a:ext cx="2163356" cy="4131644"/>
          </a:xfrm>
          <a:prstGeom prst="rect">
            <a:avLst/>
          </a:prstGeom>
        </p:spPr>
      </p:pic>
      <p:sp>
        <p:nvSpPr>
          <p:cNvPr id="19" name="TextBox 18">
            <a:extLst>
              <a:ext uri="{FF2B5EF4-FFF2-40B4-BE49-F238E27FC236}">
                <a16:creationId xmlns:a16="http://schemas.microsoft.com/office/drawing/2014/main" id="{1AA6701D-AD48-446A-8AE4-08219F6CA411}"/>
              </a:ext>
            </a:extLst>
          </p:cNvPr>
          <p:cNvSpPr txBox="1"/>
          <p:nvPr/>
        </p:nvSpPr>
        <p:spPr>
          <a:xfrm>
            <a:off x="3790794" y="3141945"/>
            <a:ext cx="1340432" cy="291170"/>
          </a:xfrm>
          <a:prstGeom prst="rect">
            <a:avLst/>
          </a:prstGeom>
          <a:noFill/>
        </p:spPr>
        <p:txBody>
          <a:bodyPr wrap="none" rtlCol="0">
            <a:spAutoFit/>
          </a:bodyPr>
          <a:lstStyle/>
          <a:p>
            <a:r>
              <a:rPr lang="ko-KR" altLang="en-US" sz="1292" dirty="0" err="1">
                <a:latin typeface="함초롬돋움" panose="020B0604000101010101" pitchFamily="50" charset="-127"/>
                <a:ea typeface="함초롬돋움" panose="020B0604000101010101" pitchFamily="50" charset="-127"/>
                <a:cs typeface="함초롬돋움" panose="020B0604000101010101" pitchFamily="50" charset="-127"/>
              </a:rPr>
              <a:t>후원되었습니다</a:t>
            </a:r>
            <a:endParaRPr lang="ko-KR" altLang="en-US" sz="1292"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7" name="모서리가 둥근 직사각형 136"/>
          <p:cNvSpPr/>
          <p:nvPr/>
        </p:nvSpPr>
        <p:spPr>
          <a:xfrm>
            <a:off x="563286" y="1543372"/>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8" name="모서리가 둥근 직사각형 137"/>
          <p:cNvSpPr/>
          <p:nvPr/>
        </p:nvSpPr>
        <p:spPr>
          <a:xfrm>
            <a:off x="3177061" y="1546889"/>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p:cNvSpPr>
            <a:spLocks noGrp="1"/>
          </p:cNvSpPr>
          <p:nvPr>
            <p:ph type="title"/>
          </p:nvPr>
        </p:nvSpPr>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ko-KR" altLang="en-US" dirty="0"/>
          </a:p>
        </p:txBody>
      </p:sp>
      <p:sp>
        <p:nvSpPr>
          <p:cNvPr id="7" name="텍스트 개체 틀 6"/>
          <p:cNvSpPr>
            <a:spLocks noGrp="1"/>
          </p:cNvSpPr>
          <p:nvPr>
            <p:ph type="body" sz="quarter" idx="11"/>
          </p:nvPr>
        </p:nvSpPr>
        <p:spPr/>
        <p:txBody>
          <a:bodyPr/>
          <a:lstStyle/>
          <a:p>
            <a:r>
              <a:rPr lang="en-US" altLang="ko-KR" dirty="0"/>
              <a:t>1.0</a:t>
            </a:r>
            <a:endParaRPr lang="ko-KR" altLang="en-US" dirty="0"/>
          </a:p>
          <a:p>
            <a:endParaRPr lang="ko-KR" altLang="en-US" dirty="0"/>
          </a:p>
        </p:txBody>
      </p:sp>
      <p:grpSp>
        <p:nvGrpSpPr>
          <p:cNvPr id="15" name="그룹 14"/>
          <p:cNvGrpSpPr/>
          <p:nvPr/>
        </p:nvGrpSpPr>
        <p:grpSpPr>
          <a:xfrm>
            <a:off x="3527509" y="2979392"/>
            <a:ext cx="1857115" cy="841433"/>
            <a:chOff x="3527508" y="3999720"/>
            <a:chExt cx="1857115" cy="841433"/>
          </a:xfrm>
        </p:grpSpPr>
        <p:grpSp>
          <p:nvGrpSpPr>
            <p:cNvPr id="8" name="그룹 7"/>
            <p:cNvGrpSpPr/>
            <p:nvPr/>
          </p:nvGrpSpPr>
          <p:grpSpPr>
            <a:xfrm>
              <a:off x="3527508" y="3999720"/>
              <a:ext cx="1857115" cy="841433"/>
              <a:chOff x="3527508" y="3999720"/>
              <a:chExt cx="1857115" cy="841433"/>
            </a:xfrm>
          </p:grpSpPr>
          <p:sp>
            <p:nvSpPr>
              <p:cNvPr id="5" name="모서리가 둥근 직사각형 4"/>
              <p:cNvSpPr/>
              <p:nvPr/>
            </p:nvSpPr>
            <p:spPr>
              <a:xfrm>
                <a:off x="3527508" y="3999720"/>
                <a:ext cx="1857115" cy="841433"/>
              </a:xfrm>
              <a:prstGeom prst="roundRect">
                <a:avLst/>
              </a:prstGeom>
              <a:solidFill>
                <a:srgbClr val="F9FA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8" name="TextBox 17">
                <a:extLst>
                  <a:ext uri="{FF2B5EF4-FFF2-40B4-BE49-F238E27FC236}">
                    <a16:creationId xmlns:a16="http://schemas.microsoft.com/office/drawing/2014/main" id="{1AA6701D-AD48-446A-8AE4-08219F6CA411}"/>
                  </a:ext>
                </a:extLst>
              </p:cNvPr>
              <p:cNvSpPr txBox="1"/>
              <p:nvPr/>
            </p:nvSpPr>
            <p:spPr>
              <a:xfrm>
                <a:off x="3776208" y="4189676"/>
                <a:ext cx="1545615" cy="276999"/>
              </a:xfrm>
              <a:prstGeom prst="rect">
                <a:avLst/>
              </a:prstGeom>
              <a:noFill/>
            </p:spPr>
            <p:txBody>
              <a:bodyPr wrap="none" rtlCol="0">
                <a:spAutoFit/>
              </a:bodyPr>
              <a:lstStyle/>
              <a:p>
                <a:pPr algn="ctr"/>
                <a:r>
                  <a:rPr lang="ja-JP" altLang="en-US" sz="1200" b="1" dirty="0">
                    <a:latin typeface="함초롬돋움" panose="020B0604000101010101" pitchFamily="50" charset="-127"/>
                    <a:ea typeface="함초롬돋움" panose="020B0604000101010101" pitchFamily="50" charset="-127"/>
                    <a:cs typeface="함초롬돋움" panose="020B0604000101010101" pitchFamily="50" charset="-127"/>
                  </a:rPr>
                  <a:t>後援に成功しました</a:t>
                </a:r>
                <a:endParaRPr lang="en-US" altLang="ja-JP" sz="1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0" name="TextBox 19">
                <a:extLst>
                  <a:ext uri="{FF2B5EF4-FFF2-40B4-BE49-F238E27FC236}">
                    <a16:creationId xmlns:a16="http://schemas.microsoft.com/office/drawing/2014/main" id="{1AA6701D-AD48-446A-8AE4-08219F6CA411}"/>
                  </a:ext>
                </a:extLst>
              </p:cNvPr>
              <p:cNvSpPr txBox="1"/>
              <p:nvPr/>
            </p:nvSpPr>
            <p:spPr>
              <a:xfrm>
                <a:off x="4209845" y="4533857"/>
                <a:ext cx="492443" cy="276999"/>
              </a:xfrm>
              <a:prstGeom prst="rect">
                <a:avLst/>
              </a:prstGeom>
              <a:noFill/>
            </p:spPr>
            <p:txBody>
              <a:bodyPr wrap="none" rtlCol="0">
                <a:spAutoFit/>
              </a:bodyPr>
              <a:lstStyle/>
              <a:p>
                <a:pPr algn="ctr"/>
                <a:r>
                  <a:rPr lang="ja-JP" altLang="en-US" sz="1200" b="1" dirty="0" smtClean="0">
                    <a:solidFill>
                      <a:srgbClr val="5BA5FD"/>
                    </a:solidFill>
                    <a:latin typeface="함초롬돋움" panose="020B0604000101010101" pitchFamily="50" charset="-127"/>
                    <a:ea typeface="함초롬돋움" panose="020B0604000101010101" pitchFamily="50" charset="-127"/>
                    <a:cs typeface="함초롬돋움" panose="020B0604000101010101" pitchFamily="50" charset="-127"/>
                  </a:rPr>
                  <a:t>確認</a:t>
                </a:r>
                <a:endParaRPr lang="en-US" altLang="ja-JP" sz="1200" b="1" dirty="0">
                  <a:solidFill>
                    <a:srgbClr val="5BA5FD"/>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cxnSp>
          <p:nvCxnSpPr>
            <p:cNvPr id="13" name="직선 연결선 12"/>
            <p:cNvCxnSpPr/>
            <p:nvPr/>
          </p:nvCxnSpPr>
          <p:spPr>
            <a:xfrm>
              <a:off x="3529980" y="4540391"/>
              <a:ext cx="18304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 name="모서리가 둥근 직사각형 15"/>
          <p:cNvSpPr/>
          <p:nvPr/>
        </p:nvSpPr>
        <p:spPr>
          <a:xfrm>
            <a:off x="4175929" y="4691910"/>
            <a:ext cx="575514" cy="2246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7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700" dirty="0" smtClean="0">
                <a:latin typeface="함초롬돋움" panose="020B0604000101010101" pitchFamily="50" charset="-127"/>
                <a:ea typeface="함초롬돋움" panose="020B0604000101010101" pitchFamily="50" charset="-127"/>
                <a:cs typeface="함초롬돋움" panose="020B0604000101010101" pitchFamily="50" charset="-127"/>
              </a:rPr>
              <a:t>1000</a:t>
            </a:r>
            <a:endParaRPr lang="ko-KR" altLang="en-US" sz="7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2" name="모서리가 둥근 직사각형 31"/>
          <p:cNvSpPr/>
          <p:nvPr/>
        </p:nvSpPr>
        <p:spPr>
          <a:xfrm>
            <a:off x="3560015" y="4691910"/>
            <a:ext cx="575514" cy="2246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7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700" dirty="0" smtClean="0">
                <a:latin typeface="함초롬돋움" panose="020B0604000101010101" pitchFamily="50" charset="-127"/>
                <a:ea typeface="함초롬돋움" panose="020B0604000101010101" pitchFamily="50" charset="-127"/>
                <a:cs typeface="함초롬돋움" panose="020B0604000101010101" pitchFamily="50" charset="-127"/>
              </a:rPr>
              <a:t>500</a:t>
            </a:r>
            <a:endParaRPr lang="ko-KR" altLang="en-US" sz="7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3" name="모서리가 둥근 직사각형 32"/>
          <p:cNvSpPr/>
          <p:nvPr/>
        </p:nvSpPr>
        <p:spPr>
          <a:xfrm>
            <a:off x="4809383" y="4691910"/>
            <a:ext cx="575514" cy="2246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7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700" dirty="0">
                <a:latin typeface="함초롬돋움" panose="020B0604000101010101" pitchFamily="50" charset="-127"/>
                <a:ea typeface="함초롬돋움" panose="020B0604000101010101" pitchFamily="50" charset="-127"/>
                <a:cs typeface="함초롬돋움" panose="020B0604000101010101" pitchFamily="50" charset="-127"/>
              </a:rPr>
              <a:t>3</a:t>
            </a:r>
            <a:r>
              <a:rPr lang="en-US" altLang="ja-JP" sz="700" dirty="0" smtClean="0">
                <a:latin typeface="함초롬돋움" panose="020B0604000101010101" pitchFamily="50" charset="-127"/>
                <a:ea typeface="함초롬돋움" panose="020B0604000101010101" pitchFamily="50" charset="-127"/>
                <a:cs typeface="함초롬돋움" panose="020B0604000101010101" pitchFamily="50" charset="-127"/>
              </a:rPr>
              <a:t>000</a:t>
            </a:r>
            <a:endParaRPr lang="ko-KR" altLang="en-US" sz="7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4" name="모서리가 둥근 직사각형 33"/>
          <p:cNvSpPr/>
          <p:nvPr/>
        </p:nvSpPr>
        <p:spPr>
          <a:xfrm>
            <a:off x="1540047" y="4716556"/>
            <a:ext cx="575514" cy="2246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7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700" dirty="0" smtClean="0">
                <a:latin typeface="함초롬돋움" panose="020B0604000101010101" pitchFamily="50" charset="-127"/>
                <a:ea typeface="함초롬돋움" panose="020B0604000101010101" pitchFamily="50" charset="-127"/>
                <a:cs typeface="함초롬돋움" panose="020B0604000101010101" pitchFamily="50" charset="-127"/>
              </a:rPr>
              <a:t>1000</a:t>
            </a:r>
            <a:endParaRPr lang="ko-KR" altLang="en-US" sz="7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5" name="모서리가 둥근 직사각형 34"/>
          <p:cNvSpPr/>
          <p:nvPr/>
        </p:nvSpPr>
        <p:spPr>
          <a:xfrm>
            <a:off x="924133" y="4708145"/>
            <a:ext cx="575514" cy="2246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7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700" dirty="0" smtClean="0">
                <a:latin typeface="함초롬돋움" panose="020B0604000101010101" pitchFamily="50" charset="-127"/>
                <a:ea typeface="함초롬돋움" panose="020B0604000101010101" pitchFamily="50" charset="-127"/>
                <a:cs typeface="함초롬돋움" panose="020B0604000101010101" pitchFamily="50" charset="-127"/>
              </a:rPr>
              <a:t>500</a:t>
            </a:r>
            <a:endParaRPr lang="ko-KR" altLang="en-US" sz="7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6" name="모서리가 둥근 직사각형 35"/>
          <p:cNvSpPr/>
          <p:nvPr/>
        </p:nvSpPr>
        <p:spPr>
          <a:xfrm>
            <a:off x="2173501" y="4708145"/>
            <a:ext cx="575514" cy="2246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7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700" dirty="0">
                <a:latin typeface="함초롬돋움" panose="020B0604000101010101" pitchFamily="50" charset="-127"/>
                <a:ea typeface="함초롬돋움" panose="020B0604000101010101" pitchFamily="50" charset="-127"/>
                <a:cs typeface="함초롬돋움" panose="020B0604000101010101" pitchFamily="50" charset="-127"/>
              </a:rPr>
              <a:t>3</a:t>
            </a:r>
            <a:r>
              <a:rPr lang="en-US" altLang="ja-JP" sz="700" dirty="0" smtClean="0">
                <a:latin typeface="함초롬돋움" panose="020B0604000101010101" pitchFamily="50" charset="-127"/>
                <a:ea typeface="함초롬돋움" panose="020B0604000101010101" pitchFamily="50" charset="-127"/>
                <a:cs typeface="함초롬돋움" panose="020B0604000101010101" pitchFamily="50" charset="-127"/>
              </a:rPr>
              <a:t>000</a:t>
            </a:r>
            <a:endParaRPr lang="ko-KR" altLang="en-US" sz="7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8" name="모서리가 둥근 직사각형 37"/>
          <p:cNvSpPr/>
          <p:nvPr/>
        </p:nvSpPr>
        <p:spPr>
          <a:xfrm>
            <a:off x="1827804" y="5008266"/>
            <a:ext cx="575514" cy="2246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後</a:t>
            </a: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援する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 name="직사각형 9">
            <a:extLst>
              <a:ext uri="{FF2B5EF4-FFF2-40B4-BE49-F238E27FC236}">
                <a16:creationId xmlns:a16="http://schemas.microsoft.com/office/drawing/2014/main" id="{DB83F9FA-B682-4F7B-9BB8-46ADAE2B1C0F}"/>
              </a:ext>
            </a:extLst>
          </p:cNvPr>
          <p:cNvSpPr/>
          <p:nvPr/>
        </p:nvSpPr>
        <p:spPr>
          <a:xfrm>
            <a:off x="1514303" y="4683616"/>
            <a:ext cx="639905" cy="2736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7" name="모서리가 둥근 직사각형 36"/>
          <p:cNvSpPr/>
          <p:nvPr/>
        </p:nvSpPr>
        <p:spPr>
          <a:xfrm>
            <a:off x="1068650" y="5019668"/>
            <a:ext cx="575514" cy="2246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戻る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1" name="직사각형 10">
            <a:extLst>
              <a:ext uri="{FF2B5EF4-FFF2-40B4-BE49-F238E27FC236}">
                <a16:creationId xmlns:a16="http://schemas.microsoft.com/office/drawing/2014/main" id="{8340CEDC-B99D-4C5F-BBA8-857E33251041}"/>
              </a:ext>
            </a:extLst>
          </p:cNvPr>
          <p:cNvSpPr/>
          <p:nvPr/>
        </p:nvSpPr>
        <p:spPr>
          <a:xfrm>
            <a:off x="1778928" y="4999854"/>
            <a:ext cx="670964" cy="244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4" name="모서리가 둥근 사각형 설명선 13"/>
          <p:cNvSpPr/>
          <p:nvPr/>
        </p:nvSpPr>
        <p:spPr>
          <a:xfrm>
            <a:off x="1952067" y="5294463"/>
            <a:ext cx="1370481" cy="654817"/>
          </a:xfrm>
          <a:prstGeom prst="wedgeRoundRectCallout">
            <a:avLst>
              <a:gd name="adj1" fmla="val -25035"/>
              <a:gd name="adj2" fmla="val -776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POST:</a:t>
            </a:r>
          </a:p>
          <a:p>
            <a:pPr algn="ctr"/>
            <a:r>
              <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ALERT </a:t>
            </a:r>
            <a:r>
              <a:rPr lang="ja-JP" altLang="en-US"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メッセー</a:t>
            </a: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ジ</a:t>
            </a:r>
            <a:endParaRPr lang="en-US" altLang="ja-JP"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algn="ct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出力</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9" name="모서리가 둥근 직사각형 38"/>
          <p:cNvSpPr/>
          <p:nvPr/>
        </p:nvSpPr>
        <p:spPr>
          <a:xfrm>
            <a:off x="4496770" y="5000049"/>
            <a:ext cx="575514" cy="2246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後</a:t>
            </a: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援する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0" name="모서리가 둥근 직사각형 39"/>
          <p:cNvSpPr/>
          <p:nvPr/>
        </p:nvSpPr>
        <p:spPr>
          <a:xfrm>
            <a:off x="3737616" y="5011451"/>
            <a:ext cx="575514" cy="2246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戻る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5" name="모서리가 둥근 직사각형 44"/>
          <p:cNvSpPr/>
          <p:nvPr/>
        </p:nvSpPr>
        <p:spPr>
          <a:xfrm>
            <a:off x="1169871" y="1723754"/>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6" name="모서리가 둥근 직사각형 45"/>
          <p:cNvSpPr/>
          <p:nvPr/>
        </p:nvSpPr>
        <p:spPr>
          <a:xfrm>
            <a:off x="3803139" y="1702887"/>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192341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직사각형 87"/>
          <p:cNvSpPr/>
          <p:nvPr/>
        </p:nvSpPr>
        <p:spPr>
          <a:xfrm>
            <a:off x="3242621" y="1570349"/>
            <a:ext cx="2427694" cy="4140181"/>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Text Box 13"/>
          <p:cNvSpPr txBox="1">
            <a:spLocks noChangeArrowheads="1"/>
          </p:cNvSpPr>
          <p:nvPr/>
        </p:nvSpPr>
        <p:spPr bwMode="auto">
          <a:xfrm>
            <a:off x="1043608" y="980728"/>
            <a:ext cx="4421761" cy="492443"/>
          </a:xfrm>
          <a:prstGeom prst="rect">
            <a:avLst/>
          </a:prstGeom>
          <a:solidFill>
            <a:schemeClr val="bg1"/>
          </a:solidFill>
          <a:ln w="38100">
            <a:solidFill>
              <a:schemeClr val="bg1">
                <a:lumMod val="75000"/>
              </a:schemeClr>
            </a:solidFill>
            <a:miter lim="800000"/>
            <a:headEnd/>
            <a:tailEnd/>
          </a:ln>
        </p:spPr>
        <p:txBody>
          <a:bodyPr wrap="square">
            <a:spAutoFit/>
          </a:bodyPr>
          <a:lstStyle/>
          <a:p>
            <a:pPr algn="ctr" eaLnBrk="1" latinLnBrk="1" hangingPunct="1">
              <a:defRPr/>
            </a:pP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創作</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者</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申</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請</a:t>
            </a:r>
            <a:endPar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endParaRPr>
          </a:p>
          <a:p>
            <a:pPr algn="ctr">
              <a:defRPr/>
            </a:pP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使用者</a:t>
            </a:r>
            <a:r>
              <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App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TextBox 5"/>
          <p:cNvSpPr txBox="1"/>
          <p:nvPr/>
        </p:nvSpPr>
        <p:spPr>
          <a:xfrm>
            <a:off x="6901859" y="1174723"/>
            <a:ext cx="2259943" cy="2282291"/>
          </a:xfrm>
          <a:prstGeom prst="rect">
            <a:avLst/>
          </a:prstGeom>
          <a:noFill/>
        </p:spPr>
        <p:txBody>
          <a:bodyPr wrap="square" rtlCol="0">
            <a:spAutoFit/>
          </a:bodyPr>
          <a:lstStyle/>
          <a:p>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１</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創</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作者申請</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マイページに創作者申請ボタンがあり</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創作者申請を押すと必要な情報を書く欄がある</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algn="l"/>
            <a:r>
              <a:rPr lang="en-US" altLang="ko-KR" sz="831" dirty="0">
                <a:latin typeface="함초롬돋움" panose="020B0604000101010101" pitchFamily="50" charset="-127"/>
                <a:ea typeface="함초롬돋움" panose="020B0604000101010101" pitchFamily="50" charset="-127"/>
                <a:cs typeface="함초롬돋움" panose="020B0604000101010101" pitchFamily="50" charset="-127"/>
              </a:rPr>
              <a:t>    </a:t>
            </a:r>
          </a:p>
          <a:p>
            <a:pPr algn="l"/>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２．創</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作者申</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請成功</a:t>
            </a:r>
            <a:endParaRPr lang="en-US" altLang="ja-JP" sz="12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創作者</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申請を成功したと言うメッセージを出力</a:t>
            </a:r>
            <a:endParaRPr lang="en-US" altLang="ja-JP"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lgn="l">
              <a:buFont typeface="Wingdings" panose="05000000000000000000" pitchFamily="2" charset="2"/>
              <a:buChar char="l"/>
            </a:pP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ページ管理者が創作者の申請を承認</a:t>
            </a:r>
            <a:r>
              <a:rPr lang="en-US" altLang="ja-JP" sz="1200" dirty="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拒否する</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1" name="직사각형 100"/>
          <p:cNvSpPr/>
          <p:nvPr/>
        </p:nvSpPr>
        <p:spPr>
          <a:xfrm>
            <a:off x="662990" y="1575184"/>
            <a:ext cx="2311385" cy="4135347"/>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그림 3">
            <a:extLst>
              <a:ext uri="{FF2B5EF4-FFF2-40B4-BE49-F238E27FC236}">
                <a16:creationId xmlns:a16="http://schemas.microsoft.com/office/drawing/2014/main" id="{B8B6F375-E39B-4D13-AC3F-D5A2F9701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790" y="1570154"/>
            <a:ext cx="2163356" cy="4140181"/>
          </a:xfrm>
          <a:prstGeom prst="rect">
            <a:avLst/>
          </a:prstGeom>
        </p:spPr>
      </p:pic>
      <p:sp>
        <p:nvSpPr>
          <p:cNvPr id="10" name="직사각형 9"/>
          <p:cNvSpPr/>
          <p:nvPr/>
        </p:nvSpPr>
        <p:spPr>
          <a:xfrm>
            <a:off x="3373755" y="2917324"/>
            <a:ext cx="2164391" cy="12546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71148937-A4BC-493F-85C5-D0EB252D6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092" y="1576801"/>
            <a:ext cx="2163356" cy="4135347"/>
          </a:xfrm>
          <a:prstGeom prst="rect">
            <a:avLst/>
          </a:prstGeom>
        </p:spPr>
      </p:pic>
      <p:sp>
        <p:nvSpPr>
          <p:cNvPr id="137" name="모서리가 둥근 직사각형 136"/>
          <p:cNvSpPr/>
          <p:nvPr/>
        </p:nvSpPr>
        <p:spPr>
          <a:xfrm>
            <a:off x="563286" y="1543372"/>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8" name="모서리가 둥근 직사각형 137"/>
          <p:cNvSpPr/>
          <p:nvPr/>
        </p:nvSpPr>
        <p:spPr>
          <a:xfrm>
            <a:off x="3177061" y="1546889"/>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8" name="TextBox 7">
            <a:extLst>
              <a:ext uri="{FF2B5EF4-FFF2-40B4-BE49-F238E27FC236}">
                <a16:creationId xmlns:a16="http://schemas.microsoft.com/office/drawing/2014/main" id="{A801FA5F-C11C-4C00-989F-FD1FE4A96B76}"/>
              </a:ext>
            </a:extLst>
          </p:cNvPr>
          <p:cNvSpPr txBox="1"/>
          <p:nvPr/>
        </p:nvSpPr>
        <p:spPr>
          <a:xfrm>
            <a:off x="3688121" y="3521925"/>
            <a:ext cx="1556836" cy="234360"/>
          </a:xfrm>
          <a:prstGeom prst="rect">
            <a:avLst/>
          </a:prstGeom>
          <a:noFill/>
        </p:spPr>
        <p:txBody>
          <a:bodyPr wrap="none" rtlCol="0">
            <a:spAutoFit/>
          </a:bodyPr>
          <a:lstStyle/>
          <a:p>
            <a:r>
              <a:rPr lang="ko-KR" altLang="en-US" sz="923" b="1" dirty="0">
                <a:latin typeface="함초롬돋움" panose="020B0604000101010101" pitchFamily="50" charset="-127"/>
                <a:ea typeface="함초롬돋움" panose="020B0604000101010101" pitchFamily="50" charset="-127"/>
                <a:cs typeface="함초롬돋움" panose="020B0604000101010101" pitchFamily="50" charset="-127"/>
              </a:rPr>
              <a:t>소요 기간은 </a:t>
            </a:r>
            <a:r>
              <a:rPr lang="en-US" altLang="ko-KR" sz="923" b="1" dirty="0">
                <a:latin typeface="함초롬돋움" panose="020B0604000101010101" pitchFamily="50" charset="-127"/>
                <a:ea typeface="함초롬돋움" panose="020B0604000101010101" pitchFamily="50" charset="-127"/>
                <a:cs typeface="함초롬돋움" panose="020B0604000101010101" pitchFamily="50" charset="-127"/>
              </a:rPr>
              <a:t>2~3</a:t>
            </a:r>
            <a:r>
              <a:rPr lang="ko-KR" altLang="en-US" sz="923" b="1" dirty="0">
                <a:latin typeface="함초롬돋움" panose="020B0604000101010101" pitchFamily="50" charset="-127"/>
                <a:ea typeface="함초롬돋움" panose="020B0604000101010101" pitchFamily="50" charset="-127"/>
                <a:cs typeface="함초롬돋움" panose="020B0604000101010101" pitchFamily="50" charset="-127"/>
              </a:rPr>
              <a:t>일 입니다</a:t>
            </a:r>
            <a:r>
              <a:rPr lang="en-US" altLang="ko-KR" sz="923" b="1" dirty="0">
                <a:latin typeface="함초롬돋움" panose="020B0604000101010101" pitchFamily="50" charset="-127"/>
                <a:ea typeface="함초롬돋움" panose="020B0604000101010101" pitchFamily="50" charset="-127"/>
                <a:cs typeface="함초롬돋움" panose="020B0604000101010101" pitchFamily="50" charset="-127"/>
              </a:rPr>
              <a:t>.</a:t>
            </a:r>
            <a:endParaRPr lang="ko-KR" altLang="en-US" sz="923"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p:cNvSpPr>
            <a:spLocks noGrp="1"/>
          </p:cNvSpPr>
          <p:nvPr>
            <p:ph type="title"/>
          </p:nvPr>
        </p:nvSpPr>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ko-KR" altLang="en-US" dirty="0"/>
          </a:p>
        </p:txBody>
      </p:sp>
      <p:sp>
        <p:nvSpPr>
          <p:cNvPr id="9" name="텍스트 개체 틀 8"/>
          <p:cNvSpPr>
            <a:spLocks noGrp="1"/>
          </p:cNvSpPr>
          <p:nvPr>
            <p:ph type="body" sz="quarter" idx="11"/>
          </p:nvPr>
        </p:nvSpPr>
        <p:spPr/>
        <p:txBody>
          <a:bodyPr/>
          <a:lstStyle/>
          <a:p>
            <a:r>
              <a:rPr lang="en-US" altLang="ko-KR" dirty="0"/>
              <a:t>1.0</a:t>
            </a:r>
            <a:endParaRPr lang="ko-KR" altLang="en-US" dirty="0"/>
          </a:p>
          <a:p>
            <a:endParaRPr lang="ko-KR" altLang="en-US" dirty="0"/>
          </a:p>
        </p:txBody>
      </p:sp>
      <p:sp>
        <p:nvSpPr>
          <p:cNvPr id="18" name="모서리가 둥근 직사각형 17"/>
          <p:cNvSpPr/>
          <p:nvPr/>
        </p:nvSpPr>
        <p:spPr>
          <a:xfrm>
            <a:off x="4087147" y="3887435"/>
            <a:ext cx="738642" cy="1896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確認</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5" name="모서리가 둥근 직사각형 4"/>
          <p:cNvSpPr/>
          <p:nvPr/>
        </p:nvSpPr>
        <p:spPr>
          <a:xfrm>
            <a:off x="3662008" y="3299603"/>
            <a:ext cx="1609061" cy="4566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創作者に申請しました。所</a:t>
            </a:r>
            <a:r>
              <a:rPr lang="ja-JP" altLang="en-US" sz="1000" b="1" dirty="0">
                <a:latin typeface="함초롬돋움" panose="020B0604000101010101" pitchFamily="50" charset="-127"/>
                <a:ea typeface="함초롬돋움" panose="020B0604000101010101" pitchFamily="50" charset="-127"/>
                <a:cs typeface="함초롬돋움" panose="020B0604000101010101" pitchFamily="50" charset="-127"/>
              </a:rPr>
              <a:t>要期間は</a:t>
            </a:r>
            <a:r>
              <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rPr>
              <a:t>2~3</a:t>
            </a:r>
            <a:r>
              <a:rPr lang="ja-JP" altLang="en-US" sz="1000" b="1" dirty="0">
                <a:latin typeface="함초롬돋움" panose="020B0604000101010101" pitchFamily="50" charset="-127"/>
                <a:ea typeface="함초롬돋움" panose="020B0604000101010101" pitchFamily="50" charset="-127"/>
                <a:cs typeface="함초롬돋움" panose="020B0604000101010101" pitchFamily="50" charset="-127"/>
              </a:rPr>
              <a:t>日で</a:t>
            </a: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す。</a:t>
            </a:r>
            <a:endParaRPr lang="en-US" altLang="ja-JP" sz="1000" b="1" dirty="0" smtClean="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1" name="TextBox 20">
            <a:extLst>
              <a:ext uri="{FF2B5EF4-FFF2-40B4-BE49-F238E27FC236}">
                <a16:creationId xmlns:a16="http://schemas.microsoft.com/office/drawing/2014/main" id="{1AA6701D-AD48-446A-8AE4-08219F6CA411}"/>
              </a:ext>
            </a:extLst>
          </p:cNvPr>
          <p:cNvSpPr txBox="1"/>
          <p:nvPr/>
        </p:nvSpPr>
        <p:spPr>
          <a:xfrm>
            <a:off x="3826711" y="2956115"/>
            <a:ext cx="1258478" cy="276999"/>
          </a:xfrm>
          <a:prstGeom prst="rect">
            <a:avLst/>
          </a:prstGeom>
          <a:noFill/>
        </p:spPr>
        <p:txBody>
          <a:bodyPr wrap="square" rtlCol="0">
            <a:spAutoFit/>
          </a:bodyPr>
          <a:lstStyle/>
          <a:p>
            <a:pPr algn="ctr"/>
            <a:r>
              <a:rPr lang="ja-JP" altLang="en-US" sz="1200" b="1" u="sng" dirty="0" smtClean="0">
                <a:latin typeface="함초롬돋움" panose="020B0604000101010101" pitchFamily="50" charset="-127"/>
                <a:ea typeface="함초롬돋움" panose="020B0604000101010101" pitchFamily="50" charset="-127"/>
                <a:cs typeface="함초롬돋움" panose="020B0604000101010101" pitchFamily="50" charset="-127"/>
              </a:rPr>
              <a:t>創作者申請</a:t>
            </a:r>
            <a:endParaRPr lang="en-US" altLang="ja-JP" sz="1200" b="1" u="sng"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nvGrpSpPr>
          <p:cNvPr id="22" name="그룹 21"/>
          <p:cNvGrpSpPr/>
          <p:nvPr/>
        </p:nvGrpSpPr>
        <p:grpSpPr>
          <a:xfrm>
            <a:off x="395536" y="2830516"/>
            <a:ext cx="2498912" cy="1617177"/>
            <a:chOff x="517749" y="2436355"/>
            <a:chExt cx="2498912" cy="1617177"/>
          </a:xfrm>
        </p:grpSpPr>
        <p:grpSp>
          <p:nvGrpSpPr>
            <p:cNvPr id="19" name="그룹 18"/>
            <p:cNvGrpSpPr/>
            <p:nvPr/>
          </p:nvGrpSpPr>
          <p:grpSpPr>
            <a:xfrm>
              <a:off x="517749" y="2436355"/>
              <a:ext cx="2498912" cy="1617177"/>
              <a:chOff x="1322596" y="4191967"/>
              <a:chExt cx="2498912" cy="1617177"/>
            </a:xfrm>
          </p:grpSpPr>
          <p:sp>
            <p:nvSpPr>
              <p:cNvPr id="23" name="직사각형 22"/>
              <p:cNvSpPr/>
              <p:nvPr/>
            </p:nvSpPr>
            <p:spPr>
              <a:xfrm>
                <a:off x="1657117" y="4191967"/>
                <a:ext cx="2164391" cy="16171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1AA6701D-AD48-446A-8AE4-08219F6CA411}"/>
                  </a:ext>
                </a:extLst>
              </p:cNvPr>
              <p:cNvSpPr txBox="1"/>
              <p:nvPr/>
            </p:nvSpPr>
            <p:spPr>
              <a:xfrm>
                <a:off x="2161536" y="4211771"/>
                <a:ext cx="1258478" cy="276999"/>
              </a:xfrm>
              <a:prstGeom prst="rect">
                <a:avLst/>
              </a:prstGeom>
              <a:noFill/>
            </p:spPr>
            <p:txBody>
              <a:bodyPr wrap="square" rtlCol="0">
                <a:spAutoFit/>
              </a:bodyPr>
              <a:lstStyle/>
              <a:p>
                <a:pPr algn="ctr"/>
                <a:r>
                  <a:rPr lang="ja-JP" altLang="en-US" sz="1200" b="1" u="sng" dirty="0" smtClean="0">
                    <a:latin typeface="함초롬돋움" panose="020B0604000101010101" pitchFamily="50" charset="-127"/>
                    <a:ea typeface="함초롬돋움" panose="020B0604000101010101" pitchFamily="50" charset="-127"/>
                    <a:cs typeface="함초롬돋움" panose="020B0604000101010101" pitchFamily="50" charset="-127"/>
                  </a:rPr>
                  <a:t>創作者申請</a:t>
                </a:r>
                <a:endParaRPr lang="en-US" altLang="ja-JP" sz="1200" b="1" u="sng"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5" name="TextBox 24">
                <a:extLst>
                  <a:ext uri="{FF2B5EF4-FFF2-40B4-BE49-F238E27FC236}">
                    <a16:creationId xmlns:a16="http://schemas.microsoft.com/office/drawing/2014/main" id="{1AA6701D-AD48-446A-8AE4-08219F6CA411}"/>
                  </a:ext>
                </a:extLst>
              </p:cNvPr>
              <p:cNvSpPr txBox="1"/>
              <p:nvPr/>
            </p:nvSpPr>
            <p:spPr>
              <a:xfrm>
                <a:off x="1385753" y="4528195"/>
                <a:ext cx="1258478" cy="276999"/>
              </a:xfrm>
              <a:prstGeom prst="rect">
                <a:avLst/>
              </a:prstGeom>
              <a:noFill/>
            </p:spPr>
            <p:txBody>
              <a:bodyPr wrap="square" rtlCol="0">
                <a:spAutoFit/>
              </a:bodyPr>
              <a:lstStyle/>
              <a:p>
                <a:pPr algn="ctr"/>
                <a:r>
                  <a:rPr lang="en-US" altLang="ja-JP" sz="1000" b="1" dirty="0" smtClean="0">
                    <a:latin typeface="함초롬돋움" panose="020B0604000101010101" pitchFamily="50" charset="-127"/>
                    <a:ea typeface="함초롬돋움" panose="020B0604000101010101" pitchFamily="50" charset="-127"/>
                    <a:cs typeface="함초롬돋움" panose="020B0604000101010101" pitchFamily="50" charset="-127"/>
                  </a:rPr>
                  <a:t>ID(E-mail</a:t>
                </a:r>
                <a:r>
                  <a:rPr lang="en-US" altLang="ja-JP" sz="1200" b="1" dirty="0" smtClean="0">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ja-JP" sz="1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6" name="TextBox 25">
                <a:extLst>
                  <a:ext uri="{FF2B5EF4-FFF2-40B4-BE49-F238E27FC236}">
                    <a16:creationId xmlns:a16="http://schemas.microsoft.com/office/drawing/2014/main" id="{1AA6701D-AD48-446A-8AE4-08219F6CA411}"/>
                  </a:ext>
                </a:extLst>
              </p:cNvPr>
              <p:cNvSpPr txBox="1"/>
              <p:nvPr/>
            </p:nvSpPr>
            <p:spPr>
              <a:xfrm>
                <a:off x="1331640" y="4760064"/>
                <a:ext cx="125847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生年月日</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7" name="TextBox 26">
                <a:extLst>
                  <a:ext uri="{FF2B5EF4-FFF2-40B4-BE49-F238E27FC236}">
                    <a16:creationId xmlns:a16="http://schemas.microsoft.com/office/drawing/2014/main" id="{1AA6701D-AD48-446A-8AE4-08219F6CA411}"/>
                  </a:ext>
                </a:extLst>
              </p:cNvPr>
              <p:cNvSpPr txBox="1"/>
              <p:nvPr/>
            </p:nvSpPr>
            <p:spPr>
              <a:xfrm>
                <a:off x="1322596" y="4941404"/>
                <a:ext cx="125847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電話番号</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8" name="TextBox 27">
                <a:extLst>
                  <a:ext uri="{FF2B5EF4-FFF2-40B4-BE49-F238E27FC236}">
                    <a16:creationId xmlns:a16="http://schemas.microsoft.com/office/drawing/2014/main" id="{1AA6701D-AD48-446A-8AE4-08219F6CA411}"/>
                  </a:ext>
                </a:extLst>
              </p:cNvPr>
              <p:cNvSpPr txBox="1"/>
              <p:nvPr/>
            </p:nvSpPr>
            <p:spPr>
              <a:xfrm>
                <a:off x="1526056" y="5139479"/>
                <a:ext cx="1258478" cy="246221"/>
              </a:xfrm>
              <a:prstGeom prst="rect">
                <a:avLst/>
              </a:prstGeom>
              <a:noFill/>
            </p:spPr>
            <p:txBody>
              <a:bodyPr wrap="square" rtlCol="0">
                <a:spAutoFit/>
              </a:bodyPr>
              <a:lstStyle/>
              <a:p>
                <a:pPr algn="ctr"/>
                <a:r>
                  <a:rPr lang="ja-JP" altLang="en-US" sz="1000" b="1" dirty="0" smtClean="0">
                    <a:latin typeface="함초롬돋움" panose="020B0604000101010101" pitchFamily="50" charset="-127"/>
                    <a:ea typeface="함초롬돋움" panose="020B0604000101010101" pitchFamily="50" charset="-127"/>
                    <a:cs typeface="함초롬돋움" panose="020B0604000101010101" pitchFamily="50" charset="-127"/>
                  </a:rPr>
                  <a:t>後援もらう口座</a:t>
                </a:r>
                <a:endParaRPr lang="en-US" altLang="ja-JP" sz="10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 name="직사각형 12"/>
              <p:cNvSpPr/>
              <p:nvPr/>
            </p:nvSpPr>
            <p:spPr>
              <a:xfrm>
                <a:off x="2682590" y="4615935"/>
                <a:ext cx="1079076" cy="138500"/>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2673691" y="4808374"/>
                <a:ext cx="1079076" cy="138500"/>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2673691" y="4998464"/>
                <a:ext cx="1079076" cy="138500"/>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673691" y="5188554"/>
                <a:ext cx="1079076" cy="138500"/>
              </a:xfrm>
              <a:prstGeom prst="rect">
                <a:avLst/>
              </a:prstGeom>
              <a:solidFill>
                <a:srgbClr val="F9FAF9"/>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직사각형 10">
              <a:extLst>
                <a:ext uri="{FF2B5EF4-FFF2-40B4-BE49-F238E27FC236}">
                  <a16:creationId xmlns:a16="http://schemas.microsoft.com/office/drawing/2014/main" id="{53D1B732-C286-4BF9-81E8-D6267D9177CE}"/>
                </a:ext>
              </a:extLst>
            </p:cNvPr>
            <p:cNvSpPr/>
            <p:nvPr/>
          </p:nvSpPr>
          <p:spPr>
            <a:xfrm>
              <a:off x="1182060" y="3715637"/>
              <a:ext cx="797627" cy="260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6" name="모서리가 둥근 직사각형 15"/>
            <p:cNvSpPr/>
            <p:nvPr/>
          </p:nvSpPr>
          <p:spPr>
            <a:xfrm>
              <a:off x="1210499" y="3755593"/>
              <a:ext cx="738642" cy="1896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申請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7" name="모서리가 둥근 직사각형 16"/>
            <p:cNvSpPr/>
            <p:nvPr/>
          </p:nvSpPr>
          <p:spPr>
            <a:xfrm>
              <a:off x="2030044" y="3746368"/>
              <a:ext cx="738642" cy="1896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70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戻る</a:t>
              </a:r>
              <a:endParaRPr lang="ko-KR" altLang="en-US" sz="70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12" name="모서리가 둥근 사각형 설명선 11"/>
          <p:cNvSpPr/>
          <p:nvPr/>
        </p:nvSpPr>
        <p:spPr>
          <a:xfrm>
            <a:off x="995823" y="4487856"/>
            <a:ext cx="1183297" cy="431831"/>
          </a:xfrm>
          <a:prstGeom prst="wedgeRoundRectCallout">
            <a:avLst>
              <a:gd name="adj1" fmla="val -25035"/>
              <a:gd name="adj2" fmla="val -776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POST:</a:t>
            </a:r>
          </a:p>
          <a:p>
            <a:pPr algn="ct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創作者申請</a:t>
            </a:r>
            <a:r>
              <a:rPr lang="ko-KR"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algn="ctr"/>
            <a:r>
              <a:rPr lang="ja-JP" altLang="en-US"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ペー</a:t>
            </a: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ジ移動</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9" name="모서리가 둥근 직사각형 38"/>
          <p:cNvSpPr/>
          <p:nvPr/>
        </p:nvSpPr>
        <p:spPr>
          <a:xfrm>
            <a:off x="1169871" y="1700808"/>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0" name="모서리가 둥근 직사각형 39"/>
          <p:cNvSpPr/>
          <p:nvPr/>
        </p:nvSpPr>
        <p:spPr>
          <a:xfrm>
            <a:off x="3803139" y="1702887"/>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580871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직사각형 87"/>
          <p:cNvSpPr/>
          <p:nvPr/>
        </p:nvSpPr>
        <p:spPr>
          <a:xfrm>
            <a:off x="3242621" y="1570349"/>
            <a:ext cx="2427694" cy="4140181"/>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Text Box 13"/>
          <p:cNvSpPr txBox="1">
            <a:spLocks noChangeArrowheads="1"/>
          </p:cNvSpPr>
          <p:nvPr/>
        </p:nvSpPr>
        <p:spPr bwMode="auto">
          <a:xfrm>
            <a:off x="1043608" y="980728"/>
            <a:ext cx="4421761" cy="492443"/>
          </a:xfrm>
          <a:prstGeom prst="rect">
            <a:avLst/>
          </a:prstGeom>
          <a:solidFill>
            <a:schemeClr val="bg1"/>
          </a:solidFill>
          <a:ln w="38100">
            <a:solidFill>
              <a:schemeClr val="bg1">
                <a:lumMod val="75000"/>
              </a:schemeClr>
            </a:solidFill>
            <a:miter lim="800000"/>
            <a:headEnd/>
            <a:tailEnd/>
          </a:ln>
        </p:spPr>
        <p:txBody>
          <a:bodyPr wrap="square">
            <a:spAutoFit/>
          </a:bodyPr>
          <a:lstStyle/>
          <a:p>
            <a:pPr algn="ctr" eaLnBrk="1" latinLnBrk="1" hangingPunct="1">
              <a:defRP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お知らせ</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algn="ctr">
              <a:defRPr/>
            </a:pPr>
            <a:r>
              <a:rPr lang="en-US" altLang="ko-KR" sz="12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使用者</a:t>
            </a:r>
            <a:r>
              <a:rPr lang="ko-KR" altLang="en-US"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App -</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TextBox 5"/>
          <p:cNvSpPr txBox="1"/>
          <p:nvPr/>
        </p:nvSpPr>
        <p:spPr>
          <a:xfrm>
            <a:off x="6884057" y="1174724"/>
            <a:ext cx="2259943" cy="1574405"/>
          </a:xfrm>
          <a:prstGeom prst="rect">
            <a:avLst/>
          </a:prstGeom>
          <a:noFill/>
        </p:spPr>
        <p:txBody>
          <a:bodyPr wrap="square" rtlCol="0">
            <a:spAutoFit/>
          </a:bodyPr>
          <a:lstStyle/>
          <a:p>
            <a:pPr marL="211021" indent="-211021">
              <a:buAutoNum type="arabicPeriod"/>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カスタマーセンタ</a:t>
            </a:r>
            <a:r>
              <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buFont typeface="Wingdings" panose="05000000000000000000" pitchFamily="2" charset="2"/>
              <a:buChar char="l"/>
            </a:pP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カスタマーセン</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タを押すと基本的にお知らせページに移動</a:t>
            </a:r>
            <a:endPar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endParaRPr>
          </a:p>
          <a:p>
            <a:endParaRPr lang="en-US" altLang="ko-KR" sz="831" dirty="0">
              <a:latin typeface="함초롬돋움" panose="020B0604000101010101" pitchFamily="50" charset="-127"/>
              <a:ea typeface="함초롬돋움" panose="020B0604000101010101" pitchFamily="50" charset="-127"/>
              <a:cs typeface="함초롬돋움" panose="020B0604000101010101" pitchFamily="50" charset="-127"/>
            </a:endParaRPr>
          </a:p>
          <a:p>
            <a:pPr algn="l"/>
            <a:r>
              <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rPr>
              <a:t>2. </a:t>
            </a:r>
            <a:r>
              <a:rPr lang="ko-KR" altLang="en-US" sz="14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お知らせ</a:t>
            </a:r>
            <a:endParaRPr lang="en-US" altLang="ko-KR" sz="1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71450" indent="-171450" algn="l">
              <a:buFont typeface="Wingdings" panose="05000000000000000000" pitchFamily="2" charset="2"/>
              <a:buChar char="l"/>
            </a:pPr>
            <a:r>
              <a:rPr lang="en-US" altLang="ko-KR" sz="1200" dirty="0">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管理者のお知らせを掲示板形に表示</a:t>
            </a:r>
            <a:r>
              <a:rPr lang="en-US" altLang="ko-KR" sz="831" dirty="0" smtClean="0">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1" name="직사각형 100"/>
          <p:cNvSpPr/>
          <p:nvPr/>
        </p:nvSpPr>
        <p:spPr>
          <a:xfrm>
            <a:off x="662990" y="1575184"/>
            <a:ext cx="2311385" cy="4135347"/>
          </a:xfrm>
          <a:prstGeom prst="rect">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9" name="그림 8" descr="스크린샷이(가) 표시된 사진&#10;&#10;자동 생성된 설명">
            <a:extLst>
              <a:ext uri="{FF2B5EF4-FFF2-40B4-BE49-F238E27FC236}">
                <a16:creationId xmlns:a16="http://schemas.microsoft.com/office/drawing/2014/main" id="{4D9AFE90-8CA6-425A-AB61-EADCCEC69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091" y="1576801"/>
            <a:ext cx="2163357" cy="4135347"/>
          </a:xfrm>
          <a:prstGeom prst="rect">
            <a:avLst/>
          </a:prstGeom>
        </p:spPr>
      </p:pic>
      <p:sp>
        <p:nvSpPr>
          <p:cNvPr id="10" name="직사각형 9">
            <a:extLst>
              <a:ext uri="{FF2B5EF4-FFF2-40B4-BE49-F238E27FC236}">
                <a16:creationId xmlns:a16="http://schemas.microsoft.com/office/drawing/2014/main" id="{11608AC5-0464-4F0C-9DA2-7F97DCCE82F8}"/>
              </a:ext>
            </a:extLst>
          </p:cNvPr>
          <p:cNvSpPr/>
          <p:nvPr/>
        </p:nvSpPr>
        <p:spPr>
          <a:xfrm>
            <a:off x="762694" y="4691909"/>
            <a:ext cx="1416426" cy="5909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그림 3">
            <a:extLst>
              <a:ext uri="{FF2B5EF4-FFF2-40B4-BE49-F238E27FC236}">
                <a16:creationId xmlns:a16="http://schemas.microsoft.com/office/drawing/2014/main" id="{AFD0B21D-A06F-4A3A-A400-4993440E7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468" y="1570350"/>
            <a:ext cx="2163356" cy="4135347"/>
          </a:xfrm>
          <a:prstGeom prst="rect">
            <a:avLst/>
          </a:prstGeom>
        </p:spPr>
      </p:pic>
      <p:sp>
        <p:nvSpPr>
          <p:cNvPr id="137" name="모서리가 둥근 직사각형 136"/>
          <p:cNvSpPr/>
          <p:nvPr/>
        </p:nvSpPr>
        <p:spPr>
          <a:xfrm>
            <a:off x="563286" y="1543372"/>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8" name="모서리가 둥근 직사각형 137"/>
          <p:cNvSpPr/>
          <p:nvPr/>
        </p:nvSpPr>
        <p:spPr>
          <a:xfrm>
            <a:off x="3177061" y="1546889"/>
            <a:ext cx="199407" cy="19940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69" b="1" dirty="0">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sz="969"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1" name="모서리가 둥근 사각형 설명선 10"/>
          <p:cNvSpPr/>
          <p:nvPr/>
        </p:nvSpPr>
        <p:spPr>
          <a:xfrm>
            <a:off x="4755264" y="4475995"/>
            <a:ext cx="1048898" cy="431831"/>
          </a:xfrm>
          <a:prstGeom prst="wedgeRoundRectCallout">
            <a:avLst>
              <a:gd name="adj1" fmla="val -25035"/>
              <a:gd name="adj2" fmla="val -776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リス</a:t>
            </a: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トの形</a:t>
            </a:r>
            <a:endParaRPr lang="en-US" altLang="ja-JP"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algn="ctr"/>
            <a:r>
              <a:rPr lang="ja-JP" altLang="en-US"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掲示</a:t>
            </a:r>
            <a:r>
              <a:rPr lang="ja-JP"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板でお知らせを表示する</a:t>
            </a:r>
            <a:r>
              <a:rPr lang="ko-KR" altLang="en-US"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p:cNvSpPr>
            <a:spLocks noGrp="1"/>
          </p:cNvSpPr>
          <p:nvPr>
            <p:ph type="title"/>
          </p:nvPr>
        </p:nvSpPr>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ko-KR" altLang="en-US" dirty="0"/>
          </a:p>
        </p:txBody>
      </p:sp>
      <p:sp>
        <p:nvSpPr>
          <p:cNvPr id="7" name="텍스트 개체 틀 6"/>
          <p:cNvSpPr>
            <a:spLocks noGrp="1"/>
          </p:cNvSpPr>
          <p:nvPr>
            <p:ph type="body" sz="quarter" idx="11"/>
          </p:nvPr>
        </p:nvSpPr>
        <p:spPr/>
        <p:txBody>
          <a:bodyPr/>
          <a:lstStyle/>
          <a:p>
            <a:r>
              <a:rPr lang="en-US" altLang="ko-KR" dirty="0"/>
              <a:t>1.0</a:t>
            </a:r>
            <a:endParaRPr lang="ko-KR" altLang="en-US" dirty="0"/>
          </a:p>
          <a:p>
            <a:endParaRPr lang="ko-KR" altLang="en-US" dirty="0"/>
          </a:p>
        </p:txBody>
      </p:sp>
      <p:sp>
        <p:nvSpPr>
          <p:cNvPr id="21" name="모서리가 둥근 직사각형 20"/>
          <p:cNvSpPr/>
          <p:nvPr/>
        </p:nvSpPr>
        <p:spPr>
          <a:xfrm>
            <a:off x="3803139" y="1702887"/>
            <a:ext cx="1320809" cy="20731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1100" b="1" dirty="0" err="1"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IndieSponsor</a:t>
            </a:r>
            <a:endParaRPr lang="ko-KR" altLang="en-US" sz="1100"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059646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107504" y="2276872"/>
            <a:ext cx="7344816" cy="369524"/>
          </a:xfrm>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 </a:t>
            </a:r>
            <a:r>
              <a:rPr lang="ja-JP" altLang="en-US" sz="1600" dirty="0">
                <a:latin typeface="함초롬돋움" panose="020B0604000101010101" pitchFamily="50" charset="-127"/>
                <a:ea typeface="함초롬돋움" panose="020B0604000101010101" pitchFamily="50" charset="-127"/>
                <a:cs typeface="함초롬돋움" panose="020B0604000101010101" pitchFamily="50" charset="-127"/>
              </a:rPr>
              <a:t>データベース</a:t>
            </a:r>
            <a:r>
              <a:rPr lang="ko-KR"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ERD</a:t>
            </a:r>
            <a:endParaRPr lang="ko-KR" altLang="en-US" sz="16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슬라이드 번호 개체 틀 2"/>
          <p:cNvSpPr>
            <a:spLocks noGrp="1"/>
          </p:cNvSpPr>
          <p:nvPr>
            <p:ph type="sldNum" sz="quarter" idx="4"/>
          </p:nvPr>
        </p:nvSpPr>
        <p:spPr/>
        <p:txBody>
          <a:bodyPr/>
          <a:lstStyle/>
          <a:p>
            <a:fld id="{61AA835D-8947-4686-9B80-1C1BEEAA91EC}" type="slidenum">
              <a:rPr lang="ko-KR" altLang="en-US" smtClean="0"/>
              <a:pPr/>
              <a:t>17</a:t>
            </a:fld>
            <a:endParaRPr lang="ko-KR" altLang="en-US" dirty="0"/>
          </a:p>
        </p:txBody>
      </p:sp>
    </p:spTree>
    <p:extLst>
      <p:ext uri="{BB962C8B-B14F-4D97-AF65-F5344CB8AC3E}">
        <p14:creationId xmlns:p14="http://schemas.microsoft.com/office/powerpoint/2010/main" val="2169108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pPr/>
              <a:t>18</a:t>
            </a:fld>
            <a:endParaRPr lang="ko-KR" altLang="en-US" dirty="0"/>
          </a:p>
        </p:txBody>
      </p:sp>
      <p:sp>
        <p:nvSpPr>
          <p:cNvPr id="6" name="제목 5"/>
          <p:cNvSpPr>
            <a:spLocks noGrp="1"/>
          </p:cNvSpPr>
          <p:nvPr>
            <p:ph type="title"/>
          </p:nvPr>
        </p:nvSpPr>
        <p:spPr>
          <a:prstGeom prst="rect">
            <a:avLst/>
          </a:prstGeom>
        </p:spPr>
        <p:txBody>
          <a:bodyPr/>
          <a:lstStyle/>
          <a:p>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データベース</a:t>
            </a:r>
            <a:r>
              <a:rPr lang="en-US" altLang="ko-KR" dirty="0" smtClean="0">
                <a:latin typeface="함초롬돋움" panose="020B0604000101010101" pitchFamily="50" charset="-127"/>
                <a:ea typeface="함초롬돋움" panose="020B0604000101010101" pitchFamily="50" charset="-127"/>
                <a:cs typeface="함초롬돋움" panose="020B0604000101010101" pitchFamily="50" charset="-127"/>
              </a:rPr>
              <a:t>ERD</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pic>
        <p:nvPicPr>
          <p:cNvPr id="27" name="그림 26" descr="스크린샷이(가) 표시된 사진&#10;&#10;자동 생성된 설명">
            <a:extLst>
              <a:ext uri="{FF2B5EF4-FFF2-40B4-BE49-F238E27FC236}">
                <a16:creationId xmlns:a16="http://schemas.microsoft.com/office/drawing/2014/main" id="{D1E760E9-7005-4D07-AA38-1D7DFCAC9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22" y="1713687"/>
            <a:ext cx="8282651" cy="4295851"/>
          </a:xfrm>
          <a:prstGeom prst="rect">
            <a:avLst/>
          </a:prstGeom>
        </p:spPr>
      </p:pic>
      <p:sp>
        <p:nvSpPr>
          <p:cNvPr id="7" name="Text Placeholder 1">
            <a:extLst>
              <a:ext uri="{FF2B5EF4-FFF2-40B4-BE49-F238E27FC236}">
                <a16:creationId xmlns:a16="http://schemas.microsoft.com/office/drawing/2014/main" id="{10B14BFE-0695-457B-A8EE-7E6A96C78DD3}"/>
              </a:ext>
            </a:extLst>
          </p:cNvPr>
          <p:cNvSpPr txBox="1">
            <a:spLocks/>
          </p:cNvSpPr>
          <p:nvPr/>
        </p:nvSpPr>
        <p:spPr>
          <a:xfrm>
            <a:off x="395858" y="920766"/>
            <a:ext cx="3179108"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データベース</a:t>
            </a:r>
            <a:r>
              <a:rPr lang="en-US" altLang="ko-KR" sz="2954" dirty="0" smtClean="0">
                <a:solidFill>
                  <a:schemeClr val="tx1">
                    <a:lumMod val="75000"/>
                    <a:lumOff val="25000"/>
                  </a:schemeClr>
                </a:solidFill>
              </a:rPr>
              <a:t>ERD</a:t>
            </a:r>
            <a:endParaRPr lang="ko-KR" altLang="en-US" sz="2954" dirty="0">
              <a:solidFill>
                <a:schemeClr val="tx1">
                  <a:lumMod val="75000"/>
                  <a:lumOff val="25000"/>
                </a:schemeClr>
              </a:solidFill>
            </a:endParaRPr>
          </a:p>
        </p:txBody>
      </p:sp>
    </p:spTree>
    <p:extLst>
      <p:ext uri="{BB962C8B-B14F-4D97-AF65-F5344CB8AC3E}">
        <p14:creationId xmlns:p14="http://schemas.microsoft.com/office/powerpoint/2010/main" val="2927311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107504" y="2276872"/>
            <a:ext cx="7344816" cy="369524"/>
          </a:xfrm>
        </p:spPr>
        <p:txBody>
          <a:bodyPr/>
          <a:lstStyle/>
          <a:p>
            <a:r>
              <a:rPr lang="en-US" altLang="ko-KR" dirty="0"/>
              <a:t>5</a:t>
            </a:r>
            <a:r>
              <a:rPr lang="en-US" altLang="ko-KR" sz="1600" dirty="0"/>
              <a:t>. </a:t>
            </a:r>
            <a:r>
              <a:rPr lang="ja-JP" altLang="en-US" sz="1600" dirty="0"/>
              <a:t>テーブ</a:t>
            </a:r>
            <a:r>
              <a:rPr lang="ja-JP" altLang="en-US" sz="1600" dirty="0" smtClean="0"/>
              <a:t>ル明細書</a:t>
            </a:r>
            <a:endParaRPr lang="ko-KR" altLang="en-US" sz="1600" dirty="0"/>
          </a:p>
        </p:txBody>
      </p:sp>
      <p:sp>
        <p:nvSpPr>
          <p:cNvPr id="3" name="슬라이드 번호 개체 틀 2"/>
          <p:cNvSpPr>
            <a:spLocks noGrp="1"/>
          </p:cNvSpPr>
          <p:nvPr>
            <p:ph type="sldNum" sz="quarter" idx="4"/>
          </p:nvPr>
        </p:nvSpPr>
        <p:spPr/>
        <p:txBody>
          <a:bodyPr/>
          <a:lstStyle/>
          <a:p>
            <a:fld id="{61AA835D-8947-4686-9B80-1C1BEEAA91EC}" type="slidenum">
              <a:rPr lang="ko-KR" altLang="en-US" smtClean="0"/>
              <a:pPr/>
              <a:t>19</a:t>
            </a:fld>
            <a:endParaRPr lang="ko-KR" altLang="en-US" dirty="0"/>
          </a:p>
        </p:txBody>
      </p:sp>
    </p:spTree>
    <p:extLst>
      <p:ext uri="{BB962C8B-B14F-4D97-AF65-F5344CB8AC3E}">
        <p14:creationId xmlns:p14="http://schemas.microsoft.com/office/powerpoint/2010/main" val="281406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Index</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5" name="슬라이드 번호 개체 틀 4"/>
          <p:cNvSpPr>
            <a:spLocks noGrp="1"/>
          </p:cNvSpPr>
          <p:nvPr>
            <p:ph type="sldNum" sz="quarter" idx="4"/>
          </p:nvPr>
        </p:nvSpPr>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2</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부제목 1"/>
          <p:cNvSpPr txBox="1">
            <a:spLocks/>
          </p:cNvSpPr>
          <p:nvPr/>
        </p:nvSpPr>
        <p:spPr>
          <a:xfrm>
            <a:off x="505263" y="1124744"/>
            <a:ext cx="7909802" cy="5328592"/>
          </a:xfrm>
          <a:prstGeom prst="rect">
            <a:avLst/>
          </a:prstGeom>
        </p:spPr>
        <p:txBody>
          <a:bodyPr/>
          <a:lstStyle/>
          <a:p>
            <a:pPr marL="211021" indent="-211021">
              <a:lnSpc>
                <a:spcPct val="120000"/>
              </a:lnSpc>
              <a:buFont typeface="+mj-lt"/>
              <a:buAutoNum type="arabicPeriod"/>
            </a:pPr>
            <a:r>
              <a:rPr lang="ja-JP"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プロジェクト目標</a:t>
            </a:r>
            <a:endPar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サ</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ー</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ビ</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ス目的</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ベンチマ</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ー</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キング</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211021" indent="-211021">
              <a:lnSpc>
                <a:spcPct val="120000"/>
              </a:lnSpc>
              <a:buFont typeface="+mj-lt"/>
              <a:buAutoNum type="arabicPeriod"/>
            </a:pPr>
            <a:r>
              <a:rPr lang="ja-JP"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構築環境</a:t>
            </a:r>
            <a:endParaRPr lang="en-US" altLang="ja-JP"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211021" indent="-211021">
              <a:lnSpc>
                <a:spcPct val="120000"/>
              </a:lnSpc>
              <a:buFont typeface="+mj-lt"/>
              <a:buAutoNum type="arabicPeriod"/>
            </a:pPr>
            <a:r>
              <a:rPr lang="ja-JP"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画面構成図</a:t>
            </a:r>
            <a:endPar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211021" indent="-211021">
              <a:lnSpc>
                <a:spcPct val="120000"/>
              </a:lnSpc>
              <a:buFont typeface="+mj-lt"/>
              <a:buAutoNum type="arabicPeriod"/>
            </a:pPr>
            <a:r>
              <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rPr>
              <a:t>APP</a:t>
            </a:r>
            <a:r>
              <a:rPr lang="ja-JP"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ストーリーボード</a:t>
            </a:r>
            <a:endPar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a:t>
            </a:r>
            <a:endParaRPr lang="en-US" altLang="ja-JP"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メーン画面及びゲーム掲示板</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フ</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ァンディン</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グ</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創作</a:t>
            </a: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者</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申請</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633062" lvl="1" indent="-211021">
              <a:lnSpc>
                <a:spcPct val="120000"/>
              </a:lnSpc>
              <a:buFont typeface="+mj-lt"/>
              <a:buAutoNum type="arabicParenR"/>
            </a:pPr>
            <a:r>
              <a:rPr lang="ja-JP" altLang="en-US" sz="1400" dirty="0" smtClean="0">
                <a:latin typeface="함초롬돋움" panose="020B0604000101010101" pitchFamily="50" charset="-127"/>
                <a:ea typeface="함초롬돋움" panose="020B0604000101010101" pitchFamily="50" charset="-127"/>
                <a:cs typeface="함초롬돋움" panose="020B0604000101010101" pitchFamily="50" charset="-127"/>
              </a:rPr>
              <a:t>お</a:t>
            </a:r>
            <a:r>
              <a:rPr lang="ja-JP" altLang="en-US" sz="1400" dirty="0">
                <a:latin typeface="함초롬돋움" panose="020B0604000101010101" pitchFamily="50" charset="-127"/>
                <a:ea typeface="함초롬돋움" panose="020B0604000101010101" pitchFamily="50" charset="-127"/>
                <a:cs typeface="함초롬돋움" panose="020B0604000101010101" pitchFamily="50" charset="-127"/>
              </a:rPr>
              <a:t>知らせ</a:t>
            </a:r>
            <a:endParaRPr lang="en-US" altLang="ko-KR" sz="14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211021" indent="-211021">
              <a:lnSpc>
                <a:spcPct val="120000"/>
              </a:lnSpc>
              <a:buFont typeface="+mj-lt"/>
              <a:buAutoNum type="arabicPeriod"/>
            </a:pPr>
            <a:r>
              <a:rPr lang="ja-JP"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データベース</a:t>
            </a:r>
            <a:r>
              <a:rPr lang="ko-KR"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rPr>
              <a:t>ERD</a:t>
            </a:r>
          </a:p>
          <a:p>
            <a:pPr marL="211021" indent="-211021">
              <a:lnSpc>
                <a:spcPct val="120000"/>
              </a:lnSpc>
              <a:buFont typeface="+mj-lt"/>
              <a:buAutoNum type="arabicPeriod"/>
            </a:pPr>
            <a:r>
              <a:rPr lang="ja-JP"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テーブル</a:t>
            </a:r>
            <a:r>
              <a:rPr lang="ja-JP" altLang="en-US" sz="2000" dirty="0" smtClean="0"/>
              <a:t>明</a:t>
            </a:r>
            <a:r>
              <a:rPr lang="ja-JP" altLang="en-US" sz="2000" dirty="0"/>
              <a:t>細書</a:t>
            </a:r>
            <a:endPar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211021" indent="-211021">
              <a:lnSpc>
                <a:spcPct val="120000"/>
              </a:lnSpc>
              <a:buFont typeface="+mj-lt"/>
              <a:buAutoNum type="arabicPeriod"/>
            </a:pPr>
            <a:r>
              <a:rPr lang="ja-JP" altLang="en-US" sz="2000" dirty="0">
                <a:latin typeface="함초롬돋움" panose="020B0604000101010101" pitchFamily="50" charset="-127"/>
                <a:ea typeface="함초롬돋움" panose="020B0604000101010101" pitchFamily="50" charset="-127"/>
                <a:cs typeface="함초롬돋움" panose="020B0604000101010101" pitchFamily="50" charset="-127"/>
              </a:rPr>
              <a:t>サーバー</a:t>
            </a:r>
            <a:r>
              <a:rPr lang="ko-KR" altLang="en-US" sz="20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smtClean="0">
                <a:latin typeface="함초롬돋움" panose="020B0604000101010101" pitchFamily="50" charset="-127"/>
                <a:ea typeface="함초롬돋움" panose="020B0604000101010101" pitchFamily="50" charset="-127"/>
                <a:cs typeface="함초롬돋움" panose="020B0604000101010101" pitchFamily="50" charset="-127"/>
              </a:rPr>
              <a:t>API</a:t>
            </a:r>
          </a:p>
          <a:p>
            <a:pPr>
              <a:lnSpc>
                <a:spcPct val="120000"/>
              </a:lnSpc>
            </a:pPr>
            <a:r>
              <a:rPr lang="en-US" altLang="ko-KR" sz="1108" b="1" dirty="0" smtClean="0">
                <a:latin typeface="함초롬돋움" panose="020B0604000101010101" pitchFamily="50" charset="-127"/>
                <a:ea typeface="함초롬돋움" panose="020B0604000101010101" pitchFamily="50" charset="-127"/>
                <a:cs typeface="함초롬돋움" panose="020B0604000101010101" pitchFamily="50" charset="-127"/>
              </a:rPr>
              <a:t/>
            </a:r>
            <a:br>
              <a:rPr lang="en-US" altLang="ko-KR" sz="1108" b="1" dirty="0" smtClean="0">
                <a:latin typeface="함초롬돋움" panose="020B0604000101010101" pitchFamily="50" charset="-127"/>
                <a:ea typeface="함초롬돋움" panose="020B0604000101010101" pitchFamily="50" charset="-127"/>
                <a:cs typeface="함초롬돋움" panose="020B0604000101010101" pitchFamily="50" charset="-127"/>
              </a:rPr>
            </a:br>
            <a:endParaRPr lang="ko-KR" altLang="en-US" sz="1108" b="1" dirty="0" smtClean="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a:p>
            <a:pPr marL="263776" indent="-263776">
              <a:spcBef>
                <a:spcPct val="20000"/>
              </a:spcBef>
              <a:buFont typeface="Arial" pitchFamily="34" charset="0"/>
              <a:buChar char="•"/>
            </a:pPr>
            <a:endParaRPr lang="en-US" altLang="ko-KR" sz="1108" b="1"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567880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pPr/>
              <a:t>20</a:t>
            </a:fld>
            <a:endParaRPr lang="ko-KR" altLang="en-US" dirty="0"/>
          </a:p>
        </p:txBody>
      </p:sp>
      <p:sp>
        <p:nvSpPr>
          <p:cNvPr id="6" name="제목 5"/>
          <p:cNvSpPr>
            <a:spLocks noGrp="1"/>
          </p:cNvSpPr>
          <p:nvPr>
            <p:ph type="title"/>
          </p:nvPr>
        </p:nvSpPr>
        <p:spPr>
          <a:prstGeom prst="rect">
            <a:avLst/>
          </a:prstGeom>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テーブ</a:t>
            </a:r>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ル明細書</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2940764580"/>
              </p:ext>
            </p:extLst>
          </p:nvPr>
        </p:nvGraphicFramePr>
        <p:xfrm>
          <a:off x="190778" y="1439077"/>
          <a:ext cx="4254010" cy="1308488"/>
        </p:xfrm>
        <a:graphic>
          <a:graphicData uri="http://schemas.openxmlformats.org/drawingml/2006/table">
            <a:tbl>
              <a:tblPr firstRow="1" firstCol="1" bandRow="1">
                <a:tableStyleId>{46F890A9-2807-4EBB-B81D-B2AA78EC7F39}</a:tableStyleId>
              </a:tblPr>
              <a:tblGrid>
                <a:gridCol w="924838">
                  <a:extLst>
                    <a:ext uri="{9D8B030D-6E8A-4147-A177-3AD203B41FA5}">
                      <a16:colId xmlns:a16="http://schemas.microsoft.com/office/drawing/2014/main" val="3130033001"/>
                    </a:ext>
                  </a:extLst>
                </a:gridCol>
                <a:gridCol w="1202169">
                  <a:extLst>
                    <a:ext uri="{9D8B030D-6E8A-4147-A177-3AD203B41FA5}">
                      <a16:colId xmlns:a16="http://schemas.microsoft.com/office/drawing/2014/main" val="2906954299"/>
                    </a:ext>
                  </a:extLst>
                </a:gridCol>
                <a:gridCol w="791898">
                  <a:extLst>
                    <a:ext uri="{9D8B030D-6E8A-4147-A177-3AD203B41FA5}">
                      <a16:colId xmlns:a16="http://schemas.microsoft.com/office/drawing/2014/main" val="29891649"/>
                    </a:ext>
                  </a:extLst>
                </a:gridCol>
                <a:gridCol w="1335105">
                  <a:extLst>
                    <a:ext uri="{9D8B030D-6E8A-4147-A177-3AD203B41FA5}">
                      <a16:colId xmlns:a16="http://schemas.microsoft.com/office/drawing/2014/main" val="2090867287"/>
                    </a:ext>
                  </a:extLst>
                </a:gridCol>
              </a:tblGrid>
              <a:tr h="366221">
                <a:tc gridSpan="4">
                  <a:txBody>
                    <a:bodyPr/>
                    <a:lstStyle/>
                    <a:p>
                      <a:pPr algn="ctr" eaLnBrk="1" latinLnBrk="1" hangingPunct="1">
                        <a:defRPr/>
                      </a:pPr>
                      <a:r>
                        <a:rPr lang="ja-JP" altLang="en-US" sz="1700" dirty="0" smtClean="0">
                          <a:latin typeface="함초롬돋움" panose="020B0604000101010101" pitchFamily="50" charset="-127"/>
                          <a:ea typeface="함초롬돋움" panose="020B0604000101010101" pitchFamily="50" charset="-127"/>
                          <a:cs typeface="함초롬돋움" panose="020B0604000101010101" pitchFamily="50" charset="-127"/>
                        </a:rPr>
                        <a:t>管理者のテーブル</a:t>
                      </a:r>
                      <a:endParaRPr lang="en-US" altLang="ko-KR" sz="7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675790083"/>
                  </a:ext>
                </a:extLst>
              </a:tr>
              <a:tr h="20344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プロジェクト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インディスポンサー</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286507871"/>
                  </a:ext>
                </a:extLst>
              </a:tr>
              <a:tr h="331926">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テーブル名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TeamAAdmin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859539292"/>
                  </a:ext>
                </a:extLst>
              </a:tr>
              <a:tr h="20344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2019/09/19</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643805903"/>
                  </a:ext>
                </a:extLst>
              </a:tr>
              <a:tr h="20344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サイト管理者情報のテーブル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414381048"/>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3390672463"/>
              </p:ext>
            </p:extLst>
          </p:nvPr>
        </p:nvGraphicFramePr>
        <p:xfrm>
          <a:off x="190778" y="2747564"/>
          <a:ext cx="4254010" cy="2989696"/>
        </p:xfrm>
        <a:graphic>
          <a:graphicData uri="http://schemas.openxmlformats.org/drawingml/2006/table">
            <a:tbl>
              <a:tblPr firstRow="1" firstCol="1" bandRow="1">
                <a:tableStyleId>{46F890A9-2807-4EBB-B81D-B2AA78EC7F39}</a:tableStyleId>
              </a:tblPr>
              <a:tblGrid>
                <a:gridCol w="842850">
                  <a:extLst>
                    <a:ext uri="{9D8B030D-6E8A-4147-A177-3AD203B41FA5}">
                      <a16:colId xmlns:a16="http://schemas.microsoft.com/office/drawing/2014/main" val="4269567388"/>
                    </a:ext>
                  </a:extLst>
                </a:gridCol>
                <a:gridCol w="1018280">
                  <a:extLst>
                    <a:ext uri="{9D8B030D-6E8A-4147-A177-3AD203B41FA5}">
                      <a16:colId xmlns:a16="http://schemas.microsoft.com/office/drawing/2014/main" val="131995005"/>
                    </a:ext>
                  </a:extLst>
                </a:gridCol>
                <a:gridCol w="725598">
                  <a:extLst>
                    <a:ext uri="{9D8B030D-6E8A-4147-A177-3AD203B41FA5}">
                      <a16:colId xmlns:a16="http://schemas.microsoft.com/office/drawing/2014/main" val="943589287"/>
                    </a:ext>
                  </a:extLst>
                </a:gridCol>
                <a:gridCol w="1667282">
                  <a:extLst>
                    <a:ext uri="{9D8B030D-6E8A-4147-A177-3AD203B41FA5}">
                      <a16:colId xmlns:a16="http://schemas.microsoft.com/office/drawing/2014/main" val="3697741736"/>
                    </a:ext>
                  </a:extLst>
                </a:gridCol>
              </a:tblGrid>
              <a:tr h="571670">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コラム名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NULL</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406160483"/>
                  </a:ext>
                </a:extLst>
              </a:tr>
              <a:tr h="487858">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admin_email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管理者の</a:t>
                      </a:r>
                      <a:r>
                        <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ID / PK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324473200"/>
                  </a:ext>
                </a:extLst>
              </a:tr>
              <a:tr h="487858">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name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VARCHAR(50)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お名前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195954568"/>
                  </a:ext>
                </a:extLst>
              </a:tr>
              <a:tr h="466594">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password</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VARCHAR(50)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パスワード</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699601886"/>
                  </a:ext>
                </a:extLst>
              </a:tr>
              <a:tr h="487858">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phone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VARCHAR(20)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電話番号</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230104164"/>
                  </a:ext>
                </a:extLst>
              </a:tr>
              <a:tr h="487858">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level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CHAR(1)</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管理者レベル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306840393"/>
                  </a:ext>
                </a:extLst>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1680618451"/>
              </p:ext>
            </p:extLst>
          </p:nvPr>
        </p:nvGraphicFramePr>
        <p:xfrm>
          <a:off x="4572000" y="1439079"/>
          <a:ext cx="4376865" cy="1308485"/>
        </p:xfrm>
        <a:graphic>
          <a:graphicData uri="http://schemas.openxmlformats.org/drawingml/2006/table">
            <a:tbl>
              <a:tblPr firstRow="1" firstCol="1" bandRow="1">
                <a:tableStyleId>{46F890A9-2807-4EBB-B81D-B2AA78EC7F39}</a:tableStyleId>
              </a:tblPr>
              <a:tblGrid>
                <a:gridCol w="864096">
                  <a:extLst>
                    <a:ext uri="{9D8B030D-6E8A-4147-A177-3AD203B41FA5}">
                      <a16:colId xmlns:a16="http://schemas.microsoft.com/office/drawing/2014/main" val="3997469560"/>
                    </a:ext>
                  </a:extLst>
                </a:gridCol>
                <a:gridCol w="1324336">
                  <a:extLst>
                    <a:ext uri="{9D8B030D-6E8A-4147-A177-3AD203B41FA5}">
                      <a16:colId xmlns:a16="http://schemas.microsoft.com/office/drawing/2014/main" val="2933789340"/>
                    </a:ext>
                  </a:extLst>
                </a:gridCol>
                <a:gridCol w="669731">
                  <a:extLst>
                    <a:ext uri="{9D8B030D-6E8A-4147-A177-3AD203B41FA5}">
                      <a16:colId xmlns:a16="http://schemas.microsoft.com/office/drawing/2014/main" val="2130017628"/>
                    </a:ext>
                  </a:extLst>
                </a:gridCol>
                <a:gridCol w="1518702">
                  <a:extLst>
                    <a:ext uri="{9D8B030D-6E8A-4147-A177-3AD203B41FA5}">
                      <a16:colId xmlns:a16="http://schemas.microsoft.com/office/drawing/2014/main" val="3482017308"/>
                    </a:ext>
                  </a:extLst>
                </a:gridCol>
              </a:tblGrid>
              <a:tr h="370558">
                <a:tc gridSpan="4">
                  <a:txBody>
                    <a:bodyPr/>
                    <a:lstStyle/>
                    <a:p>
                      <a:pPr algn="ctr" eaLnBrk="1" latinLnBrk="1" hangingPunct="1">
                        <a:defRPr/>
                      </a:pPr>
                      <a:r>
                        <a:rPr lang="ja-JP" altLang="en-US" sz="1700" dirty="0" smtClean="0">
                          <a:latin typeface="함초롬돋움" panose="020B0604000101010101" pitchFamily="50" charset="-127"/>
                          <a:ea typeface="함초롬돋움" panose="020B0604000101010101" pitchFamily="50" charset="-127"/>
                          <a:cs typeface="함초롬돋움" panose="020B0604000101010101" pitchFamily="50" charset="-127"/>
                        </a:rPr>
                        <a:t>お気に入りのテーブル</a:t>
                      </a:r>
                      <a:endParaRPr lang="en-US" altLang="ko-KR" sz="7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48100045"/>
                  </a:ext>
                </a:extLst>
              </a:tr>
              <a:tr h="205855">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プロジェクト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インディスポンサー</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628784041"/>
                  </a:ext>
                </a:extLst>
              </a:tr>
              <a:tr h="320362">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テーブル名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TeamAAdmin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893073274"/>
                  </a:ext>
                </a:extLst>
              </a:tr>
              <a:tr h="205855">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2019/09/19</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460922672"/>
                  </a:ext>
                </a:extLst>
              </a:tr>
              <a:tr h="205855">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お気に入りのテーブル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72154088"/>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3641079123"/>
              </p:ext>
            </p:extLst>
          </p:nvPr>
        </p:nvGraphicFramePr>
        <p:xfrm>
          <a:off x="4572001" y="2747564"/>
          <a:ext cx="4376866" cy="2989694"/>
        </p:xfrm>
        <a:graphic>
          <a:graphicData uri="http://schemas.openxmlformats.org/drawingml/2006/table">
            <a:tbl>
              <a:tblPr firstRow="1" firstCol="1" bandRow="1">
                <a:tableStyleId>{46F890A9-2807-4EBB-B81D-B2AA78EC7F39}</a:tableStyleId>
              </a:tblPr>
              <a:tblGrid>
                <a:gridCol w="1010046">
                  <a:extLst>
                    <a:ext uri="{9D8B030D-6E8A-4147-A177-3AD203B41FA5}">
                      <a16:colId xmlns:a16="http://schemas.microsoft.com/office/drawing/2014/main" val="1391312557"/>
                    </a:ext>
                  </a:extLst>
                </a:gridCol>
                <a:gridCol w="934169">
                  <a:extLst>
                    <a:ext uri="{9D8B030D-6E8A-4147-A177-3AD203B41FA5}">
                      <a16:colId xmlns:a16="http://schemas.microsoft.com/office/drawing/2014/main" val="1143842512"/>
                    </a:ext>
                  </a:extLst>
                </a:gridCol>
                <a:gridCol w="720080">
                  <a:extLst>
                    <a:ext uri="{9D8B030D-6E8A-4147-A177-3AD203B41FA5}">
                      <a16:colId xmlns:a16="http://schemas.microsoft.com/office/drawing/2014/main" val="3856506283"/>
                    </a:ext>
                  </a:extLst>
                </a:gridCol>
                <a:gridCol w="1712571">
                  <a:extLst>
                    <a:ext uri="{9D8B030D-6E8A-4147-A177-3AD203B41FA5}">
                      <a16:colId xmlns:a16="http://schemas.microsoft.com/office/drawing/2014/main" val="249634989"/>
                    </a:ext>
                  </a:extLst>
                </a:gridCol>
              </a:tblGrid>
              <a:tr h="598299">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コラム名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NULL</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223672579"/>
                  </a:ext>
                </a:extLst>
              </a:tr>
              <a:tr h="604436">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ブックマークした会員の</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E-mail. </a:t>
                      </a:r>
                      <a:endPar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FK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953661927"/>
                  </a:ext>
                </a:extLst>
              </a:tr>
              <a:tr h="604436">
                <a:tc>
                  <a:txBody>
                    <a:bodyPr/>
                    <a:lstStyle/>
                    <a:p>
                      <a:pPr algn="just"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reg_DATETIME</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DATETIME</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ブックマーク登録日時</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704401609"/>
                  </a:ext>
                </a:extLst>
              </a:tr>
              <a:tr h="578087">
                <a:tc>
                  <a:txBody>
                    <a:bodyPr/>
                    <a:lstStyle/>
                    <a:p>
                      <a:pPr algn="just"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content_id</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INT(11)</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ブックマークに登録した</a:t>
                      </a:r>
                      <a:endPar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content_id</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FK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577686010"/>
                  </a:ext>
                </a:extLst>
              </a:tr>
              <a:tr h="604436">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bookmark</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INT(11)</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の基準で</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づつあがる</a:t>
                      </a:r>
                      <a:r>
                        <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PK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808075076"/>
                  </a:ext>
                </a:extLst>
              </a:tr>
            </a:tbl>
          </a:graphicData>
        </a:graphic>
      </p:graphicFrame>
    </p:spTree>
    <p:extLst>
      <p:ext uri="{BB962C8B-B14F-4D97-AF65-F5344CB8AC3E}">
        <p14:creationId xmlns:p14="http://schemas.microsoft.com/office/powerpoint/2010/main" val="3641600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pPr/>
              <a:t>21</a:t>
            </a:fld>
            <a:endParaRPr lang="ko-KR" altLang="en-US" dirty="0"/>
          </a:p>
        </p:txBody>
      </p:sp>
      <p:sp>
        <p:nvSpPr>
          <p:cNvPr id="6" name="제목 5"/>
          <p:cNvSpPr>
            <a:spLocks noGrp="1"/>
          </p:cNvSpPr>
          <p:nvPr>
            <p:ph type="title"/>
          </p:nvPr>
        </p:nvSpPr>
        <p:spPr>
          <a:prstGeom prst="rect">
            <a:avLst/>
          </a:prstGeom>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テーブル明細書</a:t>
            </a:r>
            <a:endParaRPr lang="ko-KR" altLang="en-US" dirty="0"/>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graphicFrame>
        <p:nvGraphicFramePr>
          <p:cNvPr id="2" name="표 1"/>
          <p:cNvGraphicFramePr>
            <a:graphicFrameLocks noGrp="1"/>
          </p:cNvGraphicFramePr>
          <p:nvPr>
            <p:extLst>
              <p:ext uri="{D42A27DB-BD31-4B8C-83A1-F6EECF244321}">
                <p14:modId xmlns:p14="http://schemas.microsoft.com/office/powerpoint/2010/main" val="851086839"/>
              </p:ext>
            </p:extLst>
          </p:nvPr>
        </p:nvGraphicFramePr>
        <p:xfrm>
          <a:off x="1182085" y="1434933"/>
          <a:ext cx="6646554" cy="1069662"/>
        </p:xfrm>
        <a:graphic>
          <a:graphicData uri="http://schemas.openxmlformats.org/drawingml/2006/table">
            <a:tbl>
              <a:tblPr firstRow="1" firstCol="1" bandRow="1">
                <a:tableStyleId>{46F890A9-2807-4EBB-B81D-B2AA78EC7F39}</a:tableStyleId>
              </a:tblPr>
              <a:tblGrid>
                <a:gridCol w="1019976">
                  <a:extLst>
                    <a:ext uri="{9D8B030D-6E8A-4147-A177-3AD203B41FA5}">
                      <a16:colId xmlns:a16="http://schemas.microsoft.com/office/drawing/2014/main" val="468729818"/>
                    </a:ext>
                  </a:extLst>
                </a:gridCol>
                <a:gridCol w="2303301">
                  <a:extLst>
                    <a:ext uri="{9D8B030D-6E8A-4147-A177-3AD203B41FA5}">
                      <a16:colId xmlns:a16="http://schemas.microsoft.com/office/drawing/2014/main" val="3068575441"/>
                    </a:ext>
                  </a:extLst>
                </a:gridCol>
                <a:gridCol w="823467">
                  <a:extLst>
                    <a:ext uri="{9D8B030D-6E8A-4147-A177-3AD203B41FA5}">
                      <a16:colId xmlns:a16="http://schemas.microsoft.com/office/drawing/2014/main" val="864607189"/>
                    </a:ext>
                  </a:extLst>
                </a:gridCol>
                <a:gridCol w="2499810">
                  <a:extLst>
                    <a:ext uri="{9D8B030D-6E8A-4147-A177-3AD203B41FA5}">
                      <a16:colId xmlns:a16="http://schemas.microsoft.com/office/drawing/2014/main" val="701073383"/>
                    </a:ext>
                  </a:extLst>
                </a:gridCol>
              </a:tblGrid>
              <a:tr h="331974">
                <a:tc gridSpan="4">
                  <a:txBody>
                    <a:bodyPr/>
                    <a:lstStyle/>
                    <a:p>
                      <a:pPr algn="ctr" eaLnBrk="1" latinLnBrk="1" hangingPunct="1">
                        <a:defRPr/>
                      </a:pPr>
                      <a:r>
                        <a:rPr lang="ja-JP" altLang="en-US" sz="1700" dirty="0" smtClean="0">
                          <a:latin typeface="함초롬돋움" panose="020B0604000101010101" pitchFamily="50" charset="-127"/>
                          <a:ea typeface="함초롬돋움" panose="020B0604000101010101" pitchFamily="50" charset="-127"/>
                          <a:cs typeface="함초롬돋움" panose="020B0604000101010101" pitchFamily="50" charset="-127"/>
                        </a:rPr>
                        <a:t>創作者コンテンツのテーブル</a:t>
                      </a:r>
                      <a:endParaRPr lang="en-US" altLang="ko-KR" sz="7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82697945"/>
                  </a:ext>
                </a:extLst>
              </a:tr>
              <a:tr h="184422">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プロジェクト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インディスポンサー</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718171551"/>
                  </a:ext>
                </a:extLst>
              </a:tr>
              <a:tr h="184422">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テーブル名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TeamAAdmin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854495820"/>
                  </a:ext>
                </a:extLst>
              </a:tr>
              <a:tr h="184422">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2019/09/19</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530544776"/>
                  </a:ext>
                </a:extLst>
              </a:tr>
              <a:tr h="184422">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創作者コンテンツのテーブル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1014528"/>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455904115"/>
              </p:ext>
            </p:extLst>
          </p:nvPr>
        </p:nvGraphicFramePr>
        <p:xfrm>
          <a:off x="1182085" y="2504595"/>
          <a:ext cx="6646554" cy="3897338"/>
        </p:xfrm>
        <a:graphic>
          <a:graphicData uri="http://schemas.openxmlformats.org/drawingml/2006/table">
            <a:tbl>
              <a:tblPr firstRow="1" firstCol="1" bandRow="1">
                <a:tableStyleId>{46F890A9-2807-4EBB-B81D-B2AA78EC7F39}</a:tableStyleId>
              </a:tblPr>
              <a:tblGrid>
                <a:gridCol w="1321665">
                  <a:extLst>
                    <a:ext uri="{9D8B030D-6E8A-4147-A177-3AD203B41FA5}">
                      <a16:colId xmlns:a16="http://schemas.microsoft.com/office/drawing/2014/main" val="125434150"/>
                    </a:ext>
                  </a:extLst>
                </a:gridCol>
                <a:gridCol w="1252032">
                  <a:extLst>
                    <a:ext uri="{9D8B030D-6E8A-4147-A177-3AD203B41FA5}">
                      <a16:colId xmlns:a16="http://schemas.microsoft.com/office/drawing/2014/main" val="520441829"/>
                    </a:ext>
                  </a:extLst>
                </a:gridCol>
                <a:gridCol w="1127784">
                  <a:extLst>
                    <a:ext uri="{9D8B030D-6E8A-4147-A177-3AD203B41FA5}">
                      <a16:colId xmlns:a16="http://schemas.microsoft.com/office/drawing/2014/main" val="4153264939"/>
                    </a:ext>
                  </a:extLst>
                </a:gridCol>
                <a:gridCol w="2945073">
                  <a:extLst>
                    <a:ext uri="{9D8B030D-6E8A-4147-A177-3AD203B41FA5}">
                      <a16:colId xmlns:a16="http://schemas.microsoft.com/office/drawing/2014/main" val="3905644743"/>
                    </a:ext>
                  </a:extLst>
                </a:gridCol>
              </a:tblGrid>
              <a:tr h="86513">
                <a:tc>
                  <a:txBody>
                    <a:bodyPr/>
                    <a:lstStyle/>
                    <a:p>
                      <a:pPr algn="ctr"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コラム名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NULL</a:t>
                      </a: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857097698"/>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content_id</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NUMBER</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コンテンツ</a:t>
                      </a: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ID PK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3884817042"/>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title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VARCHAR(200)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2833714312"/>
                  </a:ext>
                </a:extLst>
              </a:tr>
              <a:tr h="1667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content_intro</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VARCHAR(2000)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内容・ゲームの紹介</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1926830729"/>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reg_date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DATE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登録一時</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2047194595"/>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highlight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DATE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ハイライト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2186453859"/>
                  </a:ext>
                </a:extLst>
              </a:tr>
              <a:tr h="1667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tag</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VARCHAR(1000)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タグ</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2525015045"/>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age_rate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CHAR(1)</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年齢制限</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170115918"/>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don_reg</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DATE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後援もらう期間</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2976952262"/>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game_launch</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VARCHAR(500)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ゲームの実行</a:t>
                      </a: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/URL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2862619195"/>
                  </a:ext>
                </a:extLst>
              </a:tr>
              <a:tr h="1667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don_attainment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NUMBER</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後援の目録金額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3600065484"/>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platform</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VARCHAR(20)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支援プラットフォーム</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855439921"/>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languages</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VARCHAR(20)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支援言語</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1573027959"/>
                  </a:ext>
                </a:extLst>
              </a:tr>
              <a:tr h="32355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会員</a:t>
                      </a:r>
                      <a:r>
                        <a:rPr lang="en-US" altLang="ja-JP"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r>
                        <a:rPr lang="ko-KR"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FK</a:t>
                      </a:r>
                      <a:endParaRPr lang="ko-KR"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FK. TeamAMember</a:t>
                      </a: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の</a:t>
                      </a:r>
                      <a:r>
                        <a:rPr lang="ko-KR"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member_email </a:t>
                      </a: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参照</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126804834"/>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media1</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VARCHAR(500)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ミディア</a:t>
                      </a: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2115429249"/>
                  </a:ext>
                </a:extLst>
              </a:tr>
              <a:tr h="1819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media2</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VARCHAR(500)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ミディア</a:t>
                      </a:r>
                      <a:r>
                        <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nchor="ctr"/>
                </a:tc>
                <a:extLst>
                  <a:ext uri="{0D108BD9-81ED-4DB2-BD59-A6C34878D82A}">
                    <a16:rowId xmlns:a16="http://schemas.microsoft.com/office/drawing/2014/main" val="1490157764"/>
                  </a:ext>
                </a:extLst>
              </a:tr>
              <a:tr h="1667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media3</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VARCHAR(500)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ミディア</a:t>
                      </a:r>
                      <a:r>
                        <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3</a:t>
                      </a:r>
                      <a:endParaRPr lang="ko-KR" alt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extLst>
                  <a:ext uri="{0D108BD9-81ED-4DB2-BD59-A6C34878D82A}">
                    <a16:rowId xmlns:a16="http://schemas.microsoft.com/office/drawing/2014/main" val="1002341385"/>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media4</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VARCHAR(500)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ミディア</a:t>
                      </a:r>
                      <a:r>
                        <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4</a:t>
                      </a:r>
                      <a:endParaRPr lang="ko-KR" alt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extLst>
                  <a:ext uri="{0D108BD9-81ED-4DB2-BD59-A6C34878D82A}">
                    <a16:rowId xmlns:a16="http://schemas.microsoft.com/office/drawing/2014/main" val="2875242534"/>
                  </a:ext>
                </a:extLst>
              </a:tr>
              <a:tr h="32355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genre_id</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NUMBER</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ジャンル</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endPar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FK. </a:t>
                      </a: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TeamAGenre</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の</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genre_id</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参照</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extLst>
                  <a:ext uri="{0D108BD9-81ED-4DB2-BD59-A6C34878D82A}">
                    <a16:rowId xmlns:a16="http://schemas.microsoft.com/office/drawing/2014/main" val="950965976"/>
                  </a:ext>
                </a:extLst>
              </a:tr>
              <a:tr h="1667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hit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NUMBER</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アクセス数</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extLst>
                  <a:ext uri="{0D108BD9-81ED-4DB2-BD59-A6C34878D82A}">
                    <a16:rowId xmlns:a16="http://schemas.microsoft.com/office/drawing/2014/main" val="1871328343"/>
                  </a:ext>
                </a:extLst>
              </a:tr>
              <a:tr h="174337">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like</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NUMBER</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ctr" latinLnBrk="1">
                        <a:lnSpc>
                          <a:spcPct val="115000"/>
                        </a:lnSpc>
                        <a:spcAft>
                          <a:spcPts val="0"/>
                        </a:spcAft>
                      </a:pPr>
                      <a:r>
                        <a:rPr lang="en-US" sz="900" kern="10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推薦数</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8453" marR="38453" marT="0" marB="0"/>
                </a:tc>
                <a:extLst>
                  <a:ext uri="{0D108BD9-81ED-4DB2-BD59-A6C34878D82A}">
                    <a16:rowId xmlns:a16="http://schemas.microsoft.com/office/drawing/2014/main" val="1802879060"/>
                  </a:ext>
                </a:extLst>
              </a:tr>
            </a:tbl>
          </a:graphicData>
        </a:graphic>
      </p:graphicFrame>
    </p:spTree>
    <p:extLst>
      <p:ext uri="{BB962C8B-B14F-4D97-AF65-F5344CB8AC3E}">
        <p14:creationId xmlns:p14="http://schemas.microsoft.com/office/powerpoint/2010/main" val="285094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pPr/>
              <a:t>22</a:t>
            </a:fld>
            <a:endParaRPr lang="ko-KR" altLang="en-US" dirty="0"/>
          </a:p>
        </p:txBody>
      </p:sp>
      <p:sp>
        <p:nvSpPr>
          <p:cNvPr id="6" name="제목 5"/>
          <p:cNvSpPr>
            <a:spLocks noGrp="1"/>
          </p:cNvSpPr>
          <p:nvPr>
            <p:ph type="title"/>
          </p:nvPr>
        </p:nvSpPr>
        <p:spPr>
          <a:prstGeom prst="rect">
            <a:avLst/>
          </a:prstGeom>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テーブル明細書</a:t>
            </a:r>
            <a:endParaRPr lang="ko-KR" altLang="en-US" dirty="0"/>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graphicFrame>
        <p:nvGraphicFramePr>
          <p:cNvPr id="2" name="표 1"/>
          <p:cNvGraphicFramePr>
            <a:graphicFrameLocks noGrp="1"/>
          </p:cNvGraphicFramePr>
          <p:nvPr>
            <p:extLst>
              <p:ext uri="{D42A27DB-BD31-4B8C-83A1-F6EECF244321}">
                <p14:modId xmlns:p14="http://schemas.microsoft.com/office/powerpoint/2010/main" val="2871372920"/>
              </p:ext>
            </p:extLst>
          </p:nvPr>
        </p:nvGraphicFramePr>
        <p:xfrm>
          <a:off x="185049" y="1434934"/>
          <a:ext cx="4320481" cy="1389004"/>
        </p:xfrm>
        <a:graphic>
          <a:graphicData uri="http://schemas.openxmlformats.org/drawingml/2006/table">
            <a:tbl>
              <a:tblPr firstRow="1" firstCol="1" bandRow="1">
                <a:tableStyleId>{46F890A9-2807-4EBB-B81D-B2AA78EC7F39}</a:tableStyleId>
              </a:tblPr>
              <a:tblGrid>
                <a:gridCol w="930567">
                  <a:extLst>
                    <a:ext uri="{9D8B030D-6E8A-4147-A177-3AD203B41FA5}">
                      <a16:colId xmlns:a16="http://schemas.microsoft.com/office/drawing/2014/main" val="678607956"/>
                    </a:ext>
                  </a:extLst>
                </a:gridCol>
                <a:gridCol w="1229673">
                  <a:extLst>
                    <a:ext uri="{9D8B030D-6E8A-4147-A177-3AD203B41FA5}">
                      <a16:colId xmlns:a16="http://schemas.microsoft.com/office/drawing/2014/main" val="1971991011"/>
                    </a:ext>
                  </a:extLst>
                </a:gridCol>
                <a:gridCol w="764395">
                  <a:extLst>
                    <a:ext uri="{9D8B030D-6E8A-4147-A177-3AD203B41FA5}">
                      <a16:colId xmlns:a16="http://schemas.microsoft.com/office/drawing/2014/main" val="1624086945"/>
                    </a:ext>
                  </a:extLst>
                </a:gridCol>
                <a:gridCol w="1395846">
                  <a:extLst>
                    <a:ext uri="{9D8B030D-6E8A-4147-A177-3AD203B41FA5}">
                      <a16:colId xmlns:a16="http://schemas.microsoft.com/office/drawing/2014/main" val="3625625622"/>
                    </a:ext>
                  </a:extLst>
                </a:gridCol>
              </a:tblGrid>
              <a:tr h="394195">
                <a:tc gridSpan="4">
                  <a:txBody>
                    <a:bodyPr/>
                    <a:lstStyle/>
                    <a:p>
                      <a:pPr algn="ctr" eaLnBrk="1" latinLnBrk="1" hangingPunct="1">
                        <a:defRPr/>
                      </a:pPr>
                      <a:r>
                        <a:rPr lang="ja-JP" altLang="en-US" sz="1700" dirty="0" smtClean="0">
                          <a:latin typeface="함초롬돋움" panose="020B0604000101010101" pitchFamily="50" charset="-127"/>
                          <a:ea typeface="함초롬돋움" panose="020B0604000101010101" pitchFamily="50" charset="-127"/>
                          <a:cs typeface="함초롬돋움" panose="020B0604000101010101" pitchFamily="50" charset="-127"/>
                        </a:rPr>
                        <a:t>ファンディングのテーブル</a:t>
                      </a:r>
                      <a:endParaRPr lang="en-US" altLang="ko-KR" sz="7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13784858"/>
                  </a:ext>
                </a:extLst>
              </a:tr>
              <a:tr h="21898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プロジェクト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インディスポンサー</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57644064"/>
                  </a:ext>
                </a:extLst>
              </a:tr>
              <a:tr h="337848">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テーブル名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TeamAAdmin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994564336"/>
                  </a:ext>
                </a:extLst>
              </a:tr>
              <a:tr h="21898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2019/09/19</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891146754"/>
                  </a:ext>
                </a:extLst>
              </a:tr>
              <a:tr h="21898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ファンディングのテーブル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686509417"/>
                  </a:ext>
                </a:extLst>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2007020215"/>
              </p:ext>
            </p:extLst>
          </p:nvPr>
        </p:nvGraphicFramePr>
        <p:xfrm>
          <a:off x="185052" y="2834189"/>
          <a:ext cx="4320479" cy="2921224"/>
        </p:xfrm>
        <a:graphic>
          <a:graphicData uri="http://schemas.openxmlformats.org/drawingml/2006/table">
            <a:tbl>
              <a:tblPr firstRow="1" firstCol="1" bandRow="1">
                <a:tableStyleId>{46F890A9-2807-4EBB-B81D-B2AA78EC7F39}</a:tableStyleId>
              </a:tblPr>
              <a:tblGrid>
                <a:gridCol w="786548">
                  <a:extLst>
                    <a:ext uri="{9D8B030D-6E8A-4147-A177-3AD203B41FA5}">
                      <a16:colId xmlns:a16="http://schemas.microsoft.com/office/drawing/2014/main" val="2430368865"/>
                    </a:ext>
                  </a:extLst>
                </a:gridCol>
                <a:gridCol w="875175">
                  <a:extLst>
                    <a:ext uri="{9D8B030D-6E8A-4147-A177-3AD203B41FA5}">
                      <a16:colId xmlns:a16="http://schemas.microsoft.com/office/drawing/2014/main" val="1288549079"/>
                    </a:ext>
                  </a:extLst>
                </a:gridCol>
                <a:gridCol w="797627">
                  <a:extLst>
                    <a:ext uri="{9D8B030D-6E8A-4147-A177-3AD203B41FA5}">
                      <a16:colId xmlns:a16="http://schemas.microsoft.com/office/drawing/2014/main" val="1799758132"/>
                    </a:ext>
                  </a:extLst>
                </a:gridCol>
                <a:gridCol w="1861129">
                  <a:extLst>
                    <a:ext uri="{9D8B030D-6E8A-4147-A177-3AD203B41FA5}">
                      <a16:colId xmlns:a16="http://schemas.microsoft.com/office/drawing/2014/main" val="2416243723"/>
                    </a:ext>
                  </a:extLst>
                </a:gridCol>
              </a:tblGrid>
              <a:tr h="291598">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コラム名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NULL</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128442809"/>
                  </a:ext>
                </a:extLst>
              </a:tr>
              <a:tr h="709625">
                <a:tc>
                  <a:txBody>
                    <a:bodyPr/>
                    <a:lstStyle/>
                    <a:p>
                      <a:pPr algn="just"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don_reg</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_</a:t>
                      </a:r>
                    </a:p>
                    <a:p>
                      <a:pPr algn="just"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DATETIME</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後援一時</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115591067"/>
                  </a:ext>
                </a:extLst>
              </a:tr>
              <a:tr h="675801">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member</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_</a:t>
                      </a:r>
                    </a:p>
                    <a:p>
                      <a:pPr algn="just"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会員</a:t>
                      </a:r>
                      <a:r>
                        <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800" kern="100" dirty="0">
                          <a:effectLst/>
                          <a:latin typeface="함초롬돋움" panose="020B0604000101010101" pitchFamily="50" charset="-127"/>
                          <a:ea typeface="함초롬돋움" panose="020B0604000101010101" pitchFamily="50" charset="-127"/>
                          <a:cs typeface="함초롬돋움" panose="020B0604000101010101" pitchFamily="50" charset="-127"/>
                        </a:rPr>
                        <a:t>FK. </a:t>
                      </a:r>
                      <a:r>
                        <a:rPr lang="en-US" sz="8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TeamAMember</a:t>
                      </a:r>
                      <a:r>
                        <a:rPr lang="ja-JP" altLang="en-US" sz="800" kern="100" dirty="0">
                          <a:effectLst/>
                          <a:latin typeface="함초롬돋움" panose="020B0604000101010101" pitchFamily="50" charset="-127"/>
                          <a:ea typeface="함초롬돋움" panose="020B0604000101010101" pitchFamily="50" charset="-127"/>
                          <a:cs typeface="함초롬돋움" panose="020B0604000101010101" pitchFamily="50" charset="-127"/>
                        </a:rPr>
                        <a:t>の</a:t>
                      </a:r>
                      <a:r>
                        <a:rPr lang="ko-KR" sz="8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8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8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r>
                        <a:rPr lang="en-US" sz="8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8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参照</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449328262"/>
                  </a:ext>
                </a:extLst>
              </a:tr>
              <a:tr h="718654">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content_id</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INT(11)</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コンテンツ</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 </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FK</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TeamACreaterContent</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の</a:t>
                      </a:r>
                      <a:endParaRPr lang="en-US" alt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content_id</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参照</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374410195"/>
                  </a:ext>
                </a:extLst>
              </a:tr>
              <a:tr h="525546">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donation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INT(11)</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後援した金額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523389732"/>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1141298891"/>
              </p:ext>
            </p:extLst>
          </p:nvPr>
        </p:nvGraphicFramePr>
        <p:xfrm>
          <a:off x="4637201" y="1434934"/>
          <a:ext cx="4383812" cy="1331116"/>
        </p:xfrm>
        <a:graphic>
          <a:graphicData uri="http://schemas.openxmlformats.org/drawingml/2006/table">
            <a:tbl>
              <a:tblPr firstRow="1" firstCol="1" bandRow="1">
                <a:tableStyleId>{46F890A9-2807-4EBB-B81D-B2AA78EC7F39}</a:tableStyleId>
              </a:tblPr>
              <a:tblGrid>
                <a:gridCol w="942911">
                  <a:extLst>
                    <a:ext uri="{9D8B030D-6E8A-4147-A177-3AD203B41FA5}">
                      <a16:colId xmlns:a16="http://schemas.microsoft.com/office/drawing/2014/main" val="2115304151"/>
                    </a:ext>
                  </a:extLst>
                </a:gridCol>
                <a:gridCol w="1248994">
                  <a:extLst>
                    <a:ext uri="{9D8B030D-6E8A-4147-A177-3AD203B41FA5}">
                      <a16:colId xmlns:a16="http://schemas.microsoft.com/office/drawing/2014/main" val="3161001892"/>
                    </a:ext>
                  </a:extLst>
                </a:gridCol>
                <a:gridCol w="733997">
                  <a:extLst>
                    <a:ext uri="{9D8B030D-6E8A-4147-A177-3AD203B41FA5}">
                      <a16:colId xmlns:a16="http://schemas.microsoft.com/office/drawing/2014/main" val="4034942992"/>
                    </a:ext>
                  </a:extLst>
                </a:gridCol>
                <a:gridCol w="1457910">
                  <a:extLst>
                    <a:ext uri="{9D8B030D-6E8A-4147-A177-3AD203B41FA5}">
                      <a16:colId xmlns:a16="http://schemas.microsoft.com/office/drawing/2014/main" val="2475434320"/>
                    </a:ext>
                  </a:extLst>
                </a:gridCol>
              </a:tblGrid>
              <a:tr h="368957">
                <a:tc gridSpan="4">
                  <a:txBody>
                    <a:bodyPr/>
                    <a:lstStyle/>
                    <a:p>
                      <a:pPr algn="ctr" eaLnBrk="1" latinLnBrk="1" hangingPunct="1">
                        <a:defRPr/>
                      </a:pPr>
                      <a:r>
                        <a:rPr lang="ja-JP" altLang="en-US" sz="1700" dirty="0" smtClean="0">
                          <a:latin typeface="함초롬돋움" panose="020B0604000101010101" pitchFamily="50" charset="-127"/>
                          <a:ea typeface="함초롬돋움" panose="020B0604000101010101" pitchFamily="50" charset="-127"/>
                          <a:cs typeface="함초롬돋움" panose="020B0604000101010101" pitchFamily="50" charset="-127"/>
                        </a:rPr>
                        <a:t>お知らせのテーブル</a:t>
                      </a:r>
                      <a:endParaRPr lang="en-US" altLang="ko-KR" sz="7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22406014"/>
                  </a:ext>
                </a:extLst>
              </a:tr>
              <a:tr h="20496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プロジェクト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インディスポンサー</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81465493"/>
                  </a:ext>
                </a:extLst>
              </a:tr>
              <a:tr h="347258">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テーブル名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TeamAAdmin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710508615"/>
                  </a:ext>
                </a:extLst>
              </a:tr>
              <a:tr h="20496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2019/09/19</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4162046030"/>
                  </a:ext>
                </a:extLst>
              </a:tr>
              <a:tr h="20496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お知らせのテーブル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940807472"/>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885584750"/>
              </p:ext>
            </p:extLst>
          </p:nvPr>
        </p:nvGraphicFramePr>
        <p:xfrm>
          <a:off x="4637202" y="2781887"/>
          <a:ext cx="4388218" cy="2973525"/>
        </p:xfrm>
        <a:graphic>
          <a:graphicData uri="http://schemas.openxmlformats.org/drawingml/2006/table">
            <a:tbl>
              <a:tblPr firstRow="1" firstCol="1" bandRow="1">
                <a:tableStyleId>{46F890A9-2807-4EBB-B81D-B2AA78EC7F39}</a:tableStyleId>
              </a:tblPr>
              <a:tblGrid>
                <a:gridCol w="860098">
                  <a:extLst>
                    <a:ext uri="{9D8B030D-6E8A-4147-A177-3AD203B41FA5}">
                      <a16:colId xmlns:a16="http://schemas.microsoft.com/office/drawing/2014/main" val="1963142236"/>
                    </a:ext>
                  </a:extLst>
                </a:gridCol>
                <a:gridCol w="869361">
                  <a:extLst>
                    <a:ext uri="{9D8B030D-6E8A-4147-A177-3AD203B41FA5}">
                      <a16:colId xmlns:a16="http://schemas.microsoft.com/office/drawing/2014/main" val="1689341677"/>
                    </a:ext>
                  </a:extLst>
                </a:gridCol>
                <a:gridCol w="690365">
                  <a:extLst>
                    <a:ext uri="{9D8B030D-6E8A-4147-A177-3AD203B41FA5}">
                      <a16:colId xmlns:a16="http://schemas.microsoft.com/office/drawing/2014/main" val="976808062"/>
                    </a:ext>
                  </a:extLst>
                </a:gridCol>
                <a:gridCol w="1968394">
                  <a:extLst>
                    <a:ext uri="{9D8B030D-6E8A-4147-A177-3AD203B41FA5}">
                      <a16:colId xmlns:a16="http://schemas.microsoft.com/office/drawing/2014/main" val="1526767898"/>
                    </a:ext>
                  </a:extLst>
                </a:gridCol>
              </a:tblGrid>
              <a:tr h="315579">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コラム名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NULL</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693973116"/>
                  </a:ext>
                </a:extLst>
              </a:tr>
              <a:tr h="269311">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notice_id</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お知らせの掲示物の番号</a:t>
                      </a:r>
                      <a:r>
                        <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PK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728064903"/>
                  </a:ext>
                </a:extLst>
              </a:tr>
              <a:tr h="269311">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title</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Varchar(200)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お知らせの掲示物のタイトル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959148520"/>
                  </a:ext>
                </a:extLst>
              </a:tr>
              <a:tr h="351273">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reg_DATETIME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掲示物の登録</a:t>
                      </a:r>
                      <a:r>
                        <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一時</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315192323"/>
                  </a:ext>
                </a:extLst>
              </a:tr>
              <a:tr h="351273">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content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Varchar(2000)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掲示物の内容</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397493613"/>
                  </a:ext>
                </a:extLst>
              </a:tr>
              <a:tr h="269311">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highlight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200106748"/>
                  </a:ext>
                </a:extLst>
              </a:tr>
              <a:tr h="257572">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hit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908825946"/>
                  </a:ext>
                </a:extLst>
              </a:tr>
              <a:tr h="351273">
                <a:tc>
                  <a:txBody>
                    <a:bodyPr/>
                    <a:lstStyle/>
                    <a:p>
                      <a:pPr algn="just"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admin_email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FK. </a:t>
                      </a: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TeamAAdmin</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の</a:t>
                      </a:r>
                      <a:r>
                        <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admin_email</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参照</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960167060"/>
                  </a:ext>
                </a:extLst>
              </a:tr>
              <a:tr h="269311">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media1</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Varchar(500)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878346448"/>
                  </a:ext>
                </a:extLst>
              </a:tr>
              <a:tr h="269311">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media2</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Varchar(500)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767925890"/>
                  </a:ext>
                </a:extLst>
              </a:tr>
            </a:tbl>
          </a:graphicData>
        </a:graphic>
      </p:graphicFrame>
    </p:spTree>
    <p:extLst>
      <p:ext uri="{BB962C8B-B14F-4D97-AF65-F5344CB8AC3E}">
        <p14:creationId xmlns:p14="http://schemas.microsoft.com/office/powerpoint/2010/main" val="431133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pPr/>
              <a:t>23</a:t>
            </a:fld>
            <a:endParaRPr lang="ko-KR" altLang="en-US" dirty="0"/>
          </a:p>
        </p:txBody>
      </p:sp>
      <p:sp>
        <p:nvSpPr>
          <p:cNvPr id="6" name="제목 5"/>
          <p:cNvSpPr>
            <a:spLocks noGrp="1"/>
          </p:cNvSpPr>
          <p:nvPr>
            <p:ph type="title"/>
          </p:nvPr>
        </p:nvSpPr>
        <p:spPr>
          <a:prstGeom prst="rect">
            <a:avLst/>
          </a:prstGeom>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テーブル明細書</a:t>
            </a:r>
            <a:endParaRPr lang="ko-KR" altLang="en-US" dirty="0"/>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graphicFrame>
        <p:nvGraphicFramePr>
          <p:cNvPr id="2" name="표 1"/>
          <p:cNvGraphicFramePr>
            <a:graphicFrameLocks noGrp="1"/>
          </p:cNvGraphicFramePr>
          <p:nvPr>
            <p:extLst>
              <p:ext uri="{D42A27DB-BD31-4B8C-83A1-F6EECF244321}">
                <p14:modId xmlns:p14="http://schemas.microsoft.com/office/powerpoint/2010/main" val="3482204251"/>
              </p:ext>
            </p:extLst>
          </p:nvPr>
        </p:nvGraphicFramePr>
        <p:xfrm>
          <a:off x="185051" y="1438821"/>
          <a:ext cx="4254014" cy="1316885"/>
        </p:xfrm>
        <a:graphic>
          <a:graphicData uri="http://schemas.openxmlformats.org/drawingml/2006/table">
            <a:tbl>
              <a:tblPr firstRow="1" firstCol="1" bandRow="1">
                <a:tableStyleId>{46F890A9-2807-4EBB-B81D-B2AA78EC7F39}</a:tableStyleId>
              </a:tblPr>
              <a:tblGrid>
                <a:gridCol w="930565">
                  <a:extLst>
                    <a:ext uri="{9D8B030D-6E8A-4147-A177-3AD203B41FA5}">
                      <a16:colId xmlns:a16="http://schemas.microsoft.com/office/drawing/2014/main" val="1965542567"/>
                    </a:ext>
                  </a:extLst>
                </a:gridCol>
                <a:gridCol w="1196442">
                  <a:extLst>
                    <a:ext uri="{9D8B030D-6E8A-4147-A177-3AD203B41FA5}">
                      <a16:colId xmlns:a16="http://schemas.microsoft.com/office/drawing/2014/main" val="2672187121"/>
                    </a:ext>
                  </a:extLst>
                </a:gridCol>
                <a:gridCol w="598218">
                  <a:extLst>
                    <a:ext uri="{9D8B030D-6E8A-4147-A177-3AD203B41FA5}">
                      <a16:colId xmlns:a16="http://schemas.microsoft.com/office/drawing/2014/main" val="542638206"/>
                    </a:ext>
                  </a:extLst>
                </a:gridCol>
                <a:gridCol w="1528789">
                  <a:extLst>
                    <a:ext uri="{9D8B030D-6E8A-4147-A177-3AD203B41FA5}">
                      <a16:colId xmlns:a16="http://schemas.microsoft.com/office/drawing/2014/main" val="4210436576"/>
                    </a:ext>
                  </a:extLst>
                </a:gridCol>
              </a:tblGrid>
              <a:tr h="333995">
                <a:tc gridSpan="4">
                  <a:txBody>
                    <a:bodyPr/>
                    <a:lstStyle/>
                    <a:p>
                      <a:pPr algn="ctr" eaLnBrk="1" latinLnBrk="1" hangingPunct="1">
                        <a:defRPr/>
                      </a:pPr>
                      <a:r>
                        <a:rPr lang="ja-JP" altLang="en-US" sz="1700" dirty="0" smtClean="0">
                          <a:latin typeface="함초롬돋움" panose="020B0604000101010101" pitchFamily="50" charset="-127"/>
                          <a:ea typeface="함초롬돋움" panose="020B0604000101010101" pitchFamily="50" charset="-127"/>
                          <a:cs typeface="함초롬돋움" panose="020B0604000101010101" pitchFamily="50" charset="-127"/>
                        </a:rPr>
                        <a:t>お問い合わせ・返事のテーブル</a:t>
                      </a:r>
                      <a:endParaRPr lang="en-US" altLang="ko-KR" sz="7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748387852"/>
                  </a:ext>
                </a:extLst>
              </a:tr>
              <a:tr h="222474">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プロジェクト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インディスポンサー</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442089088"/>
                  </a:ext>
                </a:extLst>
              </a:tr>
              <a:tr h="222474">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テーブル名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TeamAAdmin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573230952"/>
                  </a:ext>
                </a:extLst>
              </a:tr>
              <a:tr h="222474">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2019/09/19</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488122817"/>
                  </a:ext>
                </a:extLst>
              </a:tr>
              <a:tr h="222474">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お問い合わせ・返事のテーブル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764456680"/>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718571134"/>
              </p:ext>
            </p:extLst>
          </p:nvPr>
        </p:nvGraphicFramePr>
        <p:xfrm>
          <a:off x="185051" y="2729187"/>
          <a:ext cx="4254011" cy="2976931"/>
        </p:xfrm>
        <a:graphic>
          <a:graphicData uri="http://schemas.openxmlformats.org/drawingml/2006/table">
            <a:tbl>
              <a:tblPr firstRow="1" firstCol="1" bandRow="1">
                <a:tableStyleId>{46F890A9-2807-4EBB-B81D-B2AA78EC7F39}</a:tableStyleId>
              </a:tblPr>
              <a:tblGrid>
                <a:gridCol w="906205">
                  <a:extLst>
                    <a:ext uri="{9D8B030D-6E8A-4147-A177-3AD203B41FA5}">
                      <a16:colId xmlns:a16="http://schemas.microsoft.com/office/drawing/2014/main" val="3671829090"/>
                    </a:ext>
                  </a:extLst>
                </a:gridCol>
                <a:gridCol w="1032472">
                  <a:extLst>
                    <a:ext uri="{9D8B030D-6E8A-4147-A177-3AD203B41FA5}">
                      <a16:colId xmlns:a16="http://schemas.microsoft.com/office/drawing/2014/main" val="1291114549"/>
                    </a:ext>
                  </a:extLst>
                </a:gridCol>
                <a:gridCol w="720080">
                  <a:extLst>
                    <a:ext uri="{9D8B030D-6E8A-4147-A177-3AD203B41FA5}">
                      <a16:colId xmlns:a16="http://schemas.microsoft.com/office/drawing/2014/main" val="2107488762"/>
                    </a:ext>
                  </a:extLst>
                </a:gridCol>
                <a:gridCol w="1595254">
                  <a:extLst>
                    <a:ext uri="{9D8B030D-6E8A-4147-A177-3AD203B41FA5}">
                      <a16:colId xmlns:a16="http://schemas.microsoft.com/office/drawing/2014/main" val="1776916829"/>
                    </a:ext>
                  </a:extLst>
                </a:gridCol>
              </a:tblGrid>
              <a:tr h="332447">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コラム名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NULL</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977718376"/>
                  </a:ext>
                </a:extLst>
              </a:tr>
              <a:tr h="283708">
                <a:tc>
                  <a:txBody>
                    <a:bodyPr/>
                    <a:lstStyle/>
                    <a:p>
                      <a:pPr algn="just"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inquery_id</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お問い合わせの</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 </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PK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084299898"/>
                  </a:ext>
                </a:extLst>
              </a:tr>
              <a:tr h="359921">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title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VARCHAR(200)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お問い合わせの</a:t>
                      </a:r>
                      <a:r>
                        <a:rPr lang="ja-JP" alt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68109523"/>
                  </a:ext>
                </a:extLst>
              </a:tr>
              <a:tr h="351783">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reg_DATETIME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お問い合わせの登録一時</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92599212"/>
                  </a:ext>
                </a:extLst>
              </a:tr>
              <a:tr h="401556">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comment_DATETIME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Datetime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お問い合わせの返事一時</a:t>
                      </a:r>
                      <a:endPar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808947338"/>
                  </a:ext>
                </a:extLst>
              </a:tr>
              <a:tr h="527674">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会員の</a:t>
                      </a:r>
                      <a:r>
                        <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(FK </a:t>
                      </a:r>
                      <a:r>
                        <a:rPr lang="en-US" sz="900" kern="1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TeamAMember</a:t>
                      </a:r>
                      <a:r>
                        <a:rPr lang="ja-JP" alt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の</a:t>
                      </a:r>
                      <a:r>
                        <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参照</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788406994"/>
                  </a:ext>
                </a:extLst>
              </a:tr>
              <a:tr h="359921">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content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VARCHAR(2000)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お問い合わせの内容</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549853372"/>
                  </a:ext>
                </a:extLst>
              </a:tr>
              <a:tr h="359921">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comment</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VARCHAR(2000)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お問い合わせの返事</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887549880"/>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1685804456"/>
              </p:ext>
            </p:extLst>
          </p:nvPr>
        </p:nvGraphicFramePr>
        <p:xfrm>
          <a:off x="4572004" y="1434932"/>
          <a:ext cx="4453439" cy="1100089"/>
        </p:xfrm>
        <a:graphic>
          <a:graphicData uri="http://schemas.openxmlformats.org/drawingml/2006/table">
            <a:tbl>
              <a:tblPr firstRow="1" firstCol="1" bandRow="1">
                <a:tableStyleId>{46F890A9-2807-4EBB-B81D-B2AA78EC7F39}</a:tableStyleId>
              </a:tblPr>
              <a:tblGrid>
                <a:gridCol w="936100">
                  <a:extLst>
                    <a:ext uri="{9D8B030D-6E8A-4147-A177-3AD203B41FA5}">
                      <a16:colId xmlns:a16="http://schemas.microsoft.com/office/drawing/2014/main" val="4241627298"/>
                    </a:ext>
                  </a:extLst>
                </a:gridCol>
                <a:gridCol w="1290620">
                  <a:extLst>
                    <a:ext uri="{9D8B030D-6E8A-4147-A177-3AD203B41FA5}">
                      <a16:colId xmlns:a16="http://schemas.microsoft.com/office/drawing/2014/main" val="2616925486"/>
                    </a:ext>
                  </a:extLst>
                </a:gridCol>
                <a:gridCol w="697909">
                  <a:extLst>
                    <a:ext uri="{9D8B030D-6E8A-4147-A177-3AD203B41FA5}">
                      <a16:colId xmlns:a16="http://schemas.microsoft.com/office/drawing/2014/main" val="667324437"/>
                    </a:ext>
                  </a:extLst>
                </a:gridCol>
                <a:gridCol w="1528810">
                  <a:extLst>
                    <a:ext uri="{9D8B030D-6E8A-4147-A177-3AD203B41FA5}">
                      <a16:colId xmlns:a16="http://schemas.microsoft.com/office/drawing/2014/main" val="826006272"/>
                    </a:ext>
                  </a:extLst>
                </a:gridCol>
              </a:tblGrid>
              <a:tr h="311897">
                <a:tc gridSpan="4">
                  <a:txBody>
                    <a:bodyPr/>
                    <a:lstStyle/>
                    <a:p>
                      <a:pPr algn="ctr" eaLnBrk="1" latinLnBrk="1" hangingPunct="1">
                        <a:defRPr/>
                      </a:pPr>
                      <a:r>
                        <a:rPr lang="ja-JP" altLang="en-US" sz="1700" dirty="0" smtClean="0">
                          <a:latin typeface="함초롬돋움" panose="020B0604000101010101" pitchFamily="50" charset="-127"/>
                          <a:ea typeface="함초롬돋움" panose="020B0604000101010101" pitchFamily="50" charset="-127"/>
                          <a:cs typeface="함초롬돋움" panose="020B0604000101010101" pitchFamily="50" charset="-127"/>
                        </a:rPr>
                        <a:t>使用者情報のテーブル</a:t>
                      </a:r>
                      <a:endParaRPr lang="en-US" altLang="ko-KR" sz="7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95629550"/>
                  </a:ext>
                </a:extLst>
              </a:tr>
              <a:tr h="197048">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プロジェクト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インディスポンサー</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74944342"/>
                  </a:ext>
                </a:extLst>
              </a:tr>
              <a:tr h="197048">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DB</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テーブル名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TeamAAdmin</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098240362"/>
                  </a:ext>
                </a:extLst>
              </a:tr>
              <a:tr h="197048">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2019/09/19</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117394061"/>
                  </a:ext>
                </a:extLst>
              </a:tr>
              <a:tr h="197048">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gridSpan="3">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使用者情報のテーブル</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862349534"/>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3850804162"/>
              </p:ext>
            </p:extLst>
          </p:nvPr>
        </p:nvGraphicFramePr>
        <p:xfrm>
          <a:off x="4572001" y="2535024"/>
          <a:ext cx="4453418" cy="3171094"/>
        </p:xfrm>
        <a:graphic>
          <a:graphicData uri="http://schemas.openxmlformats.org/drawingml/2006/table">
            <a:tbl>
              <a:tblPr firstRow="1" firstCol="1" bandRow="1">
                <a:tableStyleId>{46F890A9-2807-4EBB-B81D-B2AA78EC7F39}</a:tableStyleId>
              </a:tblPr>
              <a:tblGrid>
                <a:gridCol w="977714">
                  <a:extLst>
                    <a:ext uri="{9D8B030D-6E8A-4147-A177-3AD203B41FA5}">
                      <a16:colId xmlns:a16="http://schemas.microsoft.com/office/drawing/2014/main" val="3983521585"/>
                    </a:ext>
                  </a:extLst>
                </a:gridCol>
                <a:gridCol w="1016353">
                  <a:extLst>
                    <a:ext uri="{9D8B030D-6E8A-4147-A177-3AD203B41FA5}">
                      <a16:colId xmlns:a16="http://schemas.microsoft.com/office/drawing/2014/main" val="4493730"/>
                    </a:ext>
                  </a:extLst>
                </a:gridCol>
                <a:gridCol w="664689">
                  <a:extLst>
                    <a:ext uri="{9D8B030D-6E8A-4147-A177-3AD203B41FA5}">
                      <a16:colId xmlns:a16="http://schemas.microsoft.com/office/drawing/2014/main" val="2520604458"/>
                    </a:ext>
                  </a:extLst>
                </a:gridCol>
                <a:gridCol w="1794662">
                  <a:extLst>
                    <a:ext uri="{9D8B030D-6E8A-4147-A177-3AD203B41FA5}">
                      <a16:colId xmlns:a16="http://schemas.microsoft.com/office/drawing/2014/main" val="2457118897"/>
                    </a:ext>
                  </a:extLst>
                </a:gridCol>
              </a:tblGrid>
              <a:tr h="276141">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コラム名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NULL</a:t>
                      </a: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053419991"/>
                  </a:ext>
                </a:extLst>
              </a:tr>
              <a:tr h="235657">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Not null</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使用者の</a:t>
                      </a:r>
                      <a:r>
                        <a:rPr lang="en-US" altLang="ja-JP"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r>
                        <a:rPr 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PK</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509004318"/>
                  </a:ext>
                </a:extLst>
              </a:tr>
              <a:tr h="235657">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name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VARCHAR(50)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使用者の名前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807296922"/>
                  </a:ext>
                </a:extLst>
              </a:tr>
              <a:tr h="225384">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birth</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CHAR(8)</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使用者の誕生日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427774063"/>
                  </a:ext>
                </a:extLst>
              </a:tr>
              <a:tr h="235657">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phone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VARCHAR(20)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使用者の電話番号</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66501815"/>
                  </a:ext>
                </a:extLst>
              </a:tr>
              <a:tr h="235657">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password</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VARCHAR(50)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使用者のパスワード</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584400281"/>
                  </a:ext>
                </a:extLst>
              </a:tr>
              <a:tr h="225384">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creater_name</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VARCHAR(50)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創作者の名</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871742015"/>
                  </a:ext>
                </a:extLst>
              </a:tr>
              <a:tr h="235657">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bank_account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創作者の口座番号</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32755291"/>
                  </a:ext>
                </a:extLst>
              </a:tr>
              <a:tr h="333545">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donation_accept</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CHAR(1)</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後援</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732155338"/>
                  </a:ext>
                </a:extLst>
              </a:tr>
              <a:tr h="235657">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level</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CHAR(1)</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使用者・創作者の区別</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3532652904"/>
                  </a:ext>
                </a:extLst>
              </a:tr>
              <a:tr h="225384">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status</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CHAR(1)</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休眠アカウント可否</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1635171105"/>
                  </a:ext>
                </a:extLst>
              </a:tr>
              <a:tr h="235657">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sns</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創作者</a:t>
                      </a:r>
                      <a:r>
                        <a:rPr lang="ko-KR"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kern="100" dirty="0" err="1">
                          <a:effectLst/>
                          <a:latin typeface="함초롬돋움" panose="020B0604000101010101" pitchFamily="50" charset="-127"/>
                          <a:ea typeface="함초롬돋움" panose="020B0604000101010101" pitchFamily="50" charset="-127"/>
                          <a:cs typeface="함초롬돋움" panose="020B0604000101010101" pitchFamily="50" charset="-127"/>
                        </a:rPr>
                        <a:t>sns</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629216106"/>
                  </a:ext>
                </a:extLst>
              </a:tr>
              <a:tr h="235657">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other_address</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en-US" sz="900" kern="100">
                          <a:effectLst/>
                          <a:latin typeface="함초롬돋움" panose="020B0604000101010101" pitchFamily="50" charset="-127"/>
                          <a:ea typeface="함초롬돋움" panose="020B0604000101010101" pitchFamily="50" charset="-127"/>
                          <a:cs typeface="함초롬돋움" panose="020B0604000101010101" pitchFamily="50" charset="-127"/>
                        </a:rPr>
                        <a:t>VARCHAR(100)</a:t>
                      </a:r>
                      <a:endParaRPr lang="ko-KR" sz="900" kern="1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ctr" latinLnBrk="1">
                        <a:lnSpc>
                          <a:spcPct val="115000"/>
                        </a:lnSpc>
                        <a:spcAft>
                          <a:spcPts val="0"/>
                        </a:spcAft>
                      </a:pPr>
                      <a:r>
                        <a:rPr lang="en-US" sz="900" kern="1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tc>
                  <a:txBody>
                    <a:bodyPr/>
                    <a:lstStyle/>
                    <a:p>
                      <a:pPr algn="just" latinLnBrk="1">
                        <a:lnSpc>
                          <a:spcPct val="115000"/>
                        </a:lnSpc>
                        <a:spcAft>
                          <a:spcPts val="0"/>
                        </a:spcAft>
                      </a:pPr>
                      <a:r>
                        <a:rPr lang="ja-JP" altLang="en-US" sz="900" kern="1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創作者の連絡先</a:t>
                      </a:r>
                      <a:endParaRPr lang="ko-KR" sz="900" kern="1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nchor="ctr"/>
                </a:tc>
                <a:extLst>
                  <a:ext uri="{0D108BD9-81ED-4DB2-BD59-A6C34878D82A}">
                    <a16:rowId xmlns:a16="http://schemas.microsoft.com/office/drawing/2014/main" val="2535645056"/>
                  </a:ext>
                </a:extLst>
              </a:tr>
            </a:tbl>
          </a:graphicData>
        </a:graphic>
      </p:graphicFrame>
    </p:spTree>
    <p:extLst>
      <p:ext uri="{BB962C8B-B14F-4D97-AF65-F5344CB8AC3E}">
        <p14:creationId xmlns:p14="http://schemas.microsoft.com/office/powerpoint/2010/main" val="34715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5. </a:t>
            </a:r>
            <a:r>
              <a:rPr lang="ja-JP" altLang="en-US" sz="1600" dirty="0">
                <a:latin typeface="함초롬돋움" panose="020B0604000101010101" pitchFamily="50" charset="-127"/>
                <a:ea typeface="함초롬돋움" panose="020B0604000101010101" pitchFamily="50" charset="-127"/>
                <a:cs typeface="함초롬돋움" panose="020B0604000101010101" pitchFamily="50" charset="-127"/>
              </a:rPr>
              <a:t>サーバー</a:t>
            </a:r>
            <a:r>
              <a:rPr lang="ko-KR"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API</a:t>
            </a:r>
            <a:endParaRPr lang="ko-KR" altLang="en-US" sz="16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슬라이드 번호 개체 틀 2"/>
          <p:cNvSpPr>
            <a:spLocks noGrp="1"/>
          </p:cNvSpPr>
          <p:nvPr>
            <p:ph type="sldNum" sz="quarter" idx="4"/>
          </p:nvPr>
        </p:nvSpPr>
        <p:spPr/>
        <p:txBody>
          <a:bodyPr/>
          <a:lstStyle/>
          <a:p>
            <a:fld id="{61AA835D-8947-4686-9B80-1C1BEEAA91EC}" type="slidenum">
              <a:rPr lang="ko-KR" altLang="en-US" smtClean="0"/>
              <a:pPr/>
              <a:t>24</a:t>
            </a:fld>
            <a:endParaRPr lang="ko-KR" altLang="en-US" dirty="0"/>
          </a:p>
        </p:txBody>
      </p:sp>
    </p:spTree>
    <p:extLst>
      <p:ext uri="{BB962C8B-B14F-4D97-AF65-F5344CB8AC3E}">
        <p14:creationId xmlns:p14="http://schemas.microsoft.com/office/powerpoint/2010/main" val="1117503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pPr/>
              <a:t>25</a:t>
            </a:fld>
            <a:endParaRPr lang="ko-KR" altLang="en-US" dirty="0"/>
          </a:p>
        </p:txBody>
      </p:sp>
      <p:sp>
        <p:nvSpPr>
          <p:cNvPr id="6" name="제목 5"/>
          <p:cNvSpPr>
            <a:spLocks noGrp="1"/>
          </p:cNvSpPr>
          <p:nvPr>
            <p:ph type="title"/>
          </p:nvPr>
        </p:nvSpPr>
        <p:spPr>
          <a:prstGeom prst="rect">
            <a:avLst/>
          </a:prstGeom>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サーバ</a:t>
            </a:r>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ー</a:t>
            </a:r>
            <a:r>
              <a:rPr lang="en-US" altLang="ja-JP" dirty="0" smtClean="0">
                <a:latin typeface="함초롬돋움" panose="020B0604000101010101" pitchFamily="50" charset="-127"/>
                <a:ea typeface="함초롬돋움" panose="020B0604000101010101" pitchFamily="50" charset="-127"/>
                <a:cs typeface="함초롬돋움" panose="020B0604000101010101" pitchFamily="50" charset="-127"/>
              </a:rPr>
              <a:t>API</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4054412975"/>
              </p:ext>
            </p:extLst>
          </p:nvPr>
        </p:nvGraphicFramePr>
        <p:xfrm>
          <a:off x="982676" y="2564904"/>
          <a:ext cx="6912772" cy="2459349"/>
        </p:xfrm>
        <a:graphic>
          <a:graphicData uri="http://schemas.openxmlformats.org/drawingml/2006/table">
            <a:tbl>
              <a:tblPr firstRow="1" firstCol="1" bandRow="1">
                <a:tableStyleId>{46F890A9-2807-4EBB-B81D-B2AA78EC7F39}</a:tableStyleId>
              </a:tblPr>
              <a:tblGrid>
                <a:gridCol w="1728193">
                  <a:extLst>
                    <a:ext uri="{9D8B030D-6E8A-4147-A177-3AD203B41FA5}">
                      <a16:colId xmlns:a16="http://schemas.microsoft.com/office/drawing/2014/main" val="933275028"/>
                    </a:ext>
                  </a:extLst>
                </a:gridCol>
                <a:gridCol w="1728193">
                  <a:extLst>
                    <a:ext uri="{9D8B030D-6E8A-4147-A177-3AD203B41FA5}">
                      <a16:colId xmlns:a16="http://schemas.microsoft.com/office/drawing/2014/main" val="657626188"/>
                    </a:ext>
                  </a:extLst>
                </a:gridCol>
                <a:gridCol w="1728193">
                  <a:extLst>
                    <a:ext uri="{9D8B030D-6E8A-4147-A177-3AD203B41FA5}">
                      <a16:colId xmlns:a16="http://schemas.microsoft.com/office/drawing/2014/main" val="1422587573"/>
                    </a:ext>
                  </a:extLst>
                </a:gridCol>
                <a:gridCol w="1728193">
                  <a:extLst>
                    <a:ext uri="{9D8B030D-6E8A-4147-A177-3AD203B41FA5}">
                      <a16:colId xmlns:a16="http://schemas.microsoft.com/office/drawing/2014/main" val="465701535"/>
                    </a:ext>
                  </a:extLst>
                </a:gridCol>
              </a:tblGrid>
              <a:tr h="235688">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99131494"/>
                  </a:ext>
                </a:extLst>
              </a:tr>
              <a:tr h="235688">
                <a:tc>
                  <a:txBody>
                    <a:bodyPr/>
                    <a:lstStyle/>
                    <a:p>
                      <a:pPr>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header:msg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OK</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b="0" i="0" kern="1200" dirty="0" smtClean="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正常作動時の</a:t>
                      </a:r>
                      <a:r>
                        <a:rPr lang="en-US" altLang="ja-JP" sz="1000" b="0" i="0" kern="1200" dirty="0" smtClean="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OK</a:t>
                      </a:r>
                      <a:r>
                        <a:rPr lang="ja-JP" altLang="en-US" sz="1000" b="0" i="0" kern="1200" dirty="0" smtClean="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文を表示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153167621"/>
                  </a:ext>
                </a:extLst>
              </a:tr>
              <a:tr h="235688">
                <a:tc>
                  <a:txBody>
                    <a:bodyPr/>
                    <a:lstStyle/>
                    <a:p>
                      <a:pPr>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header:code</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200</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b="0" i="0" kern="1200" dirty="0" smtClean="0">
                          <a:solidFill>
                            <a:schemeClr val="dk1"/>
                          </a:solidFill>
                          <a:effectLst/>
                          <a:latin typeface="함초롬돋움" panose="020B0604000101010101" pitchFamily="50" charset="-127"/>
                          <a:ea typeface="함초롬돋움" panose="020B0604000101010101" pitchFamily="50" charset="-127"/>
                          <a:cs typeface="함초롬돋움" panose="020B0604000101010101" pitchFamily="50" charset="-127"/>
                        </a:rPr>
                        <a:t>正常作動時</a:t>
                      </a:r>
                      <a:r>
                        <a:rPr lang="en-US" altLang="ko-KR"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200</a:t>
                      </a: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コードに表示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586914348"/>
                  </a:ext>
                </a:extLst>
              </a:tr>
              <a:tr h="235688">
                <a:tc gridSpan="4">
                  <a:txBody>
                    <a:bodyPr/>
                    <a:lstStyle/>
                    <a:p>
                      <a:pPr>
                        <a:lnSpc>
                          <a:spcPct val="107000"/>
                        </a:lnSpc>
                        <a:spcAft>
                          <a:spcPts val="0"/>
                        </a:spcAft>
                        <a:tabLst>
                          <a:tab pos="2190750" algn="l"/>
                        </a:tabLs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12640599"/>
                  </a:ext>
                </a:extLst>
              </a:tr>
              <a:tr h="1516597">
                <a:tc gridSpan="4">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	"header": {</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msg</a:t>
                      </a: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 "OK",</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		"code": "200"</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317992997"/>
                  </a:ext>
                </a:extLst>
              </a:tr>
            </a:tbl>
          </a:graphicData>
        </a:graphic>
      </p:graphicFrame>
      <p:sp>
        <p:nvSpPr>
          <p:cNvPr id="11" name="직사각형 10"/>
          <p:cNvSpPr/>
          <p:nvPr/>
        </p:nvSpPr>
        <p:spPr>
          <a:xfrm>
            <a:off x="982679" y="1721816"/>
            <a:ext cx="6912771" cy="6613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latinLnBrk="0" hangingPunct="0">
              <a:spcBef>
                <a:spcPct val="0"/>
              </a:spcBef>
              <a:spcAft>
                <a:spcPct val="0"/>
              </a:spcAft>
              <a:tabLst>
                <a:tab pos="2022281" algn="l"/>
              </a:tabLs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Base URL :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hlinkClick r:id="rId3"/>
              </a:rPr>
              <a:t>http://localhost:8080/IndieSponsor/rest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eaLnBrk="0" fontAlgn="base" latinLnBrk="0" hangingPunct="0">
              <a:spcBef>
                <a:spcPct val="0"/>
              </a:spcBef>
              <a:spcAft>
                <a:spcPct val="0"/>
              </a:spcAft>
              <a:tabLst>
                <a:tab pos="2022281" algn="l"/>
              </a:tabLs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header</a:t>
            </a:r>
            <a:endParaRPr lang="en-US" altLang="ko-KR" sz="1846"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8" name="Text Placeholder 1">
            <a:extLst>
              <a:ext uri="{FF2B5EF4-FFF2-40B4-BE49-F238E27FC236}">
                <a16:creationId xmlns:a16="http://schemas.microsoft.com/office/drawing/2014/main" id="{B18C69FE-E2D7-4C93-A960-3B66BA44505B}"/>
              </a:ext>
            </a:extLst>
          </p:cNvPr>
          <p:cNvSpPr txBox="1">
            <a:spLocks/>
          </p:cNvSpPr>
          <p:nvPr/>
        </p:nvSpPr>
        <p:spPr>
          <a:xfrm>
            <a:off x="251520" y="465053"/>
            <a:ext cx="3504587"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smtClean="0">
                <a:solidFill>
                  <a:schemeClr val="tx1">
                    <a:lumMod val="75000"/>
                    <a:lumOff val="25000"/>
                  </a:schemeClr>
                </a:solidFill>
              </a:rPr>
              <a:t>共通事項</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920390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pPr/>
              <a:t>26</a:t>
            </a:fld>
            <a:endParaRPr lang="ko-KR" altLang="en-US" dirty="0"/>
          </a:p>
        </p:txBody>
      </p:sp>
      <p:sp>
        <p:nvSpPr>
          <p:cNvPr id="6" name="제목 5"/>
          <p:cNvSpPr>
            <a:spLocks noGrp="1"/>
          </p:cNvSpPr>
          <p:nvPr>
            <p:ph type="title"/>
          </p:nvPr>
        </p:nvSpPr>
        <p:spPr>
          <a:prstGeom prst="rect">
            <a:avLst/>
          </a:prstGeom>
        </p:spPr>
        <p:txBody>
          <a:bodyPr/>
          <a:lstStyle/>
          <a:p>
            <a:r>
              <a:rPr lang="ja-JP" altLang="en-US" dirty="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sp>
        <p:nvSpPr>
          <p:cNvPr id="23" name="Text Placeholder 1">
            <a:extLst>
              <a:ext uri="{FF2B5EF4-FFF2-40B4-BE49-F238E27FC236}">
                <a16:creationId xmlns:a16="http://schemas.microsoft.com/office/drawing/2014/main" id="{B18C69FE-E2D7-4C93-A960-3B66BA44505B}"/>
              </a:ext>
            </a:extLst>
          </p:cNvPr>
          <p:cNvSpPr txBox="1">
            <a:spLocks/>
          </p:cNvSpPr>
          <p:nvPr/>
        </p:nvSpPr>
        <p:spPr>
          <a:xfrm>
            <a:off x="251520" y="465053"/>
            <a:ext cx="3504587"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a:solidFill>
                  <a:schemeClr val="tx1">
                    <a:lumMod val="75000"/>
                    <a:lumOff val="25000"/>
                  </a:schemeClr>
                </a:solidFill>
              </a:rPr>
              <a:t>会員</a:t>
            </a:r>
            <a:r>
              <a:rPr lang="ko-KR" altLang="en-US" sz="2954" dirty="0" smtClean="0">
                <a:solidFill>
                  <a:schemeClr val="tx1">
                    <a:lumMod val="75000"/>
                    <a:lumOff val="25000"/>
                  </a:schemeClr>
                </a:solidFill>
              </a:rPr>
              <a:t> </a:t>
            </a:r>
            <a:r>
              <a:rPr lang="en-US" altLang="ko-KR"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API</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1" name="직사각형 20"/>
          <p:cNvSpPr/>
          <p:nvPr/>
        </p:nvSpPr>
        <p:spPr>
          <a:xfrm>
            <a:off x="251520" y="1681308"/>
            <a:ext cx="4294409"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POST</a:t>
            </a: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 /member/join</a:t>
            </a: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FormParam</a:t>
            </a:r>
            <a:endPar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ja-JP" altLang="en-US"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共通事項</a:t>
            </a:r>
            <a:r>
              <a:rPr lang="ko-KR" altLang="en-US"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 </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参照</a:t>
            </a:r>
            <a:endPar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graphicFrame>
        <p:nvGraphicFramePr>
          <p:cNvPr id="22" name="표 21"/>
          <p:cNvGraphicFramePr>
            <a:graphicFrameLocks noGrp="1"/>
          </p:cNvGraphicFramePr>
          <p:nvPr>
            <p:extLst>
              <p:ext uri="{D42A27DB-BD31-4B8C-83A1-F6EECF244321}">
                <p14:modId xmlns:p14="http://schemas.microsoft.com/office/powerpoint/2010/main" val="3974047289"/>
              </p:ext>
            </p:extLst>
          </p:nvPr>
        </p:nvGraphicFramePr>
        <p:xfrm>
          <a:off x="251520" y="2774010"/>
          <a:ext cx="4294408" cy="1784962"/>
        </p:xfrm>
        <a:graphic>
          <a:graphicData uri="http://schemas.openxmlformats.org/drawingml/2006/table">
            <a:tbl>
              <a:tblPr firstRow="1" firstCol="1" bandRow="1">
                <a:tableStyleId>{46F890A9-2807-4EBB-B81D-B2AA78EC7F39}</a:tableStyleId>
              </a:tblPr>
              <a:tblGrid>
                <a:gridCol w="1073602">
                  <a:extLst>
                    <a:ext uri="{9D8B030D-6E8A-4147-A177-3AD203B41FA5}">
                      <a16:colId xmlns:a16="http://schemas.microsoft.com/office/drawing/2014/main" val="3502521977"/>
                    </a:ext>
                  </a:extLst>
                </a:gridCol>
                <a:gridCol w="1073602">
                  <a:extLst>
                    <a:ext uri="{9D8B030D-6E8A-4147-A177-3AD203B41FA5}">
                      <a16:colId xmlns:a16="http://schemas.microsoft.com/office/drawing/2014/main" val="254144955"/>
                    </a:ext>
                  </a:extLst>
                </a:gridCol>
                <a:gridCol w="991345">
                  <a:extLst>
                    <a:ext uri="{9D8B030D-6E8A-4147-A177-3AD203B41FA5}">
                      <a16:colId xmlns:a16="http://schemas.microsoft.com/office/drawing/2014/main" val="2600088221"/>
                    </a:ext>
                  </a:extLst>
                </a:gridCol>
                <a:gridCol w="1155859">
                  <a:extLst>
                    <a:ext uri="{9D8B030D-6E8A-4147-A177-3AD203B41FA5}">
                      <a16:colId xmlns:a16="http://schemas.microsoft.com/office/drawing/2014/main" val="299129626"/>
                    </a:ext>
                  </a:extLst>
                </a:gridCol>
              </a:tblGrid>
              <a:tr h="194190">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106476384"/>
                  </a:ext>
                </a:extLst>
              </a:tr>
              <a:tr h="448851">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name</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altLang="ko-KR" sz="10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Hyoen</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お名前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753480821"/>
                  </a:ext>
                </a:extLst>
              </a:tr>
              <a:tr h="376771">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birth</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960202</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生年月日</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918634522"/>
                  </a:ext>
                </a:extLst>
              </a:tr>
              <a:tr h="388379">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Hyeon</a:t>
                      </a:r>
                      <a:endPar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mail.com</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r>
                        <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r>
                        <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303109344"/>
                  </a:ext>
                </a:extLst>
              </a:tr>
              <a:tr h="376771">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password</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1234</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パスワード</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222975521"/>
                  </a:ext>
                </a:extLst>
              </a:tr>
            </a:tbl>
          </a:graphicData>
        </a:graphic>
      </p:graphicFrame>
      <p:sp>
        <p:nvSpPr>
          <p:cNvPr id="24" name="직사각형 23"/>
          <p:cNvSpPr/>
          <p:nvPr/>
        </p:nvSpPr>
        <p:spPr>
          <a:xfrm>
            <a:off x="251520" y="1323704"/>
            <a:ext cx="1462316" cy="3190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95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会員登録</a:t>
            </a:r>
            <a:endParaRPr lang="ko-KR"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5" name="직사각형 24"/>
          <p:cNvSpPr/>
          <p:nvPr/>
        </p:nvSpPr>
        <p:spPr>
          <a:xfrm>
            <a:off x="4664540" y="1678149"/>
            <a:ext cx="4294409"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45488"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POST</a:t>
            </a:r>
          </a:p>
          <a:p>
            <a:pPr indent="445488"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 /member/login</a:t>
            </a:r>
          </a:p>
          <a:p>
            <a:pPr indent="445488"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JSON</a:t>
            </a:r>
          </a:p>
          <a:p>
            <a:pPr indent="445488"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p>
          <a:p>
            <a:pPr indent="445488"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a:t>
            </a: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共通事項</a:t>
            </a: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 </a:t>
            </a:r>
            <a:r>
              <a:rPr lang="ja-JP" altLang="en-US"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参照</a:t>
            </a:r>
            <a:endPar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45488"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graphicFrame>
        <p:nvGraphicFramePr>
          <p:cNvPr id="26" name="표 25"/>
          <p:cNvGraphicFramePr>
            <a:graphicFrameLocks noGrp="1"/>
          </p:cNvGraphicFramePr>
          <p:nvPr>
            <p:extLst>
              <p:ext uri="{D42A27DB-BD31-4B8C-83A1-F6EECF244321}">
                <p14:modId xmlns:p14="http://schemas.microsoft.com/office/powerpoint/2010/main" val="2268749010"/>
              </p:ext>
            </p:extLst>
          </p:nvPr>
        </p:nvGraphicFramePr>
        <p:xfrm>
          <a:off x="4664540" y="2770851"/>
          <a:ext cx="4294409" cy="1037780"/>
        </p:xfrm>
        <a:graphic>
          <a:graphicData uri="http://schemas.openxmlformats.org/drawingml/2006/table">
            <a:tbl>
              <a:tblPr firstRow="1" firstCol="1" bandRow="1">
                <a:tableStyleId>{46F890A9-2807-4EBB-B81D-B2AA78EC7F39}</a:tableStyleId>
              </a:tblPr>
              <a:tblGrid>
                <a:gridCol w="1073602">
                  <a:extLst>
                    <a:ext uri="{9D8B030D-6E8A-4147-A177-3AD203B41FA5}">
                      <a16:colId xmlns:a16="http://schemas.microsoft.com/office/drawing/2014/main" val="3502521977"/>
                    </a:ext>
                  </a:extLst>
                </a:gridCol>
                <a:gridCol w="1073602">
                  <a:extLst>
                    <a:ext uri="{9D8B030D-6E8A-4147-A177-3AD203B41FA5}">
                      <a16:colId xmlns:a16="http://schemas.microsoft.com/office/drawing/2014/main" val="254144955"/>
                    </a:ext>
                  </a:extLst>
                </a:gridCol>
                <a:gridCol w="950764">
                  <a:extLst>
                    <a:ext uri="{9D8B030D-6E8A-4147-A177-3AD203B41FA5}">
                      <a16:colId xmlns:a16="http://schemas.microsoft.com/office/drawing/2014/main" val="2600088221"/>
                    </a:ext>
                  </a:extLst>
                </a:gridCol>
                <a:gridCol w="1196441">
                  <a:extLst>
                    <a:ext uri="{9D8B030D-6E8A-4147-A177-3AD203B41FA5}">
                      <a16:colId xmlns:a16="http://schemas.microsoft.com/office/drawing/2014/main" val="299129626"/>
                    </a:ext>
                  </a:extLst>
                </a:gridCol>
              </a:tblGrid>
              <a:tr h="184614">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106476384"/>
                  </a:ext>
                </a:extLst>
              </a:tr>
              <a:tr h="463825">
                <a:tc>
                  <a:txBody>
                    <a:bodyPr/>
                    <a:lstStyle/>
                    <a:p>
                      <a:pPr>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u="sng" dirty="0" err="1" smtClean="0">
                          <a:effectLst/>
                          <a:latin typeface="함초롬돋움" panose="020B0604000101010101" pitchFamily="50" charset="-127"/>
                          <a:ea typeface="함초롬돋움" panose="020B0604000101010101" pitchFamily="50" charset="-127"/>
                          <a:cs typeface="함초롬돋움" panose="020B0604000101010101" pitchFamily="50" charset="-127"/>
                          <a:hlinkClick r:id="rId3"/>
                        </a:rPr>
                        <a:t>Hyeon</a:t>
                      </a:r>
                      <a:endParaRPr lang="en-US" sz="1000" u="sng" dirty="0" smtClean="0">
                        <a:effectLst/>
                        <a:latin typeface="함초롬돋움" panose="020B0604000101010101" pitchFamily="50" charset="-127"/>
                        <a:ea typeface="함초롬돋움" panose="020B0604000101010101" pitchFamily="50" charset="-127"/>
                        <a:cs typeface="함초롬돋움" panose="020B0604000101010101" pitchFamily="50" charset="-127"/>
                        <a:hlinkClick r:id="rId3"/>
                      </a:endParaRPr>
                    </a:p>
                    <a:p>
                      <a:pPr>
                        <a:lnSpc>
                          <a:spcPct val="107000"/>
                        </a:lnSpc>
                        <a:spcAft>
                          <a:spcPts val="0"/>
                        </a:spcAft>
                      </a:pPr>
                      <a:r>
                        <a:rPr lang="en-US" sz="1000" u="sng" dirty="0" smtClean="0">
                          <a:effectLst/>
                          <a:latin typeface="함초롬돋움" panose="020B0604000101010101" pitchFamily="50" charset="-127"/>
                          <a:ea typeface="함초롬돋움" panose="020B0604000101010101" pitchFamily="50" charset="-127"/>
                          <a:cs typeface="함초롬돋움" panose="020B0604000101010101" pitchFamily="50" charset="-127"/>
                          <a:hlinkClick r:id="rId3"/>
                        </a:rPr>
                        <a:t>@</a:t>
                      </a:r>
                      <a:r>
                        <a:rPr lang="en-US" sz="1000" u="sng" dirty="0">
                          <a:effectLst/>
                          <a:latin typeface="함초롬돋움" panose="020B0604000101010101" pitchFamily="50" charset="-127"/>
                          <a:ea typeface="함초롬돋움" panose="020B0604000101010101" pitchFamily="50" charset="-127"/>
                          <a:cs typeface="함초롬돋움" panose="020B0604000101010101" pitchFamily="50" charset="-127"/>
                          <a:hlinkClick r:id="rId3"/>
                        </a:rPr>
                        <a:t>email.com</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r>
                        <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r>
                        <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753480821"/>
                  </a:ext>
                </a:extLst>
              </a:tr>
              <a:tr h="389341">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password</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1234</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パスワード</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918634522"/>
                  </a:ext>
                </a:extLst>
              </a:tr>
            </a:tbl>
          </a:graphicData>
        </a:graphic>
      </p:graphicFrame>
      <p:sp>
        <p:nvSpPr>
          <p:cNvPr id="27" name="직사각형 26"/>
          <p:cNvSpPr/>
          <p:nvPr/>
        </p:nvSpPr>
        <p:spPr>
          <a:xfrm>
            <a:off x="4664540" y="1320545"/>
            <a:ext cx="1462316" cy="3190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95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ログイン</a:t>
            </a:r>
            <a:endParaRPr lang="ko-KR"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2629546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a:xfrm>
            <a:off x="8659116" y="238491"/>
            <a:ext cx="484884" cy="386862"/>
          </a:xfrm>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27</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제목 5"/>
          <p:cNvSpPr>
            <a:spLocks noGrp="1"/>
          </p:cNvSpPr>
          <p:nvPr>
            <p:ph type="title"/>
          </p:nvPr>
        </p:nvSpPr>
        <p:spPr>
          <a:prstGeom prst="rect">
            <a:avLst/>
          </a:prstGeom>
        </p:spPr>
        <p:txBody>
          <a:bodyPr/>
          <a:lstStyle/>
          <a:p>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1" name="직사각형 10"/>
          <p:cNvSpPr/>
          <p:nvPr/>
        </p:nvSpPr>
        <p:spPr>
          <a:xfrm>
            <a:off x="251520" y="1681308"/>
            <a:ext cx="4294409"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POST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 /member/</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creatorRequest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JSON</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共通事項</a:t>
            </a:r>
            <a:r>
              <a:rPr lang="ko-KR" altLang="en-US"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 </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参照</a:t>
            </a:r>
            <a:endPar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indent="468935"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graphicFrame>
        <p:nvGraphicFramePr>
          <p:cNvPr id="3" name="표 2"/>
          <p:cNvGraphicFramePr>
            <a:graphicFrameLocks noGrp="1"/>
          </p:cNvGraphicFramePr>
          <p:nvPr>
            <p:extLst>
              <p:ext uri="{D42A27DB-BD31-4B8C-83A1-F6EECF244321}">
                <p14:modId xmlns:p14="http://schemas.microsoft.com/office/powerpoint/2010/main" val="844239559"/>
              </p:ext>
            </p:extLst>
          </p:nvPr>
        </p:nvGraphicFramePr>
        <p:xfrm>
          <a:off x="251520" y="2774010"/>
          <a:ext cx="4294409" cy="1991424"/>
        </p:xfrm>
        <a:graphic>
          <a:graphicData uri="http://schemas.openxmlformats.org/drawingml/2006/table">
            <a:tbl>
              <a:tblPr firstRow="1" firstCol="1" bandRow="1">
                <a:tableStyleId>{46F890A9-2807-4EBB-B81D-B2AA78EC7F39}</a:tableStyleId>
              </a:tblPr>
              <a:tblGrid>
                <a:gridCol w="1073602">
                  <a:extLst>
                    <a:ext uri="{9D8B030D-6E8A-4147-A177-3AD203B41FA5}">
                      <a16:colId xmlns:a16="http://schemas.microsoft.com/office/drawing/2014/main" val="3502521977"/>
                    </a:ext>
                  </a:extLst>
                </a:gridCol>
                <a:gridCol w="1073602">
                  <a:extLst>
                    <a:ext uri="{9D8B030D-6E8A-4147-A177-3AD203B41FA5}">
                      <a16:colId xmlns:a16="http://schemas.microsoft.com/office/drawing/2014/main" val="254144955"/>
                    </a:ext>
                  </a:extLst>
                </a:gridCol>
                <a:gridCol w="1242711">
                  <a:extLst>
                    <a:ext uri="{9D8B030D-6E8A-4147-A177-3AD203B41FA5}">
                      <a16:colId xmlns:a16="http://schemas.microsoft.com/office/drawing/2014/main" val="2600088221"/>
                    </a:ext>
                  </a:extLst>
                </a:gridCol>
                <a:gridCol w="904494">
                  <a:extLst>
                    <a:ext uri="{9D8B030D-6E8A-4147-A177-3AD203B41FA5}">
                      <a16:colId xmlns:a16="http://schemas.microsoft.com/office/drawing/2014/main" val="299129626"/>
                    </a:ext>
                  </a:extLst>
                </a:gridCol>
              </a:tblGrid>
              <a:tr h="221800">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106476384"/>
                  </a:ext>
                </a:extLst>
              </a:tr>
              <a:tr h="366335">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member_email</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u="sng" dirty="0" smtClean="0">
                          <a:effectLst/>
                          <a:latin typeface="함초롬돋움" panose="020B0604000101010101" pitchFamily="50" charset="-127"/>
                          <a:ea typeface="함초롬돋움" panose="020B0604000101010101" pitchFamily="50" charset="-127"/>
                          <a:cs typeface="함초롬돋움" panose="020B0604000101010101" pitchFamily="50" charset="-127"/>
                          <a:hlinkClick r:id="rId3"/>
                        </a:rPr>
                        <a:t>Hyeon@email.com</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endParaRPr lang="en-US" altLang="ko-KR"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E-Mail</a:t>
                      </a:r>
                      <a:r>
                        <a:rPr 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753480821"/>
                  </a:ext>
                </a:extLst>
              </a:tr>
              <a:tr h="467763">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birth</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960202</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生年月日</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918634522"/>
                  </a:ext>
                </a:extLst>
              </a:tr>
              <a:tr h="467763">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phone</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01039290412</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電話番号</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303109344"/>
                  </a:ext>
                </a:extLst>
              </a:tr>
              <a:tr h="467763">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bank</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112233456789</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区座番号</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222975521"/>
                  </a:ext>
                </a:extLst>
              </a:tr>
            </a:tbl>
          </a:graphicData>
        </a:graphic>
      </p:graphicFrame>
      <p:sp>
        <p:nvSpPr>
          <p:cNvPr id="24" name="직사각형 23"/>
          <p:cNvSpPr/>
          <p:nvPr/>
        </p:nvSpPr>
        <p:spPr>
          <a:xfrm>
            <a:off x="251520" y="1323704"/>
            <a:ext cx="1462316" cy="3190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95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創作者申請</a:t>
            </a:r>
            <a:endParaRPr lang="ko-KR"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6" name="직사각형 35"/>
          <p:cNvSpPr/>
          <p:nvPr/>
        </p:nvSpPr>
        <p:spPr>
          <a:xfrm>
            <a:off x="4652742" y="1681308"/>
            <a:ext cx="4173266"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latinLnBrk="0" hangingPunct="0">
              <a:spcBef>
                <a:spcPct val="0"/>
              </a:spcBef>
              <a:spcAft>
                <a:spcPct val="0"/>
              </a:spcAft>
            </a:pP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ライブラリの目録</a:t>
            </a:r>
            <a:endParaRPr lang="en-US" altLang="ko-KR"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GET</a:t>
            </a:r>
            <a:endParaRPr lang="en-US" altLang="ko-KR"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/boards/</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gamelib</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pNo</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Path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sp>
        <p:nvSpPr>
          <p:cNvPr id="37" name="직사각형 36"/>
          <p:cNvSpPr/>
          <p:nvPr/>
        </p:nvSpPr>
        <p:spPr>
          <a:xfrm>
            <a:off x="4652740" y="1323704"/>
            <a:ext cx="1462316" cy="3190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ライブラリ</a:t>
            </a:r>
            <a:endParaRPr lang="ko-KR"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38" name="표 37"/>
          <p:cNvGraphicFramePr>
            <a:graphicFrameLocks noGrp="1"/>
          </p:cNvGraphicFramePr>
          <p:nvPr>
            <p:extLst>
              <p:ext uri="{D42A27DB-BD31-4B8C-83A1-F6EECF244321}">
                <p14:modId xmlns:p14="http://schemas.microsoft.com/office/powerpoint/2010/main" val="1417317204"/>
              </p:ext>
            </p:extLst>
          </p:nvPr>
        </p:nvGraphicFramePr>
        <p:xfrm>
          <a:off x="4652740" y="2755859"/>
          <a:ext cx="4173268" cy="662355"/>
        </p:xfrm>
        <a:graphic>
          <a:graphicData uri="http://schemas.openxmlformats.org/drawingml/2006/table">
            <a:tbl>
              <a:tblPr firstRow="1" firstCol="1" bandRow="1">
                <a:tableStyleId>{46F890A9-2807-4EBB-B81D-B2AA78EC7F39}</a:tableStyleId>
              </a:tblPr>
              <a:tblGrid>
                <a:gridCol w="1043317">
                  <a:extLst>
                    <a:ext uri="{9D8B030D-6E8A-4147-A177-3AD203B41FA5}">
                      <a16:colId xmlns:a16="http://schemas.microsoft.com/office/drawing/2014/main" val="3624915463"/>
                    </a:ext>
                  </a:extLst>
                </a:gridCol>
                <a:gridCol w="1043317">
                  <a:extLst>
                    <a:ext uri="{9D8B030D-6E8A-4147-A177-3AD203B41FA5}">
                      <a16:colId xmlns:a16="http://schemas.microsoft.com/office/drawing/2014/main" val="517342474"/>
                    </a:ext>
                  </a:extLst>
                </a:gridCol>
                <a:gridCol w="1043317">
                  <a:extLst>
                    <a:ext uri="{9D8B030D-6E8A-4147-A177-3AD203B41FA5}">
                      <a16:colId xmlns:a16="http://schemas.microsoft.com/office/drawing/2014/main" val="592532118"/>
                    </a:ext>
                  </a:extLst>
                </a:gridCol>
                <a:gridCol w="1043317">
                  <a:extLst>
                    <a:ext uri="{9D8B030D-6E8A-4147-A177-3AD203B41FA5}">
                      <a16:colId xmlns:a16="http://schemas.microsoft.com/office/drawing/2014/main" val="2389969550"/>
                    </a:ext>
                  </a:extLst>
                </a:gridCol>
              </a:tblGrid>
              <a:tr h="165589">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503236349"/>
                  </a:ext>
                </a:extLst>
              </a:tr>
              <a:tr h="165589">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310472489"/>
                  </a:ext>
                </a:extLst>
              </a:tr>
              <a:tr h="331177">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rowNum</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4021856157"/>
                  </a:ext>
                </a:extLst>
              </a:tr>
            </a:tbl>
          </a:graphicData>
        </a:graphic>
      </p:graphicFrame>
      <p:sp>
        <p:nvSpPr>
          <p:cNvPr id="39" name="직사각형 38"/>
          <p:cNvSpPr/>
          <p:nvPr/>
        </p:nvSpPr>
        <p:spPr>
          <a:xfrm>
            <a:off x="4652740" y="3412880"/>
            <a:ext cx="4173269" cy="28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a:t>
            </a:r>
            <a:r>
              <a:rPr lang="ja-JP" altLang="en-US"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は</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共通</a:t>
            </a:r>
            <a:r>
              <a:rPr lang="ja-JP" altLang="en-US"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事項</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参照</a:t>
            </a:r>
            <a:endParaRPr lang="ko-KR"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40" name="표 39"/>
          <p:cNvGraphicFramePr>
            <a:graphicFrameLocks noGrp="1"/>
          </p:cNvGraphicFramePr>
          <p:nvPr>
            <p:extLst>
              <p:ext uri="{D42A27DB-BD31-4B8C-83A1-F6EECF244321}">
                <p14:modId xmlns:p14="http://schemas.microsoft.com/office/powerpoint/2010/main" val="446281028"/>
              </p:ext>
            </p:extLst>
          </p:nvPr>
        </p:nvGraphicFramePr>
        <p:xfrm>
          <a:off x="4652740" y="3720817"/>
          <a:ext cx="4173269" cy="2881992"/>
        </p:xfrm>
        <a:graphic>
          <a:graphicData uri="http://schemas.openxmlformats.org/drawingml/2006/table">
            <a:tbl>
              <a:tblPr firstRow="1" firstCol="1" bandRow="1">
                <a:tableStyleId>{46F890A9-2807-4EBB-B81D-B2AA78EC7F39}</a:tableStyleId>
              </a:tblPr>
              <a:tblGrid>
                <a:gridCol w="1359420">
                  <a:extLst>
                    <a:ext uri="{9D8B030D-6E8A-4147-A177-3AD203B41FA5}">
                      <a16:colId xmlns:a16="http://schemas.microsoft.com/office/drawing/2014/main" val="4191564721"/>
                    </a:ext>
                  </a:extLst>
                </a:gridCol>
                <a:gridCol w="1008112">
                  <a:extLst>
                    <a:ext uri="{9D8B030D-6E8A-4147-A177-3AD203B41FA5}">
                      <a16:colId xmlns:a16="http://schemas.microsoft.com/office/drawing/2014/main" val="602099213"/>
                    </a:ext>
                  </a:extLst>
                </a:gridCol>
                <a:gridCol w="636242">
                  <a:extLst>
                    <a:ext uri="{9D8B030D-6E8A-4147-A177-3AD203B41FA5}">
                      <a16:colId xmlns:a16="http://schemas.microsoft.com/office/drawing/2014/main" val="1938715944"/>
                    </a:ext>
                  </a:extLst>
                </a:gridCol>
                <a:gridCol w="1169495">
                  <a:extLst>
                    <a:ext uri="{9D8B030D-6E8A-4147-A177-3AD203B41FA5}">
                      <a16:colId xmlns:a16="http://schemas.microsoft.com/office/drawing/2014/main" val="3239118983"/>
                    </a:ext>
                  </a:extLst>
                </a:gridCol>
              </a:tblGrid>
              <a:tr h="212239">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451676292"/>
                  </a:ext>
                </a:extLst>
              </a:tr>
              <a:tr h="1455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body:pNo</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2362519507"/>
                  </a:ext>
                </a:extLst>
              </a:tr>
              <a:tr h="1455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body:totalCnt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全体掲示物の数</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693563219"/>
                  </a:ext>
                </a:extLst>
              </a:tr>
              <a:tr h="1455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body:rowNum</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marL="0" marR="0" indent="0" algn="l" defTabSz="844083" rtl="0" eaLnBrk="1" fontAlgn="auto" latinLnBrk="1" hangingPunct="1">
                        <a:lnSpc>
                          <a:spcPct val="107000"/>
                        </a:lnSpc>
                        <a:spcBef>
                          <a:spcPts val="0"/>
                        </a:spcBef>
                        <a:spcAft>
                          <a:spcPts val="0"/>
                        </a:spcAft>
                        <a:buClrTx/>
                        <a:buSzTx/>
                        <a:buFontTx/>
                        <a:buNone/>
                        <a:tabLst/>
                        <a:defRPr/>
                      </a:pPr>
                      <a:r>
                        <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4020869946"/>
                  </a:ext>
                </a:extLst>
              </a:tr>
              <a:tr h="1455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body:items:title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game1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558648137"/>
                  </a:ext>
                </a:extLst>
              </a:tr>
              <a:tr h="145566">
                <a:tc>
                  <a:txBody>
                    <a:bodyPr/>
                    <a:lstStyle/>
                    <a:p>
                      <a:pPr>
                        <a:lnSpc>
                          <a:spcPct val="107000"/>
                        </a:lnSpc>
                        <a:spcAft>
                          <a:spcPts val="0"/>
                        </a:spcAft>
                      </a:pP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body:items:content_id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34762516"/>
                  </a:ext>
                </a:extLst>
              </a:tr>
              <a:tr h="1455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body:items:reg_date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altLang="ko-KR"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Sysdate</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16624881"/>
                  </a:ext>
                </a:extLst>
              </a:tr>
              <a:tr h="145566">
                <a:tc gridSpan="4">
                  <a:txBody>
                    <a:bodyPr/>
                    <a:lstStyle/>
                    <a:p>
                      <a:pPr>
                        <a:lnSpc>
                          <a:spcPct val="107000"/>
                        </a:lnSpc>
                        <a:spcAft>
                          <a:spcPts val="0"/>
                        </a:spcAft>
                        <a:tabLst>
                          <a:tab pos="2190750" algn="l"/>
                        </a:tabLs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5874986"/>
                  </a:ext>
                </a:extLst>
              </a:tr>
              <a:tr h="1643693">
                <a:tc gridSpan="4">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"body":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totalCnt</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"items":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reg_date</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"2019-10-1",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content_id</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"title":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“game1</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p>
                    <a:p>
                      <a:pPr>
                        <a:lnSpc>
                          <a:spcPct val="107000"/>
                        </a:lnSpc>
                        <a:spcAft>
                          <a:spcPts val="0"/>
                        </a:spcAft>
                      </a:pP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391046"/>
                  </a:ext>
                </a:extLst>
              </a:tr>
            </a:tbl>
          </a:graphicData>
        </a:graphic>
      </p:graphicFrame>
      <p:sp>
        <p:nvSpPr>
          <p:cNvPr id="14" name="Text Placeholder 1">
            <a:extLst>
              <a:ext uri="{FF2B5EF4-FFF2-40B4-BE49-F238E27FC236}">
                <a16:creationId xmlns:a16="http://schemas.microsoft.com/office/drawing/2014/main" id="{B18C69FE-E2D7-4C93-A960-3B66BA44505B}"/>
              </a:ext>
            </a:extLst>
          </p:cNvPr>
          <p:cNvSpPr txBox="1">
            <a:spLocks/>
          </p:cNvSpPr>
          <p:nvPr/>
        </p:nvSpPr>
        <p:spPr>
          <a:xfrm>
            <a:off x="251520" y="465053"/>
            <a:ext cx="3504587"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a:solidFill>
                  <a:schemeClr val="tx1">
                    <a:lumMod val="75000"/>
                    <a:lumOff val="25000"/>
                  </a:schemeClr>
                </a:solidFill>
              </a:rPr>
              <a:t>会</a:t>
            </a:r>
            <a:r>
              <a:rPr lang="ja-JP" altLang="en-US" sz="2954" dirty="0" smtClean="0">
                <a:solidFill>
                  <a:schemeClr val="tx1">
                    <a:lumMod val="75000"/>
                    <a:lumOff val="25000"/>
                  </a:schemeClr>
                </a:solidFill>
              </a:rPr>
              <a:t>員</a:t>
            </a:r>
            <a:r>
              <a:rPr lang="ko-KR" altLang="en-US" sz="2954" dirty="0" smtClean="0">
                <a:solidFill>
                  <a:schemeClr val="tx1">
                    <a:lumMod val="75000"/>
                    <a:lumOff val="25000"/>
                  </a:schemeClr>
                </a:solidFill>
              </a:rPr>
              <a:t> </a:t>
            </a:r>
            <a:r>
              <a:rPr lang="en-US" altLang="ko-KR"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API</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792955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a:xfrm>
            <a:off x="8659116" y="238491"/>
            <a:ext cx="484884" cy="386862"/>
          </a:xfrm>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28</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제목 5"/>
          <p:cNvSpPr>
            <a:spLocks noGrp="1"/>
          </p:cNvSpPr>
          <p:nvPr>
            <p:ph type="title"/>
          </p:nvPr>
        </p:nvSpPr>
        <p:spPr>
          <a:prstGeom prst="rect">
            <a:avLst/>
          </a:prstGeom>
        </p:spPr>
        <p:txBody>
          <a:bodyPr/>
          <a:lstStyle/>
          <a:p>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6" name="직사각형 35"/>
          <p:cNvSpPr/>
          <p:nvPr/>
        </p:nvSpPr>
        <p:spPr>
          <a:xfrm>
            <a:off x="4652742" y="1681308"/>
            <a:ext cx="4173266"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latinLnBrk="0" hangingPunct="0">
              <a:spcBef>
                <a:spcPct val="0"/>
              </a:spcBef>
              <a:spcAft>
                <a:spcPct val="0"/>
              </a:spcAft>
            </a:pP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お</a:t>
            </a:r>
            <a:r>
              <a:rPr lang="ja-JP" altLang="en-US" sz="1108" b="1" dirty="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知ら</a:t>
            </a: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せの内容</a:t>
            </a:r>
            <a:endParaRPr lang="en-US" altLang="ko-KR" sz="1108" b="1" dirty="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GET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 /boards/</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noticeList</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notice_id</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Path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sp>
        <p:nvSpPr>
          <p:cNvPr id="39" name="직사각형 38"/>
          <p:cNvSpPr/>
          <p:nvPr/>
        </p:nvSpPr>
        <p:spPr>
          <a:xfrm>
            <a:off x="4652740" y="3412880"/>
            <a:ext cx="4173269" cy="28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は共通事項参照</a:t>
            </a:r>
            <a:endParaRPr lang="ko-KR"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40" name="표 39"/>
          <p:cNvGraphicFramePr>
            <a:graphicFrameLocks noGrp="1"/>
          </p:cNvGraphicFramePr>
          <p:nvPr>
            <p:extLst>
              <p:ext uri="{D42A27DB-BD31-4B8C-83A1-F6EECF244321}">
                <p14:modId xmlns:p14="http://schemas.microsoft.com/office/powerpoint/2010/main" val="2038660927"/>
              </p:ext>
            </p:extLst>
          </p:nvPr>
        </p:nvGraphicFramePr>
        <p:xfrm>
          <a:off x="4652740" y="3720817"/>
          <a:ext cx="4173269" cy="2928186"/>
        </p:xfrm>
        <a:graphic>
          <a:graphicData uri="http://schemas.openxmlformats.org/drawingml/2006/table">
            <a:tbl>
              <a:tblPr firstRow="1" firstCol="1" bandRow="1">
                <a:tableStyleId>{46F890A9-2807-4EBB-B81D-B2AA78EC7F39}</a:tableStyleId>
              </a:tblPr>
              <a:tblGrid>
                <a:gridCol w="1071388">
                  <a:extLst>
                    <a:ext uri="{9D8B030D-6E8A-4147-A177-3AD203B41FA5}">
                      <a16:colId xmlns:a16="http://schemas.microsoft.com/office/drawing/2014/main" val="4191564721"/>
                    </a:ext>
                  </a:extLst>
                </a:gridCol>
                <a:gridCol w="1008112">
                  <a:extLst>
                    <a:ext uri="{9D8B030D-6E8A-4147-A177-3AD203B41FA5}">
                      <a16:colId xmlns:a16="http://schemas.microsoft.com/office/drawing/2014/main" val="602099213"/>
                    </a:ext>
                  </a:extLst>
                </a:gridCol>
                <a:gridCol w="1080120">
                  <a:extLst>
                    <a:ext uri="{9D8B030D-6E8A-4147-A177-3AD203B41FA5}">
                      <a16:colId xmlns:a16="http://schemas.microsoft.com/office/drawing/2014/main" val="1938715944"/>
                    </a:ext>
                  </a:extLst>
                </a:gridCol>
                <a:gridCol w="1013649">
                  <a:extLst>
                    <a:ext uri="{9D8B030D-6E8A-4147-A177-3AD203B41FA5}">
                      <a16:colId xmlns:a16="http://schemas.microsoft.com/office/drawing/2014/main" val="3239118983"/>
                    </a:ext>
                  </a:extLst>
                </a:gridCol>
              </a:tblGrid>
              <a:tr h="176471">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451676292"/>
                  </a:ext>
                </a:extLst>
              </a:tr>
              <a:tr h="176471">
                <a:tc>
                  <a:txBody>
                    <a:bodyPr/>
                    <a:lstStyle/>
                    <a:p>
                      <a:pPr>
                        <a:lnSpc>
                          <a:spcPct val="107000"/>
                        </a:lnSpc>
                        <a:spcAft>
                          <a:spcPts val="0"/>
                        </a:spcAft>
                      </a:pP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body:</a:t>
                      </a:r>
                      <a:r>
                        <a:rPr lang="en-US" sz="900" baseline="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notice</a:t>
                      </a: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_id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alt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2362519507"/>
                  </a:ext>
                </a:extLst>
              </a:tr>
              <a:tr h="176471">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body:title</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ko-KR"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공지사항</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693563219"/>
                  </a:ext>
                </a:extLst>
              </a:tr>
              <a:tr h="176471">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body:reg_date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Sysdate</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4020869946"/>
                  </a:ext>
                </a:extLst>
              </a:tr>
              <a:tr h="176471">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body:content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ko-KR"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공지사항 내용</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内容</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558648137"/>
                  </a:ext>
                </a:extLst>
              </a:tr>
              <a:tr h="176471">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body:media1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ミディア</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034762516"/>
                  </a:ext>
                </a:extLst>
              </a:tr>
              <a:tr h="170611">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body:email</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Admin90@mail</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p>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com</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016624881"/>
                  </a:ext>
                </a:extLst>
              </a:tr>
              <a:tr h="176471">
                <a:tc gridSpan="4">
                  <a:txBody>
                    <a:bodyPr/>
                    <a:lstStyle/>
                    <a:p>
                      <a:pPr>
                        <a:lnSpc>
                          <a:spcPct val="107000"/>
                        </a:lnSpc>
                        <a:spcAft>
                          <a:spcPts val="0"/>
                        </a:spcAft>
                        <a:tabLst>
                          <a:tab pos="2190750" algn="l"/>
                        </a:tabLs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5874986"/>
                  </a:ext>
                </a:extLst>
              </a:tr>
              <a:tr h="1411774">
                <a:tc gridSpan="4">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"body": {</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reg_date</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"2019-10-08",</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"media1": "",</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"title": “</a:t>
                      </a:r>
                      <a:r>
                        <a:rPr lang="ko-KR"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공지사항</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notice_id</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"content": ＂</a:t>
                      </a:r>
                      <a:r>
                        <a:rPr lang="ko-KR"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공지사항</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내용</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＂email＂: “admin90@mail.com"</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391046"/>
                  </a:ext>
                </a:extLst>
              </a:tr>
            </a:tbl>
          </a:graphicData>
        </a:graphic>
      </p:graphicFrame>
      <p:sp>
        <p:nvSpPr>
          <p:cNvPr id="14" name="직사각형 13"/>
          <p:cNvSpPr/>
          <p:nvPr/>
        </p:nvSpPr>
        <p:spPr>
          <a:xfrm>
            <a:off x="251523" y="1681308"/>
            <a:ext cx="4294407"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latinLnBrk="0" hangingPunct="0">
              <a:spcBef>
                <a:spcPct val="0"/>
              </a:spcBef>
              <a:spcAft>
                <a:spcPct val="0"/>
              </a:spcAft>
            </a:pP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お知らせの目録</a:t>
            </a:r>
            <a:endParaRPr lang="en-US" altLang="ko-KR"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GET</a:t>
            </a:r>
            <a:endParaRPr lang="en-US" altLang="ko-KR"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/boards/</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noticeList</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pNo</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Path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sp>
        <p:nvSpPr>
          <p:cNvPr id="15" name="직사각형 14"/>
          <p:cNvSpPr/>
          <p:nvPr/>
        </p:nvSpPr>
        <p:spPr>
          <a:xfrm>
            <a:off x="251520" y="1323704"/>
            <a:ext cx="2232248" cy="3190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95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カスタマーセンタ</a:t>
            </a:r>
            <a:endParaRPr lang="ko-KR"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16" name="표 15"/>
          <p:cNvGraphicFramePr>
            <a:graphicFrameLocks noGrp="1"/>
          </p:cNvGraphicFramePr>
          <p:nvPr>
            <p:extLst>
              <p:ext uri="{D42A27DB-BD31-4B8C-83A1-F6EECF244321}">
                <p14:modId xmlns:p14="http://schemas.microsoft.com/office/powerpoint/2010/main" val="1216036066"/>
              </p:ext>
            </p:extLst>
          </p:nvPr>
        </p:nvGraphicFramePr>
        <p:xfrm>
          <a:off x="251515" y="2755859"/>
          <a:ext cx="4294416" cy="662355"/>
        </p:xfrm>
        <a:graphic>
          <a:graphicData uri="http://schemas.openxmlformats.org/drawingml/2006/table">
            <a:tbl>
              <a:tblPr firstRow="1" firstCol="1" bandRow="1">
                <a:tableStyleId>{46F890A9-2807-4EBB-B81D-B2AA78EC7F39}</a:tableStyleId>
              </a:tblPr>
              <a:tblGrid>
                <a:gridCol w="1073604">
                  <a:extLst>
                    <a:ext uri="{9D8B030D-6E8A-4147-A177-3AD203B41FA5}">
                      <a16:colId xmlns:a16="http://schemas.microsoft.com/office/drawing/2014/main" val="3624915463"/>
                    </a:ext>
                  </a:extLst>
                </a:gridCol>
                <a:gridCol w="1073604">
                  <a:extLst>
                    <a:ext uri="{9D8B030D-6E8A-4147-A177-3AD203B41FA5}">
                      <a16:colId xmlns:a16="http://schemas.microsoft.com/office/drawing/2014/main" val="517342474"/>
                    </a:ext>
                  </a:extLst>
                </a:gridCol>
                <a:gridCol w="1073604">
                  <a:extLst>
                    <a:ext uri="{9D8B030D-6E8A-4147-A177-3AD203B41FA5}">
                      <a16:colId xmlns:a16="http://schemas.microsoft.com/office/drawing/2014/main" val="592532118"/>
                    </a:ext>
                  </a:extLst>
                </a:gridCol>
                <a:gridCol w="1073604">
                  <a:extLst>
                    <a:ext uri="{9D8B030D-6E8A-4147-A177-3AD203B41FA5}">
                      <a16:colId xmlns:a16="http://schemas.microsoft.com/office/drawing/2014/main" val="2389969550"/>
                    </a:ext>
                  </a:extLst>
                </a:gridCol>
              </a:tblGrid>
              <a:tr h="165589">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503236349"/>
                  </a:ext>
                </a:extLst>
              </a:tr>
              <a:tr h="165589">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310472489"/>
                  </a:ext>
                </a:extLst>
              </a:tr>
              <a:tr h="331177">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rowNum</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4021856157"/>
                  </a:ext>
                </a:extLst>
              </a:tr>
            </a:tbl>
          </a:graphicData>
        </a:graphic>
      </p:graphicFrame>
      <p:sp>
        <p:nvSpPr>
          <p:cNvPr id="17" name="직사각형 16"/>
          <p:cNvSpPr/>
          <p:nvPr/>
        </p:nvSpPr>
        <p:spPr>
          <a:xfrm>
            <a:off x="251520" y="3412880"/>
            <a:ext cx="4294410" cy="28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は共通事項参照</a:t>
            </a:r>
            <a:endParaRPr lang="ko-KR"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744606260"/>
              </p:ext>
            </p:extLst>
          </p:nvPr>
        </p:nvGraphicFramePr>
        <p:xfrm>
          <a:off x="251520" y="3720817"/>
          <a:ext cx="4294409" cy="2834004"/>
        </p:xfrm>
        <a:graphic>
          <a:graphicData uri="http://schemas.openxmlformats.org/drawingml/2006/table">
            <a:tbl>
              <a:tblPr firstRow="1" firstCol="1" bandRow="1">
                <a:tableStyleId>{46F890A9-2807-4EBB-B81D-B2AA78EC7F39}</a:tableStyleId>
              </a:tblPr>
              <a:tblGrid>
                <a:gridCol w="1266092">
                  <a:extLst>
                    <a:ext uri="{9D8B030D-6E8A-4147-A177-3AD203B41FA5}">
                      <a16:colId xmlns:a16="http://schemas.microsoft.com/office/drawing/2014/main" val="4191564721"/>
                    </a:ext>
                  </a:extLst>
                </a:gridCol>
                <a:gridCol w="913447">
                  <a:extLst>
                    <a:ext uri="{9D8B030D-6E8A-4147-A177-3AD203B41FA5}">
                      <a16:colId xmlns:a16="http://schemas.microsoft.com/office/drawing/2014/main" val="602099213"/>
                    </a:ext>
                  </a:extLst>
                </a:gridCol>
                <a:gridCol w="911427">
                  <a:extLst>
                    <a:ext uri="{9D8B030D-6E8A-4147-A177-3AD203B41FA5}">
                      <a16:colId xmlns:a16="http://schemas.microsoft.com/office/drawing/2014/main" val="1938715944"/>
                    </a:ext>
                  </a:extLst>
                </a:gridCol>
                <a:gridCol w="1203443">
                  <a:extLst>
                    <a:ext uri="{9D8B030D-6E8A-4147-A177-3AD203B41FA5}">
                      <a16:colId xmlns:a16="http://schemas.microsoft.com/office/drawing/2014/main" val="3239118983"/>
                    </a:ext>
                  </a:extLst>
                </a:gridCol>
              </a:tblGrid>
              <a:tr h="144805">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451676292"/>
                  </a:ext>
                </a:extLst>
              </a:tr>
              <a:tr h="144805">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body:pNo</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2362519507"/>
                  </a:ext>
                </a:extLst>
              </a:tr>
              <a:tr h="144805">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body:totalCnt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121</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全体掲示物の数</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693563219"/>
                  </a:ext>
                </a:extLst>
              </a:tr>
              <a:tr h="144805">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body:rowNum</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marL="0" marR="0" indent="0" algn="l" defTabSz="844083" rtl="0" eaLnBrk="1" fontAlgn="auto" latinLnBrk="1" hangingPunct="1">
                        <a:lnSpc>
                          <a:spcPct val="107000"/>
                        </a:lnSpc>
                        <a:spcBef>
                          <a:spcPts val="0"/>
                        </a:spcBef>
                        <a:spcAft>
                          <a:spcPts val="0"/>
                        </a:spcAft>
                        <a:buClrTx/>
                        <a:buSzTx/>
                        <a:buFontTx/>
                        <a:buNone/>
                        <a:tabLst/>
                        <a:defRPr/>
                      </a:pPr>
                      <a:r>
                        <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4020869946"/>
                  </a:ext>
                </a:extLst>
              </a:tr>
              <a:tr h="14480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body:items:title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title1</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558648137"/>
                  </a:ext>
                </a:extLst>
              </a:tr>
              <a:tr h="14480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body:items:notice_id</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34762516"/>
                  </a:ext>
                </a:extLst>
              </a:tr>
              <a:tr h="14480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body:items:reg_date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2019-10-1</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16624881"/>
                  </a:ext>
                </a:extLst>
              </a:tr>
              <a:tr h="144805">
                <a:tc gridSpan="4">
                  <a:txBody>
                    <a:bodyPr/>
                    <a:lstStyle/>
                    <a:p>
                      <a:pPr>
                        <a:lnSpc>
                          <a:spcPct val="107000"/>
                        </a:lnSpc>
                        <a:spcAft>
                          <a:spcPts val="0"/>
                        </a:spcAft>
                        <a:tabLst>
                          <a:tab pos="2190750" algn="l"/>
                        </a:tabLs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5874986"/>
                  </a:ext>
                </a:extLst>
              </a:tr>
              <a:tr h="1643693">
                <a:tc gridSpan="4">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"body":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totalCnt</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121,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"items":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reg_date</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"2019-10-1",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notice_id</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"title": "</a:t>
                      </a:r>
                      <a:r>
                        <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rPr>
                        <a:t>공지사항</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p>
                    <a:p>
                      <a:pPr>
                        <a:lnSpc>
                          <a:spcPct val="107000"/>
                        </a:lnSpc>
                        <a:spcAft>
                          <a:spcPts val="0"/>
                        </a:spcAft>
                      </a:pP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391046"/>
                  </a:ext>
                </a:extLst>
              </a:tr>
            </a:tbl>
          </a:graphicData>
        </a:graphic>
      </p:graphicFrame>
      <p:graphicFrame>
        <p:nvGraphicFramePr>
          <p:cNvPr id="19" name="표 18"/>
          <p:cNvGraphicFramePr>
            <a:graphicFrameLocks noGrp="1"/>
          </p:cNvGraphicFramePr>
          <p:nvPr>
            <p:extLst>
              <p:ext uri="{D42A27DB-BD31-4B8C-83A1-F6EECF244321}">
                <p14:modId xmlns:p14="http://schemas.microsoft.com/office/powerpoint/2010/main" val="70813151"/>
              </p:ext>
            </p:extLst>
          </p:nvPr>
        </p:nvGraphicFramePr>
        <p:xfrm>
          <a:off x="4652740" y="2755858"/>
          <a:ext cx="4173268" cy="550826"/>
        </p:xfrm>
        <a:graphic>
          <a:graphicData uri="http://schemas.openxmlformats.org/drawingml/2006/table">
            <a:tbl>
              <a:tblPr firstRow="1" firstCol="1" bandRow="1">
                <a:tableStyleId>{46F890A9-2807-4EBB-B81D-B2AA78EC7F39}</a:tableStyleId>
              </a:tblPr>
              <a:tblGrid>
                <a:gridCol w="1043317">
                  <a:extLst>
                    <a:ext uri="{9D8B030D-6E8A-4147-A177-3AD203B41FA5}">
                      <a16:colId xmlns:a16="http://schemas.microsoft.com/office/drawing/2014/main" val="2940856830"/>
                    </a:ext>
                  </a:extLst>
                </a:gridCol>
                <a:gridCol w="1043317">
                  <a:extLst>
                    <a:ext uri="{9D8B030D-6E8A-4147-A177-3AD203B41FA5}">
                      <a16:colId xmlns:a16="http://schemas.microsoft.com/office/drawing/2014/main" val="3178868351"/>
                    </a:ext>
                  </a:extLst>
                </a:gridCol>
                <a:gridCol w="1043317">
                  <a:extLst>
                    <a:ext uri="{9D8B030D-6E8A-4147-A177-3AD203B41FA5}">
                      <a16:colId xmlns:a16="http://schemas.microsoft.com/office/drawing/2014/main" val="3864948791"/>
                    </a:ext>
                  </a:extLst>
                </a:gridCol>
                <a:gridCol w="1043317">
                  <a:extLst>
                    <a:ext uri="{9D8B030D-6E8A-4147-A177-3AD203B41FA5}">
                      <a16:colId xmlns:a16="http://schemas.microsoft.com/office/drawing/2014/main" val="43642032"/>
                    </a:ext>
                  </a:extLst>
                </a:gridCol>
              </a:tblGrid>
              <a:tr h="275413">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906121789"/>
                  </a:ext>
                </a:extLst>
              </a:tr>
              <a:tr h="275413">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notice_id</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alt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610103695"/>
                  </a:ext>
                </a:extLst>
              </a:tr>
            </a:tbl>
          </a:graphicData>
        </a:graphic>
      </p:graphicFrame>
      <p:sp>
        <p:nvSpPr>
          <p:cNvPr id="20" name="Text Placeholder 1">
            <a:extLst>
              <a:ext uri="{FF2B5EF4-FFF2-40B4-BE49-F238E27FC236}">
                <a16:creationId xmlns:a16="http://schemas.microsoft.com/office/drawing/2014/main" id="{B18C69FE-E2D7-4C93-A960-3B66BA44505B}"/>
              </a:ext>
            </a:extLst>
          </p:cNvPr>
          <p:cNvSpPr txBox="1">
            <a:spLocks/>
          </p:cNvSpPr>
          <p:nvPr/>
        </p:nvSpPr>
        <p:spPr>
          <a:xfrm>
            <a:off x="251520" y="465053"/>
            <a:ext cx="3504587"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a:solidFill>
                  <a:schemeClr val="tx1">
                    <a:lumMod val="75000"/>
                    <a:lumOff val="25000"/>
                  </a:schemeClr>
                </a:solidFill>
              </a:rPr>
              <a:t>掲示板</a:t>
            </a:r>
            <a:r>
              <a:rPr lang="ko-KR" altLang="en-US" sz="2954" dirty="0" smtClean="0">
                <a:solidFill>
                  <a:schemeClr val="tx1">
                    <a:lumMod val="75000"/>
                    <a:lumOff val="25000"/>
                  </a:schemeClr>
                </a:solidFill>
              </a:rPr>
              <a:t> </a:t>
            </a:r>
            <a:r>
              <a:rPr lang="en-US" altLang="ko-KR"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API</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2499745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a:xfrm>
            <a:off x="8659116" y="238491"/>
            <a:ext cx="484884" cy="386862"/>
          </a:xfrm>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29</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제목 5"/>
          <p:cNvSpPr>
            <a:spLocks noGrp="1"/>
          </p:cNvSpPr>
          <p:nvPr>
            <p:ph type="title"/>
          </p:nvPr>
        </p:nvSpPr>
        <p:spPr>
          <a:prstGeom prst="rect">
            <a:avLst/>
          </a:prstGeom>
        </p:spPr>
        <p:txBody>
          <a:bodyPr/>
          <a:lstStyle/>
          <a:p>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6" name="직사각형 35"/>
          <p:cNvSpPr/>
          <p:nvPr/>
        </p:nvSpPr>
        <p:spPr>
          <a:xfrm>
            <a:off x="4652742" y="1681308"/>
            <a:ext cx="4173266"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latinLnBrk="0" hangingPunct="0">
              <a:spcBef>
                <a:spcPct val="0"/>
              </a:spcBef>
              <a:spcAft>
                <a:spcPct val="0"/>
              </a:spcAft>
            </a:pP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人気ゲーム内容</a:t>
            </a:r>
            <a:endParaRPr lang="en-US" altLang="ko-KR"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GET</a:t>
            </a:r>
            <a:endParaRPr lang="en-US" altLang="ko-KR" sz="923"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/boards/</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popular</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Contents</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content_id</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Path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sp>
        <p:nvSpPr>
          <p:cNvPr id="39" name="직사각형 38"/>
          <p:cNvSpPr/>
          <p:nvPr/>
        </p:nvSpPr>
        <p:spPr>
          <a:xfrm>
            <a:off x="4652740" y="3412880"/>
            <a:ext cx="4173269" cy="28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は共通事項参照</a:t>
            </a:r>
            <a:endParaRPr lang="ko-KR"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40" name="표 39"/>
          <p:cNvGraphicFramePr>
            <a:graphicFrameLocks noGrp="1"/>
          </p:cNvGraphicFramePr>
          <p:nvPr>
            <p:extLst>
              <p:ext uri="{D42A27DB-BD31-4B8C-83A1-F6EECF244321}">
                <p14:modId xmlns:p14="http://schemas.microsoft.com/office/powerpoint/2010/main" val="3731044153"/>
              </p:ext>
            </p:extLst>
          </p:nvPr>
        </p:nvGraphicFramePr>
        <p:xfrm>
          <a:off x="4652740" y="3720819"/>
          <a:ext cx="4173269" cy="2971262"/>
        </p:xfrm>
        <a:graphic>
          <a:graphicData uri="http://schemas.openxmlformats.org/drawingml/2006/table">
            <a:tbl>
              <a:tblPr firstRow="1" firstCol="1" bandRow="1">
                <a:tableStyleId>{46F890A9-2807-4EBB-B81D-B2AA78EC7F39}</a:tableStyleId>
              </a:tblPr>
              <a:tblGrid>
                <a:gridCol w="1230378">
                  <a:extLst>
                    <a:ext uri="{9D8B030D-6E8A-4147-A177-3AD203B41FA5}">
                      <a16:colId xmlns:a16="http://schemas.microsoft.com/office/drawing/2014/main" val="4191564721"/>
                    </a:ext>
                  </a:extLst>
                </a:gridCol>
                <a:gridCol w="887680">
                  <a:extLst>
                    <a:ext uri="{9D8B030D-6E8A-4147-A177-3AD203B41FA5}">
                      <a16:colId xmlns:a16="http://schemas.microsoft.com/office/drawing/2014/main" val="602099213"/>
                    </a:ext>
                  </a:extLst>
                </a:gridCol>
                <a:gridCol w="969554">
                  <a:extLst>
                    <a:ext uri="{9D8B030D-6E8A-4147-A177-3AD203B41FA5}">
                      <a16:colId xmlns:a16="http://schemas.microsoft.com/office/drawing/2014/main" val="1938715944"/>
                    </a:ext>
                  </a:extLst>
                </a:gridCol>
                <a:gridCol w="1085657">
                  <a:extLst>
                    <a:ext uri="{9D8B030D-6E8A-4147-A177-3AD203B41FA5}">
                      <a16:colId xmlns:a16="http://schemas.microsoft.com/office/drawing/2014/main" val="3239118983"/>
                    </a:ext>
                  </a:extLst>
                </a:gridCol>
              </a:tblGrid>
              <a:tr h="140343">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451676292"/>
                  </a:ext>
                </a:extLst>
              </a:tr>
              <a:tr h="192964">
                <a:tc>
                  <a:txBody>
                    <a:bodyPr/>
                    <a:lstStyle/>
                    <a:p>
                      <a:pPr>
                        <a:lnSpc>
                          <a:spcPct val="107000"/>
                        </a:lnSpc>
                        <a:spcAft>
                          <a:spcPts val="0"/>
                        </a:spcAft>
                      </a:pP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body:content_id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alt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2362519507"/>
                  </a:ext>
                </a:extLst>
              </a:tr>
              <a:tr h="192964">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body:title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popular</a:t>
                      </a:r>
                      <a:r>
                        <a:rPr lang="en-US" sz="900" baseline="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title1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693563219"/>
                  </a:ext>
                </a:extLst>
              </a:tr>
              <a:tr h="192964">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body:reg_date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2019-10-12</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4020869946"/>
                  </a:ext>
                </a:extLst>
              </a:tr>
              <a:tr h="192964">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body:content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popular1</a:t>
                      </a: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内容</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558648137"/>
                  </a:ext>
                </a:extLst>
              </a:tr>
              <a:tr h="192964">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body:media1</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ミディア</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034762516"/>
                  </a:ext>
                </a:extLst>
              </a:tr>
              <a:tr h="192964">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body:email</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abc@mail.com</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016624881"/>
                  </a:ext>
                </a:extLst>
              </a:tr>
              <a:tr h="192964">
                <a:tc gridSpan="4">
                  <a:txBody>
                    <a:bodyPr/>
                    <a:lstStyle/>
                    <a:p>
                      <a:pPr>
                        <a:lnSpc>
                          <a:spcPct val="107000"/>
                        </a:lnSpc>
                        <a:spcAft>
                          <a:spcPts val="0"/>
                        </a:spcAft>
                        <a:tabLst>
                          <a:tab pos="2190750" algn="l"/>
                        </a:tabLs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5874986"/>
                  </a:ext>
                </a:extLst>
              </a:tr>
              <a:tr h="1457446">
                <a:tc gridSpan="4">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"body":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reg_date</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"2019-10-12",</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"title": “popular title1",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content_id</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"content":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popular1</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"email":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abc@mail.com</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391046"/>
                  </a:ext>
                </a:extLst>
              </a:tr>
            </a:tbl>
          </a:graphicData>
        </a:graphic>
      </p:graphicFrame>
      <p:sp>
        <p:nvSpPr>
          <p:cNvPr id="14" name="직사각형 13"/>
          <p:cNvSpPr/>
          <p:nvPr/>
        </p:nvSpPr>
        <p:spPr>
          <a:xfrm>
            <a:off x="251523" y="1681308"/>
            <a:ext cx="4294407"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latinLnBrk="0" hangingPunct="0">
              <a:spcBef>
                <a:spcPct val="0"/>
              </a:spcBef>
              <a:spcAft>
                <a:spcPct val="0"/>
              </a:spcAft>
            </a:pP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人気ゲーム目録</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GET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 /boards/</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popularList</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pNo</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Path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sp>
        <p:nvSpPr>
          <p:cNvPr id="15" name="직사각형 14"/>
          <p:cNvSpPr/>
          <p:nvPr/>
        </p:nvSpPr>
        <p:spPr>
          <a:xfrm>
            <a:off x="251520" y="1323704"/>
            <a:ext cx="1728192" cy="3190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ゲー</a:t>
            </a:r>
            <a:r>
              <a:rPr lang="ja-JP" altLang="en-US" sz="195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ム掲示板</a:t>
            </a:r>
            <a:endParaRPr lang="ko-KR"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16" name="표 15"/>
          <p:cNvGraphicFramePr>
            <a:graphicFrameLocks noGrp="1"/>
          </p:cNvGraphicFramePr>
          <p:nvPr>
            <p:extLst>
              <p:ext uri="{D42A27DB-BD31-4B8C-83A1-F6EECF244321}">
                <p14:modId xmlns:p14="http://schemas.microsoft.com/office/powerpoint/2010/main" val="4145836358"/>
              </p:ext>
            </p:extLst>
          </p:nvPr>
        </p:nvGraphicFramePr>
        <p:xfrm>
          <a:off x="251515" y="2755859"/>
          <a:ext cx="4294416" cy="662355"/>
        </p:xfrm>
        <a:graphic>
          <a:graphicData uri="http://schemas.openxmlformats.org/drawingml/2006/table">
            <a:tbl>
              <a:tblPr firstRow="1" firstCol="1" bandRow="1">
                <a:tableStyleId>{46F890A9-2807-4EBB-B81D-B2AA78EC7F39}</a:tableStyleId>
              </a:tblPr>
              <a:tblGrid>
                <a:gridCol w="1073604">
                  <a:extLst>
                    <a:ext uri="{9D8B030D-6E8A-4147-A177-3AD203B41FA5}">
                      <a16:colId xmlns:a16="http://schemas.microsoft.com/office/drawing/2014/main" val="3624915463"/>
                    </a:ext>
                  </a:extLst>
                </a:gridCol>
                <a:gridCol w="1073604">
                  <a:extLst>
                    <a:ext uri="{9D8B030D-6E8A-4147-A177-3AD203B41FA5}">
                      <a16:colId xmlns:a16="http://schemas.microsoft.com/office/drawing/2014/main" val="517342474"/>
                    </a:ext>
                  </a:extLst>
                </a:gridCol>
                <a:gridCol w="1073604">
                  <a:extLst>
                    <a:ext uri="{9D8B030D-6E8A-4147-A177-3AD203B41FA5}">
                      <a16:colId xmlns:a16="http://schemas.microsoft.com/office/drawing/2014/main" val="592532118"/>
                    </a:ext>
                  </a:extLst>
                </a:gridCol>
                <a:gridCol w="1073604">
                  <a:extLst>
                    <a:ext uri="{9D8B030D-6E8A-4147-A177-3AD203B41FA5}">
                      <a16:colId xmlns:a16="http://schemas.microsoft.com/office/drawing/2014/main" val="2389969550"/>
                    </a:ext>
                  </a:extLst>
                </a:gridCol>
              </a:tblGrid>
              <a:tr h="165589">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503236349"/>
                  </a:ext>
                </a:extLst>
              </a:tr>
              <a:tr h="165589">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310472489"/>
                  </a:ext>
                </a:extLst>
              </a:tr>
              <a:tr h="331177">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rowNum</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4021856157"/>
                  </a:ext>
                </a:extLst>
              </a:tr>
            </a:tbl>
          </a:graphicData>
        </a:graphic>
      </p:graphicFrame>
      <p:sp>
        <p:nvSpPr>
          <p:cNvPr id="17" name="직사각형 16"/>
          <p:cNvSpPr/>
          <p:nvPr/>
        </p:nvSpPr>
        <p:spPr>
          <a:xfrm>
            <a:off x="251520" y="3412880"/>
            <a:ext cx="4294410" cy="28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は共通事項参照</a:t>
            </a:r>
            <a:endParaRPr lang="ko-KR"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695433018"/>
              </p:ext>
            </p:extLst>
          </p:nvPr>
        </p:nvGraphicFramePr>
        <p:xfrm>
          <a:off x="251520" y="3720817"/>
          <a:ext cx="4294409" cy="2951656"/>
        </p:xfrm>
        <a:graphic>
          <a:graphicData uri="http://schemas.openxmlformats.org/drawingml/2006/table">
            <a:tbl>
              <a:tblPr firstRow="1" firstCol="1" bandRow="1">
                <a:tableStyleId>{46F890A9-2807-4EBB-B81D-B2AA78EC7F39}</a:tableStyleId>
              </a:tblPr>
              <a:tblGrid>
                <a:gridCol w="1341176">
                  <a:extLst>
                    <a:ext uri="{9D8B030D-6E8A-4147-A177-3AD203B41FA5}">
                      <a16:colId xmlns:a16="http://schemas.microsoft.com/office/drawing/2014/main" val="4191564721"/>
                    </a:ext>
                  </a:extLst>
                </a:gridCol>
                <a:gridCol w="891072">
                  <a:extLst>
                    <a:ext uri="{9D8B030D-6E8A-4147-A177-3AD203B41FA5}">
                      <a16:colId xmlns:a16="http://schemas.microsoft.com/office/drawing/2014/main" val="602099213"/>
                    </a:ext>
                  </a:extLst>
                </a:gridCol>
                <a:gridCol w="809899">
                  <a:extLst>
                    <a:ext uri="{9D8B030D-6E8A-4147-A177-3AD203B41FA5}">
                      <a16:colId xmlns:a16="http://schemas.microsoft.com/office/drawing/2014/main" val="1938715944"/>
                    </a:ext>
                  </a:extLst>
                </a:gridCol>
                <a:gridCol w="1252262">
                  <a:extLst>
                    <a:ext uri="{9D8B030D-6E8A-4147-A177-3AD203B41FA5}">
                      <a16:colId xmlns:a16="http://schemas.microsoft.com/office/drawing/2014/main" val="3239118983"/>
                    </a:ext>
                  </a:extLst>
                </a:gridCol>
              </a:tblGrid>
              <a:tr h="159953">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451676292"/>
                  </a:ext>
                </a:extLst>
              </a:tr>
              <a:tr h="159953">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body:pNo</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2362519507"/>
                  </a:ext>
                </a:extLst>
              </a:tr>
              <a:tr h="159953">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body:totalCnt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121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全体掲示物の数</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693563219"/>
                  </a:ext>
                </a:extLst>
              </a:tr>
              <a:tr h="159953">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body:rowNum</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marL="0" marR="0" indent="0" algn="l" defTabSz="844083" rtl="0" eaLnBrk="1" fontAlgn="auto" latinLnBrk="1" hangingPunct="1">
                        <a:lnSpc>
                          <a:spcPct val="107000"/>
                        </a:lnSpc>
                        <a:spcBef>
                          <a:spcPts val="0"/>
                        </a:spcBef>
                        <a:spcAft>
                          <a:spcPts val="0"/>
                        </a:spcAft>
                        <a:buClrTx/>
                        <a:buSzTx/>
                        <a:buFontTx/>
                        <a:buNone/>
                        <a:tabLst/>
                        <a:defRPr/>
                      </a:pPr>
                      <a:r>
                        <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4020869946"/>
                  </a:ext>
                </a:extLst>
              </a:tr>
              <a:tr h="159953">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body:items:title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popular title1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558648137"/>
                  </a:ext>
                </a:extLst>
              </a:tr>
              <a:tr h="178323">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body:items:content_id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34762516"/>
                  </a:ext>
                </a:extLst>
              </a:tr>
              <a:tr h="159953">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body:items:reg_date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2019-10-1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16624881"/>
                  </a:ext>
                </a:extLst>
              </a:tr>
              <a:tr h="159953">
                <a:tc gridSpan="4">
                  <a:txBody>
                    <a:bodyPr/>
                    <a:lstStyle/>
                    <a:p>
                      <a:pPr>
                        <a:lnSpc>
                          <a:spcPct val="107000"/>
                        </a:lnSpc>
                        <a:spcAft>
                          <a:spcPts val="0"/>
                        </a:spcAft>
                        <a:tabLst>
                          <a:tab pos="2190750" algn="l"/>
                        </a:tabLs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5874986"/>
                  </a:ext>
                </a:extLst>
              </a:tr>
              <a:tr h="1650547">
                <a:tc gridSpan="4">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"body":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totalCnt</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121,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"items":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reg_date</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"2019-10-1",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content_id</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"title": "popular title1"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391046"/>
                  </a:ext>
                </a:extLst>
              </a:tr>
            </a:tbl>
          </a:graphicData>
        </a:graphic>
      </p:graphicFrame>
      <p:graphicFrame>
        <p:nvGraphicFramePr>
          <p:cNvPr id="19" name="표 18"/>
          <p:cNvGraphicFramePr>
            <a:graphicFrameLocks noGrp="1"/>
          </p:cNvGraphicFramePr>
          <p:nvPr>
            <p:extLst>
              <p:ext uri="{D42A27DB-BD31-4B8C-83A1-F6EECF244321}">
                <p14:modId xmlns:p14="http://schemas.microsoft.com/office/powerpoint/2010/main" val="899144500"/>
              </p:ext>
            </p:extLst>
          </p:nvPr>
        </p:nvGraphicFramePr>
        <p:xfrm>
          <a:off x="4652740" y="2755858"/>
          <a:ext cx="4173268" cy="550826"/>
        </p:xfrm>
        <a:graphic>
          <a:graphicData uri="http://schemas.openxmlformats.org/drawingml/2006/table">
            <a:tbl>
              <a:tblPr firstRow="1" firstCol="1" bandRow="1">
                <a:tableStyleId>{46F890A9-2807-4EBB-B81D-B2AA78EC7F39}</a:tableStyleId>
              </a:tblPr>
              <a:tblGrid>
                <a:gridCol w="1043317">
                  <a:extLst>
                    <a:ext uri="{9D8B030D-6E8A-4147-A177-3AD203B41FA5}">
                      <a16:colId xmlns:a16="http://schemas.microsoft.com/office/drawing/2014/main" val="2940856830"/>
                    </a:ext>
                  </a:extLst>
                </a:gridCol>
                <a:gridCol w="1043317">
                  <a:extLst>
                    <a:ext uri="{9D8B030D-6E8A-4147-A177-3AD203B41FA5}">
                      <a16:colId xmlns:a16="http://schemas.microsoft.com/office/drawing/2014/main" val="3178868351"/>
                    </a:ext>
                  </a:extLst>
                </a:gridCol>
                <a:gridCol w="1043317">
                  <a:extLst>
                    <a:ext uri="{9D8B030D-6E8A-4147-A177-3AD203B41FA5}">
                      <a16:colId xmlns:a16="http://schemas.microsoft.com/office/drawing/2014/main" val="3864948791"/>
                    </a:ext>
                  </a:extLst>
                </a:gridCol>
                <a:gridCol w="1043317">
                  <a:extLst>
                    <a:ext uri="{9D8B030D-6E8A-4147-A177-3AD203B41FA5}">
                      <a16:colId xmlns:a16="http://schemas.microsoft.com/office/drawing/2014/main" val="43642032"/>
                    </a:ext>
                  </a:extLst>
                </a:gridCol>
              </a:tblGrid>
              <a:tr h="275413">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906121789"/>
                  </a:ext>
                </a:extLst>
              </a:tr>
              <a:tr h="275413">
                <a:tc>
                  <a:txBody>
                    <a:bodyPr/>
                    <a:lstStyle/>
                    <a:p>
                      <a:pPr>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content_id</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alt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610103695"/>
                  </a:ext>
                </a:extLst>
              </a:tr>
            </a:tbl>
          </a:graphicData>
        </a:graphic>
      </p:graphicFrame>
      <p:sp>
        <p:nvSpPr>
          <p:cNvPr id="21" name="Text Placeholder 1">
            <a:extLst>
              <a:ext uri="{FF2B5EF4-FFF2-40B4-BE49-F238E27FC236}">
                <a16:creationId xmlns:a16="http://schemas.microsoft.com/office/drawing/2014/main" id="{B18C69FE-E2D7-4C93-A960-3B66BA44505B}"/>
              </a:ext>
            </a:extLst>
          </p:cNvPr>
          <p:cNvSpPr txBox="1">
            <a:spLocks/>
          </p:cNvSpPr>
          <p:nvPr/>
        </p:nvSpPr>
        <p:spPr>
          <a:xfrm>
            <a:off x="251520" y="465053"/>
            <a:ext cx="3504587"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a:solidFill>
                  <a:schemeClr val="tx1">
                    <a:lumMod val="75000"/>
                    <a:lumOff val="25000"/>
                  </a:schemeClr>
                </a:solidFill>
              </a:rPr>
              <a:t>掲</a:t>
            </a:r>
            <a:r>
              <a:rPr lang="ja-JP" altLang="en-US" sz="2954" dirty="0" smtClean="0">
                <a:solidFill>
                  <a:schemeClr val="tx1">
                    <a:lumMod val="75000"/>
                    <a:lumOff val="25000"/>
                  </a:schemeClr>
                </a:solidFill>
              </a:rPr>
              <a:t>示</a:t>
            </a:r>
            <a:r>
              <a:rPr lang="ja-JP" altLang="en-US" sz="2954" dirty="0">
                <a:solidFill>
                  <a:schemeClr val="tx1">
                    <a:lumMod val="75000"/>
                    <a:lumOff val="25000"/>
                  </a:schemeClr>
                </a:solidFill>
              </a:rPr>
              <a:t>板</a:t>
            </a:r>
            <a:r>
              <a:rPr lang="ko-KR" altLang="en-US" sz="2954" dirty="0" smtClean="0">
                <a:solidFill>
                  <a:schemeClr val="tx1">
                    <a:lumMod val="75000"/>
                    <a:lumOff val="25000"/>
                  </a:schemeClr>
                </a:solidFill>
              </a:rPr>
              <a:t> </a:t>
            </a:r>
            <a:r>
              <a:rPr lang="en-US" altLang="ko-KR"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API</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567058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a:xfrm>
            <a:off x="107504" y="2276872"/>
            <a:ext cx="7344816" cy="369524"/>
          </a:xfrm>
        </p:spPr>
        <p:txBody>
          <a:bodyPr/>
          <a:lstStyle/>
          <a:p>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1</a:t>
            </a:r>
            <a:r>
              <a:rPr lang="en-US" altLang="ko-KR" sz="16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600" dirty="0">
                <a:latin typeface="함초롬돋움" panose="020B0604000101010101" pitchFamily="50" charset="-127"/>
                <a:ea typeface="함초롬돋움" panose="020B0604000101010101" pitchFamily="50" charset="-127"/>
                <a:cs typeface="함초롬돋움" panose="020B0604000101010101" pitchFamily="50" charset="-127"/>
              </a:rPr>
              <a:t>プロジェクト目</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標</a:t>
            </a:r>
            <a:endParaRPr lang="ko-KR" altLang="en-US" sz="16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슬라이드 번호 개체 틀 2"/>
          <p:cNvSpPr>
            <a:spLocks noGrp="1"/>
          </p:cNvSpPr>
          <p:nvPr>
            <p:ph type="sldNum" sz="quarter" idx="4"/>
          </p:nvPr>
        </p:nvSpPr>
        <p:spPr>
          <a:prstGeom prst="rect">
            <a:avLst/>
          </a:prstGeom>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3</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832496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a:xfrm>
            <a:off x="8659116" y="238491"/>
            <a:ext cx="484884" cy="386862"/>
          </a:xfrm>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30</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제목 5"/>
          <p:cNvSpPr>
            <a:spLocks noGrp="1"/>
          </p:cNvSpPr>
          <p:nvPr>
            <p:ph type="title"/>
          </p:nvPr>
        </p:nvSpPr>
        <p:spPr>
          <a:prstGeom prst="rect">
            <a:avLst/>
          </a:prstGeom>
        </p:spPr>
        <p:txBody>
          <a:bodyPr/>
          <a:lstStyle/>
          <a:p>
            <a:r>
              <a:rPr lang="ja-JP" altLang="en-US" dirty="0" smtClean="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6" name="직사각형 35"/>
          <p:cNvSpPr/>
          <p:nvPr/>
        </p:nvSpPr>
        <p:spPr>
          <a:xfrm>
            <a:off x="4652742" y="1681308"/>
            <a:ext cx="4173266"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latinLnBrk="0" hangingPunct="0">
              <a:spcBef>
                <a:spcPct val="0"/>
              </a:spcBef>
              <a:spcAft>
                <a:spcPct val="0"/>
              </a:spcAft>
            </a:pP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進行中のファンディング内容</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GET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 /boards/</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nowfundingContents</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content_id</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Path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p>
          <a:p>
            <a:pPr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sp>
        <p:nvSpPr>
          <p:cNvPr id="39" name="직사각형 38"/>
          <p:cNvSpPr/>
          <p:nvPr/>
        </p:nvSpPr>
        <p:spPr>
          <a:xfrm>
            <a:off x="4652740" y="3412880"/>
            <a:ext cx="4173269" cy="28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は共通事項参照</a:t>
            </a:r>
            <a:endParaRPr lang="ko-KR"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40" name="표 39"/>
          <p:cNvGraphicFramePr>
            <a:graphicFrameLocks noGrp="1"/>
          </p:cNvGraphicFramePr>
          <p:nvPr>
            <p:extLst>
              <p:ext uri="{D42A27DB-BD31-4B8C-83A1-F6EECF244321}">
                <p14:modId xmlns:p14="http://schemas.microsoft.com/office/powerpoint/2010/main" val="1541149041"/>
              </p:ext>
            </p:extLst>
          </p:nvPr>
        </p:nvGraphicFramePr>
        <p:xfrm>
          <a:off x="4652740" y="3720817"/>
          <a:ext cx="4173269" cy="2950051"/>
        </p:xfrm>
        <a:graphic>
          <a:graphicData uri="http://schemas.openxmlformats.org/drawingml/2006/table">
            <a:tbl>
              <a:tblPr firstRow="1" firstCol="1" bandRow="1">
                <a:tableStyleId>{46F890A9-2807-4EBB-B81D-B2AA78EC7F39}</a:tableStyleId>
              </a:tblPr>
              <a:tblGrid>
                <a:gridCol w="1230378">
                  <a:extLst>
                    <a:ext uri="{9D8B030D-6E8A-4147-A177-3AD203B41FA5}">
                      <a16:colId xmlns:a16="http://schemas.microsoft.com/office/drawing/2014/main" val="4191564721"/>
                    </a:ext>
                  </a:extLst>
                </a:gridCol>
                <a:gridCol w="887680">
                  <a:extLst>
                    <a:ext uri="{9D8B030D-6E8A-4147-A177-3AD203B41FA5}">
                      <a16:colId xmlns:a16="http://schemas.microsoft.com/office/drawing/2014/main" val="602099213"/>
                    </a:ext>
                  </a:extLst>
                </a:gridCol>
                <a:gridCol w="1191118">
                  <a:extLst>
                    <a:ext uri="{9D8B030D-6E8A-4147-A177-3AD203B41FA5}">
                      <a16:colId xmlns:a16="http://schemas.microsoft.com/office/drawing/2014/main" val="1938715944"/>
                    </a:ext>
                  </a:extLst>
                </a:gridCol>
                <a:gridCol w="864093">
                  <a:extLst>
                    <a:ext uri="{9D8B030D-6E8A-4147-A177-3AD203B41FA5}">
                      <a16:colId xmlns:a16="http://schemas.microsoft.com/office/drawing/2014/main" val="3239118983"/>
                    </a:ext>
                  </a:extLst>
                </a:gridCol>
              </a:tblGrid>
              <a:tr h="161555">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451676292"/>
                  </a:ext>
                </a:extLst>
              </a:tr>
              <a:tr h="161555">
                <a:tc>
                  <a:txBody>
                    <a:bodyPr/>
                    <a:lstStyle/>
                    <a:p>
                      <a:pPr>
                        <a:lnSpc>
                          <a:spcPct val="107000"/>
                        </a:lnSpc>
                        <a:spcAft>
                          <a:spcPts val="0"/>
                        </a:spcAft>
                      </a:pP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body:funding_id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alt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2362519507"/>
                  </a:ext>
                </a:extLst>
              </a:tr>
              <a:tr h="16155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body:title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now funding title1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693563219"/>
                  </a:ext>
                </a:extLst>
              </a:tr>
              <a:tr h="16155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body:reg_date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2019-10-12</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4020869946"/>
                  </a:ext>
                </a:extLst>
              </a:tr>
              <a:tr h="16155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body:content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now funding1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内容</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558648137"/>
                  </a:ext>
                </a:extLst>
              </a:tr>
              <a:tr h="16155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body:media1</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ミディア</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034762516"/>
                  </a:ext>
                </a:extLst>
              </a:tr>
              <a:tr h="161555">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body:email</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abc@gmail.com</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作成者</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7562" marR="57562" marT="0" marB="0"/>
                </a:tc>
                <a:extLst>
                  <a:ext uri="{0D108BD9-81ED-4DB2-BD59-A6C34878D82A}">
                    <a16:rowId xmlns:a16="http://schemas.microsoft.com/office/drawing/2014/main" val="1016624881"/>
                  </a:ext>
                </a:extLst>
              </a:tr>
              <a:tr h="161555">
                <a:tc gridSpan="4">
                  <a:txBody>
                    <a:bodyPr/>
                    <a:lstStyle/>
                    <a:p>
                      <a:pPr>
                        <a:lnSpc>
                          <a:spcPct val="107000"/>
                        </a:lnSpc>
                        <a:spcAft>
                          <a:spcPts val="0"/>
                        </a:spcAft>
                        <a:tabLst>
                          <a:tab pos="2190750" algn="l"/>
                        </a:tabLs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5874986"/>
                  </a:ext>
                </a:extLst>
              </a:tr>
              <a:tr h="1656098">
                <a:tc gridSpan="4">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"body":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reg_date</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"2019-10-12",</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"title": “now funding title1",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funding_id</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"content": "now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funding1</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"email": "abc@gmail.com"</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54822" marR="54822"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391046"/>
                  </a:ext>
                </a:extLst>
              </a:tr>
            </a:tbl>
          </a:graphicData>
        </a:graphic>
      </p:graphicFrame>
      <p:sp>
        <p:nvSpPr>
          <p:cNvPr id="14" name="직사각형 13"/>
          <p:cNvSpPr/>
          <p:nvPr/>
        </p:nvSpPr>
        <p:spPr>
          <a:xfrm>
            <a:off x="251523" y="1681308"/>
            <a:ext cx="4294407" cy="1054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latinLnBrk="0" hangingPunct="0">
              <a:spcBef>
                <a:spcPct val="0"/>
              </a:spcBef>
              <a:spcAft>
                <a:spcPct val="0"/>
              </a:spcAft>
            </a:pPr>
            <a:r>
              <a:rPr lang="ja-JP" altLang="en-US"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進行中のファンディング目録</a:t>
            </a:r>
            <a:r>
              <a:rPr lang="ko-KR" altLang="ko-KR" sz="1108" b="1" dirty="0" smtClean="0">
                <a:solidFill>
                  <a:srgbClr val="4F81BD"/>
                </a:solidFill>
                <a:latin typeface="함초롬돋움" panose="020B0604000101010101" pitchFamily="50" charset="-127"/>
                <a:ea typeface="함초롬돋움" panose="020B0604000101010101" pitchFamily="50" charset="-127"/>
                <a:cs typeface="함초롬돋움" panose="020B0604000101010101" pitchFamily="50" charset="-127"/>
              </a:rPr>
              <a:t> </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Method : GET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URL : /boards/</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now</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fundingList</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pNo</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1108" dirty="0" err="1">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altLang="ko-KR" sz="1108"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 Type : Path </a:t>
            </a:r>
            <a:r>
              <a:rPr lang="en-US" altLang="ko-KR" sz="1108" dirty="0" err="1">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a:t>
            </a:r>
            <a:endParaRPr lang="en-US" altLang="ko-KR" sz="923"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Type : JSON</a:t>
            </a:r>
          </a:p>
          <a:p>
            <a:pPr lvl="0" eaLnBrk="0" fontAlgn="base" latinLnBrk="0" hangingPunct="0">
              <a:spcBef>
                <a:spcPct val="0"/>
              </a:spcBef>
              <a:spcAft>
                <a:spcPct val="0"/>
              </a:spcAft>
            </a:pP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Parameters</a:t>
            </a:r>
          </a:p>
        </p:txBody>
      </p:sp>
      <p:sp>
        <p:nvSpPr>
          <p:cNvPr id="15" name="직사각형 14"/>
          <p:cNvSpPr/>
          <p:nvPr/>
        </p:nvSpPr>
        <p:spPr>
          <a:xfrm>
            <a:off x="251520" y="1323704"/>
            <a:ext cx="1872208" cy="3190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ファ</a:t>
            </a:r>
            <a:r>
              <a:rPr lang="ja-JP" altLang="en-US" sz="1950" dirty="0" smtClean="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ンディング</a:t>
            </a:r>
            <a:endParaRPr lang="ko-KR" altLang="en-US" sz="195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16" name="표 15"/>
          <p:cNvGraphicFramePr>
            <a:graphicFrameLocks noGrp="1"/>
          </p:cNvGraphicFramePr>
          <p:nvPr>
            <p:extLst>
              <p:ext uri="{D42A27DB-BD31-4B8C-83A1-F6EECF244321}">
                <p14:modId xmlns:p14="http://schemas.microsoft.com/office/powerpoint/2010/main" val="2454526556"/>
              </p:ext>
            </p:extLst>
          </p:nvPr>
        </p:nvGraphicFramePr>
        <p:xfrm>
          <a:off x="251515" y="2755859"/>
          <a:ext cx="4294416" cy="662355"/>
        </p:xfrm>
        <a:graphic>
          <a:graphicData uri="http://schemas.openxmlformats.org/drawingml/2006/table">
            <a:tbl>
              <a:tblPr firstRow="1" firstCol="1" bandRow="1">
                <a:tableStyleId>{46F890A9-2807-4EBB-B81D-B2AA78EC7F39}</a:tableStyleId>
              </a:tblPr>
              <a:tblGrid>
                <a:gridCol w="1073604">
                  <a:extLst>
                    <a:ext uri="{9D8B030D-6E8A-4147-A177-3AD203B41FA5}">
                      <a16:colId xmlns:a16="http://schemas.microsoft.com/office/drawing/2014/main" val="3624915463"/>
                    </a:ext>
                  </a:extLst>
                </a:gridCol>
                <a:gridCol w="1073604">
                  <a:extLst>
                    <a:ext uri="{9D8B030D-6E8A-4147-A177-3AD203B41FA5}">
                      <a16:colId xmlns:a16="http://schemas.microsoft.com/office/drawing/2014/main" val="517342474"/>
                    </a:ext>
                  </a:extLst>
                </a:gridCol>
                <a:gridCol w="1073604">
                  <a:extLst>
                    <a:ext uri="{9D8B030D-6E8A-4147-A177-3AD203B41FA5}">
                      <a16:colId xmlns:a16="http://schemas.microsoft.com/office/drawing/2014/main" val="592532118"/>
                    </a:ext>
                  </a:extLst>
                </a:gridCol>
                <a:gridCol w="1073604">
                  <a:extLst>
                    <a:ext uri="{9D8B030D-6E8A-4147-A177-3AD203B41FA5}">
                      <a16:colId xmlns:a16="http://schemas.microsoft.com/office/drawing/2014/main" val="2389969550"/>
                    </a:ext>
                  </a:extLst>
                </a:gridCol>
              </a:tblGrid>
              <a:tr h="165589">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3503236349"/>
                  </a:ext>
                </a:extLst>
              </a:tr>
              <a:tr h="165589">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310472489"/>
                  </a:ext>
                </a:extLst>
              </a:tr>
              <a:tr h="331177">
                <a:tc>
                  <a:txBody>
                    <a:bodyPr/>
                    <a:lstStyle/>
                    <a:p>
                      <a:pPr algn="l">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rowNum</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sz="1000" dirty="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gn="l">
                        <a:lnSpc>
                          <a:spcPct val="107000"/>
                        </a:lnSpc>
                        <a:spcAft>
                          <a:spcPts val="0"/>
                        </a:spcAft>
                      </a:pPr>
                      <a:r>
                        <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4021856157"/>
                  </a:ext>
                </a:extLst>
              </a:tr>
            </a:tbl>
          </a:graphicData>
        </a:graphic>
      </p:graphicFrame>
      <p:sp>
        <p:nvSpPr>
          <p:cNvPr id="17" name="직사각형 16"/>
          <p:cNvSpPr/>
          <p:nvPr/>
        </p:nvSpPr>
        <p:spPr>
          <a:xfrm>
            <a:off x="251520" y="3412880"/>
            <a:ext cx="4294410" cy="28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Response Data = </a:t>
            </a:r>
            <a:r>
              <a:rPr lang="en-US"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header</a:t>
            </a:r>
            <a:r>
              <a:rPr lang="ja-JP" altLang="en-US"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は共通事項参照</a:t>
            </a:r>
            <a:endParaRPr lang="ko-KR" altLang="ko-KR" sz="1108"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2192911568"/>
              </p:ext>
            </p:extLst>
          </p:nvPr>
        </p:nvGraphicFramePr>
        <p:xfrm>
          <a:off x="251520" y="3720817"/>
          <a:ext cx="4294409" cy="3031495"/>
        </p:xfrm>
        <a:graphic>
          <a:graphicData uri="http://schemas.openxmlformats.org/drawingml/2006/table">
            <a:tbl>
              <a:tblPr firstRow="1" firstCol="1" bandRow="1">
                <a:tableStyleId>{46F890A9-2807-4EBB-B81D-B2AA78EC7F39}</a:tableStyleId>
              </a:tblPr>
              <a:tblGrid>
                <a:gridCol w="1341176">
                  <a:extLst>
                    <a:ext uri="{9D8B030D-6E8A-4147-A177-3AD203B41FA5}">
                      <a16:colId xmlns:a16="http://schemas.microsoft.com/office/drawing/2014/main" val="4191564721"/>
                    </a:ext>
                  </a:extLst>
                </a:gridCol>
                <a:gridCol w="891072">
                  <a:extLst>
                    <a:ext uri="{9D8B030D-6E8A-4147-A177-3AD203B41FA5}">
                      <a16:colId xmlns:a16="http://schemas.microsoft.com/office/drawing/2014/main" val="602099213"/>
                    </a:ext>
                  </a:extLst>
                </a:gridCol>
                <a:gridCol w="792088">
                  <a:extLst>
                    <a:ext uri="{9D8B030D-6E8A-4147-A177-3AD203B41FA5}">
                      <a16:colId xmlns:a16="http://schemas.microsoft.com/office/drawing/2014/main" val="1938715944"/>
                    </a:ext>
                  </a:extLst>
                </a:gridCol>
                <a:gridCol w="1270073">
                  <a:extLst>
                    <a:ext uri="{9D8B030D-6E8A-4147-A177-3AD203B41FA5}">
                      <a16:colId xmlns:a16="http://schemas.microsoft.com/office/drawing/2014/main" val="3239118983"/>
                    </a:ext>
                  </a:extLst>
                </a:gridCol>
              </a:tblGrid>
              <a:tr h="159159">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1451676292"/>
                  </a:ext>
                </a:extLst>
              </a:tr>
              <a:tr h="1514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body:pNo</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2362519507"/>
                  </a:ext>
                </a:extLst>
              </a:tr>
              <a:tr h="1514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body:totalCnt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50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全体掲示物の数</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693563219"/>
                  </a:ext>
                </a:extLst>
              </a:tr>
              <a:tr h="151466">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body:rowNum</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marL="0" marR="0" indent="0" algn="l" defTabSz="844083" rtl="0" eaLnBrk="1" fontAlgn="auto" latinLnBrk="1" hangingPunct="1">
                        <a:lnSpc>
                          <a:spcPct val="107000"/>
                        </a:lnSpc>
                        <a:spcBef>
                          <a:spcPts val="0"/>
                        </a:spcBef>
                        <a:spcAft>
                          <a:spcPts val="0"/>
                        </a:spcAft>
                        <a:buClrTx/>
                        <a:buSzTx/>
                        <a:buFontTx/>
                        <a:buNone/>
                        <a:tabLst/>
                        <a:defRPr/>
                      </a:pPr>
                      <a:r>
                        <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ページの掲示物の数</a:t>
                      </a:r>
                      <a:endParaRPr lang="en-US" altLang="ja-JP" sz="900" dirty="0" smtClean="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4020869946"/>
                  </a:ext>
                </a:extLst>
              </a:tr>
              <a:tr h="286462">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body:items:title</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now</a:t>
                      </a:r>
                      <a:r>
                        <a:rPr lang="en-US" sz="900" baseline="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funding1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タイトル</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558648137"/>
                  </a:ext>
                </a:extLst>
              </a:tr>
              <a:tr h="151466">
                <a:tc>
                  <a:txBody>
                    <a:bodyPr/>
                    <a:lstStyle/>
                    <a:p>
                      <a:pPr>
                        <a:lnSpc>
                          <a:spcPct val="107000"/>
                        </a:lnSpc>
                        <a:spcAft>
                          <a:spcPts val="0"/>
                        </a:spcAft>
                      </a:pP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body:items:funding_id</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34762516"/>
                  </a:ext>
                </a:extLst>
              </a:tr>
              <a:tr h="151466">
                <a:tc>
                  <a:txBody>
                    <a:bodyPr/>
                    <a:lstStyle/>
                    <a:p>
                      <a:pPr>
                        <a:lnSpc>
                          <a:spcPct val="107000"/>
                        </a:lnSpc>
                        <a:spcAft>
                          <a:spcPts val="0"/>
                        </a:spcAft>
                      </a:pP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body:items:reg_date</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a:effectLst/>
                          <a:latin typeface="함초롬돋움" panose="020B0604000101010101" pitchFamily="50" charset="-127"/>
                          <a:ea typeface="함초롬돋움" panose="020B0604000101010101" pitchFamily="50" charset="-127"/>
                          <a:cs typeface="함초롬돋움" panose="020B0604000101010101" pitchFamily="50" charset="-127"/>
                        </a:rPr>
                        <a:t>String</a:t>
                      </a:r>
                      <a:endParaRPr lang="ko-KR" sz="9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2019-10-1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a:txBody>
                    <a:bodyPr/>
                    <a:lstStyle/>
                    <a:p>
                      <a:pPr>
                        <a:lnSpc>
                          <a:spcPct val="107000"/>
                        </a:lnSpc>
                        <a:spcAft>
                          <a:spcPts val="0"/>
                        </a:spcAft>
                      </a:pPr>
                      <a:r>
                        <a:rPr lang="ja-JP" alt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作成日</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28782" marR="28782" marT="0" marB="0"/>
                </a:tc>
                <a:extLst>
                  <a:ext uri="{0D108BD9-81ED-4DB2-BD59-A6C34878D82A}">
                    <a16:rowId xmlns:a16="http://schemas.microsoft.com/office/drawing/2014/main" val="1016624881"/>
                  </a:ext>
                </a:extLst>
              </a:tr>
              <a:tr h="151466">
                <a:tc gridSpan="4">
                  <a:txBody>
                    <a:bodyPr/>
                    <a:lstStyle/>
                    <a:p>
                      <a:pPr>
                        <a:lnSpc>
                          <a:spcPct val="107000"/>
                        </a:lnSpc>
                        <a:spcAft>
                          <a:spcPts val="0"/>
                        </a:spcAft>
                        <a:tabLst>
                          <a:tab pos="2190750" algn="l"/>
                        </a:tabLs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Response raw data</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25874986"/>
                  </a:ext>
                </a:extLst>
              </a:tr>
              <a:tr h="1666134">
                <a:tc gridSpan="4">
                  <a:txBody>
                    <a:bodyPr/>
                    <a:lstStyle/>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"body":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pNo</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totalCnt</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50,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rowNum</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10,</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"items":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err="1">
                          <a:effectLst/>
                          <a:latin typeface="함초롬돋움" panose="020B0604000101010101" pitchFamily="50" charset="-127"/>
                          <a:ea typeface="함초롬돋움" panose="020B0604000101010101" pitchFamily="50" charset="-127"/>
                          <a:cs typeface="함초롬돋움" panose="020B0604000101010101" pitchFamily="50" charset="-127"/>
                        </a:rPr>
                        <a:t>reg_date</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"2019-10-1",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r>
                        <a:rPr lang="en-US" sz="9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funding_id</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 </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"title": "now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funding1</a:t>
                      </a: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 </a:t>
                      </a:r>
                      <a:r>
                        <a:rPr lang="en-US" sz="9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07000"/>
                        </a:lnSpc>
                        <a:spcAft>
                          <a:spcPts val="0"/>
                        </a:spcAft>
                      </a:pPr>
                      <a:r>
                        <a:rPr lang="en-US" sz="900" dirty="0">
                          <a:effectLst/>
                          <a:latin typeface="함초롬돋움" panose="020B0604000101010101" pitchFamily="50" charset="-127"/>
                          <a:ea typeface="함초롬돋움" panose="020B0604000101010101" pitchFamily="50" charset="-127"/>
                          <a:cs typeface="함초롬돋움" panose="020B0604000101010101" pitchFamily="50" charset="-127"/>
                        </a:rPr>
                        <a:t>	</a:t>
                      </a:r>
                      <a:endParaRPr lang="ko-KR" sz="9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39698" marR="39698" marT="0" marB="0"/>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391046"/>
                  </a:ext>
                </a:extLst>
              </a:tr>
            </a:tbl>
          </a:graphicData>
        </a:graphic>
      </p:graphicFrame>
      <p:graphicFrame>
        <p:nvGraphicFramePr>
          <p:cNvPr id="19" name="표 18"/>
          <p:cNvGraphicFramePr>
            <a:graphicFrameLocks noGrp="1"/>
          </p:cNvGraphicFramePr>
          <p:nvPr>
            <p:extLst>
              <p:ext uri="{D42A27DB-BD31-4B8C-83A1-F6EECF244321}">
                <p14:modId xmlns:p14="http://schemas.microsoft.com/office/powerpoint/2010/main" val="4282475986"/>
              </p:ext>
            </p:extLst>
          </p:nvPr>
        </p:nvGraphicFramePr>
        <p:xfrm>
          <a:off x="4652740" y="2755858"/>
          <a:ext cx="4173268" cy="550826"/>
        </p:xfrm>
        <a:graphic>
          <a:graphicData uri="http://schemas.openxmlformats.org/drawingml/2006/table">
            <a:tbl>
              <a:tblPr firstRow="1" firstCol="1" bandRow="1">
                <a:tableStyleId>{46F890A9-2807-4EBB-B81D-B2AA78EC7F39}</a:tableStyleId>
              </a:tblPr>
              <a:tblGrid>
                <a:gridCol w="1043317">
                  <a:extLst>
                    <a:ext uri="{9D8B030D-6E8A-4147-A177-3AD203B41FA5}">
                      <a16:colId xmlns:a16="http://schemas.microsoft.com/office/drawing/2014/main" val="2940856830"/>
                    </a:ext>
                  </a:extLst>
                </a:gridCol>
                <a:gridCol w="1043317">
                  <a:extLst>
                    <a:ext uri="{9D8B030D-6E8A-4147-A177-3AD203B41FA5}">
                      <a16:colId xmlns:a16="http://schemas.microsoft.com/office/drawing/2014/main" val="3178868351"/>
                    </a:ext>
                  </a:extLst>
                </a:gridCol>
                <a:gridCol w="1043317">
                  <a:extLst>
                    <a:ext uri="{9D8B030D-6E8A-4147-A177-3AD203B41FA5}">
                      <a16:colId xmlns:a16="http://schemas.microsoft.com/office/drawing/2014/main" val="3864948791"/>
                    </a:ext>
                  </a:extLst>
                </a:gridCol>
                <a:gridCol w="1043317">
                  <a:extLst>
                    <a:ext uri="{9D8B030D-6E8A-4147-A177-3AD203B41FA5}">
                      <a16:colId xmlns:a16="http://schemas.microsoft.com/office/drawing/2014/main" val="43642032"/>
                    </a:ext>
                  </a:extLst>
                </a:gridCol>
              </a:tblGrid>
              <a:tr h="275413">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名前</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データタイプ</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例示</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説明</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2906121789"/>
                  </a:ext>
                </a:extLst>
              </a:tr>
              <a:tr h="275413">
                <a:tc>
                  <a:txBody>
                    <a:bodyPr/>
                    <a:lstStyle/>
                    <a:p>
                      <a:pPr>
                        <a:lnSpc>
                          <a:spcPct val="107000"/>
                        </a:lnSpc>
                        <a:spcAft>
                          <a:spcPts val="0"/>
                        </a:spcAft>
                      </a:pPr>
                      <a:r>
                        <a:rPr lang="en-US" sz="1000" dirty="0" err="1" smtClean="0">
                          <a:effectLst/>
                          <a:latin typeface="함초롬돋움" panose="020B0604000101010101" pitchFamily="50" charset="-127"/>
                          <a:ea typeface="함초롬돋움" panose="020B0604000101010101" pitchFamily="50" charset="-127"/>
                          <a:cs typeface="함초롬돋움" panose="020B0604000101010101" pitchFamily="50" charset="-127"/>
                        </a:rPr>
                        <a:t>funding_id</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dirty="0" err="1">
                          <a:effectLst/>
                          <a:latin typeface="함초롬돋움" panose="020B0604000101010101" pitchFamily="50" charset="-127"/>
                          <a:ea typeface="함초롬돋움" panose="020B0604000101010101" pitchFamily="50" charset="-127"/>
                          <a:cs typeface="함초롬돋움" panose="020B0604000101010101" pitchFamily="50" charset="-127"/>
                        </a:rPr>
                        <a:t>int</a:t>
                      </a:r>
                      <a:endParaRPr 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en-US" sz="1000">
                          <a:effectLst/>
                          <a:latin typeface="함초롬돋움" panose="020B0604000101010101" pitchFamily="50" charset="-127"/>
                          <a:ea typeface="함초롬돋움" panose="020B0604000101010101" pitchFamily="50" charset="-127"/>
                          <a:cs typeface="함초롬돋움" panose="020B0604000101010101" pitchFamily="50" charset="-127"/>
                        </a:rPr>
                        <a:t>1</a:t>
                      </a:r>
                      <a:endParaRPr lang="ko-KR" sz="100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tc>
                  <a:txBody>
                    <a:bodyPr/>
                    <a:lstStyle/>
                    <a:p>
                      <a:pPr>
                        <a:lnSpc>
                          <a:spcPct val="107000"/>
                        </a:lnSpc>
                        <a:spcAft>
                          <a:spcPts val="0"/>
                        </a:spcAft>
                      </a:pPr>
                      <a:r>
                        <a:rPr lang="ja-JP" altLang="en-US" sz="1000" dirty="0" smtClean="0">
                          <a:effectLst/>
                          <a:latin typeface="함초롬돋움" panose="020B0604000101010101" pitchFamily="50" charset="-127"/>
                          <a:ea typeface="함초롬돋움" panose="020B0604000101010101" pitchFamily="50" charset="-127"/>
                          <a:cs typeface="함초롬돋움" panose="020B0604000101010101" pitchFamily="50" charset="-127"/>
                        </a:rPr>
                        <a:t>掲示物の番号</a:t>
                      </a:r>
                      <a:endParaRPr lang="ko-KR" altLang="ko-KR" sz="1000" dirty="0">
                        <a:effectLst/>
                        <a:latin typeface="함초롬돋움" panose="020B0604000101010101" pitchFamily="50" charset="-127"/>
                        <a:ea typeface="함초롬돋움" panose="020B0604000101010101" pitchFamily="50" charset="-127"/>
                        <a:cs typeface="함초롬돋움" panose="020B0604000101010101" pitchFamily="50" charset="-127"/>
                      </a:endParaRPr>
                    </a:p>
                  </a:txBody>
                  <a:tcPr marL="63305" marR="63305" marT="0" marB="0"/>
                </a:tc>
                <a:extLst>
                  <a:ext uri="{0D108BD9-81ED-4DB2-BD59-A6C34878D82A}">
                    <a16:rowId xmlns:a16="http://schemas.microsoft.com/office/drawing/2014/main" val="610103695"/>
                  </a:ext>
                </a:extLst>
              </a:tr>
            </a:tbl>
          </a:graphicData>
        </a:graphic>
      </p:graphicFrame>
      <p:sp>
        <p:nvSpPr>
          <p:cNvPr id="20" name="Text Placeholder 1">
            <a:extLst>
              <a:ext uri="{FF2B5EF4-FFF2-40B4-BE49-F238E27FC236}">
                <a16:creationId xmlns:a16="http://schemas.microsoft.com/office/drawing/2014/main" id="{B18C69FE-E2D7-4C93-A960-3B66BA44505B}"/>
              </a:ext>
            </a:extLst>
          </p:cNvPr>
          <p:cNvSpPr txBox="1">
            <a:spLocks/>
          </p:cNvSpPr>
          <p:nvPr/>
        </p:nvSpPr>
        <p:spPr>
          <a:xfrm>
            <a:off x="251520" y="465053"/>
            <a:ext cx="3504587"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smtClean="0">
                <a:solidFill>
                  <a:schemeClr val="tx1">
                    <a:lumMod val="75000"/>
                    <a:lumOff val="25000"/>
                  </a:schemeClr>
                </a:solidFill>
              </a:rPr>
              <a:t>掲示板</a:t>
            </a:r>
            <a:r>
              <a:rPr lang="ko-KR" altLang="en-US" sz="2954" dirty="0" smtClean="0">
                <a:solidFill>
                  <a:schemeClr val="tx1">
                    <a:lumMod val="75000"/>
                    <a:lumOff val="25000"/>
                  </a:schemeClr>
                </a:solidFill>
              </a:rPr>
              <a:t> </a:t>
            </a:r>
            <a:r>
              <a:rPr lang="en-US" altLang="ko-KR"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API</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512205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31</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제목 5"/>
          <p:cNvSpPr>
            <a:spLocks noGrp="1"/>
          </p:cNvSpPr>
          <p:nvPr>
            <p:ph type="title"/>
          </p:nvPr>
        </p:nvSpPr>
        <p:spPr>
          <a:prstGeom prst="rect">
            <a:avLst/>
          </a:prstGeom>
        </p:spPr>
        <p:txBody>
          <a:bodyPr/>
          <a:lstStyle/>
          <a:p>
            <a:r>
              <a:rPr lang="en-US" altLang="ko-KR" dirty="0" smtClean="0">
                <a:latin typeface="함초롬돋움" panose="020B0604000101010101" pitchFamily="50" charset="-127"/>
                <a:ea typeface="함초롬돋움" panose="020B0604000101010101" pitchFamily="50" charset="-127"/>
                <a:cs typeface="함초롬돋움" panose="020B0604000101010101" pitchFamily="50" charset="-127"/>
              </a:rPr>
              <a:t>END</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8" name="직사각형 7"/>
          <p:cNvSpPr/>
          <p:nvPr/>
        </p:nvSpPr>
        <p:spPr>
          <a:xfrm>
            <a:off x="1907704" y="2902645"/>
            <a:ext cx="5544616" cy="837855"/>
          </a:xfrm>
          <a:prstGeom prst="rect">
            <a:avLst/>
          </a:prstGeom>
          <a:solidFill>
            <a:srgbClr val="F15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9" name="TextBox 8"/>
          <p:cNvSpPr txBox="1"/>
          <p:nvPr/>
        </p:nvSpPr>
        <p:spPr>
          <a:xfrm>
            <a:off x="1846068" y="3028916"/>
            <a:ext cx="5508559" cy="603691"/>
          </a:xfrm>
          <a:prstGeom prst="rect">
            <a:avLst/>
          </a:prstGeom>
          <a:noFill/>
        </p:spPr>
        <p:txBody>
          <a:bodyPr wrap="none" rtlCol="0">
            <a:spAutoFit/>
          </a:bodyPr>
          <a:lstStyle/>
          <a:p>
            <a:pPr algn="ctr"/>
            <a:r>
              <a:rPr lang="en-US" altLang="ko-KR" sz="3323" spc="-104"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sym typeface="Wingdings" panose="05000000000000000000" pitchFamily="2" charset="2"/>
              </a:rPr>
              <a:t> </a:t>
            </a:r>
            <a:r>
              <a:rPr lang="ja-JP" altLang="en-US" sz="3323" spc="-104" dirty="0" smtClean="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sym typeface="Wingdings" panose="05000000000000000000" pitchFamily="2" charset="2"/>
              </a:rPr>
              <a:t>ありがとうございます。</a:t>
            </a:r>
            <a:r>
              <a:rPr lang="en-US" altLang="ko-KR" sz="3323" spc="-104" dirty="0" smtClean="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sym typeface="Wingdings" panose="05000000000000000000" pitchFamily="2" charset="2"/>
              </a:rPr>
              <a:t></a:t>
            </a:r>
            <a:endParaRPr lang="ko-KR" altLang="en-US" sz="3323" spc="-104"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 name="평행 사변형 9"/>
          <p:cNvSpPr/>
          <p:nvPr/>
        </p:nvSpPr>
        <p:spPr>
          <a:xfrm flipV="1">
            <a:off x="2648052" y="3740499"/>
            <a:ext cx="4009293" cy="633046"/>
          </a:xfrm>
          <a:prstGeom prst="parallelogram">
            <a:avLst/>
          </a:prstGeom>
          <a:gradFill>
            <a:gsLst>
              <a:gs pos="0">
                <a:srgbClr val="F8F8F8"/>
              </a:gs>
              <a:gs pos="100000">
                <a:schemeClr val="bg2">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309918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4</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제목 5"/>
          <p:cNvSpPr>
            <a:spLocks noGrp="1"/>
          </p:cNvSpPr>
          <p:nvPr>
            <p:ph type="title"/>
          </p:nvPr>
        </p:nvSpPr>
        <p:spPr>
          <a:prstGeom prst="rect">
            <a:avLst/>
          </a:prstGeom>
        </p:spPr>
        <p:txBody>
          <a:bodyPr/>
          <a:lstStyle/>
          <a:p>
            <a: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t>プロジェクト目標</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nvGrpSpPr>
          <p:cNvPr id="15" name="그룹 14">
            <a:extLst>
              <a:ext uri="{FF2B5EF4-FFF2-40B4-BE49-F238E27FC236}">
                <a16:creationId xmlns:a16="http://schemas.microsoft.com/office/drawing/2014/main" id="{CE85797F-BADB-4D01-B36F-130E56528E06}"/>
              </a:ext>
            </a:extLst>
          </p:cNvPr>
          <p:cNvGrpSpPr/>
          <p:nvPr/>
        </p:nvGrpSpPr>
        <p:grpSpPr>
          <a:xfrm>
            <a:off x="583864" y="2072721"/>
            <a:ext cx="4216662" cy="3503430"/>
            <a:chOff x="202797" y="1431841"/>
            <a:chExt cx="4568050" cy="3795383"/>
          </a:xfrm>
        </p:grpSpPr>
        <p:grpSp>
          <p:nvGrpSpPr>
            <p:cNvPr id="14" name="그룹 13">
              <a:extLst>
                <a:ext uri="{FF2B5EF4-FFF2-40B4-BE49-F238E27FC236}">
                  <a16:creationId xmlns:a16="http://schemas.microsoft.com/office/drawing/2014/main" id="{DCFD8CC4-77BD-463C-A116-55B9470B5FB9}"/>
                </a:ext>
              </a:extLst>
            </p:cNvPr>
            <p:cNvGrpSpPr/>
            <p:nvPr/>
          </p:nvGrpSpPr>
          <p:grpSpPr>
            <a:xfrm>
              <a:off x="202797" y="1431841"/>
              <a:ext cx="4464498" cy="1188088"/>
              <a:chOff x="899592" y="1521505"/>
              <a:chExt cx="4464498" cy="1188088"/>
            </a:xfrm>
          </p:grpSpPr>
          <p:grpSp>
            <p:nvGrpSpPr>
              <p:cNvPr id="61" name="Group 5">
                <a:extLst>
                  <a:ext uri="{FF2B5EF4-FFF2-40B4-BE49-F238E27FC236}">
                    <a16:creationId xmlns:a16="http://schemas.microsoft.com/office/drawing/2014/main" id="{D45CC831-B67B-4168-81F3-EF3E5CAF450F}"/>
                  </a:ext>
                </a:extLst>
              </p:cNvPr>
              <p:cNvGrpSpPr/>
              <p:nvPr/>
            </p:nvGrpSpPr>
            <p:grpSpPr>
              <a:xfrm>
                <a:off x="899592" y="1521505"/>
                <a:ext cx="864096" cy="1188088"/>
                <a:chOff x="2391994" y="1635646"/>
                <a:chExt cx="805454" cy="1584088"/>
              </a:xfrm>
            </p:grpSpPr>
            <p:sp>
              <p:nvSpPr>
                <p:cNvPr id="62" name="Rectangle 3">
                  <a:extLst>
                    <a:ext uri="{FF2B5EF4-FFF2-40B4-BE49-F238E27FC236}">
                      <a16:creationId xmlns:a16="http://schemas.microsoft.com/office/drawing/2014/main" id="{AB6707B8-B963-417B-8B14-1972EFD1F875}"/>
                    </a:ext>
                  </a:extLst>
                </p:cNvPr>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3" name="Isosceles Triangle 4">
                  <a:extLst>
                    <a:ext uri="{FF2B5EF4-FFF2-40B4-BE49-F238E27FC236}">
                      <a16:creationId xmlns:a16="http://schemas.microsoft.com/office/drawing/2014/main" id="{C142FB09-5C5E-4E11-AE15-7C5E604C7BE4}"/>
                    </a:ext>
                  </a:extLst>
                </p:cNvPr>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66" name="Group 7">
                <a:extLst>
                  <a:ext uri="{FF2B5EF4-FFF2-40B4-BE49-F238E27FC236}">
                    <a16:creationId xmlns:a16="http://schemas.microsoft.com/office/drawing/2014/main" id="{C5D743E6-9B88-4890-A04E-C82CA23BA055}"/>
                  </a:ext>
                </a:extLst>
              </p:cNvPr>
              <p:cNvGrpSpPr/>
              <p:nvPr/>
            </p:nvGrpSpPr>
            <p:grpSpPr>
              <a:xfrm>
                <a:off x="1835695" y="1572510"/>
                <a:ext cx="3528395" cy="1055300"/>
                <a:chOff x="496118" y="2469560"/>
                <a:chExt cx="2320470" cy="1055300"/>
              </a:xfrm>
              <a:noFill/>
            </p:grpSpPr>
            <p:sp>
              <p:nvSpPr>
                <p:cNvPr id="70" name="TextBox 69">
                  <a:extLst>
                    <a:ext uri="{FF2B5EF4-FFF2-40B4-BE49-F238E27FC236}">
                      <a16:creationId xmlns:a16="http://schemas.microsoft.com/office/drawing/2014/main" id="{A6307C7D-37ED-4F15-AB8C-3D6665A67252}"/>
                    </a:ext>
                  </a:extLst>
                </p:cNvPr>
                <p:cNvSpPr txBox="1"/>
                <p:nvPr/>
              </p:nvSpPr>
              <p:spPr>
                <a:xfrm>
                  <a:off x="496120" y="2724641"/>
                  <a:ext cx="2320468" cy="800219"/>
                </a:xfrm>
                <a:prstGeom prst="rect">
                  <a:avLst/>
                </a:prstGeom>
                <a:grpFill/>
              </p:spPr>
              <p:txBody>
                <a:bodyPr wrap="square" rtlCol="0">
                  <a:spAutoFit/>
                </a:bodyPr>
                <a:lstStyle/>
                <a:p>
                  <a:pPr marL="158265" indent="-158265">
                    <a:buFont typeface="Arial" panose="020B0604020202020204" pitchFamily="34" charset="0"/>
                    <a:buChar char="•"/>
                  </a:pPr>
                  <a:r>
                    <a:rPr lang="ja-JP" altLang="en-US" sz="1050" dirty="0" smtClean="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本人が</a:t>
                  </a:r>
                  <a:r>
                    <a:rPr lang="ko-KR" altLang="en-US" sz="1050" dirty="0" smtClean="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 </a:t>
                  </a:r>
                  <a:r>
                    <a:rPr lang="ja-JP" altLang="en-US" sz="1050" dirty="0" smtClean="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開発したインヂィゲームを</a:t>
                  </a:r>
                  <a:r>
                    <a:rPr lang="ja-JP" altLang="en-US" sz="1050" dirty="0">
                      <a:latin typeface="함초롬돋움" panose="020B0604000101010101" pitchFamily="50" charset="-127"/>
                      <a:ea typeface="함초롬돋움" panose="020B0604000101010101" pitchFamily="50" charset="-127"/>
                      <a:cs typeface="함초롬돋움" panose="020B0604000101010101" pitchFamily="50" charset="-127"/>
                    </a:rPr>
                    <a:t>紹介することで広告効果を得ることができる</a:t>
                  </a:r>
                  <a:r>
                    <a:rPr lang="ja-JP" altLang="en-US" sz="1050" dirty="0" smtClean="0">
                      <a:latin typeface="함초롬돋움" panose="020B0604000101010101" pitchFamily="50" charset="-127"/>
                      <a:ea typeface="함초롬돋움" panose="020B0604000101010101" pitchFamily="50" charset="-127"/>
                      <a:cs typeface="함초롬돋움" panose="020B0604000101010101" pitchFamily="50" charset="-127"/>
                    </a:rPr>
                    <a:t>。</a:t>
                  </a:r>
                  <a:endParaRPr lang="en-US" altLang="ja-JP" sz="105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58265" indent="-158265">
                    <a:buFont typeface="Arial" panose="020B0604020202020204" pitchFamily="34" charset="0"/>
                    <a:buChar char="•"/>
                  </a:pPr>
                  <a:r>
                    <a:rPr lang="ja-JP" altLang="en-US" sz="1050" dirty="0">
                      <a:latin typeface="함초롬돋움" panose="020B0604000101010101" pitchFamily="50" charset="-127"/>
                      <a:ea typeface="함초롬돋움" panose="020B0604000101010101" pitchFamily="50" charset="-127"/>
                      <a:cs typeface="함초롬돋움" panose="020B0604000101010101" pitchFamily="50" charset="-127"/>
                    </a:rPr>
                    <a:t>ゲームユーザーとコミュニケーションしながらフィードバックが得られる</a:t>
                  </a:r>
                  <a:endParaRPr lang="en-US" altLang="ko-KR" sz="1050"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78" name="TextBox 77">
                  <a:extLst>
                    <a:ext uri="{FF2B5EF4-FFF2-40B4-BE49-F238E27FC236}">
                      <a16:creationId xmlns:a16="http://schemas.microsoft.com/office/drawing/2014/main" id="{E5C0CF35-FB07-4AD5-85F5-9AAAB7CBA67D}"/>
                    </a:ext>
                  </a:extLst>
                </p:cNvPr>
                <p:cNvSpPr txBox="1"/>
                <p:nvPr/>
              </p:nvSpPr>
              <p:spPr>
                <a:xfrm>
                  <a:off x="496118" y="2469560"/>
                  <a:ext cx="1752191" cy="366767"/>
                </a:xfrm>
                <a:prstGeom prst="rect">
                  <a:avLst/>
                </a:prstGeom>
                <a:noFill/>
              </p:spPr>
              <p:txBody>
                <a:bodyPr wrap="square" rtlCol="0">
                  <a:spAutoFit/>
                </a:bodyPr>
                <a:lstStyle/>
                <a:p>
                  <a:r>
                    <a:rPr lang="ja-JP" altLang="en-US" sz="1600" b="1"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rPr>
                    <a:t>広告</a:t>
                  </a:r>
                  <a:endParaRPr lang="ko-KR" altLang="en-US" sz="1600" b="1"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79" name="TextBox 78">
                <a:extLst>
                  <a:ext uri="{FF2B5EF4-FFF2-40B4-BE49-F238E27FC236}">
                    <a16:creationId xmlns:a16="http://schemas.microsoft.com/office/drawing/2014/main" id="{6F807437-E724-4E33-B622-C8C7C02E5374}"/>
                  </a:ext>
                </a:extLst>
              </p:cNvPr>
              <p:cNvSpPr txBox="1"/>
              <p:nvPr/>
            </p:nvSpPr>
            <p:spPr>
              <a:xfrm>
                <a:off x="977080" y="1564253"/>
                <a:ext cx="709121" cy="469296"/>
              </a:xfrm>
              <a:prstGeom prst="rect">
                <a:avLst/>
              </a:prstGeom>
              <a:noFill/>
            </p:spPr>
            <p:txBody>
              <a:bodyPr wrap="square" rtlCol="0">
                <a:spAutoFit/>
              </a:bodyPr>
              <a:lstStyle/>
              <a:p>
                <a:pPr algn="ctr"/>
                <a:r>
                  <a:rPr lang="en-US" altLang="ko-KR" sz="2215"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rPr>
                  <a:t>01</a:t>
                </a:r>
                <a:endParaRPr lang="ko-KR" altLang="en-US" sz="2215"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13" name="그룹 12">
              <a:extLst>
                <a:ext uri="{FF2B5EF4-FFF2-40B4-BE49-F238E27FC236}">
                  <a16:creationId xmlns:a16="http://schemas.microsoft.com/office/drawing/2014/main" id="{013AB404-92E1-4B44-8DCB-D1B517B66974}"/>
                </a:ext>
              </a:extLst>
            </p:cNvPr>
            <p:cNvGrpSpPr/>
            <p:nvPr/>
          </p:nvGrpSpPr>
          <p:grpSpPr>
            <a:xfrm>
              <a:off x="202797" y="2703947"/>
              <a:ext cx="4568050" cy="1188088"/>
              <a:chOff x="4868951" y="1521472"/>
              <a:chExt cx="4568050" cy="1188088"/>
            </a:xfrm>
          </p:grpSpPr>
          <p:grpSp>
            <p:nvGrpSpPr>
              <p:cNvPr id="81" name="Group 11">
                <a:extLst>
                  <a:ext uri="{FF2B5EF4-FFF2-40B4-BE49-F238E27FC236}">
                    <a16:creationId xmlns:a16="http://schemas.microsoft.com/office/drawing/2014/main" id="{68058180-0EFB-49C7-8B76-ED08CB124A1F}"/>
                  </a:ext>
                </a:extLst>
              </p:cNvPr>
              <p:cNvGrpSpPr/>
              <p:nvPr/>
            </p:nvGrpSpPr>
            <p:grpSpPr>
              <a:xfrm>
                <a:off x="4868951" y="1521472"/>
                <a:ext cx="864096" cy="1188088"/>
                <a:chOff x="2391994" y="1635646"/>
                <a:chExt cx="805454" cy="1584088"/>
              </a:xfrm>
              <a:solidFill>
                <a:srgbClr val="98DFBB"/>
              </a:solidFill>
            </p:grpSpPr>
            <p:sp>
              <p:nvSpPr>
                <p:cNvPr id="82" name="Rectangle 12">
                  <a:extLst>
                    <a:ext uri="{FF2B5EF4-FFF2-40B4-BE49-F238E27FC236}">
                      <a16:creationId xmlns:a16="http://schemas.microsoft.com/office/drawing/2014/main" id="{314C95AB-1F41-4218-8420-26A8E92914BD}"/>
                    </a:ext>
                  </a:extLst>
                </p:cNvPr>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83" name="Isosceles Triangle 13">
                  <a:extLst>
                    <a:ext uri="{FF2B5EF4-FFF2-40B4-BE49-F238E27FC236}">
                      <a16:creationId xmlns:a16="http://schemas.microsoft.com/office/drawing/2014/main" id="{27E588CA-9D27-4CF4-BDF6-1DDF0696E4C6}"/>
                    </a:ext>
                  </a:extLst>
                </p:cNvPr>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84" name="Group 14">
                <a:extLst>
                  <a:ext uri="{FF2B5EF4-FFF2-40B4-BE49-F238E27FC236}">
                    <a16:creationId xmlns:a16="http://schemas.microsoft.com/office/drawing/2014/main" id="{B5F51B31-AA5D-460D-91C8-7EC6E135A6F7}"/>
                  </a:ext>
                </a:extLst>
              </p:cNvPr>
              <p:cNvGrpSpPr/>
              <p:nvPr/>
            </p:nvGrpSpPr>
            <p:grpSpPr>
              <a:xfrm>
                <a:off x="5783918" y="1572477"/>
                <a:ext cx="3653083" cy="1131290"/>
                <a:chOff x="482219" y="2469560"/>
                <a:chExt cx="2402473" cy="1131290"/>
              </a:xfrm>
              <a:noFill/>
            </p:grpSpPr>
            <p:sp>
              <p:nvSpPr>
                <p:cNvPr id="85" name="TextBox 84">
                  <a:extLst>
                    <a:ext uri="{FF2B5EF4-FFF2-40B4-BE49-F238E27FC236}">
                      <a16:creationId xmlns:a16="http://schemas.microsoft.com/office/drawing/2014/main" id="{57DBA02C-26E5-449C-A9AB-D1B213E8356D}"/>
                    </a:ext>
                  </a:extLst>
                </p:cNvPr>
                <p:cNvSpPr txBox="1"/>
                <p:nvPr/>
              </p:nvSpPr>
              <p:spPr>
                <a:xfrm>
                  <a:off x="482219" y="2800630"/>
                  <a:ext cx="2402473" cy="800220"/>
                </a:xfrm>
                <a:prstGeom prst="rect">
                  <a:avLst/>
                </a:prstGeom>
                <a:grpFill/>
              </p:spPr>
              <p:txBody>
                <a:bodyPr wrap="square" rtlCol="0">
                  <a:spAutoFit/>
                </a:bodyPr>
                <a:lstStyle/>
                <a:p>
                  <a:pPr marL="158265" indent="-158265">
                    <a:buFont typeface="Arial" panose="020B0604020202020204" pitchFamily="34" charset="0"/>
                    <a:buChar char="•"/>
                  </a:pPr>
                  <a:r>
                    <a:rPr lang="ja-JP" altLang="en-US" sz="1050" dirty="0">
                      <a:latin typeface="함초롬돋움" panose="020B0604000101010101" pitchFamily="50" charset="-127"/>
                      <a:ea typeface="함초롬돋움" panose="020B0604000101010101" pitchFamily="50" charset="-127"/>
                      <a:cs typeface="함초롬돋움" panose="020B0604000101010101" pitchFamily="50" charset="-127"/>
                    </a:rPr>
                    <a:t>ゲーム開発者はファンディングでより安定的な開発が可</a:t>
                  </a:r>
                  <a:r>
                    <a:rPr lang="ja-JP" altLang="en-US" sz="1050" dirty="0" smtClean="0">
                      <a:latin typeface="함초롬돋움" panose="020B0604000101010101" pitchFamily="50" charset="-127"/>
                      <a:ea typeface="함초롬돋움" panose="020B0604000101010101" pitchFamily="50" charset="-127"/>
                      <a:cs typeface="함초롬돋움" panose="020B0604000101010101" pitchFamily="50" charset="-127"/>
                    </a:rPr>
                    <a:t>能</a:t>
                  </a:r>
                  <a:endParaRPr lang="en-US" altLang="ja-JP" sz="105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58265" indent="-158265">
                    <a:buFont typeface="Arial" panose="020B0604020202020204" pitchFamily="34" charset="0"/>
                    <a:buChar char="•"/>
                  </a:pPr>
                  <a:r>
                    <a:rPr lang="ja-JP" altLang="en-US" sz="1050" dirty="0">
                      <a:latin typeface="함초롬돋움" panose="020B0604000101010101" pitchFamily="50" charset="-127"/>
                      <a:ea typeface="함초롬돋움" panose="020B0604000101010101" pitchFamily="50" charset="-127"/>
                      <a:cs typeface="함초롬돋움" panose="020B0604000101010101" pitchFamily="50" charset="-127"/>
                    </a:rPr>
                    <a:t>後援者はゲーム開発者が約束したプレゼントや特典などを通じて利益を得ることができる。</a:t>
                  </a:r>
                  <a:endParaRPr lang="en-US" altLang="ko-KR" sz="1050"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86" name="TextBox 85">
                  <a:extLst>
                    <a:ext uri="{FF2B5EF4-FFF2-40B4-BE49-F238E27FC236}">
                      <a16:creationId xmlns:a16="http://schemas.microsoft.com/office/drawing/2014/main" id="{FC477E62-E776-4EE5-9E30-F8D60B4A13E3}"/>
                    </a:ext>
                  </a:extLst>
                </p:cNvPr>
                <p:cNvSpPr txBox="1"/>
                <p:nvPr/>
              </p:nvSpPr>
              <p:spPr>
                <a:xfrm>
                  <a:off x="496119" y="2469560"/>
                  <a:ext cx="1752190" cy="366767"/>
                </a:xfrm>
                <a:prstGeom prst="rect">
                  <a:avLst/>
                </a:prstGeom>
                <a:noFill/>
              </p:spPr>
              <p:txBody>
                <a:bodyPr wrap="square" rtlCol="0">
                  <a:spAutoFit/>
                </a:bodyPr>
                <a:lstStyle/>
                <a:p>
                  <a:r>
                    <a:rPr lang="ja-JP" altLang="en-US" sz="1600" b="1" dirty="0" smtClean="0">
                      <a:solidFill>
                        <a:schemeClr val="accent3"/>
                      </a:solidFill>
                      <a:latin typeface="함초롬돋움" panose="020B0604000101010101" pitchFamily="50" charset="-127"/>
                      <a:ea typeface="함초롬돋움" panose="020B0604000101010101" pitchFamily="50" charset="-127"/>
                      <a:cs typeface="함초롬돋움" panose="020B0604000101010101" pitchFamily="50" charset="-127"/>
                    </a:rPr>
                    <a:t>ファンディング</a:t>
                  </a:r>
                  <a:endParaRPr lang="ko-KR" altLang="en-US" sz="1600" b="1" dirty="0">
                    <a:solidFill>
                      <a:schemeClr val="accent3"/>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87" name="TextBox 86">
                <a:extLst>
                  <a:ext uri="{FF2B5EF4-FFF2-40B4-BE49-F238E27FC236}">
                    <a16:creationId xmlns:a16="http://schemas.microsoft.com/office/drawing/2014/main" id="{31C26112-A19C-4EB8-ACED-1C41A8975E3B}"/>
                  </a:ext>
                </a:extLst>
              </p:cNvPr>
              <p:cNvSpPr txBox="1"/>
              <p:nvPr/>
            </p:nvSpPr>
            <p:spPr>
              <a:xfrm>
                <a:off x="4946439" y="1564220"/>
                <a:ext cx="709121" cy="469296"/>
              </a:xfrm>
              <a:prstGeom prst="rect">
                <a:avLst/>
              </a:prstGeom>
              <a:noFill/>
            </p:spPr>
            <p:txBody>
              <a:bodyPr wrap="square" rtlCol="0">
                <a:spAutoFit/>
              </a:bodyPr>
              <a:lstStyle/>
              <a:p>
                <a:pPr algn="ctr"/>
                <a:r>
                  <a:rPr lang="en-US" altLang="ko-KR" sz="2215"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rPr>
                  <a:t>02</a:t>
                </a:r>
                <a:endParaRPr lang="ko-KR" altLang="en-US" sz="2215"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11" name="그룹 10">
              <a:extLst>
                <a:ext uri="{FF2B5EF4-FFF2-40B4-BE49-F238E27FC236}">
                  <a16:creationId xmlns:a16="http://schemas.microsoft.com/office/drawing/2014/main" id="{938A273E-3EC5-4BB2-912C-38C6571BDCBC}"/>
                </a:ext>
              </a:extLst>
            </p:cNvPr>
            <p:cNvGrpSpPr/>
            <p:nvPr/>
          </p:nvGrpSpPr>
          <p:grpSpPr>
            <a:xfrm>
              <a:off x="207727" y="4039136"/>
              <a:ext cx="4387558" cy="1188088"/>
              <a:chOff x="899592" y="3213682"/>
              <a:chExt cx="4387558" cy="1188088"/>
            </a:xfrm>
          </p:grpSpPr>
          <p:grpSp>
            <p:nvGrpSpPr>
              <p:cNvPr id="88" name="Group 18">
                <a:extLst>
                  <a:ext uri="{FF2B5EF4-FFF2-40B4-BE49-F238E27FC236}">
                    <a16:creationId xmlns:a16="http://schemas.microsoft.com/office/drawing/2014/main" id="{C6BB72E4-3DAA-4776-8FBD-F3DA94A17407}"/>
                  </a:ext>
                </a:extLst>
              </p:cNvPr>
              <p:cNvGrpSpPr/>
              <p:nvPr/>
            </p:nvGrpSpPr>
            <p:grpSpPr>
              <a:xfrm>
                <a:off x="899592" y="3213682"/>
                <a:ext cx="864096" cy="1188088"/>
                <a:chOff x="2391994" y="1635646"/>
                <a:chExt cx="805454" cy="1584088"/>
              </a:xfrm>
              <a:solidFill>
                <a:srgbClr val="F8B2A3"/>
              </a:solidFill>
            </p:grpSpPr>
            <p:sp>
              <p:nvSpPr>
                <p:cNvPr id="89" name="Rectangle 19">
                  <a:extLst>
                    <a:ext uri="{FF2B5EF4-FFF2-40B4-BE49-F238E27FC236}">
                      <a16:creationId xmlns:a16="http://schemas.microsoft.com/office/drawing/2014/main" id="{B6287145-156E-4384-91FF-D0A51F90FA70}"/>
                    </a:ext>
                  </a:extLst>
                </p:cNvPr>
                <p:cNvSpPr/>
                <p:nvPr/>
              </p:nvSpPr>
              <p:spPr>
                <a:xfrm>
                  <a:off x="2391994" y="1635646"/>
                  <a:ext cx="80545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90" name="Isosceles Triangle 20">
                  <a:extLst>
                    <a:ext uri="{FF2B5EF4-FFF2-40B4-BE49-F238E27FC236}">
                      <a16:creationId xmlns:a16="http://schemas.microsoft.com/office/drawing/2014/main" id="{4A946A80-CB0C-4187-B3FE-40BB089DD9B4}"/>
                    </a:ext>
                  </a:extLst>
                </p:cNvPr>
                <p:cNvSpPr/>
                <p:nvPr/>
              </p:nvSpPr>
              <p:spPr>
                <a:xfrm rot="10800000">
                  <a:off x="2391994" y="2427734"/>
                  <a:ext cx="805454" cy="792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93" name="Group 21">
                <a:extLst>
                  <a:ext uri="{FF2B5EF4-FFF2-40B4-BE49-F238E27FC236}">
                    <a16:creationId xmlns:a16="http://schemas.microsoft.com/office/drawing/2014/main" id="{4A4D7708-EFE8-4A2F-A482-DE37F27CD5B5}"/>
                  </a:ext>
                </a:extLst>
              </p:cNvPr>
              <p:cNvGrpSpPr/>
              <p:nvPr/>
            </p:nvGrpSpPr>
            <p:grpSpPr>
              <a:xfrm>
                <a:off x="1835696" y="3264688"/>
                <a:ext cx="3451454" cy="1055299"/>
                <a:chOff x="496119" y="2469561"/>
                <a:chExt cx="2156374" cy="1055299"/>
              </a:xfrm>
              <a:noFill/>
            </p:grpSpPr>
            <p:sp>
              <p:nvSpPr>
                <p:cNvPr id="94" name="TextBox 93">
                  <a:extLst>
                    <a:ext uri="{FF2B5EF4-FFF2-40B4-BE49-F238E27FC236}">
                      <a16:creationId xmlns:a16="http://schemas.microsoft.com/office/drawing/2014/main" id="{B2A61377-596E-4E07-A586-6C1DFE189303}"/>
                    </a:ext>
                  </a:extLst>
                </p:cNvPr>
                <p:cNvSpPr txBox="1"/>
                <p:nvPr/>
              </p:nvSpPr>
              <p:spPr>
                <a:xfrm>
                  <a:off x="496119" y="2724641"/>
                  <a:ext cx="2156374" cy="800219"/>
                </a:xfrm>
                <a:prstGeom prst="rect">
                  <a:avLst/>
                </a:prstGeom>
                <a:grpFill/>
              </p:spPr>
              <p:txBody>
                <a:bodyPr wrap="square" rtlCol="0">
                  <a:spAutoFit/>
                </a:bodyPr>
                <a:lstStyle/>
                <a:p>
                  <a:pPr marL="158265" indent="-158265">
                    <a:buFont typeface="Arial" panose="020B0604020202020204" pitchFamily="34" charset="0"/>
                    <a:buChar char="•"/>
                  </a:pPr>
                  <a:r>
                    <a:rPr lang="ja-JP" altLang="en-US" sz="1050" dirty="0">
                      <a:latin typeface="함초롬돋움" panose="020B0604000101010101" pitchFamily="50" charset="-127"/>
                      <a:ea typeface="함초롬돋움" panose="020B0604000101010101" pitchFamily="50" charset="-127"/>
                      <a:cs typeface="함초롬돋움" panose="020B0604000101010101" pitchFamily="50" charset="-127"/>
                    </a:rPr>
                    <a:t>モバイルの長所である手軽な</a:t>
                  </a:r>
                  <a:r>
                    <a:rPr lang="en-US" altLang="ja-JP" sz="1050" dirty="0">
                      <a:latin typeface="함초롬돋움" panose="020B0604000101010101" pitchFamily="50" charset="-127"/>
                      <a:ea typeface="함초롬돋움" panose="020B0604000101010101" pitchFamily="50" charset="-127"/>
                      <a:cs typeface="함초롬돋움" panose="020B0604000101010101" pitchFamily="50" charset="-127"/>
                    </a:rPr>
                    <a:t>UI</a:t>
                  </a:r>
                  <a:r>
                    <a:rPr lang="ja-JP" altLang="en-US" sz="1050" dirty="0">
                      <a:latin typeface="함초롬돋움" panose="020B0604000101010101" pitchFamily="50" charset="-127"/>
                      <a:ea typeface="함초롬돋움" panose="020B0604000101010101" pitchFamily="50" charset="-127"/>
                      <a:cs typeface="함초롬돋움" panose="020B0604000101010101" pitchFamily="50" charset="-127"/>
                    </a:rPr>
                    <a:t>で直感性に優れ</a:t>
                  </a:r>
                  <a:r>
                    <a:rPr lang="ja-JP" altLang="en-US" sz="1050" dirty="0" smtClean="0">
                      <a:latin typeface="함초롬돋움" panose="020B0604000101010101" pitchFamily="50" charset="-127"/>
                      <a:ea typeface="함초롬돋움" panose="020B0604000101010101" pitchFamily="50" charset="-127"/>
                      <a:cs typeface="함초롬돋움" panose="020B0604000101010101" pitchFamily="50" charset="-127"/>
                    </a:rPr>
                    <a:t>る</a:t>
                  </a:r>
                  <a:endParaRPr lang="en-US" altLang="ja-JP" sz="1050" dirty="0" smtClean="0">
                    <a:latin typeface="함초롬돋움" panose="020B0604000101010101" pitchFamily="50" charset="-127"/>
                    <a:ea typeface="함초롬돋움" panose="020B0604000101010101" pitchFamily="50" charset="-127"/>
                    <a:cs typeface="함초롬돋움" panose="020B0604000101010101" pitchFamily="50" charset="-127"/>
                  </a:endParaRPr>
                </a:p>
                <a:p>
                  <a:pPr marL="158265" indent="-158265">
                    <a:buFont typeface="Arial" panose="020B0604020202020204" pitchFamily="34" charset="0"/>
                    <a:buChar char="•"/>
                  </a:pPr>
                  <a:r>
                    <a:rPr lang="ja-JP" altLang="en-US" sz="1050" dirty="0">
                      <a:latin typeface="함초롬돋움" panose="020B0604000101010101" pitchFamily="50" charset="-127"/>
                      <a:ea typeface="함초롬돋움" panose="020B0604000101010101" pitchFamily="50" charset="-127"/>
                      <a:cs typeface="함초롬돋움" panose="020B0604000101010101" pitchFamily="50" charset="-127"/>
                    </a:rPr>
                    <a:t>いつでもどこでもアクセスして情報に接することができる。</a:t>
                  </a:r>
                  <a:endParaRPr lang="en-US" altLang="ko-KR" sz="1050"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95" name="TextBox 94">
                  <a:extLst>
                    <a:ext uri="{FF2B5EF4-FFF2-40B4-BE49-F238E27FC236}">
                      <a16:creationId xmlns:a16="http://schemas.microsoft.com/office/drawing/2014/main" id="{A4D86BB8-51D7-4973-98ED-01FE1B657103}"/>
                    </a:ext>
                  </a:extLst>
                </p:cNvPr>
                <p:cNvSpPr txBox="1"/>
                <p:nvPr/>
              </p:nvSpPr>
              <p:spPr>
                <a:xfrm>
                  <a:off x="496119" y="2469561"/>
                  <a:ext cx="1752190" cy="366767"/>
                </a:xfrm>
                <a:prstGeom prst="rect">
                  <a:avLst/>
                </a:prstGeom>
                <a:noFill/>
              </p:spPr>
              <p:txBody>
                <a:bodyPr wrap="square" rtlCol="0">
                  <a:spAutoFit/>
                </a:bodyPr>
                <a:lstStyle/>
                <a:p>
                  <a:r>
                    <a:rPr lang="ja-JP" altLang="en-US" sz="1600" b="1" dirty="0" smtClean="0">
                      <a:solidFill>
                        <a:schemeClr val="accent1"/>
                      </a:solidFill>
                      <a:latin typeface="함초롬돋움" panose="020B0604000101010101" pitchFamily="50" charset="-127"/>
                      <a:ea typeface="함초롬돋움" panose="020B0604000101010101" pitchFamily="50" charset="-127"/>
                      <a:cs typeface="함초롬돋움" panose="020B0604000101010101" pitchFamily="50" charset="-127"/>
                    </a:rPr>
                    <a:t>モバイル</a:t>
                  </a:r>
                  <a:endParaRPr lang="ko-KR" altLang="en-US" sz="1600" b="1" dirty="0">
                    <a:solidFill>
                      <a:schemeClr val="accent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96" name="TextBox 95">
                <a:extLst>
                  <a:ext uri="{FF2B5EF4-FFF2-40B4-BE49-F238E27FC236}">
                    <a16:creationId xmlns:a16="http://schemas.microsoft.com/office/drawing/2014/main" id="{1F625BE9-B006-4E6C-A738-87D6722A5717}"/>
                  </a:ext>
                </a:extLst>
              </p:cNvPr>
              <p:cNvSpPr txBox="1"/>
              <p:nvPr/>
            </p:nvSpPr>
            <p:spPr>
              <a:xfrm>
                <a:off x="977080" y="3256430"/>
                <a:ext cx="709121" cy="469296"/>
              </a:xfrm>
              <a:prstGeom prst="rect">
                <a:avLst/>
              </a:prstGeom>
              <a:noFill/>
            </p:spPr>
            <p:txBody>
              <a:bodyPr wrap="square" rtlCol="0">
                <a:spAutoFit/>
              </a:bodyPr>
              <a:lstStyle/>
              <a:p>
                <a:pPr algn="ctr"/>
                <a:r>
                  <a:rPr lang="en-US" altLang="ko-KR" sz="2215"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rPr>
                  <a:t>03</a:t>
                </a:r>
                <a:endParaRPr lang="ko-KR" altLang="en-US" sz="2215"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sp>
        <p:nvSpPr>
          <p:cNvPr id="105" name="Text Placeholder 1">
            <a:extLst>
              <a:ext uri="{FF2B5EF4-FFF2-40B4-BE49-F238E27FC236}">
                <a16:creationId xmlns:a16="http://schemas.microsoft.com/office/drawing/2014/main" id="{10B14BFE-0695-457B-A8EE-7E6A96C78DD3}"/>
              </a:ext>
            </a:extLst>
          </p:cNvPr>
          <p:cNvSpPr txBox="1">
            <a:spLocks/>
          </p:cNvSpPr>
          <p:nvPr/>
        </p:nvSpPr>
        <p:spPr>
          <a:xfrm>
            <a:off x="179994" y="852369"/>
            <a:ext cx="2447790"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smtClean="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サービス目的</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nvGrpSpPr>
          <p:cNvPr id="24" name="그룹 23">
            <a:extLst>
              <a:ext uri="{FF2B5EF4-FFF2-40B4-BE49-F238E27FC236}">
                <a16:creationId xmlns:a16="http://schemas.microsoft.com/office/drawing/2014/main" id="{A445E286-0F6F-46D8-8594-186893D5C44C}"/>
              </a:ext>
            </a:extLst>
          </p:cNvPr>
          <p:cNvGrpSpPr/>
          <p:nvPr/>
        </p:nvGrpSpPr>
        <p:grpSpPr>
          <a:xfrm>
            <a:off x="4896114" y="1858799"/>
            <a:ext cx="3413674" cy="3872982"/>
            <a:chOff x="5445853" y="966911"/>
            <a:chExt cx="3698147" cy="4195731"/>
          </a:xfrm>
        </p:grpSpPr>
        <p:sp>
          <p:nvSpPr>
            <p:cNvPr id="102" name="TextBox 101">
              <a:extLst>
                <a:ext uri="{FF2B5EF4-FFF2-40B4-BE49-F238E27FC236}">
                  <a16:creationId xmlns:a16="http://schemas.microsoft.com/office/drawing/2014/main" id="{2D24B39D-03AC-4CE0-B5A6-0E1C631BE8A2}"/>
                </a:ext>
              </a:extLst>
            </p:cNvPr>
            <p:cNvSpPr txBox="1"/>
            <p:nvPr/>
          </p:nvSpPr>
          <p:spPr>
            <a:xfrm>
              <a:off x="5805055" y="3264654"/>
              <a:ext cx="2664296" cy="315434"/>
            </a:xfrm>
            <a:prstGeom prst="rect">
              <a:avLst/>
            </a:prstGeom>
            <a:noFill/>
          </p:spPr>
          <p:txBody>
            <a:bodyPr wrap="square" rtlCol="0">
              <a:spAutoFit/>
            </a:bodyPr>
            <a:lstStyle/>
            <a:p>
              <a:endParaRPr lang="ko-KR" altLang="en-US" sz="1292" b="1" dirty="0">
                <a:solidFill>
                  <a:schemeClr val="accent4"/>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18" name="그림 17" descr="케이크, 생일, 테이블이(가) 표시된 사진&#10;&#10;자동 생성된 설명">
              <a:extLst>
                <a:ext uri="{FF2B5EF4-FFF2-40B4-BE49-F238E27FC236}">
                  <a16:creationId xmlns:a16="http://schemas.microsoft.com/office/drawing/2014/main" id="{45CACC00-B29B-4FD2-9A26-4CF47FD35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853" y="3055711"/>
              <a:ext cx="3698147" cy="21069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그림 22" descr="장난감, 레고이(가) 표시된 사진&#10;&#10;자동 생성된 설명">
              <a:extLst>
                <a:ext uri="{FF2B5EF4-FFF2-40B4-BE49-F238E27FC236}">
                  <a16:creationId xmlns:a16="http://schemas.microsoft.com/office/drawing/2014/main" id="{72BA52A9-1AE9-4C15-B80C-BBA989B37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5853" y="966911"/>
              <a:ext cx="3698147" cy="2088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extLst>
      <p:ext uri="{BB962C8B-B14F-4D97-AF65-F5344CB8AC3E}">
        <p14:creationId xmlns:p14="http://schemas.microsoft.com/office/powerpoint/2010/main" val="2720294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
          </p:nvPr>
        </p:nvSpPr>
        <p:spPr/>
        <p:txBody>
          <a:bodyPr/>
          <a:lstStyle/>
          <a:p>
            <a:fld id="{61AA835D-8947-4686-9B80-1C1BEEAA91EC}" type="slidenum">
              <a:rPr lang="ko-KR" altLang="en-US" smtClean="0">
                <a:latin typeface="함초롬돋움" panose="020B0604000101010101" pitchFamily="50" charset="-127"/>
                <a:ea typeface="함초롬돋움" panose="020B0604000101010101" pitchFamily="50" charset="-127"/>
                <a:cs typeface="함초롬돋움" panose="020B0604000101010101" pitchFamily="50" charset="-127"/>
              </a:rPr>
              <a:pPr/>
              <a:t>5</a:t>
            </a:fld>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 name="제목 5"/>
          <p:cNvSpPr>
            <a:spLocks noGrp="1"/>
          </p:cNvSpPr>
          <p:nvPr>
            <p:ph type="title"/>
          </p:nvPr>
        </p:nvSpPr>
        <p:spPr>
          <a:prstGeom prst="rect">
            <a:avLst/>
          </a:prstGeom>
        </p:spPr>
        <p:txBody>
          <a:bodyPr/>
          <a:lstStyle/>
          <a:p>
            <a: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t>プロジェクト目標</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9" name="텍스트 개체 틀 68"/>
          <p:cNvSpPr>
            <a:spLocks noGrp="1"/>
          </p:cNvSpPr>
          <p:nvPr>
            <p:ph type="body" sz="quarter" idx="11"/>
          </p:nvPr>
        </p:nvSpPr>
        <p:spPr/>
        <p:txBody>
          <a:bodyPr/>
          <a:lstStyle/>
          <a:p>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1.0</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05" name="Text Placeholder 1">
            <a:extLst>
              <a:ext uri="{FF2B5EF4-FFF2-40B4-BE49-F238E27FC236}">
                <a16:creationId xmlns:a16="http://schemas.microsoft.com/office/drawing/2014/main" id="{10B14BFE-0695-457B-A8EE-7E6A96C78DD3}"/>
              </a:ext>
            </a:extLst>
          </p:cNvPr>
          <p:cNvSpPr txBox="1">
            <a:spLocks/>
          </p:cNvSpPr>
          <p:nvPr/>
        </p:nvSpPr>
        <p:spPr>
          <a:xfrm>
            <a:off x="323528" y="832710"/>
            <a:ext cx="3312046"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nvGrpSpPr>
          <p:cNvPr id="8" name="그룹 7">
            <a:extLst>
              <a:ext uri="{FF2B5EF4-FFF2-40B4-BE49-F238E27FC236}">
                <a16:creationId xmlns:a16="http://schemas.microsoft.com/office/drawing/2014/main" id="{04F27B5B-B87B-46B4-8478-8D4B6FC8B38A}"/>
              </a:ext>
            </a:extLst>
          </p:cNvPr>
          <p:cNvGrpSpPr/>
          <p:nvPr/>
        </p:nvGrpSpPr>
        <p:grpSpPr>
          <a:xfrm>
            <a:off x="982678" y="2914419"/>
            <a:ext cx="2437193" cy="1340312"/>
            <a:chOff x="200765" y="1132870"/>
            <a:chExt cx="2471922" cy="1198876"/>
          </a:xfrm>
        </p:grpSpPr>
        <p:sp>
          <p:nvSpPr>
            <p:cNvPr id="35" name="Text Placeholder 1">
              <a:extLst>
                <a:ext uri="{FF2B5EF4-FFF2-40B4-BE49-F238E27FC236}">
                  <a16:creationId xmlns:a16="http://schemas.microsoft.com/office/drawing/2014/main" id="{903B466C-1AC6-4B50-965D-ECC19072587B}"/>
                </a:ext>
              </a:extLst>
            </p:cNvPr>
            <p:cNvSpPr txBox="1">
              <a:spLocks/>
            </p:cNvSpPr>
            <p:nvPr/>
          </p:nvSpPr>
          <p:spPr>
            <a:xfrm>
              <a:off x="200765" y="1132870"/>
              <a:ext cx="2448271" cy="50430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ja-JP" altLang="en-US" sz="1846" b="1" dirty="0" smtClean="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rPr>
                <a:t>海外サイト</a:t>
              </a:r>
              <a:r>
                <a:rPr lang="en-US" altLang="ko-KR" sz="1846" b="1" dirty="0" smtClean="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rPr>
                <a:t>itch.io</a:t>
              </a:r>
              <a:endParaRPr lang="en-US" altLang="ko-KR" sz="1846" b="1"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6" name="TextBox 35">
              <a:extLst>
                <a:ext uri="{FF2B5EF4-FFF2-40B4-BE49-F238E27FC236}">
                  <a16:creationId xmlns:a16="http://schemas.microsoft.com/office/drawing/2014/main" id="{E5E9D1F6-B22C-49E5-978A-4699AE2246D2}"/>
                </a:ext>
              </a:extLst>
            </p:cNvPr>
            <p:cNvSpPr txBox="1"/>
            <p:nvPr/>
          </p:nvSpPr>
          <p:spPr>
            <a:xfrm>
              <a:off x="224418" y="1588440"/>
              <a:ext cx="2448269" cy="743306"/>
            </a:xfrm>
            <a:prstGeom prst="rect">
              <a:avLst/>
            </a:prstGeom>
            <a:noFill/>
          </p:spPr>
          <p:txBody>
            <a:bodyPr wrap="square" rtlCol="0">
              <a:spAutoFit/>
            </a:bodyPr>
            <a:lstStyle/>
            <a:p>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使用者がインディビデオゲーム</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をホ</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スティング、販売およびダウンロー</a:t>
              </a:r>
              <a:r>
                <a:rPr lang="ja-JP" altLang="en-US" sz="1200" dirty="0" smtClean="0">
                  <a:latin typeface="함초롬돋움" panose="020B0604000101010101" pitchFamily="50" charset="-127"/>
                  <a:ea typeface="함초롬돋움" panose="020B0604000101010101" pitchFamily="50" charset="-127"/>
                  <a:cs typeface="함초롬돋움" panose="020B0604000101010101" pitchFamily="50" charset="-127"/>
                </a:rPr>
                <a:t>ドで</a:t>
              </a:r>
              <a:r>
                <a:rPr lang="ja-JP" altLang="en-US" sz="1200" dirty="0">
                  <a:latin typeface="함초롬돋움" panose="020B0604000101010101" pitchFamily="50" charset="-127"/>
                  <a:ea typeface="함초롬돋움" panose="020B0604000101010101" pitchFamily="50" charset="-127"/>
                  <a:cs typeface="함초롬돋움" panose="020B0604000101010101" pitchFamily="50" charset="-127"/>
                </a:rPr>
                <a:t>きるウェブサイト</a:t>
              </a:r>
              <a:endParaRPr lang="en-US" altLang="ko-KR" sz="1200"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pic>
        <p:nvPicPr>
          <p:cNvPr id="7" name="그림 6" descr="스크린샷, 모니터, 벽이(가) 표시된 사진&#10;&#10;자동 생성된 설명">
            <a:extLst>
              <a:ext uri="{FF2B5EF4-FFF2-40B4-BE49-F238E27FC236}">
                <a16:creationId xmlns:a16="http://schemas.microsoft.com/office/drawing/2014/main" id="{061C139D-6626-4F24-836F-ECFC63DD0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4741" y="1530314"/>
            <a:ext cx="3888057" cy="21149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왼쪽 중괄호 8">
            <a:extLst>
              <a:ext uri="{FF2B5EF4-FFF2-40B4-BE49-F238E27FC236}">
                <a16:creationId xmlns:a16="http://schemas.microsoft.com/office/drawing/2014/main" id="{1ADC9443-F1F1-4C4F-8FD5-56CE119A6049}"/>
              </a:ext>
            </a:extLst>
          </p:cNvPr>
          <p:cNvSpPr/>
          <p:nvPr/>
        </p:nvSpPr>
        <p:spPr>
          <a:xfrm>
            <a:off x="3375559" y="2365497"/>
            <a:ext cx="930565" cy="2259943"/>
          </a:xfrm>
          <a:prstGeom prst="lef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2" name="그림 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433293" y="3645269"/>
            <a:ext cx="3888000" cy="21134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 Placeholder 1">
            <a:extLst>
              <a:ext uri="{FF2B5EF4-FFF2-40B4-BE49-F238E27FC236}">
                <a16:creationId xmlns:a16="http://schemas.microsoft.com/office/drawing/2014/main" id="{10B14BFE-0695-457B-A8EE-7E6A96C78DD3}"/>
              </a:ext>
            </a:extLst>
          </p:cNvPr>
          <p:cNvSpPr txBox="1">
            <a:spLocks/>
          </p:cNvSpPr>
          <p:nvPr/>
        </p:nvSpPr>
        <p:spPr>
          <a:xfrm>
            <a:off x="179994" y="852369"/>
            <a:ext cx="3095862"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ベンチマーキング</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2482096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a:xfrm>
            <a:off x="107504" y="2276872"/>
            <a:ext cx="7344816" cy="369524"/>
          </a:xfrm>
        </p:spPr>
        <p:txBody>
          <a:bodyPr/>
          <a:lstStyle/>
          <a:p>
            <a:r>
              <a:rPr lang="en-US" altLang="ko-KR" sz="1600" dirty="0">
                <a:latin typeface="함초롬돋움" panose="020B0604000101010101" pitchFamily="50" charset="-127"/>
                <a:ea typeface="함초롬돋움" panose="020B0604000101010101" pitchFamily="50" charset="-127"/>
                <a:cs typeface="함초롬돋움" panose="020B0604000101010101" pitchFamily="50" charset="-127"/>
              </a:rPr>
              <a:t>2. </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ko-KR" altLang="en-US" sz="16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슬라이드 번호 개체 틀 2"/>
          <p:cNvSpPr>
            <a:spLocks noGrp="1"/>
          </p:cNvSpPr>
          <p:nvPr>
            <p:ph type="sldNum" sz="quarter" idx="4"/>
          </p:nvPr>
        </p:nvSpPr>
        <p:spPr>
          <a:prstGeom prst="rect">
            <a:avLst/>
          </a:prstGeom>
        </p:spPr>
        <p:txBody>
          <a:bodyPr/>
          <a:lstStyle/>
          <a:p>
            <a:fld id="{61AA835D-8947-4686-9B80-1C1BEEAA91EC}" type="slidenum">
              <a:rPr lang="ko-KR" altLang="en-US" smtClean="0"/>
              <a:pPr/>
              <a:t>6</a:t>
            </a:fld>
            <a:endParaRPr lang="ko-KR" altLang="en-US" dirty="0"/>
          </a:p>
        </p:txBody>
      </p:sp>
    </p:spTree>
    <p:extLst>
      <p:ext uri="{BB962C8B-B14F-4D97-AF65-F5344CB8AC3E}">
        <p14:creationId xmlns:p14="http://schemas.microsoft.com/office/powerpoint/2010/main" val="244594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그룹 46"/>
          <p:cNvGrpSpPr/>
          <p:nvPr/>
        </p:nvGrpSpPr>
        <p:grpSpPr>
          <a:xfrm>
            <a:off x="3631958" y="1585046"/>
            <a:ext cx="1993684" cy="1834688"/>
            <a:chOff x="3748242" y="1328018"/>
            <a:chExt cx="2159824" cy="1987578"/>
          </a:xfrm>
        </p:grpSpPr>
        <p:pic>
          <p:nvPicPr>
            <p:cNvPr id="34" name="그림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566" y="1328018"/>
              <a:ext cx="1731071" cy="1722748"/>
            </a:xfrm>
            <a:prstGeom prst="rect">
              <a:avLst/>
            </a:prstGeom>
          </p:spPr>
        </p:pic>
        <p:sp>
          <p:nvSpPr>
            <p:cNvPr id="45" name="Text Placeholder 17">
              <a:extLst>
                <a:ext uri="{FF2B5EF4-FFF2-40B4-BE49-F238E27FC236}">
                  <a16:creationId xmlns:a16="http://schemas.microsoft.com/office/drawing/2014/main" id="{5BE48ED3-AADF-4523-B8DD-124BBF0F861E}"/>
                </a:ext>
              </a:extLst>
            </p:cNvPr>
            <p:cNvSpPr txBox="1">
              <a:spLocks/>
            </p:cNvSpPr>
            <p:nvPr/>
          </p:nvSpPr>
          <p:spPr>
            <a:xfrm>
              <a:off x="3748242" y="3189046"/>
              <a:ext cx="2159824" cy="12655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92" b="1" dirty="0" smtClean="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Web Application Server</a:t>
              </a:r>
              <a:endParaRPr lang="en-US" sz="1292" b="1"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44" name="그룹 43"/>
          <p:cNvGrpSpPr/>
          <p:nvPr/>
        </p:nvGrpSpPr>
        <p:grpSpPr>
          <a:xfrm>
            <a:off x="551769" y="1825288"/>
            <a:ext cx="2417885" cy="1616565"/>
            <a:chOff x="248383" y="1762437"/>
            <a:chExt cx="2619375" cy="1751279"/>
          </a:xfrm>
        </p:grpSpPr>
        <p:pic>
          <p:nvPicPr>
            <p:cNvPr id="41" name="그림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83" y="1762437"/>
              <a:ext cx="2619375" cy="1743075"/>
            </a:xfrm>
            <a:prstGeom prst="rect">
              <a:avLst/>
            </a:prstGeom>
          </p:spPr>
        </p:pic>
        <p:sp>
          <p:nvSpPr>
            <p:cNvPr id="46" name="Text Placeholder 17">
              <a:extLst>
                <a:ext uri="{FF2B5EF4-FFF2-40B4-BE49-F238E27FC236}">
                  <a16:creationId xmlns:a16="http://schemas.microsoft.com/office/drawing/2014/main" id="{5BE48ED3-AADF-4523-B8DD-124BBF0F861E}"/>
                </a:ext>
              </a:extLst>
            </p:cNvPr>
            <p:cNvSpPr txBox="1">
              <a:spLocks/>
            </p:cNvSpPr>
            <p:nvPr/>
          </p:nvSpPr>
          <p:spPr>
            <a:xfrm>
              <a:off x="718277" y="3323110"/>
              <a:ext cx="1778800" cy="19060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92" b="1"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Application</a:t>
              </a:r>
            </a:p>
          </p:txBody>
        </p:sp>
      </p:grpSp>
      <p:sp>
        <p:nvSpPr>
          <p:cNvPr id="4" name="슬라이드 번호 개체 틀 3"/>
          <p:cNvSpPr>
            <a:spLocks noGrp="1"/>
          </p:cNvSpPr>
          <p:nvPr>
            <p:ph type="sldNum" sz="quarter" idx="4"/>
          </p:nvPr>
        </p:nvSpPr>
        <p:spPr/>
        <p:txBody>
          <a:bodyPr/>
          <a:lstStyle/>
          <a:p>
            <a:fld id="{61AA835D-8947-4686-9B80-1C1BEEAA91EC}" type="slidenum">
              <a:rPr lang="ko-KR" altLang="en-US" smtClean="0"/>
              <a:pPr/>
              <a:t>7</a:t>
            </a:fld>
            <a:endParaRPr lang="ko-KR" altLang="en-US" dirty="0"/>
          </a:p>
        </p:txBody>
      </p:sp>
      <p:sp>
        <p:nvSpPr>
          <p:cNvPr id="6" name="제목 5"/>
          <p:cNvSpPr>
            <a:spLocks noGrp="1"/>
          </p:cNvSpPr>
          <p:nvPr>
            <p:ph type="title"/>
          </p:nvPr>
        </p:nvSpPr>
        <p:spPr>
          <a:prstGeom prst="rect">
            <a:avLst/>
          </a:prstGeom>
        </p:spPr>
        <p:txBody>
          <a:bodyPr/>
          <a:lstStyle/>
          <a:p>
            <a: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t>システム構成図</a:t>
            </a:r>
            <a:endParaRPr lang="ko-KR" altLang="en-US" dirty="0"/>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grpSp>
        <p:nvGrpSpPr>
          <p:cNvPr id="25" name="그룹 24">
            <a:extLst>
              <a:ext uri="{FF2B5EF4-FFF2-40B4-BE49-F238E27FC236}">
                <a16:creationId xmlns:a16="http://schemas.microsoft.com/office/drawing/2014/main" id="{9E71D37C-A2D9-485A-9263-F7C9FE9788C2}"/>
              </a:ext>
            </a:extLst>
          </p:cNvPr>
          <p:cNvGrpSpPr/>
          <p:nvPr/>
        </p:nvGrpSpPr>
        <p:grpSpPr>
          <a:xfrm>
            <a:off x="3822960" y="4661965"/>
            <a:ext cx="1541128" cy="1525252"/>
            <a:chOff x="161369" y="1955069"/>
            <a:chExt cx="1669555" cy="1652356"/>
          </a:xfrm>
        </p:grpSpPr>
        <p:pic>
          <p:nvPicPr>
            <p:cNvPr id="18" name="그림 17">
              <a:extLst>
                <a:ext uri="{FF2B5EF4-FFF2-40B4-BE49-F238E27FC236}">
                  <a16:creationId xmlns:a16="http://schemas.microsoft.com/office/drawing/2014/main" id="{2A3F413E-6421-4DCC-BC0A-1736BBEB95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51" y="1955069"/>
              <a:ext cx="1300593" cy="1300593"/>
            </a:xfrm>
            <a:prstGeom prst="rect">
              <a:avLst/>
            </a:prstGeom>
          </p:spPr>
        </p:pic>
        <p:sp>
          <p:nvSpPr>
            <p:cNvPr id="22" name="Text Placeholder 17">
              <a:extLst>
                <a:ext uri="{FF2B5EF4-FFF2-40B4-BE49-F238E27FC236}">
                  <a16:creationId xmlns:a16="http://schemas.microsoft.com/office/drawing/2014/main" id="{5BE48ED3-AADF-4523-B8DD-124BBF0F861E}"/>
                </a:ext>
              </a:extLst>
            </p:cNvPr>
            <p:cNvSpPr txBox="1">
              <a:spLocks/>
            </p:cNvSpPr>
            <p:nvPr/>
          </p:nvSpPr>
          <p:spPr>
            <a:xfrm>
              <a:off x="161369" y="3361338"/>
              <a:ext cx="1669555"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92" b="1"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Database</a:t>
              </a:r>
            </a:p>
          </p:txBody>
        </p:sp>
      </p:grpSp>
      <p:grpSp>
        <p:nvGrpSpPr>
          <p:cNvPr id="24" name="그룹 23">
            <a:extLst>
              <a:ext uri="{FF2B5EF4-FFF2-40B4-BE49-F238E27FC236}">
                <a16:creationId xmlns:a16="http://schemas.microsoft.com/office/drawing/2014/main" id="{9233F16D-176B-4062-B184-3A17240F9D19}"/>
              </a:ext>
            </a:extLst>
          </p:cNvPr>
          <p:cNvGrpSpPr/>
          <p:nvPr/>
        </p:nvGrpSpPr>
        <p:grpSpPr>
          <a:xfrm>
            <a:off x="968925" y="4400470"/>
            <a:ext cx="1583570" cy="1786746"/>
            <a:chOff x="7241525" y="1671783"/>
            <a:chExt cx="1715534" cy="1935642"/>
          </a:xfrm>
        </p:grpSpPr>
        <p:sp>
          <p:nvSpPr>
            <p:cNvPr id="17" name="Text Placeholder 17">
              <a:extLst>
                <a:ext uri="{FF2B5EF4-FFF2-40B4-BE49-F238E27FC236}">
                  <a16:creationId xmlns:a16="http://schemas.microsoft.com/office/drawing/2014/main" id="{DA1C91A6-FFC7-43C7-B327-1BD1DBE0E869}"/>
                </a:ext>
              </a:extLst>
            </p:cNvPr>
            <p:cNvSpPr txBox="1">
              <a:spLocks/>
            </p:cNvSpPr>
            <p:nvPr/>
          </p:nvSpPr>
          <p:spPr>
            <a:xfrm>
              <a:off x="7411176" y="3361338"/>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92" b="1"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Client</a:t>
              </a:r>
            </a:p>
          </p:txBody>
        </p:sp>
        <p:pic>
          <p:nvPicPr>
            <p:cNvPr id="3" name="그림 2" descr="개체, 시계이(가) 표시된 사진&#10;&#10;자동 생성된 설명">
              <a:extLst>
                <a:ext uri="{FF2B5EF4-FFF2-40B4-BE49-F238E27FC236}">
                  <a16:creationId xmlns:a16="http://schemas.microsoft.com/office/drawing/2014/main" id="{8D252EFB-4C02-4B74-9CE4-ECA2F65B36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1525" y="1671783"/>
              <a:ext cx="1715534" cy="1715534"/>
            </a:xfrm>
            <a:prstGeom prst="rect">
              <a:avLst/>
            </a:prstGeom>
          </p:spPr>
        </p:pic>
      </p:grpSp>
      <p:sp>
        <p:nvSpPr>
          <p:cNvPr id="20" name="Up Arrow 5">
            <a:extLst>
              <a:ext uri="{FF2B5EF4-FFF2-40B4-BE49-F238E27FC236}">
                <a16:creationId xmlns:a16="http://schemas.microsoft.com/office/drawing/2014/main" id="{F4DACE20-AD8E-4CF0-AF46-BC816B706357}"/>
              </a:ext>
            </a:extLst>
          </p:cNvPr>
          <p:cNvSpPr/>
          <p:nvPr/>
        </p:nvSpPr>
        <p:spPr>
          <a:xfrm rot="16200000">
            <a:off x="5445547" y="2578135"/>
            <a:ext cx="448470" cy="553136"/>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sp>
        <p:nvSpPr>
          <p:cNvPr id="21" name="Up Arrow 5">
            <a:extLst>
              <a:ext uri="{FF2B5EF4-FFF2-40B4-BE49-F238E27FC236}">
                <a16:creationId xmlns:a16="http://schemas.microsoft.com/office/drawing/2014/main" id="{EB6A4E17-20B1-4527-A4A1-DFF610944644}"/>
              </a:ext>
            </a:extLst>
          </p:cNvPr>
          <p:cNvSpPr/>
          <p:nvPr/>
        </p:nvSpPr>
        <p:spPr>
          <a:xfrm rot="5400000">
            <a:off x="5743682" y="2142352"/>
            <a:ext cx="452658" cy="553136"/>
          </a:xfrm>
          <a:prstGeom prst="upArrow">
            <a:avLst/>
          </a:prstGeom>
          <a:solidFill>
            <a:schemeClr val="accent3"/>
          </a:solidFill>
          <a:ln>
            <a:no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grpSp>
        <p:nvGrpSpPr>
          <p:cNvPr id="29" name="그룹 28"/>
          <p:cNvGrpSpPr/>
          <p:nvPr/>
        </p:nvGrpSpPr>
        <p:grpSpPr>
          <a:xfrm>
            <a:off x="6610892" y="4545412"/>
            <a:ext cx="1482428" cy="1641805"/>
            <a:chOff x="6774745" y="4098797"/>
            <a:chExt cx="1778655" cy="2091174"/>
          </a:xfrm>
        </p:grpSpPr>
        <p:pic>
          <p:nvPicPr>
            <p:cNvPr id="26" name="그림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4745" y="4098797"/>
              <a:ext cx="1778655" cy="1778655"/>
            </a:xfrm>
            <a:prstGeom prst="rect">
              <a:avLst/>
            </a:prstGeom>
          </p:spPr>
        </p:pic>
        <p:sp>
          <p:nvSpPr>
            <p:cNvPr id="30" name="Text Placeholder 17">
              <a:extLst>
                <a:ext uri="{FF2B5EF4-FFF2-40B4-BE49-F238E27FC236}">
                  <a16:creationId xmlns:a16="http://schemas.microsoft.com/office/drawing/2014/main" id="{5BE48ED3-AADF-4523-B8DD-124BBF0F861E}"/>
                </a:ext>
              </a:extLst>
            </p:cNvPr>
            <p:cNvSpPr txBox="1">
              <a:spLocks/>
            </p:cNvSpPr>
            <p:nvPr/>
          </p:nvSpPr>
          <p:spPr>
            <a:xfrm>
              <a:off x="6850637" y="5943884"/>
              <a:ext cx="1669555"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92" b="1"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Manager</a:t>
              </a:r>
            </a:p>
          </p:txBody>
        </p:sp>
      </p:grpSp>
      <p:sp>
        <p:nvSpPr>
          <p:cNvPr id="32" name="Up Arrow 5">
            <a:extLst>
              <a:ext uri="{FF2B5EF4-FFF2-40B4-BE49-F238E27FC236}">
                <a16:creationId xmlns:a16="http://schemas.microsoft.com/office/drawing/2014/main" id="{F4DACE20-AD8E-4CF0-AF46-BC816B706357}"/>
              </a:ext>
            </a:extLst>
          </p:cNvPr>
          <p:cNvSpPr/>
          <p:nvPr/>
        </p:nvSpPr>
        <p:spPr>
          <a:xfrm>
            <a:off x="7123339" y="3739960"/>
            <a:ext cx="452658" cy="553136"/>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grpSp>
        <p:nvGrpSpPr>
          <p:cNvPr id="48" name="그룹 47"/>
          <p:cNvGrpSpPr/>
          <p:nvPr/>
        </p:nvGrpSpPr>
        <p:grpSpPr>
          <a:xfrm>
            <a:off x="4106042" y="3611911"/>
            <a:ext cx="825998" cy="829704"/>
            <a:chOff x="4059184" y="3454034"/>
            <a:chExt cx="894831" cy="898846"/>
          </a:xfrm>
        </p:grpSpPr>
        <p:sp>
          <p:nvSpPr>
            <p:cNvPr id="36" name="Up Arrow 5">
              <a:extLst>
                <a:ext uri="{FF2B5EF4-FFF2-40B4-BE49-F238E27FC236}">
                  <a16:creationId xmlns:a16="http://schemas.microsoft.com/office/drawing/2014/main" id="{F4DACE20-AD8E-4CF0-AF46-BC816B706357}"/>
                </a:ext>
              </a:extLst>
            </p:cNvPr>
            <p:cNvSpPr/>
            <p:nvPr/>
          </p:nvSpPr>
          <p:spPr>
            <a:xfrm>
              <a:off x="4468173" y="3454034"/>
              <a:ext cx="485842" cy="599231"/>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sp>
          <p:nvSpPr>
            <p:cNvPr id="37" name="Up Arrow 5">
              <a:extLst>
                <a:ext uri="{FF2B5EF4-FFF2-40B4-BE49-F238E27FC236}">
                  <a16:creationId xmlns:a16="http://schemas.microsoft.com/office/drawing/2014/main" id="{EB6A4E17-20B1-4527-A4A1-DFF610944644}"/>
                </a:ext>
              </a:extLst>
            </p:cNvPr>
            <p:cNvSpPr/>
            <p:nvPr/>
          </p:nvSpPr>
          <p:spPr>
            <a:xfrm rot="10800000">
              <a:off x="4059184" y="3753649"/>
              <a:ext cx="490379" cy="599231"/>
            </a:xfrm>
            <a:prstGeom prst="upArrow">
              <a:avLst/>
            </a:prstGeom>
            <a:solidFill>
              <a:schemeClr val="accent3"/>
            </a:solidFill>
            <a:ln>
              <a:no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grpSp>
      <p:grpSp>
        <p:nvGrpSpPr>
          <p:cNvPr id="49" name="그룹 48"/>
          <p:cNvGrpSpPr/>
          <p:nvPr/>
        </p:nvGrpSpPr>
        <p:grpSpPr>
          <a:xfrm>
            <a:off x="2743101" y="2222462"/>
            <a:ext cx="853365" cy="886347"/>
            <a:chOff x="2850762" y="2018370"/>
            <a:chExt cx="924479" cy="960209"/>
          </a:xfrm>
        </p:grpSpPr>
        <p:sp>
          <p:nvSpPr>
            <p:cNvPr id="38" name="Up Arrow 5">
              <a:extLst>
                <a:ext uri="{FF2B5EF4-FFF2-40B4-BE49-F238E27FC236}">
                  <a16:creationId xmlns:a16="http://schemas.microsoft.com/office/drawing/2014/main" id="{F4DACE20-AD8E-4CF0-AF46-BC816B706357}"/>
                </a:ext>
              </a:extLst>
            </p:cNvPr>
            <p:cNvSpPr/>
            <p:nvPr/>
          </p:nvSpPr>
          <p:spPr>
            <a:xfrm rot="16200000">
              <a:off x="2907457" y="2436042"/>
              <a:ext cx="485842" cy="599231"/>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sp>
          <p:nvSpPr>
            <p:cNvPr id="39" name="Up Arrow 5">
              <a:extLst>
                <a:ext uri="{FF2B5EF4-FFF2-40B4-BE49-F238E27FC236}">
                  <a16:creationId xmlns:a16="http://schemas.microsoft.com/office/drawing/2014/main" id="{EB6A4E17-20B1-4527-A4A1-DFF610944644}"/>
                </a:ext>
              </a:extLst>
            </p:cNvPr>
            <p:cNvSpPr/>
            <p:nvPr/>
          </p:nvSpPr>
          <p:spPr>
            <a:xfrm rot="5400000">
              <a:off x="3230436" y="1963944"/>
              <a:ext cx="490379" cy="599231"/>
            </a:xfrm>
            <a:prstGeom prst="upArrow">
              <a:avLst/>
            </a:prstGeom>
            <a:solidFill>
              <a:schemeClr val="accent3"/>
            </a:solidFill>
            <a:ln>
              <a:noFill/>
            </a:ln>
            <a:effectLst>
              <a:outerShdw blurRad="508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grpSp>
      <p:sp>
        <p:nvSpPr>
          <p:cNvPr id="40" name="Up Arrow 5">
            <a:extLst>
              <a:ext uri="{FF2B5EF4-FFF2-40B4-BE49-F238E27FC236}">
                <a16:creationId xmlns:a16="http://schemas.microsoft.com/office/drawing/2014/main" id="{F4DACE20-AD8E-4CF0-AF46-BC816B706357}"/>
              </a:ext>
            </a:extLst>
          </p:cNvPr>
          <p:cNvSpPr/>
          <p:nvPr/>
        </p:nvSpPr>
        <p:spPr>
          <a:xfrm>
            <a:off x="1536475" y="3711360"/>
            <a:ext cx="448470" cy="553136"/>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endParaRPr lang="ko-KR" altLang="en-US" sz="1950" dirty="0"/>
          </a:p>
        </p:txBody>
      </p:sp>
      <p:grpSp>
        <p:nvGrpSpPr>
          <p:cNvPr id="42" name="그룹 41"/>
          <p:cNvGrpSpPr/>
          <p:nvPr/>
        </p:nvGrpSpPr>
        <p:grpSpPr>
          <a:xfrm>
            <a:off x="6546808" y="1666938"/>
            <a:ext cx="1517834" cy="1763196"/>
            <a:chOff x="6875520" y="1405303"/>
            <a:chExt cx="1644320" cy="1910129"/>
          </a:xfrm>
        </p:grpSpPr>
        <p:pic>
          <p:nvPicPr>
            <p:cNvPr id="28" name="그림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5520" y="1405303"/>
              <a:ext cx="1644320" cy="1644320"/>
            </a:xfrm>
            <a:prstGeom prst="rect">
              <a:avLst/>
            </a:prstGeom>
          </p:spPr>
        </p:pic>
        <p:sp>
          <p:nvSpPr>
            <p:cNvPr id="43" name="Text Placeholder 17">
              <a:extLst>
                <a:ext uri="{FF2B5EF4-FFF2-40B4-BE49-F238E27FC236}">
                  <a16:creationId xmlns:a16="http://schemas.microsoft.com/office/drawing/2014/main" id="{5BE48ED3-AADF-4523-B8DD-124BBF0F861E}"/>
                </a:ext>
              </a:extLst>
            </p:cNvPr>
            <p:cNvSpPr txBox="1">
              <a:spLocks/>
            </p:cNvSpPr>
            <p:nvPr/>
          </p:nvSpPr>
          <p:spPr>
            <a:xfrm>
              <a:off x="6965771" y="3106126"/>
              <a:ext cx="1507457" cy="20930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92" b="1"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CMS</a:t>
              </a:r>
            </a:p>
          </p:txBody>
        </p:sp>
      </p:grpSp>
      <p:sp>
        <p:nvSpPr>
          <p:cNvPr id="51" name="Text Placeholder 1">
            <a:extLst>
              <a:ext uri="{FF2B5EF4-FFF2-40B4-BE49-F238E27FC236}">
                <a16:creationId xmlns:a16="http://schemas.microsoft.com/office/drawing/2014/main" id="{10B14BFE-0695-457B-A8EE-7E6A96C78DD3}"/>
              </a:ext>
            </a:extLst>
          </p:cNvPr>
          <p:cNvSpPr txBox="1">
            <a:spLocks/>
          </p:cNvSpPr>
          <p:nvPr/>
        </p:nvSpPr>
        <p:spPr>
          <a:xfrm>
            <a:off x="395858" y="921039"/>
            <a:ext cx="2259943" cy="53175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sz="2954" dirty="0" smtClean="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rPr>
              <a:t>構築環境</a:t>
            </a:r>
            <a:endParaRPr lang="ko-KR" altLang="en-US" sz="2954" dirty="0">
              <a:solidFill>
                <a:schemeClr val="tx1">
                  <a:lumMod val="75000"/>
                  <a:lumOff val="25000"/>
                </a:schemeClr>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87920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a:xfrm>
            <a:off x="107504" y="2276872"/>
            <a:ext cx="7344816" cy="369524"/>
          </a:xfrm>
        </p:spPr>
        <p:txBody>
          <a:bodyPr/>
          <a:lstStyle/>
          <a:p>
            <a:r>
              <a:rPr lang="en-US" altLang="ko-KR" sz="1600" dirty="0" smtClean="0">
                <a:latin typeface="함초롬돋움" panose="020B0604000101010101" pitchFamily="50" charset="-127"/>
                <a:ea typeface="함초롬돋움" panose="020B0604000101010101" pitchFamily="50" charset="-127"/>
                <a:cs typeface="함초롬돋움" panose="020B0604000101010101" pitchFamily="50" charset="-127"/>
              </a:rPr>
              <a:t>3. </a:t>
            </a:r>
            <a:r>
              <a:rPr lang="ja-JP" altLang="en-US" sz="1600" dirty="0" smtClean="0">
                <a:latin typeface="함초롬돋움" panose="020B0604000101010101" pitchFamily="50" charset="-127"/>
                <a:ea typeface="함초롬돋움" panose="020B0604000101010101" pitchFamily="50" charset="-127"/>
                <a:cs typeface="함초롬돋움" panose="020B0604000101010101" pitchFamily="50" charset="-127"/>
              </a:rPr>
              <a:t>画面構成図</a:t>
            </a:r>
            <a:endParaRPr lang="ko-KR" altLang="en-US" sz="16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슬라이드 번호 개체 틀 2"/>
          <p:cNvSpPr>
            <a:spLocks noGrp="1"/>
          </p:cNvSpPr>
          <p:nvPr>
            <p:ph type="sldNum" sz="quarter" idx="4"/>
          </p:nvPr>
        </p:nvSpPr>
        <p:spPr>
          <a:prstGeom prst="rect">
            <a:avLst/>
          </a:prstGeom>
        </p:spPr>
        <p:txBody>
          <a:bodyPr/>
          <a:lstStyle/>
          <a:p>
            <a:fld id="{61AA835D-8947-4686-9B80-1C1BEEAA91EC}" type="slidenum">
              <a:rPr lang="ko-KR" altLang="en-US" smtClean="0"/>
              <a:pPr/>
              <a:t>8</a:t>
            </a:fld>
            <a:endParaRPr lang="ko-KR"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직사각형 103"/>
          <p:cNvSpPr/>
          <p:nvPr/>
        </p:nvSpPr>
        <p:spPr>
          <a:xfrm>
            <a:off x="2556551" y="3499478"/>
            <a:ext cx="1079345" cy="890629"/>
          </a:xfrm>
          <a:prstGeom prst="rect">
            <a:avLst/>
          </a:prstGeom>
          <a:solidFill>
            <a:schemeClr val="accent2">
              <a:lumMod val="20000"/>
              <a:lumOff val="8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8" name="직사각형 67"/>
          <p:cNvSpPr/>
          <p:nvPr/>
        </p:nvSpPr>
        <p:spPr>
          <a:xfrm>
            <a:off x="5772013" y="2984707"/>
            <a:ext cx="2822564" cy="2043066"/>
          </a:xfrm>
          <a:prstGeom prst="rect">
            <a:avLst/>
          </a:prstGeom>
          <a:solidFill>
            <a:schemeClr val="accent2">
              <a:lumMod val="20000"/>
              <a:lumOff val="8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4" name="슬라이드 번호 개체 틀 3"/>
          <p:cNvSpPr>
            <a:spLocks noGrp="1"/>
          </p:cNvSpPr>
          <p:nvPr>
            <p:ph type="sldNum" sz="quarter" idx="4"/>
          </p:nvPr>
        </p:nvSpPr>
        <p:spPr/>
        <p:txBody>
          <a:bodyPr/>
          <a:lstStyle/>
          <a:p>
            <a:fld id="{61AA835D-8947-4686-9B80-1C1BEEAA91EC}" type="slidenum">
              <a:rPr lang="ko-KR" altLang="en-US" smtClean="0"/>
              <a:pPr/>
              <a:t>9</a:t>
            </a:fld>
            <a:endParaRPr lang="ko-KR" altLang="en-US" dirty="0"/>
          </a:p>
        </p:txBody>
      </p:sp>
      <p:sp>
        <p:nvSpPr>
          <p:cNvPr id="6" name="제목 5"/>
          <p:cNvSpPr>
            <a:spLocks noGrp="1"/>
          </p:cNvSpPr>
          <p:nvPr>
            <p:ph type="title"/>
          </p:nvPr>
        </p:nvSpPr>
        <p:spPr>
          <a:prstGeom prst="rect">
            <a:avLst/>
          </a:prstGeom>
        </p:spPr>
        <p:txBody>
          <a:bodyPr/>
          <a:lstStyle/>
          <a:p>
            <a:r>
              <a:rPr lang="en-US" altLang="ko-KR" sz="1000" dirty="0">
                <a:latin typeface="함초롬돋움" panose="020B0604000101010101" pitchFamily="50" charset="-127"/>
                <a:ea typeface="함초롬돋움" panose="020B0604000101010101" pitchFamily="50" charset="-127"/>
                <a:cs typeface="함초롬돋움" panose="020B0604000101010101" pitchFamily="50" charset="-127"/>
              </a:rPr>
              <a:t>3. </a:t>
            </a:r>
            <a: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t>画面構成図</a:t>
            </a:r>
            <a:endParaRPr lang="ko-KR" altLang="en-US" dirty="0"/>
          </a:p>
        </p:txBody>
      </p:sp>
      <p:sp>
        <p:nvSpPr>
          <p:cNvPr id="69" name="텍스트 개체 틀 68"/>
          <p:cNvSpPr>
            <a:spLocks noGrp="1"/>
          </p:cNvSpPr>
          <p:nvPr>
            <p:ph type="body" sz="quarter" idx="11"/>
          </p:nvPr>
        </p:nvSpPr>
        <p:spPr/>
        <p:txBody>
          <a:bodyPr/>
          <a:lstStyle/>
          <a:p>
            <a:r>
              <a:rPr lang="en-US" altLang="ko-KR" dirty="0"/>
              <a:t>1.0</a:t>
            </a:r>
            <a:endParaRPr lang="ko-KR" altLang="en-US" dirty="0"/>
          </a:p>
        </p:txBody>
      </p:sp>
      <p:sp>
        <p:nvSpPr>
          <p:cNvPr id="12" name="모서리가 둥근 직사각형 11"/>
          <p:cNvSpPr/>
          <p:nvPr/>
        </p:nvSpPr>
        <p:spPr>
          <a:xfrm>
            <a:off x="3423317" y="1966685"/>
            <a:ext cx="1158205" cy="281192"/>
          </a:xfrm>
          <a:prstGeom prst="roundRect">
            <a:avLst>
              <a:gd name="adj" fmla="val 47935"/>
            </a:avLst>
          </a:prstGeom>
          <a:solidFill>
            <a:schemeClr val="accent6">
              <a:lumMod val="75000"/>
            </a:schemeClr>
          </a:solidFill>
          <a:ln w="9525" cmpd="sng">
            <a:solidFill>
              <a:schemeClr val="bg1">
                <a:lumMod val="50000"/>
              </a:schemeClr>
            </a:solidFill>
            <a:prstDash val="solid"/>
          </a:ln>
        </p:spPr>
        <p:txBody>
          <a:bodyPr lIns="14324" tIns="14324" rIns="14324" bIns="14324" anchor="ctr"/>
          <a:lstStyle/>
          <a:p>
            <a:pPr algn="ctr">
              <a:spcBef>
                <a:spcPct val="10000"/>
              </a:spcBef>
              <a:defRPr/>
            </a:pPr>
            <a:r>
              <a:rPr lang="en-US" altLang="ko-KR" sz="923"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rPr>
              <a:t>Home</a:t>
            </a:r>
            <a:endParaRPr lang="ko-KR" altLang="en-US" sz="923"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16" name="직선 연결선 15"/>
          <p:cNvCxnSpPr>
            <a:stCxn id="22" idx="2"/>
            <a:endCxn id="115" idx="2"/>
          </p:cNvCxnSpPr>
          <p:nvPr/>
        </p:nvCxnSpPr>
        <p:spPr>
          <a:xfrm flipH="1">
            <a:off x="1475253" y="3348816"/>
            <a:ext cx="968" cy="1143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모서리가 둥근 직사각형 20"/>
          <p:cNvSpPr/>
          <p:nvPr/>
        </p:nvSpPr>
        <p:spPr bwMode="auto">
          <a:xfrm>
            <a:off x="6687430" y="2099621"/>
            <a:ext cx="845238" cy="199407"/>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会員登録</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2" name="모서리가 둥근 직사각형 21"/>
          <p:cNvSpPr/>
          <p:nvPr/>
        </p:nvSpPr>
        <p:spPr>
          <a:xfrm>
            <a:off x="932042" y="3096655"/>
            <a:ext cx="1088358" cy="252161"/>
          </a:xfrm>
          <a:prstGeom prst="roundRect">
            <a:avLst>
              <a:gd name="adj" fmla="val 41681"/>
            </a:avLst>
          </a:prstGeom>
          <a:solidFill>
            <a:schemeClr val="accent6"/>
          </a:solidFill>
          <a:ln w="9525" cmpd="sng">
            <a:solidFill>
              <a:schemeClr val="bg1">
                <a:lumMod val="65000"/>
              </a:schemeClr>
            </a:solidFill>
            <a:prstDash val="solid"/>
          </a:ln>
        </p:spPr>
        <p:txBody>
          <a:bodyPr lIns="14324" tIns="14324" rIns="14324" bIns="14324" anchor="ctr"/>
          <a:lstStyle/>
          <a:p>
            <a:pPr algn="ctr">
              <a:spcBef>
                <a:spcPct val="10000"/>
              </a:spcBef>
              <a:defRPr/>
            </a:pPr>
            <a:r>
              <a:rPr lang="ja-JP" altLang="en-US" sz="831" b="1" dirty="0">
                <a:latin typeface="함초롬돋움" panose="020B0604000101010101" pitchFamily="50" charset="-127"/>
                <a:ea typeface="함초롬돋움" panose="020B0604000101010101" pitchFamily="50" charset="-127"/>
                <a:cs typeface="함초롬돋움" panose="020B0604000101010101" pitchFamily="50" charset="-127"/>
              </a:rPr>
              <a:t>ゲーム</a:t>
            </a:r>
            <a:endParaRPr lang="ko-KR" altLang="en-US" sz="831"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55" name="꺾인 연결선 54"/>
          <p:cNvCxnSpPr>
            <a:stCxn id="214" idx="3"/>
            <a:endCxn id="21" idx="1"/>
          </p:cNvCxnSpPr>
          <p:nvPr/>
        </p:nvCxnSpPr>
        <p:spPr>
          <a:xfrm flipV="1">
            <a:off x="5973992" y="2199327"/>
            <a:ext cx="713438" cy="153030"/>
          </a:xfrm>
          <a:prstGeom prst="bentConnector3">
            <a:avLst>
              <a:gd name="adj1" fmla="val 50000"/>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꺾인 연결선 74"/>
          <p:cNvCxnSpPr>
            <a:stCxn id="214" idx="3"/>
            <a:endCxn id="80" idx="1"/>
          </p:cNvCxnSpPr>
          <p:nvPr/>
        </p:nvCxnSpPr>
        <p:spPr>
          <a:xfrm>
            <a:off x="5973992" y="2352357"/>
            <a:ext cx="713438" cy="110739"/>
          </a:xfrm>
          <a:prstGeom prst="bentConnector3">
            <a:avLst>
              <a:gd name="adj1" fmla="val 50000"/>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0" name="모서리가 둥근 직사각형 79"/>
          <p:cNvSpPr/>
          <p:nvPr/>
        </p:nvSpPr>
        <p:spPr bwMode="auto">
          <a:xfrm>
            <a:off x="6687430" y="2363391"/>
            <a:ext cx="845238" cy="199407"/>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en-US" altLang="ko-KR" sz="831" dirty="0" smtClean="0">
                <a:latin typeface="함초롬돋움" panose="020B0604000101010101" pitchFamily="50" charset="-127"/>
                <a:ea typeface="함초롬돋움" panose="020B0604000101010101" pitchFamily="50" charset="-127"/>
                <a:cs typeface="함초롬돋움" panose="020B0604000101010101" pitchFamily="50" charset="-127"/>
              </a:rPr>
              <a:t>ID/PW</a:t>
            </a:r>
            <a:r>
              <a:rPr lang="ja-JP" altLang="en-US" sz="831" dirty="0">
                <a:latin typeface="함초롬돋움" panose="020B0604000101010101" pitchFamily="50" charset="-127"/>
                <a:ea typeface="함초롬돋움" panose="020B0604000101010101" pitchFamily="50" charset="-127"/>
                <a:cs typeface="함초롬돋움" panose="020B0604000101010101" pitchFamily="50" charset="-127"/>
              </a:rPr>
              <a:t>探</a:t>
            </a: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し</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13" name="모서리가 둥근 직사각형 112"/>
          <p:cNvSpPr/>
          <p:nvPr/>
        </p:nvSpPr>
        <p:spPr bwMode="auto">
          <a:xfrm>
            <a:off x="1061307" y="3527134"/>
            <a:ext cx="815643" cy="288750"/>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ゲームニュース</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14" name="모서리가 둥근 직사각형 113"/>
          <p:cNvSpPr/>
          <p:nvPr/>
        </p:nvSpPr>
        <p:spPr bwMode="auto">
          <a:xfrm>
            <a:off x="1061307" y="3949673"/>
            <a:ext cx="845238" cy="199407"/>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新しいゲーム</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15" name="모서리가 둥근 직사각형 114"/>
          <p:cNvSpPr/>
          <p:nvPr/>
        </p:nvSpPr>
        <p:spPr bwMode="auto">
          <a:xfrm>
            <a:off x="1052634" y="4293096"/>
            <a:ext cx="845238" cy="199407"/>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人気ゲーム</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130" name="직선 연결선 129"/>
          <p:cNvCxnSpPr>
            <a:stCxn id="131" idx="2"/>
            <a:endCxn id="133" idx="2"/>
          </p:cNvCxnSpPr>
          <p:nvPr/>
        </p:nvCxnSpPr>
        <p:spPr>
          <a:xfrm>
            <a:off x="3100730" y="3339852"/>
            <a:ext cx="11598" cy="1035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모서리가 둥근 직사각형 130"/>
          <p:cNvSpPr/>
          <p:nvPr/>
        </p:nvSpPr>
        <p:spPr>
          <a:xfrm>
            <a:off x="2556551" y="3087691"/>
            <a:ext cx="1088358" cy="252161"/>
          </a:xfrm>
          <a:prstGeom prst="roundRect">
            <a:avLst>
              <a:gd name="adj" fmla="val 41681"/>
            </a:avLst>
          </a:prstGeom>
          <a:solidFill>
            <a:schemeClr val="accent6"/>
          </a:solidFill>
          <a:ln w="9525" cmpd="sng">
            <a:solidFill>
              <a:schemeClr val="bg1">
                <a:lumMod val="65000"/>
              </a:schemeClr>
            </a:solidFill>
            <a:prstDash val="solid"/>
          </a:ln>
        </p:spPr>
        <p:txBody>
          <a:bodyPr lIns="14324" tIns="14324" rIns="14324" bIns="14324" anchor="ctr"/>
          <a:lstStyle/>
          <a:p>
            <a:pPr algn="ctr">
              <a:spcBef>
                <a:spcPct val="10000"/>
              </a:spcBef>
              <a:defRPr/>
            </a:pPr>
            <a:r>
              <a:rPr lang="ja-JP" altLang="en-US" sz="831" b="1" dirty="0" smtClean="0">
                <a:latin typeface="함초롬돋움" panose="020B0604000101010101" pitchFamily="50" charset="-127"/>
                <a:ea typeface="함초롬돋움" panose="020B0604000101010101" pitchFamily="50" charset="-127"/>
                <a:cs typeface="함초롬돋움" panose="020B0604000101010101" pitchFamily="50" charset="-127"/>
              </a:rPr>
              <a:t>後援</a:t>
            </a:r>
            <a:endParaRPr lang="ko-KR" altLang="en-US" sz="831"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2" name="모서리가 둥근 직사각형 131"/>
          <p:cNvSpPr/>
          <p:nvPr/>
        </p:nvSpPr>
        <p:spPr bwMode="auto">
          <a:xfrm>
            <a:off x="2627784" y="3546798"/>
            <a:ext cx="952495" cy="396358"/>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進行中のファンディング</a:t>
            </a:r>
            <a:r>
              <a:rPr lang="ko-KR"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 </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3" name="모서리가 둥근 직사각형 132"/>
          <p:cNvSpPr/>
          <p:nvPr/>
        </p:nvSpPr>
        <p:spPr bwMode="auto">
          <a:xfrm>
            <a:off x="2665713" y="4049987"/>
            <a:ext cx="893230" cy="325279"/>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終了した</a:t>
            </a:r>
            <a: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t>ファンディング</a:t>
            </a:r>
            <a:r>
              <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rPr>
              <a:t> </a:t>
            </a:r>
          </a:p>
        </p:txBody>
      </p:sp>
      <p:cxnSp>
        <p:nvCxnSpPr>
          <p:cNvPr id="138" name="꺾인 연결선 137"/>
          <p:cNvCxnSpPr>
            <a:stCxn id="12" idx="2"/>
            <a:endCxn id="131" idx="0"/>
          </p:cNvCxnSpPr>
          <p:nvPr/>
        </p:nvCxnSpPr>
        <p:spPr>
          <a:xfrm rot="5400000">
            <a:off x="3131668" y="2216939"/>
            <a:ext cx="839814" cy="90169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a:stCxn id="147" idx="2"/>
            <a:endCxn id="67" idx="2"/>
          </p:cNvCxnSpPr>
          <p:nvPr/>
        </p:nvCxnSpPr>
        <p:spPr>
          <a:xfrm>
            <a:off x="4833565" y="3350178"/>
            <a:ext cx="8637" cy="1446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모서리가 둥근 직사각형 146"/>
          <p:cNvSpPr/>
          <p:nvPr/>
        </p:nvSpPr>
        <p:spPr>
          <a:xfrm>
            <a:off x="4289386" y="3098017"/>
            <a:ext cx="1088358" cy="252161"/>
          </a:xfrm>
          <a:prstGeom prst="roundRect">
            <a:avLst>
              <a:gd name="adj" fmla="val 41681"/>
            </a:avLst>
          </a:prstGeom>
          <a:solidFill>
            <a:schemeClr val="accent6"/>
          </a:solidFill>
          <a:ln w="9525" cmpd="sng">
            <a:solidFill>
              <a:schemeClr val="bg1">
                <a:lumMod val="65000"/>
              </a:schemeClr>
            </a:solidFill>
            <a:prstDash val="solid"/>
          </a:ln>
        </p:spPr>
        <p:txBody>
          <a:bodyPr lIns="14324" tIns="14324" rIns="14324" bIns="14324" anchor="ctr"/>
          <a:lstStyle/>
          <a:p>
            <a:pPr algn="ctr">
              <a:spcBef>
                <a:spcPct val="10000"/>
              </a:spcBef>
              <a:defRPr/>
            </a:pPr>
            <a:r>
              <a:rPr lang="ja-JP" altLang="en-US" sz="831" b="1" dirty="0" smtClean="0">
                <a:latin typeface="함초롬돋움" panose="020B0604000101010101" pitchFamily="50" charset="-127"/>
                <a:ea typeface="함초롬돋움" panose="020B0604000101010101" pitchFamily="50" charset="-127"/>
                <a:cs typeface="함초롬돋움" panose="020B0604000101010101" pitchFamily="50" charset="-127"/>
              </a:rPr>
              <a:t>カスタマーセンタ</a:t>
            </a:r>
            <a:endParaRPr lang="ko-KR" altLang="en-US" sz="831"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48" name="모서리가 둥근 직사각형 147"/>
          <p:cNvSpPr/>
          <p:nvPr/>
        </p:nvSpPr>
        <p:spPr bwMode="auto">
          <a:xfrm>
            <a:off x="4418651" y="3528496"/>
            <a:ext cx="845238" cy="199407"/>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お知らせ</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49" name="모서리가 둥근 직사각형 148"/>
          <p:cNvSpPr/>
          <p:nvPr/>
        </p:nvSpPr>
        <p:spPr bwMode="auto">
          <a:xfrm>
            <a:off x="4418651" y="3845019"/>
            <a:ext cx="845238" cy="199407"/>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en-US" altLang="ko-KR" sz="831" dirty="0">
                <a:latin typeface="함초롬돋움" panose="020B0604000101010101" pitchFamily="50" charset="-127"/>
                <a:ea typeface="함초롬돋움" panose="020B0604000101010101" pitchFamily="50" charset="-127"/>
                <a:cs typeface="함초롬돋움" panose="020B0604000101010101" pitchFamily="50" charset="-127"/>
              </a:rPr>
              <a:t>FAQ</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160" name="꺾인 연결선 159"/>
          <p:cNvCxnSpPr>
            <a:stCxn id="12" idx="2"/>
            <a:endCxn id="22" idx="0"/>
          </p:cNvCxnSpPr>
          <p:nvPr/>
        </p:nvCxnSpPr>
        <p:spPr>
          <a:xfrm rot="5400000">
            <a:off x="2314932" y="1409167"/>
            <a:ext cx="848778" cy="252619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꺾인 연결선 177"/>
          <p:cNvCxnSpPr>
            <a:stCxn id="12" idx="2"/>
            <a:endCxn id="147" idx="0"/>
          </p:cNvCxnSpPr>
          <p:nvPr/>
        </p:nvCxnSpPr>
        <p:spPr>
          <a:xfrm rot="16200000" flipH="1">
            <a:off x="3992922" y="2257373"/>
            <a:ext cx="850141" cy="83114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그룹 18"/>
          <p:cNvGrpSpPr/>
          <p:nvPr/>
        </p:nvGrpSpPr>
        <p:grpSpPr>
          <a:xfrm>
            <a:off x="4327023" y="4190699"/>
            <a:ext cx="1030357" cy="606450"/>
            <a:chOff x="5972813" y="3651870"/>
            <a:chExt cx="993574" cy="255808"/>
          </a:xfrm>
        </p:grpSpPr>
        <p:sp>
          <p:nvSpPr>
            <p:cNvPr id="67" name="직사각형 66"/>
            <p:cNvSpPr/>
            <p:nvPr/>
          </p:nvSpPr>
          <p:spPr>
            <a:xfrm>
              <a:off x="5972813" y="3651870"/>
              <a:ext cx="993574" cy="255808"/>
            </a:xfrm>
            <a:prstGeom prst="rect">
              <a:avLst/>
            </a:prstGeom>
            <a:solidFill>
              <a:schemeClr val="accent2">
                <a:lumMod val="20000"/>
                <a:lumOff val="8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84" name="모서리가 둥근 직사각형 183"/>
            <p:cNvSpPr/>
            <p:nvPr/>
          </p:nvSpPr>
          <p:spPr bwMode="auto">
            <a:xfrm>
              <a:off x="5986860" y="3699495"/>
              <a:ext cx="915616" cy="156654"/>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en-US" altLang="ko-KR" sz="831" dirty="0" smtClean="0">
                  <a:latin typeface="함초롬돋움" panose="020B0604000101010101" pitchFamily="50" charset="-127"/>
                  <a:ea typeface="함초롬돋움" panose="020B0604000101010101" pitchFamily="50" charset="-127"/>
                  <a:cs typeface="함초롬돋움" panose="020B0604000101010101" pitchFamily="50" charset="-127"/>
                </a:rPr>
                <a:t>1:1</a:t>
              </a: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お</a:t>
              </a:r>
              <a:r>
                <a:rPr lang="ja-JP" altLang="en-US" sz="831" dirty="0">
                  <a:latin typeface="함초롬돋움" panose="020B0604000101010101" pitchFamily="50" charset="-127"/>
                  <a:ea typeface="함초롬돋움" panose="020B0604000101010101" pitchFamily="50" charset="-127"/>
                  <a:cs typeface="함초롬돋움" panose="020B0604000101010101" pitchFamily="50" charset="-127"/>
                </a:rPr>
                <a:t>問い合わせ</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sp>
        <p:nvSpPr>
          <p:cNvPr id="214" name="모서리가 둥근 직사각형 213"/>
          <p:cNvSpPr/>
          <p:nvPr/>
        </p:nvSpPr>
        <p:spPr>
          <a:xfrm>
            <a:off x="4885633" y="2226275"/>
            <a:ext cx="1088358" cy="252161"/>
          </a:xfrm>
          <a:prstGeom prst="roundRect">
            <a:avLst>
              <a:gd name="adj" fmla="val 41681"/>
            </a:avLst>
          </a:prstGeom>
          <a:solidFill>
            <a:schemeClr val="accent6"/>
          </a:solidFill>
          <a:ln w="9525" cmpd="sng">
            <a:solidFill>
              <a:schemeClr val="bg1">
                <a:lumMod val="65000"/>
              </a:schemeClr>
            </a:solidFill>
            <a:prstDash val="solid"/>
          </a:ln>
        </p:spPr>
        <p:txBody>
          <a:bodyPr lIns="14324" tIns="14324" rIns="14324" bIns="14324" anchor="ctr"/>
          <a:lstStyle/>
          <a:p>
            <a:pPr algn="ctr">
              <a:spcBef>
                <a:spcPct val="10000"/>
              </a:spcBef>
              <a:defRPr/>
            </a:pPr>
            <a:r>
              <a:rPr lang="en-US" altLang="ko-KR" sz="831"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rPr>
              <a:t>Login</a:t>
            </a:r>
            <a:endParaRPr lang="ko-KR" altLang="en-US" sz="831" b="1" dirty="0">
              <a:solidFill>
                <a:schemeClr val="bg1"/>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236" name="꺾인 연결선 235"/>
          <p:cNvCxnSpPr>
            <a:stCxn id="12" idx="2"/>
            <a:endCxn id="214" idx="1"/>
          </p:cNvCxnSpPr>
          <p:nvPr/>
        </p:nvCxnSpPr>
        <p:spPr>
          <a:xfrm rot="16200000" flipH="1">
            <a:off x="4391786" y="1858510"/>
            <a:ext cx="104479" cy="88321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꺾인 연결선 266"/>
          <p:cNvCxnSpPr>
            <a:stCxn id="12" idx="2"/>
            <a:endCxn id="271" idx="0"/>
          </p:cNvCxnSpPr>
          <p:nvPr/>
        </p:nvCxnSpPr>
        <p:spPr>
          <a:xfrm rot="16200000" flipH="1">
            <a:off x="4910483" y="1339812"/>
            <a:ext cx="850141" cy="2666270"/>
          </a:xfrm>
          <a:prstGeom prst="bentConnector3">
            <a:avLst>
              <a:gd name="adj1" fmla="val 5000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0" name="직선 연결선 269"/>
          <p:cNvCxnSpPr>
            <a:cxnSpLocks/>
            <a:stCxn id="271" idx="0"/>
            <a:endCxn id="273" idx="2"/>
          </p:cNvCxnSpPr>
          <p:nvPr/>
        </p:nvCxnSpPr>
        <p:spPr>
          <a:xfrm>
            <a:off x="6668689" y="3098017"/>
            <a:ext cx="23149" cy="1001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모서리가 둥근 직사각형 270"/>
          <p:cNvSpPr/>
          <p:nvPr/>
        </p:nvSpPr>
        <p:spPr>
          <a:xfrm>
            <a:off x="6124510" y="3098017"/>
            <a:ext cx="1088358" cy="252161"/>
          </a:xfrm>
          <a:prstGeom prst="roundRect">
            <a:avLst>
              <a:gd name="adj" fmla="val 41681"/>
            </a:avLst>
          </a:prstGeom>
          <a:solidFill>
            <a:schemeClr val="accent6"/>
          </a:solidFill>
          <a:ln w="9525" cmpd="sng">
            <a:solidFill>
              <a:schemeClr val="bg1">
                <a:lumMod val="65000"/>
              </a:schemeClr>
            </a:solidFill>
            <a:prstDash val="solid"/>
          </a:ln>
        </p:spPr>
        <p:txBody>
          <a:bodyPr lIns="14324" tIns="14324" rIns="14324" bIns="14324" anchor="ctr"/>
          <a:lstStyle/>
          <a:p>
            <a:pPr algn="ctr">
              <a:spcBef>
                <a:spcPct val="10000"/>
              </a:spcBef>
              <a:defRPr/>
            </a:pPr>
            <a:r>
              <a:rPr lang="ja-JP" altLang="en-US" sz="831" b="1" dirty="0" smtClean="0">
                <a:latin typeface="함초롬돋움" panose="020B0604000101010101" pitchFamily="50" charset="-127"/>
                <a:ea typeface="함초롬돋움" panose="020B0604000101010101" pitchFamily="50" charset="-127"/>
                <a:cs typeface="함초롬돋움" panose="020B0604000101010101" pitchFamily="50" charset="-127"/>
              </a:rPr>
              <a:t>マイページ</a:t>
            </a:r>
            <a:endParaRPr lang="ko-KR" altLang="en-US" sz="831"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72" name="모서리가 둥근 직사각형 271"/>
          <p:cNvSpPr/>
          <p:nvPr/>
        </p:nvSpPr>
        <p:spPr bwMode="auto">
          <a:xfrm>
            <a:off x="6253775" y="3528496"/>
            <a:ext cx="845238" cy="199407"/>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会員情報修正</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73" name="모서리가 둥근 직사각형 272"/>
          <p:cNvSpPr/>
          <p:nvPr/>
        </p:nvSpPr>
        <p:spPr bwMode="auto">
          <a:xfrm>
            <a:off x="6212291" y="3873771"/>
            <a:ext cx="959093" cy="225414"/>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ゲームライブラリ</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nvGrpSpPr>
          <p:cNvPr id="92" name="그룹 91"/>
          <p:cNvGrpSpPr/>
          <p:nvPr/>
        </p:nvGrpSpPr>
        <p:grpSpPr>
          <a:xfrm>
            <a:off x="6253775" y="4279895"/>
            <a:ext cx="879136" cy="296151"/>
            <a:chOff x="5801777" y="3853365"/>
            <a:chExt cx="952397" cy="320830"/>
          </a:xfrm>
        </p:grpSpPr>
        <p:sp>
          <p:nvSpPr>
            <p:cNvPr id="76" name="직사각형 75"/>
            <p:cNvSpPr/>
            <p:nvPr/>
          </p:nvSpPr>
          <p:spPr>
            <a:xfrm>
              <a:off x="5801777" y="3853365"/>
              <a:ext cx="952397" cy="320830"/>
            </a:xfrm>
            <a:prstGeom prst="rect">
              <a:avLst/>
            </a:prstGeom>
            <a:solidFill>
              <a:schemeClr val="accent5">
                <a:lumMod val="40000"/>
                <a:lumOff val="6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56" name="모서리가 둥근 직사각형 55"/>
            <p:cNvSpPr/>
            <p:nvPr/>
          </p:nvSpPr>
          <p:spPr bwMode="auto">
            <a:xfrm>
              <a:off x="5842939" y="3914542"/>
              <a:ext cx="870073" cy="216024"/>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創作者申請</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2" name="그룹 1"/>
          <p:cNvGrpSpPr/>
          <p:nvPr/>
        </p:nvGrpSpPr>
        <p:grpSpPr>
          <a:xfrm>
            <a:off x="371190" y="903182"/>
            <a:ext cx="2741138" cy="877321"/>
            <a:chOff x="632684" y="1315601"/>
            <a:chExt cx="2246622" cy="629668"/>
          </a:xfrm>
        </p:grpSpPr>
        <p:sp>
          <p:nvSpPr>
            <p:cNvPr id="64" name="직사각형 63"/>
            <p:cNvSpPr/>
            <p:nvPr/>
          </p:nvSpPr>
          <p:spPr>
            <a:xfrm>
              <a:off x="634659" y="1340768"/>
              <a:ext cx="427770" cy="144016"/>
            </a:xfrm>
            <a:prstGeom prst="rect">
              <a:avLst/>
            </a:prstGeom>
            <a:solidFill>
              <a:schemeClr val="accent2">
                <a:lumMod val="40000"/>
                <a:lumOff val="6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65" name="TextBox 64"/>
            <p:cNvSpPr txBox="1"/>
            <p:nvPr/>
          </p:nvSpPr>
          <p:spPr>
            <a:xfrm>
              <a:off x="1027986" y="1315601"/>
              <a:ext cx="1851320" cy="287166"/>
            </a:xfrm>
            <a:prstGeom prst="rect">
              <a:avLst/>
            </a:prstGeom>
            <a:noFill/>
          </p:spPr>
          <p:txBody>
            <a:bodyPr wrap="square" rtlCol="0">
              <a:spAutoFit/>
            </a:bodyPr>
            <a:lstStyle/>
            <a:p>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会員認証画面</a:t>
              </a:r>
              <a:r>
                <a:rPr lang="en-US" altLang="ko-KR" sz="1000" dirty="0" smtClean="0">
                  <a:latin typeface="함초롬돋움" panose="020B0604000101010101" pitchFamily="50" charset="-127"/>
                  <a:ea typeface="함초롬돋움" panose="020B0604000101010101" pitchFamily="50" charset="-127"/>
                  <a:cs typeface="함초롬돋움" panose="020B0604000101010101" pitchFamily="50" charset="-127"/>
                </a:rPr>
                <a:t>(</a:t>
              </a: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一般・創作者関係なく</a:t>
              </a:r>
              <a:r>
                <a:rPr lang="en-US" altLang="ko-KR" sz="1000" dirty="0" smtClean="0">
                  <a:latin typeface="함초롬돋움" panose="020B0604000101010101" pitchFamily="50" charset="-127"/>
                  <a:ea typeface="함초롬돋움" panose="020B0604000101010101" pitchFamily="50" charset="-127"/>
                  <a:cs typeface="함초롬돋움" panose="020B0604000101010101" pitchFamily="50" charset="-127"/>
                </a:rPr>
                <a:t>)</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nvGrpSpPr>
            <p:cNvPr id="43" name="그룹 42"/>
            <p:cNvGrpSpPr/>
            <p:nvPr/>
          </p:nvGrpSpPr>
          <p:grpSpPr>
            <a:xfrm>
              <a:off x="634660" y="1535623"/>
              <a:ext cx="1406248" cy="176717"/>
              <a:chOff x="1400748" y="457690"/>
              <a:chExt cx="1406248" cy="176717"/>
            </a:xfrm>
          </p:grpSpPr>
          <p:sp>
            <p:nvSpPr>
              <p:cNvPr id="71" name="직사각형 70"/>
              <p:cNvSpPr/>
              <p:nvPr/>
            </p:nvSpPr>
            <p:spPr>
              <a:xfrm>
                <a:off x="1400748" y="482857"/>
                <a:ext cx="427770" cy="144016"/>
              </a:xfrm>
              <a:prstGeom prst="rect">
                <a:avLst/>
              </a:prstGeom>
              <a:solidFill>
                <a:schemeClr val="accent5">
                  <a:lumMod val="40000"/>
                  <a:lumOff val="6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72" name="TextBox 71"/>
              <p:cNvSpPr txBox="1"/>
              <p:nvPr/>
            </p:nvSpPr>
            <p:spPr>
              <a:xfrm>
                <a:off x="1794076" y="457690"/>
                <a:ext cx="1012920" cy="176717"/>
              </a:xfrm>
              <a:prstGeom prst="rect">
                <a:avLst/>
              </a:prstGeom>
              <a:noFill/>
            </p:spPr>
            <p:txBody>
              <a:bodyPr wrap="none" rtlCol="0">
                <a:spAutoFit/>
              </a:bodyPr>
              <a:lstStyle/>
              <a:p>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一般使用者画面</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nvGrpSpPr>
            <p:cNvPr id="44" name="그룹 43"/>
            <p:cNvGrpSpPr/>
            <p:nvPr/>
          </p:nvGrpSpPr>
          <p:grpSpPr>
            <a:xfrm>
              <a:off x="632684" y="1768552"/>
              <a:ext cx="1166220" cy="176717"/>
              <a:chOff x="2538117" y="446166"/>
              <a:chExt cx="1166220" cy="176717"/>
            </a:xfrm>
          </p:grpSpPr>
          <p:sp>
            <p:nvSpPr>
              <p:cNvPr id="73" name="직사각형 72"/>
              <p:cNvSpPr/>
              <p:nvPr/>
            </p:nvSpPr>
            <p:spPr>
              <a:xfrm>
                <a:off x="2538117" y="471333"/>
                <a:ext cx="427770" cy="144016"/>
              </a:xfrm>
              <a:prstGeom prst="rect">
                <a:avLst/>
              </a:prstGeom>
              <a:solidFill>
                <a:schemeClr val="accent3">
                  <a:lumMod val="60000"/>
                  <a:lumOff val="4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74" name="TextBox 73"/>
              <p:cNvSpPr txBox="1"/>
              <p:nvPr/>
            </p:nvSpPr>
            <p:spPr>
              <a:xfrm>
                <a:off x="2931445" y="446166"/>
                <a:ext cx="772892" cy="176717"/>
              </a:xfrm>
              <a:prstGeom prst="rect">
                <a:avLst/>
              </a:prstGeom>
              <a:noFill/>
            </p:spPr>
            <p:txBody>
              <a:bodyPr wrap="none" rtlCol="0">
                <a:spAutoFit/>
              </a:bodyPr>
              <a:lstStyle/>
              <a:p>
                <a:r>
                  <a:rPr lang="ja-JP" altLang="en-US" sz="1000" dirty="0">
                    <a:latin typeface="함초롬돋움" panose="020B0604000101010101" pitchFamily="50" charset="-127"/>
                    <a:ea typeface="함초롬돋움" panose="020B0604000101010101" pitchFamily="50" charset="-127"/>
                    <a:cs typeface="함초롬돋움" panose="020B0604000101010101" pitchFamily="50" charset="-127"/>
                  </a:rPr>
                  <a:t>創作</a:t>
                </a:r>
                <a:r>
                  <a:rPr lang="ja-JP" altLang="en-US" sz="1000" dirty="0" smtClean="0">
                    <a:latin typeface="함초롬돋움" panose="020B0604000101010101" pitchFamily="50" charset="-127"/>
                    <a:ea typeface="함초롬돋움" panose="020B0604000101010101" pitchFamily="50" charset="-127"/>
                    <a:cs typeface="함초롬돋움" panose="020B0604000101010101" pitchFamily="50" charset="-127"/>
                  </a:rPr>
                  <a:t>者画面</a:t>
                </a:r>
                <a:endParaRPr lang="ko-KR" altLang="en-US" sz="1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grpSp>
      <p:grpSp>
        <p:nvGrpSpPr>
          <p:cNvPr id="91" name="그룹 90"/>
          <p:cNvGrpSpPr/>
          <p:nvPr/>
        </p:nvGrpSpPr>
        <p:grpSpPr>
          <a:xfrm>
            <a:off x="7280596" y="3747060"/>
            <a:ext cx="1076562" cy="477212"/>
            <a:chOff x="7751091" y="3832830"/>
            <a:chExt cx="877514" cy="350139"/>
          </a:xfrm>
        </p:grpSpPr>
        <p:sp>
          <p:nvSpPr>
            <p:cNvPr id="57" name="직사각형 56"/>
            <p:cNvSpPr/>
            <p:nvPr/>
          </p:nvSpPr>
          <p:spPr>
            <a:xfrm>
              <a:off x="7751091" y="3832830"/>
              <a:ext cx="877514" cy="350139"/>
            </a:xfrm>
            <a:prstGeom prst="rect">
              <a:avLst/>
            </a:prstGeom>
            <a:solidFill>
              <a:schemeClr val="accent3">
                <a:lumMod val="60000"/>
                <a:lumOff val="4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77" name="모서리가 둥근 직사각형 76"/>
            <p:cNvSpPr/>
            <p:nvPr/>
          </p:nvSpPr>
          <p:spPr bwMode="auto">
            <a:xfrm>
              <a:off x="7777031" y="3897558"/>
              <a:ext cx="817545" cy="220682"/>
            </a:xfrm>
            <a:prstGeom prst="roundRect">
              <a:avLst>
                <a:gd name="adj" fmla="val 50000"/>
              </a:avLst>
            </a:prstGeom>
            <a:solidFill>
              <a:schemeClr val="accent6">
                <a:lumMod val="60000"/>
                <a:lumOff val="40000"/>
              </a:schemeClr>
            </a:solidFill>
            <a:ln w="9525" cmpd="sng">
              <a:solidFill>
                <a:schemeClr val="bg1">
                  <a:lumMod val="65000"/>
                </a:schemeClr>
              </a:solidFill>
              <a:prstDash val="solid"/>
            </a:ln>
          </p:spPr>
          <p:txBody>
            <a:bodyPr lIns="14324" tIns="14324" rIns="14324" bIns="14324" anchor="ctr"/>
            <a:lstStyle/>
            <a:p>
              <a:pPr algn="ctr">
                <a:spcBef>
                  <a:spcPct val="10000"/>
                </a:spcBef>
              </a:pPr>
              <a:r>
                <a:rPr lang="ja-JP" altLang="en-US" sz="831" dirty="0" smtClean="0">
                  <a:latin typeface="함초롬돋움" panose="020B0604000101010101" pitchFamily="50" charset="-127"/>
                  <a:ea typeface="함초롬돋움" panose="020B0604000101010101" pitchFamily="50" charset="-127"/>
                  <a:cs typeface="함초롬돋움" panose="020B0604000101010101" pitchFamily="50" charset="-127"/>
                </a:rPr>
                <a:t>アップロードしたゲームリスト</a:t>
              </a:r>
              <a:endParaRPr lang="ko-KR" altLang="en-US" sz="83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pSp>
      <p:cxnSp>
        <p:nvCxnSpPr>
          <p:cNvPr id="118" name="직선 연결선 117"/>
          <p:cNvCxnSpPr>
            <a:cxnSpLocks/>
            <a:stCxn id="273" idx="2"/>
            <a:endCxn id="76" idx="0"/>
          </p:cNvCxnSpPr>
          <p:nvPr/>
        </p:nvCxnSpPr>
        <p:spPr>
          <a:xfrm>
            <a:off x="6691838" y="4099185"/>
            <a:ext cx="1505" cy="1807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직선 연결선 57"/>
          <p:cNvCxnSpPr>
            <a:stCxn id="273" idx="3"/>
            <a:endCxn id="77" idx="1"/>
          </p:cNvCxnSpPr>
          <p:nvPr/>
        </p:nvCxnSpPr>
        <p:spPr>
          <a:xfrm flipV="1">
            <a:off x="7171384" y="3985665"/>
            <a:ext cx="141036" cy="81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표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간지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2600</TotalTime>
  <Words>4061</Words>
  <Application>Microsoft Office PowerPoint</Application>
  <PresentationFormat>화면 슬라이드 쇼(4:3)</PresentationFormat>
  <Paragraphs>1172</Paragraphs>
  <Slides>31</Slides>
  <Notes>22</Notes>
  <HiddenSlides>0</HiddenSlides>
  <MMClips>0</MMClips>
  <ScaleCrop>false</ScaleCrop>
  <HeadingPairs>
    <vt:vector size="6" baseType="variant">
      <vt:variant>
        <vt:lpstr>사용한 글꼴</vt:lpstr>
      </vt:variant>
      <vt:variant>
        <vt:i4>6</vt:i4>
      </vt:variant>
      <vt:variant>
        <vt:lpstr>테마</vt:lpstr>
      </vt:variant>
      <vt:variant>
        <vt:i4>3</vt:i4>
      </vt:variant>
      <vt:variant>
        <vt:lpstr>슬라이드 제목</vt:lpstr>
      </vt:variant>
      <vt:variant>
        <vt:i4>31</vt:i4>
      </vt:variant>
    </vt:vector>
  </HeadingPairs>
  <TitlesOfParts>
    <vt:vector size="40" baseType="lpstr">
      <vt:lpstr>ＭＳ Ｐゴシック</vt:lpstr>
      <vt:lpstr>굴림</vt:lpstr>
      <vt:lpstr>맑은 고딕</vt:lpstr>
      <vt:lpstr>함초롬돋움</vt:lpstr>
      <vt:lpstr>Arial</vt:lpstr>
      <vt:lpstr>Wingdings</vt:lpstr>
      <vt:lpstr>표지</vt:lpstr>
      <vt:lpstr>간지등</vt:lpstr>
      <vt:lpstr>1_디자인 사용자 지정</vt:lpstr>
      <vt:lpstr>Indie Sponsor 「インディ－ゲ－ム　情報サイト」</vt:lpstr>
      <vt:lpstr>Index</vt:lpstr>
      <vt:lpstr>1.プロジェクト目標</vt:lpstr>
      <vt:lpstr>プロジェクト目標</vt:lpstr>
      <vt:lpstr>プロジェクト目標</vt:lpstr>
      <vt:lpstr>2. システム構成図</vt:lpstr>
      <vt:lpstr>システム構成図</vt:lpstr>
      <vt:lpstr>3. 画面構成図</vt:lpstr>
      <vt:lpstr>3. 画面構成図</vt:lpstr>
      <vt:lpstr>3. ストーリーボード</vt:lpstr>
      <vt:lpstr>ストーリーボード</vt:lpstr>
      <vt:lpstr>ストーリーボード</vt:lpstr>
      <vt:lpstr>ストーリーボード</vt:lpstr>
      <vt:lpstr>ストーリーボード</vt:lpstr>
      <vt:lpstr>ストーリーボード</vt:lpstr>
      <vt:lpstr>ストーリーボード</vt:lpstr>
      <vt:lpstr>4. データベース ERD</vt:lpstr>
      <vt:lpstr>データベースERD</vt:lpstr>
      <vt:lpstr>5. テーブル明細書</vt:lpstr>
      <vt:lpstr>テーブル明細書</vt:lpstr>
      <vt:lpstr>テーブル明細書</vt:lpstr>
      <vt:lpstr>テーブル明細書</vt:lpstr>
      <vt:lpstr>テーブル明細書</vt:lpstr>
      <vt:lpstr>5. サーバー API</vt:lpstr>
      <vt:lpstr>サーバーAPI</vt:lpstr>
      <vt:lpstr>システム構成図</vt:lpstr>
      <vt:lpstr>システム構成図</vt:lpstr>
      <vt:lpstr>システム構成図</vt:lpstr>
      <vt:lpstr>システム構成図</vt:lpstr>
      <vt:lpstr>システム構成図</vt:lpstr>
      <vt:lpstr>END</vt:lpstr>
    </vt:vector>
  </TitlesOfParts>
  <Company>쀼어blog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쀼어</dc:creator>
  <cp:lastModifiedBy>Administrator</cp:lastModifiedBy>
  <cp:revision>1577</cp:revision>
  <dcterms:created xsi:type="dcterms:W3CDTF">2006-10-05T04:04:58Z</dcterms:created>
  <dcterms:modified xsi:type="dcterms:W3CDTF">2019-11-06T03:34:10Z</dcterms:modified>
</cp:coreProperties>
</file>