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4" r:id="rId5"/>
  </p:sldMasterIdLst>
  <p:notesMasterIdLst>
    <p:notesMasterId r:id="rId31"/>
  </p:notesMasterIdLst>
  <p:handoutMasterIdLst>
    <p:handoutMasterId r:id="rId32"/>
  </p:handoutMasterIdLst>
  <p:sldIdLst>
    <p:sldId id="299" r:id="rId6"/>
    <p:sldId id="258" r:id="rId7"/>
    <p:sldId id="308" r:id="rId8"/>
    <p:sldId id="302" r:id="rId9"/>
    <p:sldId id="303" r:id="rId10"/>
    <p:sldId id="304" r:id="rId11"/>
    <p:sldId id="306" r:id="rId12"/>
    <p:sldId id="339" r:id="rId13"/>
    <p:sldId id="309" r:id="rId14"/>
    <p:sldId id="310" r:id="rId15"/>
    <p:sldId id="311" r:id="rId16"/>
    <p:sldId id="312" r:id="rId17"/>
    <p:sldId id="317" r:id="rId18"/>
    <p:sldId id="318" r:id="rId19"/>
    <p:sldId id="319" r:id="rId20"/>
    <p:sldId id="320" r:id="rId21"/>
    <p:sldId id="325" r:id="rId22"/>
    <p:sldId id="326" r:id="rId23"/>
    <p:sldId id="327" r:id="rId24"/>
    <p:sldId id="328" r:id="rId25"/>
    <p:sldId id="329" r:id="rId26"/>
    <p:sldId id="334" r:id="rId27"/>
    <p:sldId id="338" r:id="rId28"/>
    <p:sldId id="330" r:id="rId29"/>
    <p:sldId id="333" r:id="rId30"/>
  </p:sldIdLst>
  <p:sldSz cx="9144000" cy="5143500" type="screen16x9"/>
  <p:notesSz cx="6858000" cy="9144000"/>
  <p:defaultTextStyle>
    <a:defPPr>
      <a:defRPr lang="ko-KR"/>
    </a:defPPr>
    <a:lvl1pPr marL="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FFC000"/>
    <a:srgbClr val="1C8ADB"/>
    <a:srgbClr val="0E3F71"/>
    <a:srgbClr val="8EB4E3"/>
    <a:srgbClr val="002060"/>
    <a:srgbClr val="2E75B6"/>
    <a:srgbClr val="76B1EE"/>
    <a:srgbClr val="EAEAEA"/>
    <a:srgbClr val="F4B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6149" autoAdjust="0"/>
  </p:normalViewPr>
  <p:slideViewPr>
    <p:cSldViewPr showGuides="1">
      <p:cViewPr varScale="1">
        <p:scale>
          <a:sx n="103" d="100"/>
          <a:sy n="103" d="100"/>
        </p:scale>
        <p:origin x="89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022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52B2B-0BBC-4845-BD5C-6186374697E3}" type="datetimeFigureOut">
              <a:rPr lang="ko-KR" altLang="en-US" smtClean="0"/>
              <a:t>2025-03-03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53E3-D943-4A51-8AD5-41FA50EBC5B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5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4BBC0-8F8B-49EA-AAEF-1A7F40018989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0F5C-0516-4B7B-8438-C75424804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3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6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7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1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15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55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6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65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67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456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31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6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08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7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0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6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0F5C-0516-4B7B-8438-C754248041B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40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3BC61-8236-4963-8E21-ACE7E6FC8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7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0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059902" y="1"/>
            <a:ext cx="30242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5721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059900" y="2571750"/>
            <a:ext cx="1512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7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26012" y="540002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3804" y="540002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298220" y="540002"/>
            <a:ext cx="1728192" cy="40370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261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91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7304401-68B8-4E0E-A9DB-540B76DF928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563888" y="638651"/>
            <a:ext cx="4320480" cy="4504851"/>
          </a:xfrm>
          <a:custGeom>
            <a:avLst/>
            <a:gdLst>
              <a:gd name="connsiteX0" fmla="*/ 2160240 w 4320480"/>
              <a:gd name="connsiteY0" fmla="*/ 0 h 4504851"/>
              <a:gd name="connsiteX1" fmla="*/ 4320480 w 4320480"/>
              <a:gd name="connsiteY1" fmla="*/ 4504851 h 4504851"/>
              <a:gd name="connsiteX2" fmla="*/ 0 w 4320480"/>
              <a:gd name="connsiteY2" fmla="*/ 4504851 h 450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0480" h="4504851">
                <a:moveTo>
                  <a:pt x="2160240" y="0"/>
                </a:moveTo>
                <a:lnTo>
                  <a:pt x="4320480" y="4504851"/>
                </a:lnTo>
                <a:lnTo>
                  <a:pt x="0" y="45048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D2ABAD60-FE41-4786-B9AF-4454375D212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635630" y="4"/>
            <a:ext cx="3508371" cy="4339267"/>
          </a:xfrm>
          <a:custGeom>
            <a:avLst/>
            <a:gdLst>
              <a:gd name="connsiteX0" fmla="*/ 0 w 3508370"/>
              <a:gd name="connsiteY0" fmla="*/ 0 h 4339267"/>
              <a:gd name="connsiteX1" fmla="*/ 3508370 w 3508370"/>
              <a:gd name="connsiteY1" fmla="*/ 0 h 4339267"/>
              <a:gd name="connsiteX2" fmla="*/ 3504823 w 3508370"/>
              <a:gd name="connsiteY2" fmla="*/ 1594801 h 4339267"/>
              <a:gd name="connsiteX3" fmla="*/ 2097974 w 3508370"/>
              <a:gd name="connsiteY3" fmla="*/ 4339267 h 433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8370" h="4339267">
                <a:moveTo>
                  <a:pt x="0" y="0"/>
                </a:moveTo>
                <a:lnTo>
                  <a:pt x="3508370" y="0"/>
                </a:lnTo>
                <a:cubicBezTo>
                  <a:pt x="3507188" y="531600"/>
                  <a:pt x="3506005" y="1063201"/>
                  <a:pt x="3504823" y="1594801"/>
                </a:cubicBezTo>
                <a:lnTo>
                  <a:pt x="2097974" y="43392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18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5076056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729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1"/>
            <a:ext cx="8679899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523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9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3" name="Rounded Rectangle 12"/>
          <p:cNvSpPr/>
          <p:nvPr userDrawn="1"/>
        </p:nvSpPr>
        <p:spPr>
          <a:xfrm>
            <a:off x="354010" y="1131592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1933" y="1347503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7" name="Half Frame 16"/>
          <p:cNvSpPr/>
          <p:nvPr userDrawn="1"/>
        </p:nvSpPr>
        <p:spPr>
          <a:xfrm rot="5400000">
            <a:off x="2592645" y="1238203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60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/>
          <p:nvPr userDrawn="1"/>
        </p:nvSpPr>
        <p:spPr>
          <a:xfrm>
            <a:off x="80632" y="428648"/>
            <a:ext cx="2755249" cy="44000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/>
          </a:p>
        </p:txBody>
      </p:sp>
      <p:pic>
        <p:nvPicPr>
          <p:cNvPr id="42" name="그림 4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" y="84684"/>
            <a:ext cx="313367" cy="31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23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3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55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>
            <a:off x="3203848" y="-2321"/>
            <a:ext cx="2700000" cy="1806344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5" name="Isosceles Triangle 4"/>
          <p:cNvSpPr/>
          <p:nvPr userDrawn="1"/>
        </p:nvSpPr>
        <p:spPr>
          <a:xfrm>
            <a:off x="3746892" y="4331241"/>
            <a:ext cx="1650216" cy="812260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6" name="Isosceles Triangle 5"/>
          <p:cNvSpPr/>
          <p:nvPr userDrawn="1"/>
        </p:nvSpPr>
        <p:spPr>
          <a:xfrm>
            <a:off x="4041648" y="4493812"/>
            <a:ext cx="1060704" cy="5543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28FC5FB3-D739-474A-9148-1ABF4FC2769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293848" y="2"/>
            <a:ext cx="2520000" cy="1711155"/>
          </a:xfrm>
          <a:custGeom>
            <a:avLst/>
            <a:gdLst>
              <a:gd name="connsiteX0" fmla="*/ 442968 w 2520000"/>
              <a:gd name="connsiteY0" fmla="*/ 0 h 1711155"/>
              <a:gd name="connsiteX1" fmla="*/ 985757 w 2520000"/>
              <a:gd name="connsiteY1" fmla="*/ 0 h 1711155"/>
              <a:gd name="connsiteX2" fmla="*/ 2080270 w 2520000"/>
              <a:gd name="connsiteY2" fmla="*/ 4702 h 1711155"/>
              <a:gd name="connsiteX3" fmla="*/ 2520000 w 2520000"/>
              <a:gd name="connsiteY3" fmla="*/ 451155 h 1711155"/>
              <a:gd name="connsiteX4" fmla="*/ 1260000 w 2520000"/>
              <a:gd name="connsiteY4" fmla="*/ 1711155 h 1711155"/>
              <a:gd name="connsiteX5" fmla="*/ 0 w 2520000"/>
              <a:gd name="connsiteY5" fmla="*/ 451155 h 171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000" h="1711155">
                <a:moveTo>
                  <a:pt x="442968" y="0"/>
                </a:moveTo>
                <a:lnTo>
                  <a:pt x="985757" y="0"/>
                </a:lnTo>
                <a:lnTo>
                  <a:pt x="2080270" y="4702"/>
                </a:lnTo>
                <a:lnTo>
                  <a:pt x="2520000" y="451155"/>
                </a:lnTo>
                <a:lnTo>
                  <a:pt x="1260000" y="1711155"/>
                </a:lnTo>
                <a:lnTo>
                  <a:pt x="0" y="4511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94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65880" y="1176695"/>
            <a:ext cx="1871760" cy="30512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12855" y="1176063"/>
            <a:ext cx="1871760" cy="3051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659832" y="1175431"/>
            <a:ext cx="1871760" cy="3051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706811" y="1174802"/>
            <a:ext cx="1871760" cy="30512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5479" y="1320087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6411" y="1320087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872457" y="1320087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919432" y="1320087"/>
            <a:ext cx="1352567" cy="13525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9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57" y="451445"/>
            <a:ext cx="3282039" cy="32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363708" y="584774"/>
            <a:ext cx="2991584" cy="20767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43456" y="1295867"/>
            <a:ext cx="3055840" cy="2231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14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4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2" y="2499744"/>
            <a:ext cx="3600400" cy="183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753803" y="2764641"/>
            <a:ext cx="1711407" cy="1249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99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2"/>
            <a:ext cx="9144000" cy="2716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02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48180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12448" y="557440"/>
            <a:ext cx="2592000" cy="40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280312" y="557440"/>
            <a:ext cx="2592000" cy="4032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148" indent="0">
              <a:buNone/>
              <a:defRPr sz="2799"/>
            </a:lvl2pPr>
            <a:lvl3pPr marL="914295" indent="0">
              <a:buNone/>
              <a:defRPr sz="2401"/>
            </a:lvl3pPr>
            <a:lvl4pPr marL="1371442" indent="0">
              <a:buNone/>
              <a:defRPr sz="2000"/>
            </a:lvl4pPr>
            <a:lvl5pPr marL="1828590" indent="0">
              <a:buNone/>
              <a:defRPr sz="2000"/>
            </a:lvl5pPr>
            <a:lvl6pPr marL="2285738" indent="0">
              <a:buNone/>
              <a:defRPr sz="2000"/>
            </a:lvl6pPr>
            <a:lvl7pPr marL="2742887" indent="0">
              <a:buNone/>
              <a:defRPr sz="2000"/>
            </a:lvl7pPr>
            <a:lvl8pPr marL="3200034" indent="0">
              <a:buNone/>
              <a:defRPr sz="2000"/>
            </a:lvl8pPr>
            <a:lvl9pPr marL="365718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15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71" r:id="rId4"/>
    <p:sldLayoutId id="2147483658" r:id="rId5"/>
    <p:sldLayoutId id="2147483659" r:id="rId6"/>
    <p:sldLayoutId id="2147483673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5" r:id="rId15"/>
    <p:sldLayoutId id="2147483674" r:id="rId16"/>
    <p:sldLayoutId id="2147483676" r:id="rId17"/>
  </p:sldLayoutIdLst>
  <p:txStyles>
    <p:titleStyle>
      <a:lvl1pPr algn="ctr" defTabSz="91429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5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5" rtl="0" eaLnBrk="1" latinLnBrk="1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9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5" algn="l" defTabSz="914295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5" indent="-228575" algn="l" defTabSz="914295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2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0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7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5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5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2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0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7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4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0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70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29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5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65" indent="-285717" algn="l" defTabSz="914295" rtl="0" eaLnBrk="1" latinLnBrk="1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9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7" indent="-228575" algn="l" defTabSz="914295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5" indent="-228575" algn="l" defTabSz="914295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2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0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7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5" indent="-228575" algn="l" defTabSz="91429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5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2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0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8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7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4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0" algn="l" defTabSz="91429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16.xml"/><Relationship Id="rId21" Type="http://schemas.openxmlformats.org/officeDocument/2006/relationships/hyperlink" Target="mailto:ajjarago@gnde.why" TargetMode="Externa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hyperlink" Target="mailto:Normal@naver.com" TargetMode="Externa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hyperlink" Target="mailto:TakeALook@naver.com" TargetMode="Externa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notesSlide" Target="../notesSlides/notesSlide1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customXml" Target="../../customXml/item2.xml"/><Relationship Id="rId16" Type="http://schemas.openxmlformats.org/officeDocument/2006/relationships/tags" Target="../tags/tag45.xml"/><Relationship Id="rId20" Type="http://schemas.openxmlformats.org/officeDocument/2006/relationships/slideLayout" Target="../slideLayouts/slideLayout17.xml"/><Relationship Id="rId1" Type="http://schemas.openxmlformats.org/officeDocument/2006/relationships/tags" Target="../tags/tag31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notesSlide" Target="../notesSlides/notesSlide13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19" Type="http://schemas.openxmlformats.org/officeDocument/2006/relationships/slideLayout" Target="../slideLayouts/slideLayout1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3" Type="http://schemas.openxmlformats.org/officeDocument/2006/relationships/tags" Target="../tags/tag69.xml"/><Relationship Id="rId21" Type="http://schemas.openxmlformats.org/officeDocument/2006/relationships/notesSlide" Target="../notesSlides/notesSlide14.xml"/><Relationship Id="rId7" Type="http://schemas.openxmlformats.org/officeDocument/2006/relationships/tags" Target="../tags/tag73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8.xml"/><Relationship Id="rId16" Type="http://schemas.openxmlformats.org/officeDocument/2006/relationships/tags" Target="../tags/tag80.xml"/><Relationship Id="rId20" Type="http://schemas.openxmlformats.org/officeDocument/2006/relationships/slideLayout" Target="../slideLayouts/slideLayout17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5.xml"/><Relationship Id="rId24" Type="http://schemas.openxmlformats.org/officeDocument/2006/relationships/hyperlink" Target="mailto:user3@mail.com" TargetMode="External"/><Relationship Id="rId5" Type="http://schemas.openxmlformats.org/officeDocument/2006/relationships/tags" Target="../tags/tag71.xml"/><Relationship Id="rId15" Type="http://schemas.openxmlformats.org/officeDocument/2006/relationships/tags" Target="../tags/tag79.xml"/><Relationship Id="rId23" Type="http://schemas.openxmlformats.org/officeDocument/2006/relationships/hyperlink" Target="mailto:user2@mail.com" TargetMode="External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4" Type="http://schemas.openxmlformats.org/officeDocument/2006/relationships/tags" Target="../tags/tag70.xml"/><Relationship Id="rId9" Type="http://schemas.openxmlformats.org/officeDocument/2006/relationships/customXml" Target="../../customXml/item3.xml"/><Relationship Id="rId14" Type="http://schemas.openxmlformats.org/officeDocument/2006/relationships/tags" Target="../tags/tag78.xml"/><Relationship Id="rId22" Type="http://schemas.openxmlformats.org/officeDocument/2006/relationships/hyperlink" Target="mailto:user1@mail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20" y="1491631"/>
            <a:ext cx="9144001" cy="884467"/>
          </a:xfrm>
        </p:spPr>
        <p:txBody>
          <a:bodyPr/>
          <a:lstStyle/>
          <a:p>
            <a:r>
              <a:rPr lang="en-US" altLang="ko-KR" dirty="0"/>
              <a:t>Indie Sponsor</a:t>
            </a:r>
            <a:br>
              <a:rPr lang="en-US" altLang="ko-KR" dirty="0"/>
            </a:br>
            <a:r>
              <a:rPr lang="ja-JP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「</a:t>
            </a:r>
            <a:r>
              <a:rPr lang="ko-KR" altLang="en-US" sz="14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인디게임</a:t>
            </a:r>
            <a:r>
              <a:rPr lang="ja-JP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　</a:t>
            </a:r>
            <a:r>
              <a:rPr lang="ko-KR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정보사이트</a:t>
            </a:r>
            <a:r>
              <a:rPr lang="ja-JP" altLang="en-US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」</a:t>
            </a:r>
            <a:endParaRPr lang="ko-KR" altLang="en-US" sz="1400" dirty="0">
              <a:latin typeface="Yu Gothic" panose="020B0400000000000000" pitchFamily="34" charset="-128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023829" y="3219822"/>
            <a:ext cx="3096344" cy="533308"/>
            <a:chOff x="2843808" y="2931790"/>
            <a:chExt cx="3096344" cy="533308"/>
          </a:xfrm>
        </p:grpSpPr>
        <p:sp>
          <p:nvSpPr>
            <p:cNvPr id="7" name="Rectangle 18"/>
            <p:cNvSpPr/>
            <p:nvPr/>
          </p:nvSpPr>
          <p:spPr>
            <a:xfrm>
              <a:off x="2879264" y="2931790"/>
              <a:ext cx="144016" cy="5333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2843808" y="2931790"/>
              <a:ext cx="3096344" cy="533308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FontTx/>
                <a:buNone/>
                <a:defRPr sz="36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ko-KR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팀프로젝트</a:t>
              </a:r>
              <a:endParaRPr lang="en-US" altLang="ko-KR" sz="16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  <a:p>
              <a:r>
                <a:rPr lang="en-US" altLang="ko-KR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1405086</a:t>
              </a:r>
              <a:r>
                <a:rPr lang="ja-JP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・</a:t>
              </a:r>
              <a:r>
                <a:rPr lang="ko-KR" alt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김정현</a:t>
              </a:r>
              <a:endParaRPr lang="ko-KR" altLang="en-US" sz="1600" dirty="0">
                <a:latin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52805" y="1421246"/>
            <a:ext cx="1094157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会員管理</a:t>
            </a:r>
            <a:endParaRPr lang="ko-KR" altLang="en-US" sz="1400" b="1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43608" y="2126607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会員情報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6884699" y="1402652"/>
            <a:ext cx="1116254" cy="1676354"/>
            <a:chOff x="4930928" y="1428197"/>
            <a:chExt cx="1116254" cy="1676355"/>
          </a:xfrm>
        </p:grpSpPr>
        <p:sp>
          <p:nvSpPr>
            <p:cNvPr id="65" name="직사각형 64"/>
            <p:cNvSpPr/>
            <p:nvPr/>
          </p:nvSpPr>
          <p:spPr>
            <a:xfrm>
              <a:off x="4932040" y="1428197"/>
              <a:ext cx="1103350" cy="43204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管理者管理</a:t>
              </a:r>
              <a:endParaRPr lang="ko-KR" altLang="en-US" sz="1400" b="1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32040" y="2137970"/>
              <a:ext cx="1103350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管理者生成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30928" y="2672504"/>
              <a:ext cx="1116254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管理者解除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2528344" y="1415036"/>
            <a:ext cx="1103350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掲示板管理</a:t>
            </a:r>
            <a:endParaRPr lang="ko-KR" altLang="en-US" sz="1400" b="1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528344" y="2124808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アップロード</a:t>
            </a:r>
            <a:endParaRPr lang="en-US" altLang="ja-JP" sz="1000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掲示物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540136" y="2659342"/>
            <a:ext cx="109155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管理者掲示物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437126" y="1401334"/>
            <a:ext cx="1103350" cy="1145678"/>
            <a:chOff x="4932040" y="1428197"/>
            <a:chExt cx="1103350" cy="1145678"/>
          </a:xfrm>
        </p:grpSpPr>
        <p:sp>
          <p:nvSpPr>
            <p:cNvPr id="75" name="직사각형 74"/>
            <p:cNvSpPr/>
            <p:nvPr/>
          </p:nvSpPr>
          <p:spPr>
            <a:xfrm>
              <a:off x="4932040" y="1428197"/>
              <a:ext cx="1103350" cy="43204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創作者管理</a:t>
              </a:r>
              <a:endParaRPr lang="ko-KR" altLang="en-US" sz="1400" b="1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932040" y="2141827"/>
              <a:ext cx="1103350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創作者照会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1043608" y="2663094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後援管理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40136" y="3193876"/>
            <a:ext cx="1091558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掲示物登録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7640" y="1402650"/>
            <a:ext cx="1094157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カスタマー</a:t>
            </a:r>
            <a:endParaRPr lang="en-US" altLang="ja-JP" sz="1400" b="1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  <a:p>
            <a:pPr algn="ctr"/>
            <a:r>
              <a:rPr lang="ja-JP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センター</a:t>
            </a:r>
            <a:r>
              <a:rPr lang="ko-KR" altLang="en-US" sz="14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988442" y="2108012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FAQ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88442" y="2644499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1:1 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お問い合わせ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80631" y="428647"/>
            <a:ext cx="2755249" cy="4400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>
              <a:latin typeface="Yu Gothic" panose="020B0400000000000000" pitchFamily="34" charset="-128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" y="84684"/>
            <a:ext cx="313366" cy="313366"/>
          </a:xfrm>
          <a:prstGeom prst="rect">
            <a:avLst/>
          </a:prstGeom>
        </p:spPr>
      </p:pic>
      <p:sp>
        <p:nvSpPr>
          <p:cNvPr id="50" name="TextBox 10"/>
          <p:cNvSpPr txBox="1"/>
          <p:nvPr/>
        </p:nvSpPr>
        <p:spPr bwMode="auto">
          <a:xfrm>
            <a:off x="393000" y="47021"/>
            <a:ext cx="2738840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システム構成図</a:t>
            </a: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- Admin</a:t>
            </a:r>
          </a:p>
        </p:txBody>
      </p:sp>
    </p:spTree>
    <p:extLst>
      <p:ext uri="{BB962C8B-B14F-4D97-AF65-F5344CB8AC3E}">
        <p14:creationId xmlns:p14="http://schemas.microsoft.com/office/powerpoint/2010/main" val="95745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126557" y="818438"/>
            <a:ext cx="6286751" cy="4160558"/>
            <a:chOff x="3817410" y="828316"/>
            <a:chExt cx="4608511" cy="305353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3817410" y="828316"/>
              <a:ext cx="4608511" cy="3053538"/>
              <a:chOff x="1163291" y="1032874"/>
              <a:chExt cx="8380345" cy="564861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2746AD7-21C8-4526-B51F-D20E5C8C2181}"/>
                  </a:ext>
                </a:extLst>
              </p:cNvPr>
              <p:cNvSpPr/>
              <p:nvPr/>
            </p:nvSpPr>
            <p:spPr>
              <a:xfrm>
                <a:off x="1163291" y="1596770"/>
                <a:ext cx="8374712" cy="50847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52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4"/>
                <a:ext cx="8374713" cy="23873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68" name="이등변 삼각형 67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59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60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136325"/>
                <a:ext cx="6809689" cy="149935"/>
                <a:chOff x="3333091" y="1136325"/>
                <a:chExt cx="6809689" cy="149935"/>
              </a:xfrm>
            </p:grpSpPr>
            <p:sp>
              <p:nvSpPr>
                <p:cNvPr id="64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65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91796" y="1136325"/>
                  <a:ext cx="6650984" cy="143047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62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63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3820507" y="828317"/>
              <a:ext cx="4605413" cy="3053536"/>
            </a:xfrm>
            <a:prstGeom prst="rect">
              <a:avLst/>
            </a:prstGeom>
            <a:noFill/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1">
                <a:latin typeface="Yu Gothic" panose="020B0400000000000000" pitchFamily="34" charset="-128"/>
              </a:endParaRP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326260" y="2290973"/>
            <a:ext cx="0" cy="2278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03731"/>
              </p:ext>
            </p:extLst>
          </p:nvPr>
        </p:nvGraphicFramePr>
        <p:xfrm>
          <a:off x="6464337" y="800624"/>
          <a:ext cx="2521585" cy="3699274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32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Description(</a:t>
                      </a:r>
                      <a:r>
                        <a:rPr lang="ja-JP" altLang="en-US" sz="1400" dirty="0"/>
                        <a:t>画面の説明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9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ロゴをクリックするとメイン画面に移動</a:t>
                      </a:r>
                      <a:endParaRPr lang="en-US" altLang="ko-KR" sz="9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各カテゴリページ</a:t>
                      </a:r>
                      <a:r>
                        <a:rPr lang="en-US" altLang="ja-JP" sz="9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ja-JP" altLang="en-US" sz="9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リストへ移動</a:t>
                      </a:r>
                      <a:endParaRPr lang="ko-KR" altLang="en-US" sz="9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普段隠されている検索窓を開く。</a:t>
                      </a:r>
                      <a:endParaRPr lang="en-US" altLang="ko-KR" sz="9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おすすめゲームプレイ映像がポップアップ</a:t>
                      </a:r>
                      <a:endParaRPr lang="ko-KR" altLang="en-US" sz="9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4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9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イメージスライド機能</a:t>
                      </a:r>
                      <a:endParaRPr lang="en-US" altLang="ko-KR" sz="9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特異事項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62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CB56B8-1E73-4185-B6BA-96F056D60449}"/>
              </a:ext>
            </a:extLst>
          </p:cNvPr>
          <p:cNvSpPr/>
          <p:nvPr/>
        </p:nvSpPr>
        <p:spPr>
          <a:xfrm>
            <a:off x="6297627" y="1228728"/>
            <a:ext cx="104841" cy="15393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u="sng">
              <a:latin typeface="Yu Gothic" panose="020B0400000000000000" pitchFamily="34" charset="-128"/>
            </a:endParaRPr>
          </a:p>
        </p:txBody>
      </p:sp>
      <p:sp>
        <p:nvSpPr>
          <p:cNvPr id="44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Front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45" name="TextBox 10"/>
          <p:cNvSpPr txBox="1"/>
          <p:nvPr/>
        </p:nvSpPr>
        <p:spPr bwMode="auto">
          <a:xfrm>
            <a:off x="658561" y="452439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使用者　画面　－メインメニュー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4467" y="1240796"/>
            <a:ext cx="6157116" cy="3738198"/>
            <a:chOff x="1561914" y="2004415"/>
            <a:chExt cx="6266604" cy="373819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EBDD8B-3881-4E08-8A21-B27999869403}"/>
                </a:ext>
              </a:extLst>
            </p:cNvPr>
            <p:cNvGrpSpPr/>
            <p:nvPr/>
          </p:nvGrpSpPr>
          <p:grpSpPr>
            <a:xfrm>
              <a:off x="3143289" y="4416112"/>
              <a:ext cx="476719" cy="81193"/>
              <a:chOff x="3999832" y="4674607"/>
              <a:chExt cx="637893" cy="8902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3999832" y="4674608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351">
                  <a:latin typeface="Yu Gothic" panose="020B0400000000000000" pitchFamily="34" charset="-128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4168962" y="4674609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351">
                  <a:latin typeface="Yu Gothic" panose="020B0400000000000000" pitchFamily="34" charset="-128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4364971" y="4674607"/>
                <a:ext cx="89018" cy="8901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351">
                  <a:latin typeface="Yu Gothic" panose="020B0400000000000000" pitchFamily="34" charset="-128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4548707" y="4674608"/>
                <a:ext cx="89018" cy="8901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351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2547315" y="3885875"/>
              <a:ext cx="1671632" cy="394335"/>
            </a:xfrm>
            <a:prstGeom prst="rect">
              <a:avLst/>
            </a:prstGeom>
            <a:solidFill>
              <a:srgbClr val="F4BD2D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dirty="0">
                <a:latin typeface="Yu Gothic" panose="020B0400000000000000" pitchFamily="34" charset="-128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84161F-84D0-43B8-AB3A-14519D7ECFC1}"/>
                </a:ext>
              </a:extLst>
            </p:cNvPr>
            <p:cNvSpPr txBox="1"/>
            <p:nvPr/>
          </p:nvSpPr>
          <p:spPr>
            <a:xfrm>
              <a:off x="2179646" y="3420325"/>
              <a:ext cx="2194997" cy="300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 lang="ko-KR" altLang="en-US"/>
              </a:pPr>
              <a:r>
                <a:rPr lang="ko-KR" altLang="en-US" sz="1351" dirty="0">
                  <a:latin typeface="Yu Gothic" panose="020B0400000000000000" pitchFamily="34" charset="-128"/>
                  <a:ea typeface="나눔스퀘어라운드 Bold" panose="020B0600000101010101" pitchFamily="50" charset="-127"/>
                </a:rPr>
                <a:t>이미지 슬라이드</a:t>
              </a:r>
              <a:endParaRPr lang="en-US" altLang="ko-KR" sz="135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2337815" y="4030961"/>
              <a:ext cx="1909708" cy="509583"/>
              <a:chOff x="2484454" y="3907194"/>
              <a:chExt cx="1909708" cy="294452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484454" y="3907194"/>
                <a:ext cx="1909708" cy="211782"/>
              </a:xfrm>
              <a:prstGeom prst="rect">
                <a:avLst/>
              </a:prstGeom>
              <a:noFill/>
              <a:ln w="25400">
                <a:solidFill>
                  <a:srgbClr val="F076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>
                  <a:latin typeface="Yu Gothic" panose="020B0400000000000000" pitchFamily="34" charset="-128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84161F-84D0-43B8-AB3A-14519D7ECFC1}"/>
                  </a:ext>
                </a:extLst>
              </p:cNvPr>
              <p:cNvSpPr txBox="1"/>
              <p:nvPr/>
            </p:nvSpPr>
            <p:spPr>
              <a:xfrm>
                <a:off x="2580765" y="3934882"/>
                <a:ext cx="1705826" cy="266764"/>
              </a:xfrm>
              <a:prstGeom prst="rect">
                <a:avLst/>
              </a:prstGeom>
              <a:solidFill>
                <a:srgbClr val="F4BD2D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defRPr lang="ko-KR" altLang="en-US"/>
                </a:pPr>
                <a:r>
                  <a:rPr lang="ko-KR" altLang="en-US" sz="1200" dirty="0" err="1">
                    <a:latin typeface="Yu Gothic" panose="020B0400000000000000" pitchFamily="34" charset="-128"/>
                    <a:ea typeface="나눔스퀘어라운드 Bold" panose="020B0600000101010101" pitchFamily="50" charset="-127"/>
                  </a:rPr>
                  <a:t>추천게임</a:t>
                </a:r>
                <a:r>
                  <a:rPr lang="ko-KR" altLang="en-US" sz="1200" dirty="0">
                    <a:latin typeface="Yu Gothic" panose="020B0400000000000000" pitchFamily="34" charset="-128"/>
                    <a:ea typeface="나눔스퀘어라운드 Bold" panose="020B0600000101010101" pitchFamily="50" charset="-127"/>
                  </a:rPr>
                  <a:t> 플레이 영상</a:t>
                </a:r>
              </a:p>
            </p:txBody>
          </p:sp>
        </p:grpSp>
        <p:sp>
          <p:nvSpPr>
            <p:cNvPr id="78" name="타원 77"/>
            <p:cNvSpPr/>
            <p:nvPr/>
          </p:nvSpPr>
          <p:spPr>
            <a:xfrm>
              <a:off x="2211700" y="3895290"/>
              <a:ext cx="216024" cy="216024"/>
            </a:xfrm>
            <a:prstGeom prst="ellipse">
              <a:avLst/>
            </a:prstGeom>
            <a:solidFill>
              <a:srgbClr val="F07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4</a:t>
              </a:r>
              <a:endParaRPr lang="ko-KR" altLang="en-US" sz="1200" dirty="0">
                <a:latin typeface="Yu Gothic" panose="020B0400000000000000" pitchFamily="34" charset="-128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914" y="2004415"/>
              <a:ext cx="6266604" cy="3738198"/>
            </a:xfrm>
            <a:prstGeom prst="rect">
              <a:avLst/>
            </a:prstGeom>
          </p:spPr>
        </p:pic>
        <p:sp>
          <p:nvSpPr>
            <p:cNvPr id="26" name="직사각형 25"/>
            <p:cNvSpPr/>
            <p:nvPr/>
          </p:nvSpPr>
          <p:spPr>
            <a:xfrm>
              <a:off x="1907342" y="2125968"/>
              <a:ext cx="1712665" cy="431951"/>
            </a:xfrm>
            <a:prstGeom prst="rect">
              <a:avLst/>
            </a:prstGeom>
            <a:noFill/>
            <a:ln w="25400">
              <a:solidFill>
                <a:srgbClr val="F076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latin typeface="Yu Gothic" panose="020B0400000000000000" pitchFamily="34" charset="-128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1789991" y="2004830"/>
              <a:ext cx="216024" cy="216024"/>
            </a:xfrm>
            <a:prstGeom prst="ellipse">
              <a:avLst/>
            </a:prstGeom>
            <a:solidFill>
              <a:srgbClr val="F07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1</a:t>
              </a:r>
              <a:endParaRPr lang="ko-KR" altLang="en-US" sz="1200" dirty="0">
                <a:latin typeface="Yu Gothic" panose="020B0400000000000000" pitchFamily="34" charset="-128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11952" y="2186392"/>
              <a:ext cx="2403619" cy="325318"/>
            </a:xfrm>
            <a:prstGeom prst="rect">
              <a:avLst/>
            </a:prstGeom>
            <a:noFill/>
            <a:ln w="25400">
              <a:solidFill>
                <a:srgbClr val="F076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latin typeface="Yu Gothic" panose="020B0400000000000000" pitchFamily="34" charset="-128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698872" y="2086770"/>
              <a:ext cx="216024" cy="216024"/>
            </a:xfrm>
            <a:prstGeom prst="ellipse">
              <a:avLst/>
            </a:prstGeom>
            <a:solidFill>
              <a:srgbClr val="F07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2</a:t>
              </a:r>
              <a:endParaRPr lang="ko-KR" altLang="en-US" sz="1200" dirty="0">
                <a:latin typeface="Yu Gothic" panose="020B0400000000000000" pitchFamily="34" charset="-128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65326" y="2179937"/>
              <a:ext cx="380452" cy="339646"/>
            </a:xfrm>
            <a:prstGeom prst="rect">
              <a:avLst/>
            </a:prstGeom>
            <a:noFill/>
            <a:ln w="25400">
              <a:solidFill>
                <a:srgbClr val="F076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latin typeface="Yu Gothic" panose="020B0400000000000000" pitchFamily="34" charset="-128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6929188" y="2084036"/>
              <a:ext cx="216024" cy="216024"/>
            </a:xfrm>
            <a:prstGeom prst="ellipse">
              <a:avLst/>
            </a:prstGeom>
            <a:solidFill>
              <a:srgbClr val="F07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3</a:t>
              </a:r>
              <a:endParaRPr lang="ko-KR" altLang="en-US" sz="1200" dirty="0">
                <a:latin typeface="Yu Gothic" panose="020B0400000000000000" pitchFamily="34" charset="-128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49454" y="1872581"/>
            <a:ext cx="6105324" cy="2762311"/>
          </a:xfrm>
          <a:prstGeom prst="rect">
            <a:avLst/>
          </a:prstGeom>
          <a:noFill/>
          <a:ln w="25400">
            <a:solidFill>
              <a:srgbClr val="F07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6452" y="1748091"/>
            <a:ext cx="216024" cy="216024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677462" y="3661018"/>
            <a:ext cx="1068747" cy="315387"/>
          </a:xfrm>
          <a:prstGeom prst="rect">
            <a:avLst/>
          </a:prstGeom>
          <a:noFill/>
          <a:ln w="25400">
            <a:solidFill>
              <a:srgbClr val="F07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latin typeface="Yu Gothic" panose="020B0400000000000000" pitchFamily="34" charset="-128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548137" y="3533222"/>
            <a:ext cx="212250" cy="216024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17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/>
          <p:cNvGrpSpPr/>
          <p:nvPr/>
        </p:nvGrpSpPr>
        <p:grpSpPr>
          <a:xfrm>
            <a:off x="126557" y="818438"/>
            <a:ext cx="6286751" cy="4160558"/>
            <a:chOff x="3817410" y="828316"/>
            <a:chExt cx="4608511" cy="3053538"/>
          </a:xfrm>
        </p:grpSpPr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3817410" y="828316"/>
              <a:ext cx="4608511" cy="3053538"/>
              <a:chOff x="1163291" y="1032874"/>
              <a:chExt cx="8380345" cy="5648612"/>
            </a:xfrm>
          </p:grpSpPr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82746AD7-21C8-4526-B51F-D20E5C8C2181}"/>
                  </a:ext>
                </a:extLst>
              </p:cNvPr>
              <p:cNvSpPr/>
              <p:nvPr/>
            </p:nvSpPr>
            <p:spPr>
              <a:xfrm>
                <a:off x="1163291" y="1596770"/>
                <a:ext cx="8374712" cy="50847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255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256" name="그룹 255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278" name="타원 277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79" name="타원 278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80" name="타원 279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4"/>
                <a:ext cx="8374713" cy="23873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272" name="직선 연결선 271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1" name="그룹 260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71" name="이등변 삼각형 270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262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263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136325"/>
                <a:ext cx="6809689" cy="149935"/>
                <a:chOff x="3333091" y="1136325"/>
                <a:chExt cx="6809689" cy="149935"/>
              </a:xfrm>
            </p:grpSpPr>
            <p:sp>
              <p:nvSpPr>
                <p:cNvPr id="267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68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91796" y="1136325"/>
                  <a:ext cx="6650984" cy="143047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265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266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3820507" y="828317"/>
              <a:ext cx="4605413" cy="3053536"/>
            </a:xfrm>
            <a:prstGeom prst="rect">
              <a:avLst/>
            </a:prstGeom>
            <a:noFill/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1">
                <a:latin typeface="Yu Gothic" panose="020B0400000000000000" pitchFamily="34" charset="-128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" y="1238785"/>
            <a:ext cx="6129551" cy="370393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949C55-BA3F-479E-890B-727057FEB057}"/>
              </a:ext>
            </a:extLst>
          </p:cNvPr>
          <p:cNvCxnSpPr/>
          <p:nvPr/>
        </p:nvCxnSpPr>
        <p:spPr>
          <a:xfrm>
            <a:off x="1326260" y="2290973"/>
            <a:ext cx="0" cy="227863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85162"/>
              </p:ext>
            </p:extLst>
          </p:nvPr>
        </p:nvGraphicFramePr>
        <p:xfrm>
          <a:off x="6464337" y="800626"/>
          <a:ext cx="2521585" cy="347404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32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Description(</a:t>
                      </a:r>
                      <a:r>
                        <a:rPr lang="ja-JP" altLang="en-US" sz="1400" dirty="0"/>
                        <a:t>画面の説明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最新順、評点の順、ダウンロードの順、テーマ通りにボタンを押す際に、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、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、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の内容を表示する</a:t>
                      </a:r>
                      <a:endParaRPr lang="en-US" altLang="ko-KR" sz="10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のテーマに合う最上位の値段のコンテンツを表示する。</a:t>
                      </a:r>
                      <a:endParaRPr lang="ko-KR" altLang="en-US" sz="10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のテーマに合わせた最上位の値段のコンテンツ内容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タイトル、ゲーム説明、アップロード日付、タグ、評点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を表示する。</a:t>
                      </a:r>
                      <a:endParaRPr lang="en-US" altLang="ko-KR" sz="10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09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最上位の値、次の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2~9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番目の値の</a:t>
                      </a:r>
                      <a:br>
                        <a:rPr lang="ja-JP" altLang="en-US" sz="10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イメージ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タイトル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創作者名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評点等</a:t>
                      </a:r>
                      <a:r>
                        <a:rPr lang="en-US" altLang="ja-JP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ja-JP" altLang="en-US" sz="10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簡略な情報を表示する</a:t>
                      </a:r>
                      <a:endParaRPr lang="ko-KR" altLang="en-US" sz="900" b="1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7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特異事項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62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080719" y="1262847"/>
            <a:ext cx="1905537" cy="278450"/>
          </a:xfrm>
          <a:prstGeom prst="rect">
            <a:avLst/>
          </a:prstGeom>
          <a:noFill/>
          <a:ln w="25400">
            <a:solidFill>
              <a:srgbClr val="F4B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90074" y="1658142"/>
            <a:ext cx="2409169" cy="147509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02298" y="3191667"/>
            <a:ext cx="2396944" cy="1468317"/>
          </a:xfrm>
          <a:prstGeom prst="rect">
            <a:avLst/>
          </a:prstGeom>
          <a:noFill/>
          <a:ln w="25400">
            <a:solidFill>
              <a:srgbClr val="F4B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BCB56B8-1E73-4185-B6BA-96F056D60449}"/>
              </a:ext>
            </a:extLst>
          </p:cNvPr>
          <p:cNvSpPr/>
          <p:nvPr/>
        </p:nvSpPr>
        <p:spPr>
          <a:xfrm>
            <a:off x="6295930" y="2231805"/>
            <a:ext cx="112906" cy="15203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u="sng">
              <a:latin typeface="Yu Gothic" panose="020B0400000000000000" pitchFamily="34" charset="-128"/>
            </a:endParaRPr>
          </a:p>
        </p:txBody>
      </p:sp>
      <p:sp>
        <p:nvSpPr>
          <p:cNvPr id="103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Front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104" name="TextBox 10"/>
          <p:cNvSpPr txBox="1"/>
          <p:nvPr/>
        </p:nvSpPr>
        <p:spPr bwMode="auto">
          <a:xfrm>
            <a:off x="658561" y="452439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使用者　画面　－メインメニュー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242" name="타원 241"/>
          <p:cNvSpPr/>
          <p:nvPr/>
        </p:nvSpPr>
        <p:spPr>
          <a:xfrm>
            <a:off x="1955664" y="1086999"/>
            <a:ext cx="216024" cy="216024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243" name="타원 242"/>
          <p:cNvSpPr/>
          <p:nvPr/>
        </p:nvSpPr>
        <p:spPr>
          <a:xfrm>
            <a:off x="186120" y="1552000"/>
            <a:ext cx="216024" cy="216024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244" name="타원 243"/>
          <p:cNvSpPr/>
          <p:nvPr/>
        </p:nvSpPr>
        <p:spPr>
          <a:xfrm>
            <a:off x="192221" y="3119611"/>
            <a:ext cx="216024" cy="216024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2730902" y="1622340"/>
            <a:ext cx="3445607" cy="3206836"/>
          </a:xfrm>
          <a:prstGeom prst="rect">
            <a:avLst/>
          </a:prstGeom>
          <a:noFill/>
          <a:ln w="25400">
            <a:solidFill>
              <a:srgbClr val="F4B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245" name="타원 244"/>
          <p:cNvSpPr/>
          <p:nvPr/>
        </p:nvSpPr>
        <p:spPr>
          <a:xfrm>
            <a:off x="2622888" y="1508346"/>
            <a:ext cx="216024" cy="216024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260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126557" y="818438"/>
            <a:ext cx="6286751" cy="4160558"/>
            <a:chOff x="3817410" y="828316"/>
            <a:chExt cx="4608511" cy="305353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3817410" y="828316"/>
              <a:ext cx="4608511" cy="3053538"/>
              <a:chOff x="1163291" y="1032874"/>
              <a:chExt cx="8380345" cy="564861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2746AD7-21C8-4526-B51F-D20E5C8C2181}"/>
                  </a:ext>
                </a:extLst>
              </p:cNvPr>
              <p:cNvSpPr/>
              <p:nvPr/>
            </p:nvSpPr>
            <p:spPr>
              <a:xfrm>
                <a:off x="1163291" y="1596770"/>
                <a:ext cx="8374712" cy="50847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47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4"/>
                <a:ext cx="8374713" cy="23873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63" name="이등변 삼각형 62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54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55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136325"/>
                <a:ext cx="6809689" cy="149935"/>
                <a:chOff x="3333091" y="1136325"/>
                <a:chExt cx="6809689" cy="149935"/>
              </a:xfrm>
            </p:grpSpPr>
            <p:sp>
              <p:nvSpPr>
                <p:cNvPr id="59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60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91796" y="1136325"/>
                  <a:ext cx="6650984" cy="143047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57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58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3820507" y="828317"/>
              <a:ext cx="4605413" cy="3053536"/>
            </a:xfrm>
            <a:prstGeom prst="rect">
              <a:avLst/>
            </a:prstGeom>
            <a:noFill/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1">
                <a:latin typeface="Yu Gothic" panose="020B0400000000000000" pitchFamily="34" charset="-128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601960" y="2343020"/>
            <a:ext cx="1626226" cy="2595073"/>
          </a:xfrm>
          <a:prstGeom prst="rect">
            <a:avLst/>
          </a:prstGeom>
          <a:solidFill>
            <a:srgbClr val="EAEAEA"/>
          </a:solidFill>
          <a:ln>
            <a:solidFill>
              <a:srgbClr val="76B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ゲームの映像</a:t>
            </a:r>
            <a:endParaRPr lang="en-US" altLang="ja-JP" sz="135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(</a:t>
            </a:r>
            <a:r>
              <a:rPr lang="ja-JP" altLang="en-US" sz="12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トレーラー</a:t>
            </a:r>
            <a:r>
              <a:rPr lang="en-US" altLang="ko-KR" sz="12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)</a:t>
            </a:r>
          </a:p>
          <a:p>
            <a:pPr algn="ctr"/>
            <a:endParaRPr lang="en-US" altLang="ko-KR" sz="135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  <a:p>
            <a:pPr algn="ctr"/>
            <a:r>
              <a:rPr lang="ja-JP" altLang="en-US" sz="135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ゲームのイメージ</a:t>
            </a:r>
            <a:endParaRPr lang="ko-KR" altLang="en-US" sz="1351" dirty="0">
              <a:solidFill>
                <a:schemeClr val="tx1"/>
              </a:solidFill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6447"/>
              </p:ext>
            </p:extLst>
          </p:nvPr>
        </p:nvGraphicFramePr>
        <p:xfrm>
          <a:off x="6545762" y="800625"/>
          <a:ext cx="2387245" cy="4248752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35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8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Description(</a:t>
                      </a:r>
                      <a:r>
                        <a:rPr lang="ja-JP" altLang="en-US" sz="1400" dirty="0"/>
                        <a:t>画面の説明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1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該当リストごとにリンクがかかっており、クリックをした時に該当ページに移動</a:t>
                      </a:r>
                      <a:endParaRPr lang="en-US" altLang="ko-KR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当該コンテンツの最近のアップロード日を表示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3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当該コンテンツのゲームとゲームのプラットフォーム、制作会社、ジャンル、ゲーム紹介などの内容を表示</a:t>
                      </a:r>
                      <a:endParaRPr lang="en-US" altLang="ko-KR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ログインしたユーザが入力可能で、コメント入力ウィンドウに書き込みを入力することができる。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1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当該コンテンツのゲーム映像</a:t>
                      </a:r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トレーラー</a:t>
                      </a:r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とゲームイメージを表示</a:t>
                      </a:r>
                      <a:endParaRPr lang="en-US" altLang="ko-KR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2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で文が入力された際クリックすることになると、書き込みがコメントウィンドウに登録される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8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特異事項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2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4399" y="1243072"/>
            <a:ext cx="6163265" cy="300210"/>
          </a:xfrm>
          <a:prstGeom prst="rect">
            <a:avLst/>
          </a:prstGeom>
          <a:solidFill>
            <a:srgbClr val="EAEAEA"/>
          </a:solidFill>
          <a:ln>
            <a:solidFill>
              <a:srgbClr val="76B1EE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メーン</a:t>
            </a:r>
            <a:r>
              <a:rPr lang="ko-KR" altLang="en-US" sz="1351" dirty="0">
                <a:latin typeface="Yu Gothic" panose="020B0400000000000000" pitchFamily="34" charset="-128"/>
              </a:rPr>
              <a:t> </a:t>
            </a:r>
            <a:r>
              <a:rPr lang="en-US" altLang="ko-KR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// </a:t>
            </a:r>
            <a:r>
              <a:rPr lang="ja-JP" altLang="en-US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ゲーム</a:t>
            </a:r>
            <a:r>
              <a:rPr lang="ko-KR" altLang="en-US" sz="1351" dirty="0">
                <a:latin typeface="Yu Gothic" panose="020B0400000000000000" pitchFamily="34" charset="-128"/>
              </a:rPr>
              <a:t> </a:t>
            </a:r>
            <a:r>
              <a:rPr lang="en-US" altLang="ko-KR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// </a:t>
            </a:r>
            <a:r>
              <a:rPr lang="ja-JP" altLang="en-US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ゲームリスト</a:t>
            </a:r>
            <a:endParaRPr lang="ko-KR" altLang="en-US" sz="1351" dirty="0">
              <a:latin typeface="Yu Gothic" panose="020B0400000000000000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0927" y="1795688"/>
            <a:ext cx="109036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Game Title</a:t>
            </a:r>
          </a:p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sub title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55923" y="2343021"/>
            <a:ext cx="4071395" cy="706517"/>
          </a:xfrm>
          <a:prstGeom prst="rect">
            <a:avLst/>
          </a:prstGeom>
          <a:solidFill>
            <a:srgbClr val="EAEAEA"/>
          </a:solidFill>
          <a:ln>
            <a:solidFill>
              <a:srgbClr val="76B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ゲーム</a:t>
            </a:r>
            <a:endParaRPr lang="ko-KR" altLang="en-US" sz="135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5923" y="3061212"/>
            <a:ext cx="4071395" cy="672376"/>
          </a:xfrm>
          <a:prstGeom prst="rect">
            <a:avLst/>
          </a:prstGeom>
          <a:solidFill>
            <a:srgbClr val="EAEAEA"/>
          </a:solidFill>
          <a:ln>
            <a:solidFill>
              <a:srgbClr val="76B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ゲームの内容紹介</a:t>
            </a:r>
            <a:endParaRPr lang="en-US" altLang="ko-KR" sz="135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1067" y="3932701"/>
            <a:ext cx="4071395" cy="330526"/>
          </a:xfrm>
          <a:prstGeom prst="rect">
            <a:avLst/>
          </a:prstGeom>
          <a:solidFill>
            <a:srgbClr val="EAEAEA"/>
          </a:solidFill>
          <a:ln>
            <a:solidFill>
              <a:srgbClr val="76B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コメント</a:t>
            </a:r>
            <a:endParaRPr lang="en-US" altLang="ko-KR" sz="135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84014" y="4665748"/>
            <a:ext cx="606163" cy="239006"/>
          </a:xfrm>
          <a:prstGeom prst="rect">
            <a:avLst/>
          </a:prstGeom>
          <a:solidFill>
            <a:srgbClr val="EAEAEA"/>
          </a:solidFill>
          <a:ln>
            <a:solidFill>
              <a:srgbClr val="76B1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登録</a:t>
            </a:r>
            <a:endParaRPr lang="en-US" altLang="ko-KR" sz="135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067" y="4294501"/>
            <a:ext cx="4071395" cy="219326"/>
          </a:xfrm>
          <a:prstGeom prst="rect">
            <a:avLst/>
          </a:prstGeom>
          <a:ln>
            <a:solidFill>
              <a:srgbClr val="76B1E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コメント入力ウィンドウ</a:t>
            </a:r>
            <a:endParaRPr lang="en-US" altLang="ko-KR" sz="135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61" y="1172895"/>
            <a:ext cx="6332014" cy="40472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-7346" y="1059584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64632" y="1801090"/>
            <a:ext cx="2447717" cy="45626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94755" y="1711563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488" y="2297148"/>
            <a:ext cx="4248505" cy="149413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2867" y="2219294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46923" y="3877510"/>
            <a:ext cx="4253068" cy="70034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92949" y="3784140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31753" y="2293246"/>
            <a:ext cx="1747339" cy="272287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461186" y="2240280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3717990" y="4621114"/>
            <a:ext cx="728464" cy="32690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635898" y="4543260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6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Front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106" name="TextBox 10"/>
          <p:cNvSpPr txBox="1"/>
          <p:nvPr/>
        </p:nvSpPr>
        <p:spPr bwMode="auto">
          <a:xfrm>
            <a:off x="1979083" y="451543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本文　画面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28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20563"/>
              </p:ext>
            </p:extLst>
          </p:nvPr>
        </p:nvGraphicFramePr>
        <p:xfrm>
          <a:off x="180604" y="3980272"/>
          <a:ext cx="4292343" cy="1037377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28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Description(</a:t>
                      </a:r>
                      <a:r>
                        <a:rPr lang="ja-JP" altLang="en-US" sz="1000" dirty="0"/>
                        <a:t>画面の説明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ゲームのタイトル入力部分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ゲームを説明するイメージ付き部分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ゲームを説明する動画リンク付き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0" name="그룹 119"/>
          <p:cNvGrpSpPr/>
          <p:nvPr/>
        </p:nvGrpSpPr>
        <p:grpSpPr>
          <a:xfrm>
            <a:off x="179515" y="771550"/>
            <a:ext cx="4296322" cy="3150836"/>
            <a:chOff x="3817410" y="828316"/>
            <a:chExt cx="4608511" cy="3053538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3817410" y="828316"/>
              <a:ext cx="4608511" cy="3053538"/>
              <a:chOff x="1163291" y="1032874"/>
              <a:chExt cx="8380345" cy="5648612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2746AD7-21C8-4526-B51F-D20E5C8C2181}"/>
                  </a:ext>
                </a:extLst>
              </p:cNvPr>
              <p:cNvSpPr/>
              <p:nvPr/>
            </p:nvSpPr>
            <p:spPr>
              <a:xfrm>
                <a:off x="1163291" y="1596770"/>
                <a:ext cx="8374712" cy="50847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126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4"/>
                <a:ext cx="8374713" cy="23873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41" name="직사각형 140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42" name="이등변 삼각형 141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133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134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136325"/>
                <a:ext cx="6809689" cy="149935"/>
                <a:chOff x="3333091" y="1136325"/>
                <a:chExt cx="6809689" cy="149935"/>
              </a:xfrm>
            </p:grpSpPr>
            <p:sp>
              <p:nvSpPr>
                <p:cNvPr id="138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39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91796" y="1136325"/>
                  <a:ext cx="6650984" cy="143047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136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137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3820507" y="828317"/>
              <a:ext cx="4605413" cy="3053536"/>
            </a:xfrm>
            <a:prstGeom prst="rect">
              <a:avLst/>
            </a:prstGeom>
            <a:noFill/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1">
                <a:latin typeface="Yu Gothic" panose="020B0400000000000000" pitchFamily="34" charset="-128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137661-520C-4EEC-8097-2D979F19C3AB}"/>
              </a:ext>
            </a:extLst>
          </p:cNvPr>
          <p:cNvSpPr/>
          <p:nvPr/>
        </p:nvSpPr>
        <p:spPr>
          <a:xfrm>
            <a:off x="4397433" y="1092660"/>
            <a:ext cx="58379" cy="11542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11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19282" y="1357276"/>
            <a:ext cx="4126740" cy="255572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79" tIns="34290" rIns="17145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  <a:p>
            <a:endParaRPr lang="en-US" sz="675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4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19282" y="1117771"/>
            <a:ext cx="4126740" cy="318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79" tIns="34290" rIns="17145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  <a:p>
            <a:r>
              <a:rPr lang="ja-JP" altLang="en-US" sz="135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ゲームのアップロード</a:t>
            </a:r>
            <a:endParaRPr lang="en-US" sz="135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55807" y="1633186"/>
            <a:ext cx="97386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368757" y="1441321"/>
            <a:ext cx="1060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ゲームの名前</a:t>
            </a:r>
            <a:endParaRPr lang="ko-KR" altLang="en-US" sz="10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67544" y="2051196"/>
            <a:ext cx="819105" cy="215444"/>
            <a:chOff x="661387" y="5870266"/>
            <a:chExt cx="1094210" cy="379316"/>
          </a:xfrm>
        </p:grpSpPr>
        <p:sp>
          <p:nvSpPr>
            <p:cNvPr id="2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79" tIns="34290" rIns="17145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EE083-B5F4-453E-9F97-BAB32ED6D8AB}"/>
                </a:ext>
              </a:extLst>
            </p:cNvPr>
            <p:cNvSpPr txBox="1"/>
            <p:nvPr/>
          </p:nvSpPr>
          <p:spPr>
            <a:xfrm>
              <a:off x="661387" y="5870266"/>
              <a:ext cx="1094210" cy="37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ja-JP" altLang="en-US" sz="8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添付ファイル</a:t>
              </a:r>
              <a:endParaRPr lang="en-US" altLang="ko-KR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457965" y="1920239"/>
            <a:ext cx="97386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402289" y="1733271"/>
            <a:ext cx="924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イメージ</a:t>
            </a:r>
            <a:endParaRPr lang="ko-KR" altLang="en-US" sz="10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56663" y="2754725"/>
            <a:ext cx="97386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408425" y="2576142"/>
            <a:ext cx="103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動画ファイル</a:t>
            </a:r>
            <a:endParaRPr lang="en-US" altLang="ko-KR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defRPr lang="ko-KR" altLang="en-US"/>
            </a:pPr>
            <a:endParaRPr lang="ko-KR" altLang="en-US" sz="10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67792" y="2305384"/>
            <a:ext cx="996425" cy="215444"/>
            <a:chOff x="661531" y="5870266"/>
            <a:chExt cx="1341249" cy="379318"/>
          </a:xfrm>
        </p:grpSpPr>
        <p:sp>
          <p:nvSpPr>
            <p:cNvPr id="5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79" tIns="34290" rIns="17145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26EE083-B5F4-453E-9F97-BAB32ED6D8AB}"/>
                </a:ext>
              </a:extLst>
            </p:cNvPr>
            <p:cNvSpPr txBox="1"/>
            <p:nvPr/>
          </p:nvSpPr>
          <p:spPr>
            <a:xfrm>
              <a:off x="661531" y="5870266"/>
              <a:ext cx="1341249" cy="379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ja-JP" altLang="en-US" sz="8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添付ファイル</a:t>
              </a:r>
              <a:endParaRPr lang="en-US" altLang="ko-KR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2036113" y="2051657"/>
            <a:ext cx="1042855" cy="215444"/>
            <a:chOff x="609046" y="5871093"/>
            <a:chExt cx="1520745" cy="379317"/>
          </a:xfrm>
        </p:grpSpPr>
        <p:sp>
          <p:nvSpPr>
            <p:cNvPr id="5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79" tIns="34290" rIns="17145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6EE083-B5F4-453E-9F97-BAB32ED6D8AB}"/>
                </a:ext>
              </a:extLst>
            </p:cNvPr>
            <p:cNvSpPr txBox="1"/>
            <p:nvPr/>
          </p:nvSpPr>
          <p:spPr>
            <a:xfrm>
              <a:off x="609046" y="5871093"/>
              <a:ext cx="1520745" cy="37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ja-JP" altLang="en-US" sz="8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添付ファイル</a:t>
              </a:r>
              <a:endParaRPr lang="en-US" altLang="ko-KR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395536" y="2875161"/>
            <a:ext cx="1292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動画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URL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399175" y="3117620"/>
            <a:ext cx="1292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動画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URL</a:t>
            </a:r>
          </a:p>
        </p:txBody>
      </p:sp>
      <p:cxnSp>
        <p:nvCxnSpPr>
          <p:cNvPr id="71" name="직선 연결선 70"/>
          <p:cNvCxnSpPr/>
          <p:nvPr/>
        </p:nvCxnSpPr>
        <p:spPr>
          <a:xfrm>
            <a:off x="467545" y="3304179"/>
            <a:ext cx="338975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57168" y="3075806"/>
            <a:ext cx="338975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11896" y="2489357"/>
            <a:ext cx="338975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11896" y="2235150"/>
            <a:ext cx="338975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그룹 198"/>
          <p:cNvGrpSpPr/>
          <p:nvPr/>
        </p:nvGrpSpPr>
        <p:grpSpPr>
          <a:xfrm>
            <a:off x="4565676" y="769731"/>
            <a:ext cx="4470821" cy="3141444"/>
            <a:chOff x="3817410" y="828316"/>
            <a:chExt cx="4608511" cy="3053538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3817410" y="828316"/>
              <a:ext cx="4608511" cy="3053538"/>
              <a:chOff x="1163291" y="1032874"/>
              <a:chExt cx="8380345" cy="5648612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82746AD7-21C8-4526-B51F-D20E5C8C2181}"/>
                  </a:ext>
                </a:extLst>
              </p:cNvPr>
              <p:cNvSpPr/>
              <p:nvPr/>
            </p:nvSpPr>
            <p:spPr>
              <a:xfrm>
                <a:off x="1163291" y="1596770"/>
                <a:ext cx="8374712" cy="50847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231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55" name="타원 254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56" name="타원 255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4"/>
                <a:ext cx="8374713" cy="23873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7" name="그룹 236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245" name="타원 244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47" name="이등변 삼각형 246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238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239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136325"/>
                <a:ext cx="6809689" cy="149935"/>
                <a:chOff x="3333091" y="1136325"/>
                <a:chExt cx="6809689" cy="149935"/>
              </a:xfrm>
            </p:grpSpPr>
            <p:sp>
              <p:nvSpPr>
                <p:cNvPr id="243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244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91796" y="1136325"/>
                  <a:ext cx="6650984" cy="143047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241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242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3820507" y="828317"/>
              <a:ext cx="4605413" cy="3053536"/>
            </a:xfrm>
            <a:prstGeom prst="rect">
              <a:avLst/>
            </a:prstGeom>
            <a:noFill/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1">
                <a:latin typeface="Yu Gothic" panose="020B0400000000000000" pitchFamily="34" charset="-128"/>
              </a:endParaRPr>
            </a:p>
          </p:txBody>
        </p:sp>
      </p:grp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C137661-520C-4EEC-8097-2D979F19C3AB}"/>
              </a:ext>
            </a:extLst>
          </p:cNvPr>
          <p:cNvSpPr/>
          <p:nvPr/>
        </p:nvSpPr>
        <p:spPr>
          <a:xfrm>
            <a:off x="8954910" y="1531069"/>
            <a:ext cx="62534" cy="910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Yu Gothic" panose="020B0400000000000000" pitchFamily="34" charset="-128"/>
            </a:endParaRPr>
          </a:p>
        </p:txBody>
      </p:sp>
      <p:sp>
        <p:nvSpPr>
          <p:cNvPr id="202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597648" y="1107110"/>
            <a:ext cx="4294352" cy="317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79" tIns="34290" rIns="17145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675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  <a:p>
            <a:r>
              <a:rPr lang="ja-JP" altLang="en-US" sz="135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ゲームのアップロード</a:t>
            </a:r>
            <a:endParaRPr lang="en-US" altLang="ko-KR" sz="1351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4844715" y="1648827"/>
            <a:ext cx="1033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ゲームの紹介</a:t>
            </a:r>
            <a:endParaRPr lang="ko-KR" altLang="en-US" sz="10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4843038" y="1899188"/>
            <a:ext cx="2796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ゲーム紹介文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ゲーム方法、ストーリーなど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C137661-520C-4EEC-8097-2D979F19C3AB}"/>
              </a:ext>
            </a:extLst>
          </p:cNvPr>
          <p:cNvSpPr/>
          <p:nvPr/>
        </p:nvSpPr>
        <p:spPr>
          <a:xfrm>
            <a:off x="8478814" y="1907471"/>
            <a:ext cx="63194" cy="8562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Yu Gothic" panose="020B0400000000000000" pitchFamily="34" charset="-128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C137661-520C-4EEC-8097-2D979F19C3AB}"/>
              </a:ext>
            </a:extLst>
          </p:cNvPr>
          <p:cNvSpPr/>
          <p:nvPr/>
        </p:nvSpPr>
        <p:spPr>
          <a:xfrm>
            <a:off x="8478814" y="1907470"/>
            <a:ext cx="63194" cy="6203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Yu Gothic" panose="020B0400000000000000" pitchFamily="34" charset="-128"/>
            </a:endParaRPr>
          </a:p>
        </p:txBody>
      </p:sp>
      <p:cxnSp>
        <p:nvCxnSpPr>
          <p:cNvPr id="207" name="직선 연결선 206"/>
          <p:cNvCxnSpPr/>
          <p:nvPr/>
        </p:nvCxnSpPr>
        <p:spPr>
          <a:xfrm>
            <a:off x="4854079" y="1858457"/>
            <a:ext cx="1013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607060" y="1425709"/>
            <a:ext cx="4294352" cy="2548103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79" tIns="34290" rIns="17145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  <a:p>
            <a:endParaRPr lang="en-US" sz="675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209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048FE29-A2AA-43E5-A60D-7EBCCCB92A1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52200" y="3043855"/>
            <a:ext cx="3702989" cy="5483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79" tIns="34290" rIns="17145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  <a:p>
            <a:endParaRPr lang="en-US" sz="10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cxnSp>
        <p:nvCxnSpPr>
          <p:cNvPr id="210" name="직선 연결선 209"/>
          <p:cNvCxnSpPr/>
          <p:nvPr/>
        </p:nvCxnSpPr>
        <p:spPr>
          <a:xfrm>
            <a:off x="4864637" y="2987580"/>
            <a:ext cx="1013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4814442" y="2801013"/>
            <a:ext cx="1197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ゲームファイル</a:t>
            </a:r>
            <a:endParaRPr lang="ko-KR" altLang="en-US" sz="10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grpSp>
        <p:nvGrpSpPr>
          <p:cNvPr id="212" name="그룹 211"/>
          <p:cNvGrpSpPr/>
          <p:nvPr/>
        </p:nvGrpSpPr>
        <p:grpSpPr>
          <a:xfrm>
            <a:off x="4841194" y="3050985"/>
            <a:ext cx="916841" cy="215444"/>
            <a:chOff x="634054" y="5839345"/>
            <a:chExt cx="1253561" cy="380448"/>
          </a:xfrm>
        </p:grpSpPr>
        <p:sp>
          <p:nvSpPr>
            <p:cNvPr id="224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79" tIns="34290" rIns="17145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F26EE083-B5F4-453E-9F97-BAB32ED6D8AB}"/>
                </a:ext>
              </a:extLst>
            </p:cNvPr>
            <p:cNvSpPr txBox="1"/>
            <p:nvPr/>
          </p:nvSpPr>
          <p:spPr>
            <a:xfrm>
              <a:off x="634054" y="5839345"/>
              <a:ext cx="1253561" cy="380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ja-JP" altLang="en-US" sz="8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添付ファイル</a:t>
              </a:r>
              <a:endParaRPr lang="en-US" altLang="ko-KR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7639759" y="3651892"/>
            <a:ext cx="825642" cy="246221"/>
            <a:chOff x="5355769" y="6954950"/>
            <a:chExt cx="1070365" cy="312797"/>
          </a:xfrm>
        </p:grpSpPr>
        <p:sp>
          <p:nvSpPr>
            <p:cNvPr id="222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355769" y="6954966"/>
              <a:ext cx="534392" cy="2720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79" tIns="34290" rIns="17145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26EE083-B5F4-453E-9F97-BAB32ED6D8AB}"/>
                </a:ext>
              </a:extLst>
            </p:cNvPr>
            <p:cNvSpPr txBox="1"/>
            <p:nvPr/>
          </p:nvSpPr>
          <p:spPr>
            <a:xfrm>
              <a:off x="5355773" y="6954950"/>
              <a:ext cx="1070361" cy="312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dirty="0">
                  <a:latin typeface="Yu Gothic" panose="020B0400000000000000" pitchFamily="34" charset="-128"/>
                  <a:ea typeface="나눔스퀘어라운드 Bold" panose="020B0600000101010101" pitchFamily="50" charset="-127"/>
                </a:rPr>
                <a:t>등록</a:t>
              </a:r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8121756" y="3648472"/>
            <a:ext cx="626708" cy="246221"/>
            <a:chOff x="5355769" y="6954966"/>
            <a:chExt cx="803233" cy="322586"/>
          </a:xfrm>
        </p:grpSpPr>
        <p:sp>
          <p:nvSpPr>
            <p:cNvPr id="220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355769" y="6954966"/>
              <a:ext cx="534392" cy="27206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79" tIns="34290" rIns="17145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26EE083-B5F4-453E-9F97-BAB32ED6D8AB}"/>
                </a:ext>
              </a:extLst>
            </p:cNvPr>
            <p:cNvSpPr txBox="1"/>
            <p:nvPr/>
          </p:nvSpPr>
          <p:spPr>
            <a:xfrm>
              <a:off x="5355772" y="6954966"/>
              <a:ext cx="803230" cy="322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ko-KR" altLang="en-US" sz="1000" dirty="0">
                  <a:latin typeface="Yu Gothic" panose="020B0400000000000000" pitchFamily="34" charset="-128"/>
                  <a:ea typeface="나눔스퀘어라운드 Bold" panose="020B0600000101010101" pitchFamily="50" charset="-127"/>
                </a:rPr>
                <a:t>취소</a:t>
              </a:r>
            </a:p>
          </p:txBody>
        </p:sp>
      </p:grpSp>
      <p:grpSp>
        <p:nvGrpSpPr>
          <p:cNvPr id="215" name="그룹 214"/>
          <p:cNvGrpSpPr/>
          <p:nvPr/>
        </p:nvGrpSpPr>
        <p:grpSpPr>
          <a:xfrm>
            <a:off x="4853895" y="3337838"/>
            <a:ext cx="844833" cy="215444"/>
            <a:chOff x="652185" y="5841511"/>
            <a:chExt cx="1129643" cy="380449"/>
          </a:xfrm>
        </p:grpSpPr>
        <p:sp>
          <p:nvSpPr>
            <p:cNvPr id="218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79" tIns="34290" rIns="17145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26EE083-B5F4-453E-9F97-BAB32ED6D8AB}"/>
                </a:ext>
              </a:extLst>
            </p:cNvPr>
            <p:cNvSpPr txBox="1"/>
            <p:nvPr/>
          </p:nvSpPr>
          <p:spPr>
            <a:xfrm>
              <a:off x="652185" y="5841511"/>
              <a:ext cx="1129643" cy="380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ja-JP" altLang="en-US" sz="8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添付ファイル</a:t>
              </a:r>
              <a:endParaRPr lang="en-US" altLang="ko-KR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cxnSp>
        <p:nvCxnSpPr>
          <p:cNvPr id="216" name="직선 연결선 215"/>
          <p:cNvCxnSpPr/>
          <p:nvPr/>
        </p:nvCxnSpPr>
        <p:spPr>
          <a:xfrm>
            <a:off x="4908569" y="3541946"/>
            <a:ext cx="3527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/>
          <p:nvPr/>
        </p:nvCxnSpPr>
        <p:spPr>
          <a:xfrm>
            <a:off x="4908569" y="3265572"/>
            <a:ext cx="35274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7" name="표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73767"/>
              </p:ext>
            </p:extLst>
          </p:nvPr>
        </p:nvGraphicFramePr>
        <p:xfrm>
          <a:off x="4590066" y="3973090"/>
          <a:ext cx="4443426" cy="78353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34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1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Description(</a:t>
                      </a:r>
                      <a:r>
                        <a:rPr lang="ja-JP" altLang="en-US" sz="1000" dirty="0"/>
                        <a:t>画面の説明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当該コンテンツの紹介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当該コンテンツのジャンル 基本的なジャンル選択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8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Front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259" name="TextBox 10"/>
          <p:cNvSpPr txBox="1"/>
          <p:nvPr/>
        </p:nvSpPr>
        <p:spPr bwMode="auto">
          <a:xfrm>
            <a:off x="1482505" y="454179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アップロード画面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260" name="직사각형 259"/>
          <p:cNvSpPr/>
          <p:nvPr/>
        </p:nvSpPr>
        <p:spPr>
          <a:xfrm>
            <a:off x="392999" y="1429141"/>
            <a:ext cx="1241124" cy="27992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261" name="타원 260"/>
          <p:cNvSpPr/>
          <p:nvPr/>
        </p:nvSpPr>
        <p:spPr>
          <a:xfrm>
            <a:off x="340763" y="1389072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399402" y="1763103"/>
            <a:ext cx="3603769" cy="78663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265" name="타원 264"/>
          <p:cNvSpPr/>
          <p:nvPr/>
        </p:nvSpPr>
        <p:spPr>
          <a:xfrm>
            <a:off x="340763" y="1663474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266" name="직사각형 265"/>
          <p:cNvSpPr/>
          <p:nvPr/>
        </p:nvSpPr>
        <p:spPr>
          <a:xfrm>
            <a:off x="395539" y="2589796"/>
            <a:ext cx="3603769" cy="78663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339419" y="2503029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grpSp>
        <p:nvGrpSpPr>
          <p:cNvPr id="268" name="그룹 267"/>
          <p:cNvGrpSpPr/>
          <p:nvPr/>
        </p:nvGrpSpPr>
        <p:grpSpPr>
          <a:xfrm>
            <a:off x="2042576" y="2299204"/>
            <a:ext cx="826831" cy="215444"/>
            <a:chOff x="618471" y="5870268"/>
            <a:chExt cx="1205726" cy="379316"/>
          </a:xfrm>
        </p:grpSpPr>
        <p:sp>
          <p:nvSpPr>
            <p:cNvPr id="269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048FE29-A2AA-43E5-A60D-7EBCCCB92A1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36519" y="5899568"/>
              <a:ext cx="890147" cy="26190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68579" tIns="34290" rIns="17145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26EE083-B5F4-453E-9F97-BAB32ED6D8AB}"/>
                </a:ext>
              </a:extLst>
            </p:cNvPr>
            <p:cNvSpPr txBox="1"/>
            <p:nvPr/>
          </p:nvSpPr>
          <p:spPr>
            <a:xfrm>
              <a:off x="618471" y="5870268"/>
              <a:ext cx="1205726" cy="37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 lang="ko-KR" altLang="en-US"/>
              </a:pPr>
              <a:r>
                <a:rPr lang="ja-JP" altLang="en-US" sz="8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添付ファイル</a:t>
              </a:r>
              <a:endParaRPr lang="en-US" altLang="ko-KR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71" name="직사각형 270"/>
          <p:cNvSpPr/>
          <p:nvPr/>
        </p:nvSpPr>
        <p:spPr>
          <a:xfrm>
            <a:off x="4843042" y="1904972"/>
            <a:ext cx="3603769" cy="78663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742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26557" y="818438"/>
            <a:ext cx="6286751" cy="4160558"/>
            <a:chOff x="3817410" y="828316"/>
            <a:chExt cx="4608511" cy="3053538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3817410" y="828316"/>
              <a:ext cx="4608511" cy="3053538"/>
              <a:chOff x="1163291" y="1032874"/>
              <a:chExt cx="8380345" cy="564861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2746AD7-21C8-4526-B51F-D20E5C8C2181}"/>
                  </a:ext>
                </a:extLst>
              </p:cNvPr>
              <p:cNvSpPr/>
              <p:nvPr/>
            </p:nvSpPr>
            <p:spPr>
              <a:xfrm>
                <a:off x="1163291" y="1596770"/>
                <a:ext cx="8374712" cy="50847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54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4"/>
                <a:ext cx="8374713" cy="23873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0" name="이등변 삼각형 69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61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62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136325"/>
                <a:ext cx="6809689" cy="149935"/>
                <a:chOff x="3333091" y="1136325"/>
                <a:chExt cx="6809689" cy="149935"/>
              </a:xfrm>
            </p:grpSpPr>
            <p:sp>
              <p:nvSpPr>
                <p:cNvPr id="66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67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91796" y="1136325"/>
                  <a:ext cx="6650984" cy="143047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64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65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3820507" y="828317"/>
              <a:ext cx="4605413" cy="3053536"/>
            </a:xfrm>
            <a:prstGeom prst="rect">
              <a:avLst/>
            </a:prstGeom>
            <a:noFill/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1">
                <a:latin typeface="Yu Gothic" panose="020B0400000000000000" pitchFamily="34" charset="-128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56078"/>
              </p:ext>
            </p:extLst>
          </p:nvPr>
        </p:nvGraphicFramePr>
        <p:xfrm>
          <a:off x="6545762" y="800626"/>
          <a:ext cx="2387245" cy="2692181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35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Description(</a:t>
                      </a:r>
                      <a:r>
                        <a:rPr lang="ja-JP" altLang="en-US" sz="1400"/>
                        <a:t>画面の説明</a:t>
                      </a:r>
                      <a:r>
                        <a:rPr lang="en-US" altLang="ko-KR" sz="1400"/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200" b="0" i="0" kern="120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メインアイコンおよびカテゴリ</a:t>
                      </a:r>
                      <a:endParaRPr lang="en-US" altLang="ko-KR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kern="120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ゲームファンディングの現況表示、開発中のゲームイメージおよび紹介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4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該当コンテンツを後援するためにボタンを押すと、進行中の後援に移る</a:t>
                      </a:r>
                      <a:endParaRPr lang="en-US" altLang="ko-KR" sz="9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特異事項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81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0A22FF3C-387B-4C1A-9F10-BDFD71112C1C}"/>
              </a:ext>
            </a:extLst>
          </p:cNvPr>
          <p:cNvGrpSpPr/>
          <p:nvPr/>
        </p:nvGrpSpPr>
        <p:grpSpPr>
          <a:xfrm>
            <a:off x="190293" y="2269408"/>
            <a:ext cx="2009942" cy="2460172"/>
            <a:chOff x="253726" y="3025876"/>
            <a:chExt cx="2679922" cy="3280229"/>
          </a:xfrm>
        </p:grpSpPr>
        <p:sp>
          <p:nvSpPr>
            <p:cNvPr id="11" name="사각형: 둥근 모서리 32">
              <a:extLst>
                <a:ext uri="{FF2B5EF4-FFF2-40B4-BE49-F238E27FC236}">
                  <a16:creationId xmlns:a16="http://schemas.microsoft.com/office/drawing/2014/main" id="{2351BDED-9A82-46D0-8AC0-DF908AB7FBE9}"/>
                </a:ext>
              </a:extLst>
            </p:cNvPr>
            <p:cNvSpPr/>
            <p:nvPr/>
          </p:nvSpPr>
          <p:spPr>
            <a:xfrm>
              <a:off x="1228101" y="5966550"/>
              <a:ext cx="755597" cy="322505"/>
            </a:xfrm>
            <a:prstGeom prst="roundRect">
              <a:avLst/>
            </a:prstGeom>
            <a:solidFill>
              <a:srgbClr val="76B1E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FUND</a:t>
              </a:r>
              <a:endParaRPr lang="ko-KR" altLang="en-US" sz="900" dirty="0">
                <a:solidFill>
                  <a:schemeClr val="tx1"/>
                </a:solidFill>
                <a:latin typeface="Yu Gothic" panose="020B0400000000000000" pitchFamily="34" charset="-128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B55776-F6C5-48FC-A924-144A93E2A5F5}"/>
                </a:ext>
              </a:extLst>
            </p:cNvPr>
            <p:cNvSpPr/>
            <p:nvPr/>
          </p:nvSpPr>
          <p:spPr>
            <a:xfrm>
              <a:off x="253726" y="3025876"/>
              <a:ext cx="2679922" cy="328022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latin typeface="Yu Gothic" panose="020B0400000000000000" pitchFamily="34" charset="-128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24BE09-40AE-46F5-84C5-1BF7EAC8FC39}"/>
                </a:ext>
              </a:extLst>
            </p:cNvPr>
            <p:cNvSpPr/>
            <p:nvPr/>
          </p:nvSpPr>
          <p:spPr>
            <a:xfrm>
              <a:off x="333632" y="3114102"/>
              <a:ext cx="2544537" cy="8867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latin typeface="Yu Gothic" panose="020B0400000000000000" pitchFamily="34" charset="-128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E8EDB2-BE07-43B0-AE3F-7B6345D7E4EE}"/>
                </a:ext>
              </a:extLst>
            </p:cNvPr>
            <p:cNvSpPr/>
            <p:nvPr/>
          </p:nvSpPr>
          <p:spPr>
            <a:xfrm>
              <a:off x="347703" y="4071232"/>
              <a:ext cx="2534361" cy="179992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latin typeface="Yu Gothic" panose="020B0400000000000000" pitchFamily="34" charset="-12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C9A457-1FF8-47AD-B39D-8499DA60B651}"/>
                </a:ext>
              </a:extLst>
            </p:cNvPr>
            <p:cNvSpPr txBox="1"/>
            <p:nvPr/>
          </p:nvSpPr>
          <p:spPr>
            <a:xfrm>
              <a:off x="1264687" y="3455429"/>
              <a:ext cx="719010" cy="369332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IMG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CECFC2-8878-4651-9713-D25FDAAD0A50}"/>
                </a:ext>
              </a:extLst>
            </p:cNvPr>
            <p:cNvSpPr txBox="1"/>
            <p:nvPr/>
          </p:nvSpPr>
          <p:spPr>
            <a:xfrm>
              <a:off x="802869" y="4442920"/>
              <a:ext cx="1786805" cy="553997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100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Contant</a:t>
              </a:r>
              <a:endParaRPr lang="en-US" altLang="ko-KR" sz="21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7" name="사각형: 둥근 모서리 182">
              <a:extLst>
                <a:ext uri="{FF2B5EF4-FFF2-40B4-BE49-F238E27FC236}">
                  <a16:creationId xmlns:a16="http://schemas.microsoft.com/office/drawing/2014/main" id="{03D7FE43-C29E-4505-A867-EB934A85CB5F}"/>
                </a:ext>
              </a:extLst>
            </p:cNvPr>
            <p:cNvSpPr/>
            <p:nvPr/>
          </p:nvSpPr>
          <p:spPr>
            <a:xfrm>
              <a:off x="504021" y="5050666"/>
              <a:ext cx="2243572" cy="3225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Yu Gothic" panose="020B0400000000000000" pitchFamily="34" charset="-128"/>
              </a:endParaRPr>
            </a:p>
          </p:txBody>
        </p:sp>
        <p:sp>
          <p:nvSpPr>
            <p:cNvPr id="18" name="사각형: 둥근 모서리 183">
              <a:extLst>
                <a:ext uri="{FF2B5EF4-FFF2-40B4-BE49-F238E27FC236}">
                  <a16:creationId xmlns:a16="http://schemas.microsoft.com/office/drawing/2014/main" id="{D705F629-B60D-4434-85FB-9A9B242461CC}"/>
                </a:ext>
              </a:extLst>
            </p:cNvPr>
            <p:cNvSpPr/>
            <p:nvPr/>
          </p:nvSpPr>
          <p:spPr>
            <a:xfrm>
              <a:off x="528869" y="5083355"/>
              <a:ext cx="1570861" cy="264416"/>
            </a:xfrm>
            <a:prstGeom prst="roundRect">
              <a:avLst/>
            </a:prstGeom>
            <a:solidFill>
              <a:srgbClr val="76B1E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Yu Gothic" panose="020B0400000000000000" pitchFamily="34" charset="-128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5316CE1-D1F1-4DAB-97DF-DC27B2DB1333}"/>
              </a:ext>
            </a:extLst>
          </p:cNvPr>
          <p:cNvGrpSpPr/>
          <p:nvPr/>
        </p:nvGrpSpPr>
        <p:grpSpPr>
          <a:xfrm>
            <a:off x="2219120" y="2269408"/>
            <a:ext cx="2009942" cy="2460172"/>
            <a:chOff x="253726" y="3025876"/>
            <a:chExt cx="2679922" cy="3280229"/>
          </a:xfrm>
        </p:grpSpPr>
        <p:sp>
          <p:nvSpPr>
            <p:cNvPr id="20" name="사각형: 둥근 모서리 168">
              <a:extLst>
                <a:ext uri="{FF2B5EF4-FFF2-40B4-BE49-F238E27FC236}">
                  <a16:creationId xmlns:a16="http://schemas.microsoft.com/office/drawing/2014/main" id="{CA7B42FB-7FAC-4CD7-A508-C0C953B0694F}"/>
                </a:ext>
              </a:extLst>
            </p:cNvPr>
            <p:cNvSpPr/>
            <p:nvPr/>
          </p:nvSpPr>
          <p:spPr>
            <a:xfrm>
              <a:off x="1228101" y="5966550"/>
              <a:ext cx="755597" cy="322505"/>
            </a:xfrm>
            <a:prstGeom prst="roundRect">
              <a:avLst/>
            </a:prstGeom>
            <a:solidFill>
              <a:srgbClr val="76B1E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FUND</a:t>
              </a:r>
              <a:endParaRPr lang="ko-KR" altLang="en-US" sz="900" dirty="0">
                <a:solidFill>
                  <a:schemeClr val="tx1"/>
                </a:solidFill>
                <a:latin typeface="Yu Gothic" panose="020B0400000000000000" pitchFamily="34" charset="-128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DECC0FF-8FE2-42AE-A4A9-68BDD6E11AD5}"/>
                </a:ext>
              </a:extLst>
            </p:cNvPr>
            <p:cNvSpPr/>
            <p:nvPr/>
          </p:nvSpPr>
          <p:spPr>
            <a:xfrm>
              <a:off x="253726" y="3025876"/>
              <a:ext cx="2679922" cy="328022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latin typeface="Yu Gothic" panose="020B0400000000000000" pitchFamily="34" charset="-128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2174395-AC30-4595-AD34-9F050A045DDF}"/>
                </a:ext>
              </a:extLst>
            </p:cNvPr>
            <p:cNvSpPr/>
            <p:nvPr/>
          </p:nvSpPr>
          <p:spPr>
            <a:xfrm>
              <a:off x="333632" y="3114102"/>
              <a:ext cx="2544537" cy="8867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latin typeface="Yu Gothic" panose="020B0400000000000000" pitchFamily="34" charset="-128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B8AB1C0-F53D-41AF-9182-C51A09E6768E}"/>
                </a:ext>
              </a:extLst>
            </p:cNvPr>
            <p:cNvSpPr/>
            <p:nvPr/>
          </p:nvSpPr>
          <p:spPr>
            <a:xfrm>
              <a:off x="347703" y="4071232"/>
              <a:ext cx="2534361" cy="179992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latin typeface="Yu Gothic" panose="020B0400000000000000" pitchFamily="34" charset="-128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09C963-61FA-4635-9568-05DA5AC743DB}"/>
                </a:ext>
              </a:extLst>
            </p:cNvPr>
            <p:cNvSpPr txBox="1"/>
            <p:nvPr/>
          </p:nvSpPr>
          <p:spPr>
            <a:xfrm>
              <a:off x="1264687" y="3455429"/>
              <a:ext cx="719010" cy="369332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IMG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5679B0-F358-4C2B-B37E-7E28430FAC7F}"/>
                </a:ext>
              </a:extLst>
            </p:cNvPr>
            <p:cNvSpPr txBox="1"/>
            <p:nvPr/>
          </p:nvSpPr>
          <p:spPr>
            <a:xfrm>
              <a:off x="757845" y="4438200"/>
              <a:ext cx="1733940" cy="553997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100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Contant</a:t>
              </a:r>
              <a:endParaRPr lang="en-US" altLang="ko-KR" sz="21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09DD3A-2269-4E60-8AF9-C0135E83F897}"/>
              </a:ext>
            </a:extLst>
          </p:cNvPr>
          <p:cNvGrpSpPr/>
          <p:nvPr/>
        </p:nvGrpSpPr>
        <p:grpSpPr>
          <a:xfrm>
            <a:off x="4247944" y="2278932"/>
            <a:ext cx="2009942" cy="2460172"/>
            <a:chOff x="253726" y="3025876"/>
            <a:chExt cx="2679922" cy="3280229"/>
          </a:xfrm>
        </p:grpSpPr>
        <p:sp>
          <p:nvSpPr>
            <p:cNvPr id="27" name="사각형: 둥근 모서리 176">
              <a:extLst>
                <a:ext uri="{FF2B5EF4-FFF2-40B4-BE49-F238E27FC236}">
                  <a16:creationId xmlns:a16="http://schemas.microsoft.com/office/drawing/2014/main" id="{3174A6BC-0A91-4F4B-8F2A-89BFF95986E5}"/>
                </a:ext>
              </a:extLst>
            </p:cNvPr>
            <p:cNvSpPr/>
            <p:nvPr/>
          </p:nvSpPr>
          <p:spPr>
            <a:xfrm>
              <a:off x="1228101" y="5966550"/>
              <a:ext cx="755597" cy="322505"/>
            </a:xfrm>
            <a:prstGeom prst="roundRect">
              <a:avLst/>
            </a:prstGeom>
            <a:solidFill>
              <a:srgbClr val="76B1EE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FUND</a:t>
              </a:r>
              <a:endParaRPr lang="ko-KR" altLang="en-US" sz="900" dirty="0">
                <a:solidFill>
                  <a:schemeClr val="tx1"/>
                </a:solidFill>
                <a:latin typeface="Yu Gothic" panose="020B0400000000000000" pitchFamily="34" charset="-128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84A5F1F-2209-48EA-9712-C6B766FCEAF8}"/>
                </a:ext>
              </a:extLst>
            </p:cNvPr>
            <p:cNvSpPr/>
            <p:nvPr/>
          </p:nvSpPr>
          <p:spPr>
            <a:xfrm>
              <a:off x="253726" y="3025876"/>
              <a:ext cx="2679922" cy="328022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latin typeface="Yu Gothic" panose="020B0400000000000000" pitchFamily="34" charset="-128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384441-F5D8-4CDE-AFA7-D89A8E2133BB}"/>
                </a:ext>
              </a:extLst>
            </p:cNvPr>
            <p:cNvSpPr/>
            <p:nvPr/>
          </p:nvSpPr>
          <p:spPr>
            <a:xfrm>
              <a:off x="333632" y="3114102"/>
              <a:ext cx="2544537" cy="8867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latin typeface="Yu Gothic" panose="020B0400000000000000" pitchFamily="34" charset="-128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CB5A244-0216-4E7B-B414-7DFD74076A35}"/>
                </a:ext>
              </a:extLst>
            </p:cNvPr>
            <p:cNvSpPr/>
            <p:nvPr/>
          </p:nvSpPr>
          <p:spPr>
            <a:xfrm>
              <a:off x="347703" y="4071232"/>
              <a:ext cx="2534361" cy="1799924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 dirty="0">
                <a:latin typeface="Yu Gothic" panose="020B0400000000000000" pitchFamily="34" charset="-12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A99B93-FC27-49BB-BDF5-578605AACBE5}"/>
                </a:ext>
              </a:extLst>
            </p:cNvPr>
            <p:cNvSpPr txBox="1"/>
            <p:nvPr/>
          </p:nvSpPr>
          <p:spPr>
            <a:xfrm>
              <a:off x="1264687" y="3455429"/>
              <a:ext cx="719010" cy="369332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IMG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6FB76B-9E68-4963-8331-64958CEE5753}"/>
                </a:ext>
              </a:extLst>
            </p:cNvPr>
            <p:cNvSpPr txBox="1"/>
            <p:nvPr/>
          </p:nvSpPr>
          <p:spPr>
            <a:xfrm>
              <a:off x="843778" y="4403073"/>
              <a:ext cx="1699592" cy="553997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100" dirty="0" err="1">
                  <a:latin typeface="Yu Gothic" panose="020B0400000000000000" pitchFamily="34" charset="-128"/>
                  <a:ea typeface="Yu Gothic" panose="020B0400000000000000" pitchFamily="34" charset="-128"/>
                </a:rPr>
                <a:t>Contant</a:t>
              </a:r>
              <a:endParaRPr lang="en-US" altLang="ko-KR" sz="21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33" name="사각형: 둥근 모서리 184">
            <a:extLst>
              <a:ext uri="{FF2B5EF4-FFF2-40B4-BE49-F238E27FC236}">
                <a16:creationId xmlns:a16="http://schemas.microsoft.com/office/drawing/2014/main" id="{6DB19D91-FD00-4DD4-9715-4E8011A69270}"/>
              </a:ext>
            </a:extLst>
          </p:cNvPr>
          <p:cNvSpPr/>
          <p:nvPr/>
        </p:nvSpPr>
        <p:spPr>
          <a:xfrm>
            <a:off x="2425892" y="3759428"/>
            <a:ext cx="1682680" cy="2418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Yu Gothic" panose="020B0400000000000000" pitchFamily="34" charset="-128"/>
            </a:endParaRPr>
          </a:p>
        </p:txBody>
      </p:sp>
      <p:sp>
        <p:nvSpPr>
          <p:cNvPr id="34" name="사각형: 둥근 모서리 185">
            <a:extLst>
              <a:ext uri="{FF2B5EF4-FFF2-40B4-BE49-F238E27FC236}">
                <a16:creationId xmlns:a16="http://schemas.microsoft.com/office/drawing/2014/main" id="{6FF233C7-82B5-42F0-A2A5-9CE6B2D4E83D}"/>
              </a:ext>
            </a:extLst>
          </p:cNvPr>
          <p:cNvSpPr/>
          <p:nvPr/>
        </p:nvSpPr>
        <p:spPr>
          <a:xfrm>
            <a:off x="2444529" y="3783944"/>
            <a:ext cx="803839" cy="20783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Yu Gothic" panose="020B0400000000000000" pitchFamily="34" charset="-128"/>
            </a:endParaRPr>
          </a:p>
        </p:txBody>
      </p:sp>
      <p:sp>
        <p:nvSpPr>
          <p:cNvPr id="35" name="사각형: 둥근 모서리 186">
            <a:extLst>
              <a:ext uri="{FF2B5EF4-FFF2-40B4-BE49-F238E27FC236}">
                <a16:creationId xmlns:a16="http://schemas.microsoft.com/office/drawing/2014/main" id="{DC1CFE05-23B7-48DA-97F1-14C71DD520AE}"/>
              </a:ext>
            </a:extLst>
          </p:cNvPr>
          <p:cNvSpPr/>
          <p:nvPr/>
        </p:nvSpPr>
        <p:spPr>
          <a:xfrm>
            <a:off x="4397567" y="3759428"/>
            <a:ext cx="1682680" cy="2418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Yu Gothic" panose="020B0400000000000000" pitchFamily="34" charset="-128"/>
            </a:endParaRPr>
          </a:p>
        </p:txBody>
      </p:sp>
      <p:sp>
        <p:nvSpPr>
          <p:cNvPr id="36" name="사각형: 둥근 모서리 187">
            <a:extLst>
              <a:ext uri="{FF2B5EF4-FFF2-40B4-BE49-F238E27FC236}">
                <a16:creationId xmlns:a16="http://schemas.microsoft.com/office/drawing/2014/main" id="{88E905BC-3BA1-43B4-B268-682A42AA2333}"/>
              </a:ext>
            </a:extLst>
          </p:cNvPr>
          <p:cNvSpPr/>
          <p:nvPr/>
        </p:nvSpPr>
        <p:spPr>
          <a:xfrm>
            <a:off x="4416202" y="3783943"/>
            <a:ext cx="1584518" cy="2173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Yu Gothic" panose="020B04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C0A34E-3C2C-4CF6-8AE1-7A816A1D0B65}"/>
              </a:ext>
            </a:extLst>
          </p:cNvPr>
          <p:cNvSpPr txBox="1"/>
          <p:nvPr/>
        </p:nvSpPr>
        <p:spPr>
          <a:xfrm>
            <a:off x="1626325" y="1748204"/>
            <a:ext cx="3232656" cy="4154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100" dirty="0">
                <a:latin typeface="Yu Gothic" panose="020B0400000000000000" pitchFamily="34" charset="-128"/>
                <a:ea typeface="Yu Gothic" panose="020B0400000000000000" pitchFamily="34" charset="-128"/>
              </a:rPr>
              <a:t>進行中のフ</a:t>
            </a:r>
            <a:r>
              <a:rPr lang="ja-JP" altLang="en-US" sz="2100">
                <a:latin typeface="Yu Gothic" panose="020B0400000000000000" pitchFamily="34" charset="-128"/>
                <a:ea typeface="Yu Gothic" panose="020B0400000000000000" pitchFamily="34" charset="-128"/>
              </a:rPr>
              <a:t>ァンディ</a:t>
            </a:r>
            <a:r>
              <a:rPr lang="ja-JP" altLang="en-US" sz="2100" dirty="0">
                <a:latin typeface="Yu Gothic" panose="020B0400000000000000" pitchFamily="34" charset="-128"/>
                <a:ea typeface="Yu Gothic" panose="020B0400000000000000" pitchFamily="34" charset="-128"/>
              </a:rPr>
              <a:t>ング</a:t>
            </a:r>
            <a:endParaRPr lang="en-US" altLang="ko-KR" sz="21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964968-36F9-4982-9EE9-109D7A6BE93B}"/>
              </a:ext>
            </a:extLst>
          </p:cNvPr>
          <p:cNvSpPr txBox="1"/>
          <p:nvPr/>
        </p:nvSpPr>
        <p:spPr>
          <a:xfrm>
            <a:off x="364454" y="4068579"/>
            <a:ext cx="1835783" cy="2769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60%funded result:00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1CBC9C-B9A1-4EEE-A80C-6F43CEAD9824}"/>
              </a:ext>
            </a:extLst>
          </p:cNvPr>
          <p:cNvSpPr txBox="1"/>
          <p:nvPr/>
        </p:nvSpPr>
        <p:spPr>
          <a:xfrm>
            <a:off x="2318799" y="4071951"/>
            <a:ext cx="1835783" cy="2769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40%funded result:00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8EC0A9-4442-4680-BDC0-678C9BE18B7B}"/>
              </a:ext>
            </a:extLst>
          </p:cNvPr>
          <p:cNvSpPr txBox="1"/>
          <p:nvPr/>
        </p:nvSpPr>
        <p:spPr>
          <a:xfrm>
            <a:off x="4366673" y="4071951"/>
            <a:ext cx="1835783" cy="27699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95%funded result:00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630B1A-0BE9-4551-9668-62FBD3A07273}"/>
              </a:ext>
            </a:extLst>
          </p:cNvPr>
          <p:cNvSpPr txBox="1"/>
          <p:nvPr/>
        </p:nvSpPr>
        <p:spPr>
          <a:xfrm>
            <a:off x="121893" y="1323075"/>
            <a:ext cx="1284326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Indie </a:t>
            </a:r>
            <a:r>
              <a:rPr lang="en-US" altLang="ko-KR" sz="1351" dirty="0">
                <a:solidFill>
                  <a:srgbClr val="0070C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Sponsor</a:t>
            </a:r>
            <a:endParaRPr lang="en-US" altLang="ko-KR" sz="135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6EE083-B5F4-453E-9F97-BAB32ED6D8AB}"/>
              </a:ext>
            </a:extLst>
          </p:cNvPr>
          <p:cNvSpPr txBox="1"/>
          <p:nvPr/>
        </p:nvSpPr>
        <p:spPr>
          <a:xfrm>
            <a:off x="1526688" y="1341469"/>
            <a:ext cx="4948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ゲーム</a:t>
            </a:r>
            <a:r>
              <a: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 ▼ | 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アップロード</a:t>
            </a:r>
            <a:r>
              <a: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 | 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カスタマーセンター</a:t>
            </a:r>
            <a:r>
              <a: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	</a:t>
            </a:r>
            <a:r>
              <a: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| 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マイページ</a:t>
            </a:r>
            <a:r>
              <a: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 | </a:t>
            </a:r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ログアウト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F9A7A-09EC-4C3E-84F8-F4D6DBA348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14" y="1345856"/>
            <a:ext cx="401180" cy="287456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130633" y="1266853"/>
            <a:ext cx="6170948" cy="40472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65829" y="1189883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25500" y="2277243"/>
            <a:ext cx="1988295" cy="213565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04863" y="2199386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56737" y="4444284"/>
            <a:ext cx="708855" cy="29482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799093" y="4389466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86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Front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87" name="TextBox 10"/>
          <p:cNvSpPr txBox="1"/>
          <p:nvPr/>
        </p:nvSpPr>
        <p:spPr bwMode="auto">
          <a:xfrm>
            <a:off x="1418838" y="480940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ファンディング画面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09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126555" y="818438"/>
            <a:ext cx="6209132" cy="4160558"/>
            <a:chOff x="3817410" y="828316"/>
            <a:chExt cx="4608511" cy="3053538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3817410" y="828316"/>
              <a:ext cx="4608511" cy="3053538"/>
              <a:chOff x="1163291" y="1032874"/>
              <a:chExt cx="8380345" cy="5648612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2746AD7-21C8-4526-B51F-D20E5C8C2181}"/>
                  </a:ext>
                </a:extLst>
              </p:cNvPr>
              <p:cNvSpPr/>
              <p:nvPr/>
            </p:nvSpPr>
            <p:spPr>
              <a:xfrm>
                <a:off x="1163291" y="1596770"/>
                <a:ext cx="8374712" cy="50847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60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4"/>
                <a:ext cx="8374713" cy="238737"/>
              </a:xfrm>
              <a:prstGeom prst="rect">
                <a:avLst/>
              </a:prstGeom>
              <a:solidFill>
                <a:srgbClr val="BDD7EE"/>
              </a:solidFill>
              <a:ln w="6350"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5" name="직사각형 74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6" name="이등변 삼각형 75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67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68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136325"/>
                <a:ext cx="6809689" cy="149935"/>
                <a:chOff x="3333091" y="1136325"/>
                <a:chExt cx="6809689" cy="149935"/>
              </a:xfrm>
            </p:grpSpPr>
            <p:sp>
              <p:nvSpPr>
                <p:cNvPr id="72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73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91796" y="1136325"/>
                  <a:ext cx="6650984" cy="143047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70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71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1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3820507" y="828317"/>
              <a:ext cx="4605413" cy="3053536"/>
            </a:xfrm>
            <a:prstGeom prst="rect">
              <a:avLst/>
            </a:prstGeom>
            <a:noFill/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1">
                <a:latin typeface="Yu Gothic" panose="020B0400000000000000" pitchFamily="34" charset="-128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49591"/>
              </p:ext>
            </p:extLst>
          </p:nvPr>
        </p:nvGraphicFramePr>
        <p:xfrm>
          <a:off x="6545762" y="800626"/>
          <a:ext cx="2387245" cy="2614289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35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9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Description(</a:t>
                      </a:r>
                      <a:r>
                        <a:rPr lang="ja-JP" altLang="en-US" sz="1400"/>
                        <a:t>画面の説明</a:t>
                      </a:r>
                      <a:r>
                        <a:rPr lang="en-US" altLang="ko-KR" sz="1400"/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i="0" kern="120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後援金額のグラフ化及び目標金額と現在募金された金額を表示</a:t>
                      </a:r>
                      <a:endParaRPr lang="en-US" altLang="ko-KR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どれだけ後援するか選択して後援ができるように表示</a:t>
                      </a:r>
                    </a:p>
                    <a:p>
                      <a:br>
                        <a:rPr lang="ja-JP" altLang="en-US" sz="900" dirty="0"/>
                      </a:b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+mj-lt"/>
                        <a:buNone/>
                      </a:pPr>
                      <a:r>
                        <a:rPr lang="en-US" altLang="ko-KR" sz="14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フェイスブックやツイッターなどにゲーム情報を</a:t>
                      </a:r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SNS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を通じて広報</a:t>
                      </a:r>
                      <a:endParaRPr lang="en-US" altLang="ko-KR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1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特異事項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817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55721" marR="55721" marT="27860" marB="27860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46971ED-223C-4A4A-805B-CB4F7B7ECC53}"/>
              </a:ext>
            </a:extLst>
          </p:cNvPr>
          <p:cNvSpPr/>
          <p:nvPr/>
        </p:nvSpPr>
        <p:spPr>
          <a:xfrm>
            <a:off x="1808125" y="4319910"/>
            <a:ext cx="1521909" cy="44299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5" dirty="0" err="1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Facbook</a:t>
            </a:r>
            <a:endParaRPr lang="ko-KR" altLang="en-US" sz="1125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73A6ED-32CC-4D50-9FC0-CDD855BFF3C3}"/>
              </a:ext>
            </a:extLst>
          </p:cNvPr>
          <p:cNvSpPr/>
          <p:nvPr/>
        </p:nvSpPr>
        <p:spPr>
          <a:xfrm>
            <a:off x="3387651" y="4316897"/>
            <a:ext cx="1521909" cy="4360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25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Twitter</a:t>
            </a:r>
            <a:endParaRPr lang="ko-KR" altLang="en-US" sz="1125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9" name="사각형: 둥근 모서리 32">
            <a:extLst>
              <a:ext uri="{FF2B5EF4-FFF2-40B4-BE49-F238E27FC236}">
                <a16:creationId xmlns:a16="http://schemas.microsoft.com/office/drawing/2014/main" id="{2351BDED-9A82-46D0-8AC0-DF908AB7FBE9}"/>
              </a:ext>
            </a:extLst>
          </p:cNvPr>
          <p:cNvSpPr/>
          <p:nvPr/>
        </p:nvSpPr>
        <p:spPr>
          <a:xfrm>
            <a:off x="1735331" y="3611108"/>
            <a:ext cx="3172230" cy="4019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後援する</a:t>
            </a:r>
            <a:endParaRPr lang="ko-KR" altLang="en-US" sz="1351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10BA0F-8FC2-4B59-AA62-A22743BD60A7}"/>
              </a:ext>
            </a:extLst>
          </p:cNvPr>
          <p:cNvSpPr/>
          <p:nvPr/>
        </p:nvSpPr>
        <p:spPr>
          <a:xfrm>
            <a:off x="1739683" y="3062983"/>
            <a:ext cx="1001376" cy="4355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25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￥</a:t>
            </a:r>
            <a:r>
              <a:rPr lang="en-US" altLang="ko-KR" sz="1125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1000</a:t>
            </a:r>
            <a:endParaRPr lang="ko-KR" altLang="en-US" sz="1125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50200-0905-4FFC-AFEE-60FA1E36FB1F}"/>
              </a:ext>
            </a:extLst>
          </p:cNvPr>
          <p:cNvSpPr txBox="1"/>
          <p:nvPr/>
        </p:nvSpPr>
        <p:spPr>
          <a:xfrm>
            <a:off x="2400040" y="2509268"/>
            <a:ext cx="1712604" cy="3002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ja-JP" altLang="en-US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目標金額</a:t>
            </a:r>
            <a:r>
              <a:rPr lang="en-US" altLang="ko-KR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ja-JP" altLang="en-US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￥</a:t>
            </a:r>
            <a:r>
              <a:rPr lang="en-US" altLang="ko-KR" sz="1351" dirty="0">
                <a:latin typeface="Yu Gothic" panose="020B0400000000000000" pitchFamily="34" charset="-128"/>
                <a:ea typeface="Yu Gothic" panose="020B0400000000000000" pitchFamily="34" charset="-128"/>
              </a:rPr>
              <a:t>0000</a:t>
            </a:r>
            <a:endParaRPr lang="ko-KR" altLang="en-US" sz="1351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6DEF1-DC01-47D7-891C-106604512EC2}"/>
              </a:ext>
            </a:extLst>
          </p:cNvPr>
          <p:cNvSpPr txBox="1"/>
          <p:nvPr/>
        </p:nvSpPr>
        <p:spPr>
          <a:xfrm>
            <a:off x="2794376" y="2090697"/>
            <a:ext cx="92999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￥</a:t>
            </a:r>
            <a:r>
              <a:rPr lang="en-US" altLang="ko-KR" dirty="0">
                <a:latin typeface="Yu Gothic" panose="020B0400000000000000" pitchFamily="34" charset="-128"/>
                <a:ea typeface="Yu Gothic" panose="020B0400000000000000" pitchFamily="34" charset="-128"/>
              </a:rPr>
              <a:t>0000</a:t>
            </a:r>
            <a:endParaRPr lang="ko-KR" altLang="en-US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pic>
        <p:nvPicPr>
          <p:cNvPr id="16" name="그래픽 5" descr="원형 차트">
            <a:extLst>
              <a:ext uri="{FF2B5EF4-FFF2-40B4-BE49-F238E27FC236}">
                <a16:creationId xmlns:a16="http://schemas.microsoft.com/office/drawing/2014/main" id="{C707D0D3-CDF5-4343-8F2C-B17BAAC3A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3443" y="1320799"/>
            <a:ext cx="685801" cy="68580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10BA0F-8FC2-4B59-AA62-A22743BD60A7}"/>
              </a:ext>
            </a:extLst>
          </p:cNvPr>
          <p:cNvSpPr/>
          <p:nvPr/>
        </p:nvSpPr>
        <p:spPr>
          <a:xfrm>
            <a:off x="3884462" y="3062983"/>
            <a:ext cx="1001376" cy="4355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25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￥</a:t>
            </a:r>
            <a:r>
              <a:rPr lang="en-US" altLang="ko-KR" sz="1125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5000</a:t>
            </a:r>
            <a:endParaRPr lang="ko-KR" altLang="en-US" sz="1125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10BA0F-8FC2-4B59-AA62-A22743BD60A7}"/>
              </a:ext>
            </a:extLst>
          </p:cNvPr>
          <p:cNvSpPr/>
          <p:nvPr/>
        </p:nvSpPr>
        <p:spPr>
          <a:xfrm>
            <a:off x="2808210" y="3062983"/>
            <a:ext cx="1001376" cy="43554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25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￥</a:t>
            </a:r>
            <a:r>
              <a:rPr lang="en-US" altLang="ko-KR" sz="1125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3000</a:t>
            </a:r>
            <a:endParaRPr lang="ko-KR" altLang="en-US" sz="1125" dirty="0">
              <a:solidFill>
                <a:schemeClr val="tx1"/>
              </a:solidFill>
              <a:latin typeface="Yu Gothic" panose="020B0400000000000000" pitchFamily="34" charset="-128"/>
            </a:endParaRPr>
          </a:p>
        </p:txBody>
      </p:sp>
      <p:sp>
        <p:nvSpPr>
          <p:cNvPr id="86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Front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676073" y="4241731"/>
            <a:ext cx="3337252" cy="611030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606241" y="4147577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80301" y="2943746"/>
            <a:ext cx="3334787" cy="114067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602016" y="2849593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145596" y="1325923"/>
            <a:ext cx="2295078" cy="154094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067364" y="1251341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94" name="TextBox 10"/>
          <p:cNvSpPr txBox="1"/>
          <p:nvPr/>
        </p:nvSpPr>
        <p:spPr bwMode="auto">
          <a:xfrm>
            <a:off x="1418838" y="480940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ファンディング画面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26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/>
          <p:cNvGrpSpPr/>
          <p:nvPr/>
        </p:nvGrpSpPr>
        <p:grpSpPr>
          <a:xfrm>
            <a:off x="107506" y="876977"/>
            <a:ext cx="6696743" cy="4050500"/>
            <a:chOff x="-3798" y="194044"/>
            <a:chExt cx="8384143" cy="5648611"/>
          </a:xfrm>
        </p:grpSpPr>
        <p:grpSp>
          <p:nvGrpSpPr>
            <p:cNvPr id="119" name="그룹 118"/>
            <p:cNvGrpSpPr/>
            <p:nvPr/>
          </p:nvGrpSpPr>
          <p:grpSpPr>
            <a:xfrm>
              <a:off x="126555" y="818438"/>
              <a:ext cx="6209132" cy="4160557"/>
              <a:chOff x="3817410" y="828316"/>
              <a:chExt cx="4608511" cy="3053538"/>
            </a:xfrm>
          </p:grpSpPr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164BC1F8-288C-4034-BEB0-72FB9A45C45C}"/>
                  </a:ext>
                </a:extLst>
              </p:cNvPr>
              <p:cNvGrpSpPr/>
              <p:nvPr/>
            </p:nvGrpSpPr>
            <p:grpSpPr>
              <a:xfrm>
                <a:off x="3817410" y="828316"/>
                <a:ext cx="4608511" cy="3053538"/>
                <a:chOff x="1163291" y="1032874"/>
                <a:chExt cx="8380345" cy="5648612"/>
              </a:xfrm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82746AD7-21C8-4526-B51F-D20E5C8C2181}"/>
                    </a:ext>
                  </a:extLst>
                </p:cNvPr>
                <p:cNvSpPr/>
                <p:nvPr/>
              </p:nvSpPr>
              <p:spPr>
                <a:xfrm>
                  <a:off x="1163291" y="1596770"/>
                  <a:ext cx="8374712" cy="5084716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FBAB94B0-35BC-4167-9A39-B73DD6092E98}"/>
                    </a:ext>
                  </a:extLst>
                </p:cNvPr>
                <p:cNvSpPr/>
                <p:nvPr/>
              </p:nvSpPr>
              <p:spPr>
                <a:xfrm>
                  <a:off x="9400339" y="1603676"/>
                  <a:ext cx="143297" cy="50778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38812B3C-04AC-4327-96CA-83E4DBAB3F6F}"/>
                    </a:ext>
                  </a:extLst>
                </p:cNvPr>
                <p:cNvSpPr/>
                <p:nvPr/>
              </p:nvSpPr>
              <p:spPr>
                <a:xfrm>
                  <a:off x="1168924" y="1260860"/>
                  <a:ext cx="8374712" cy="336466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77" name="사각형: 둥근 모서리 10">
                  <a:extLst>
                    <a:ext uri="{FF2B5EF4-FFF2-40B4-BE49-F238E27FC236}">
                      <a16:creationId xmlns:a16="http://schemas.microsoft.com/office/drawing/2014/main" id="{6A1991E3-BA8F-4E53-A61E-4786139AA2DB}"/>
                    </a:ext>
                  </a:extLst>
                </p:cNvPr>
                <p:cNvSpPr/>
                <p:nvPr/>
              </p:nvSpPr>
              <p:spPr>
                <a:xfrm>
                  <a:off x="2415979" y="1303576"/>
                  <a:ext cx="6736042" cy="25682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69172AA1-967D-4B11-829D-DCE32BA63704}"/>
                    </a:ext>
                  </a:extLst>
                </p:cNvPr>
                <p:cNvGrpSpPr/>
                <p:nvPr/>
              </p:nvGrpSpPr>
              <p:grpSpPr>
                <a:xfrm>
                  <a:off x="9311439" y="1326792"/>
                  <a:ext cx="45719" cy="208343"/>
                  <a:chOff x="11747500" y="1361416"/>
                  <a:chExt cx="45719" cy="208343"/>
                </a:xfrm>
              </p:grpSpPr>
              <p:sp>
                <p:nvSpPr>
                  <p:cNvPr id="200" name="타원 199">
                    <a:extLst>
                      <a:ext uri="{FF2B5EF4-FFF2-40B4-BE49-F238E27FC236}">
                        <a16:creationId xmlns:a16="http://schemas.microsoft.com/office/drawing/2014/main" id="{E04AD514-1D3E-4D0E-AF51-DA97D93A8A7C}"/>
                      </a:ext>
                    </a:extLst>
                  </p:cNvPr>
                  <p:cNvSpPr/>
                  <p:nvPr/>
                </p:nvSpPr>
                <p:spPr>
                  <a:xfrm>
                    <a:off x="11747500" y="1361416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u="sng">
                      <a:latin typeface="Yu Gothic" panose="020B0400000000000000" pitchFamily="34" charset="-128"/>
                    </a:endParaRPr>
                  </a:p>
                </p:txBody>
              </p:sp>
              <p:sp>
                <p:nvSpPr>
                  <p:cNvPr id="201" name="타원 200">
                    <a:extLst>
                      <a:ext uri="{FF2B5EF4-FFF2-40B4-BE49-F238E27FC236}">
                        <a16:creationId xmlns:a16="http://schemas.microsoft.com/office/drawing/2014/main" id="{5D3F5D0F-15AB-4D19-9D08-DA1DB20E5D91}"/>
                      </a:ext>
                    </a:extLst>
                  </p:cNvPr>
                  <p:cNvSpPr/>
                  <p:nvPr/>
                </p:nvSpPr>
                <p:spPr>
                  <a:xfrm>
                    <a:off x="11747500" y="1445646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u="sng">
                      <a:latin typeface="Yu Gothic" panose="020B0400000000000000" pitchFamily="34" charset="-128"/>
                    </a:endParaRPr>
                  </a:p>
                </p:txBody>
              </p:sp>
              <p:sp>
                <p:nvSpPr>
                  <p:cNvPr id="202" name="타원 201">
                    <a:extLst>
                      <a:ext uri="{FF2B5EF4-FFF2-40B4-BE49-F238E27FC236}">
                        <a16:creationId xmlns:a16="http://schemas.microsoft.com/office/drawing/2014/main" id="{1D30147D-0731-4C8C-BC45-B072C0B95CE9}"/>
                      </a:ext>
                    </a:extLst>
                  </p:cNvPr>
                  <p:cNvSpPr/>
                  <p:nvPr/>
                </p:nvSpPr>
                <p:spPr>
                  <a:xfrm>
                    <a:off x="11747500" y="1524040"/>
                    <a:ext cx="45719" cy="45719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u="sng">
                      <a:latin typeface="Yu Gothic" panose="020B0400000000000000" pitchFamily="34" charset="-128"/>
                    </a:endParaRPr>
                  </a:p>
                </p:txBody>
              </p:sp>
            </p:grp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7550C23F-02CF-4A47-92F9-9DA985A2B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27979" y="1318552"/>
                  <a:ext cx="0" cy="225710"/>
                </a:xfrm>
                <a:prstGeom prst="line">
                  <a:avLst/>
                </a:prstGeom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A950980E-A47C-44F3-A1DE-087524B7531A}"/>
                    </a:ext>
                  </a:extLst>
                </p:cNvPr>
                <p:cNvSpPr/>
                <p:nvPr/>
              </p:nvSpPr>
              <p:spPr>
                <a:xfrm>
                  <a:off x="1168923" y="1032874"/>
                  <a:ext cx="8374713" cy="238737"/>
                </a:xfrm>
                <a:prstGeom prst="rect">
                  <a:avLst/>
                </a:prstGeom>
                <a:solidFill>
                  <a:srgbClr val="BDD7EE"/>
                </a:solidFill>
                <a:ln w="6350">
                  <a:solidFill>
                    <a:srgbClr val="BDD7E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D3D337FA-C8CB-4C29-8236-222E359B95E5}"/>
                    </a:ext>
                  </a:extLst>
                </p:cNvPr>
                <p:cNvGrpSpPr/>
                <p:nvPr/>
              </p:nvGrpSpPr>
              <p:grpSpPr>
                <a:xfrm>
                  <a:off x="1253262" y="1354807"/>
                  <a:ext cx="229195" cy="176029"/>
                  <a:chOff x="1559149" y="275862"/>
                  <a:chExt cx="229195" cy="176029"/>
                </a:xfrm>
              </p:grpSpPr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97B16984-DDAA-4156-8BF8-A4D778315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9149" y="365125"/>
                    <a:ext cx="229195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6EEFC290-0526-41A5-8E21-7F915DE192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59149" y="275862"/>
                    <a:ext cx="114597" cy="89263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51E35FF3-5837-4C45-B87D-8018C52B4F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9149" y="365125"/>
                    <a:ext cx="114597" cy="86766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" name="그룹 181">
                  <a:extLst>
                    <a:ext uri="{FF2B5EF4-FFF2-40B4-BE49-F238E27FC236}">
                      <a16:creationId xmlns:a16="http://schemas.microsoft.com/office/drawing/2014/main" id="{53CDDFCD-4845-4818-973B-F66BD33274FA}"/>
                    </a:ext>
                  </a:extLst>
                </p:cNvPr>
                <p:cNvGrpSpPr/>
                <p:nvPr/>
              </p:nvGrpSpPr>
              <p:grpSpPr>
                <a:xfrm rot="10800000">
                  <a:off x="1538489" y="1361157"/>
                  <a:ext cx="229195" cy="176029"/>
                  <a:chOff x="1559149" y="275862"/>
                  <a:chExt cx="229195" cy="176029"/>
                </a:xfrm>
              </p:grpSpPr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CC6DCC4F-4C84-43D7-99D3-BADAF9C7B1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9149" y="365125"/>
                    <a:ext cx="229195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2D20C818-732D-4918-BF92-DFB7406B5E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59149" y="275862"/>
                    <a:ext cx="114597" cy="89263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471E9B7D-3008-4129-8E07-7CE4511DE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59149" y="365125"/>
                    <a:ext cx="114597" cy="86766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그룹 182">
                  <a:extLst>
                    <a:ext uri="{FF2B5EF4-FFF2-40B4-BE49-F238E27FC236}">
                      <a16:creationId xmlns:a16="http://schemas.microsoft.com/office/drawing/2014/main" id="{6EB0F426-9510-4C1B-909F-86DFC109571D}"/>
                    </a:ext>
                  </a:extLst>
                </p:cNvPr>
                <p:cNvGrpSpPr/>
                <p:nvPr/>
              </p:nvGrpSpPr>
              <p:grpSpPr>
                <a:xfrm>
                  <a:off x="1850807" y="1354008"/>
                  <a:ext cx="231401" cy="198494"/>
                  <a:chOff x="4280518" y="1358624"/>
                  <a:chExt cx="296752" cy="254552"/>
                </a:xfrm>
              </p:grpSpPr>
              <p:sp>
                <p:nvSpPr>
                  <p:cNvPr id="191" name="타원 190">
                    <a:extLst>
                      <a:ext uri="{FF2B5EF4-FFF2-40B4-BE49-F238E27FC236}">
                        <a16:creationId xmlns:a16="http://schemas.microsoft.com/office/drawing/2014/main" id="{A7854D33-4E49-40A1-B3FB-DD63256DBB12}"/>
                      </a:ext>
                    </a:extLst>
                  </p:cNvPr>
                  <p:cNvSpPr/>
                  <p:nvPr/>
                </p:nvSpPr>
                <p:spPr>
                  <a:xfrm>
                    <a:off x="4280518" y="1358624"/>
                    <a:ext cx="254552" cy="254552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u="sng">
                      <a:latin typeface="Yu Gothic" panose="020B0400000000000000" pitchFamily="34" charset="-128"/>
                    </a:endParaRPr>
                  </a:p>
                </p:txBody>
              </p:sp>
              <p:sp>
                <p:nvSpPr>
                  <p:cNvPr id="192" name="직사각형 191">
                    <a:extLst>
                      <a:ext uri="{FF2B5EF4-FFF2-40B4-BE49-F238E27FC236}">
                        <a16:creationId xmlns:a16="http://schemas.microsoft.com/office/drawing/2014/main" id="{77FC07A2-F3CC-4B18-890D-FF91DEA1155E}"/>
                      </a:ext>
                    </a:extLst>
                  </p:cNvPr>
                  <p:cNvSpPr/>
                  <p:nvPr/>
                </p:nvSpPr>
                <p:spPr>
                  <a:xfrm>
                    <a:off x="4487688" y="1436285"/>
                    <a:ext cx="89582" cy="908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u="sng">
                      <a:latin typeface="Yu Gothic" panose="020B0400000000000000" pitchFamily="34" charset="-128"/>
                    </a:endParaRPr>
                  </a:p>
                </p:txBody>
              </p:sp>
              <p:sp>
                <p:nvSpPr>
                  <p:cNvPr id="193" name="이등변 삼각형 192">
                    <a:extLst>
                      <a:ext uri="{FF2B5EF4-FFF2-40B4-BE49-F238E27FC236}">
                        <a16:creationId xmlns:a16="http://schemas.microsoft.com/office/drawing/2014/main" id="{229CB4D0-7CE7-43D0-BDBC-A4955BF25134}"/>
                      </a:ext>
                    </a:extLst>
                  </p:cNvPr>
                  <p:cNvSpPr/>
                  <p:nvPr/>
                </p:nvSpPr>
                <p:spPr>
                  <a:xfrm>
                    <a:off x="4475375" y="1382129"/>
                    <a:ext cx="75857" cy="75857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u="sng">
                      <a:latin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184" name="화살표: 아래쪽 17">
                  <a:extLst>
                    <a:ext uri="{FF2B5EF4-FFF2-40B4-BE49-F238E27FC236}">
                      <a16:creationId xmlns:a16="http://schemas.microsoft.com/office/drawing/2014/main" id="{D96999A2-5D0A-4CF7-BA55-1D2B11CC0D56}"/>
                    </a:ext>
                  </a:extLst>
                </p:cNvPr>
                <p:cNvSpPr/>
                <p:nvPr/>
              </p:nvSpPr>
              <p:spPr>
                <a:xfrm rot="10800000">
                  <a:off x="2149337" y="1326792"/>
                  <a:ext cx="221209" cy="214794"/>
                </a:xfrm>
                <a:prstGeom prst="downArrow">
                  <a:avLst>
                    <a:gd name="adj1" fmla="val 75004"/>
                    <a:gd name="adj2" fmla="val 58584"/>
                  </a:avLst>
                </a:prstGeom>
                <a:solidFill>
                  <a:schemeClr val="bg1"/>
                </a:solidFill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85" name="사각형: 둥근 모서리 18">
                  <a:extLst>
                    <a:ext uri="{FF2B5EF4-FFF2-40B4-BE49-F238E27FC236}">
                      <a16:creationId xmlns:a16="http://schemas.microsoft.com/office/drawing/2014/main" id="{7ACA9A74-105F-417D-89A1-C6D3BBB5ADFE}"/>
                    </a:ext>
                  </a:extLst>
                </p:cNvPr>
                <p:cNvSpPr/>
                <p:nvPr/>
              </p:nvSpPr>
              <p:spPr>
                <a:xfrm>
                  <a:off x="1253261" y="1071465"/>
                  <a:ext cx="1636527" cy="214795"/>
                </a:xfrm>
                <a:prstGeom prst="roundRect">
                  <a:avLst>
                    <a:gd name="adj" fmla="val 2762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grpSp>
              <p:nvGrpSpPr>
                <p:cNvPr id="186" name="그룹 185">
                  <a:extLst>
                    <a:ext uri="{FF2B5EF4-FFF2-40B4-BE49-F238E27FC236}">
                      <a16:creationId xmlns:a16="http://schemas.microsoft.com/office/drawing/2014/main" id="{8F6309A6-58F5-468E-93E7-B52E700B9CB1}"/>
                    </a:ext>
                  </a:extLst>
                </p:cNvPr>
                <p:cNvGrpSpPr/>
                <p:nvPr/>
              </p:nvGrpSpPr>
              <p:grpSpPr>
                <a:xfrm>
                  <a:off x="2731111" y="1136325"/>
                  <a:ext cx="6809689" cy="149935"/>
                  <a:chOff x="3333091" y="1136325"/>
                  <a:chExt cx="6809689" cy="149935"/>
                </a:xfrm>
              </p:grpSpPr>
              <p:sp>
                <p:nvSpPr>
                  <p:cNvPr id="189" name="사각형: 둥근 모서리 22">
                    <a:extLst>
                      <a:ext uri="{FF2B5EF4-FFF2-40B4-BE49-F238E27FC236}">
                        <a16:creationId xmlns:a16="http://schemas.microsoft.com/office/drawing/2014/main" id="{41B83261-7C01-4159-90C8-9FAF2A1FC00E}"/>
                      </a:ext>
                    </a:extLst>
                  </p:cNvPr>
                  <p:cNvSpPr/>
                  <p:nvPr/>
                </p:nvSpPr>
                <p:spPr>
                  <a:xfrm>
                    <a:off x="3333091" y="1152525"/>
                    <a:ext cx="311818" cy="13373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u="sng" dirty="0">
                      <a:latin typeface="Yu Gothic" panose="020B0400000000000000" pitchFamily="34" charset="-128"/>
                    </a:endParaRPr>
                  </a:p>
                </p:txBody>
              </p:sp>
              <p:sp>
                <p:nvSpPr>
                  <p:cNvPr id="190" name="사각형: 둥근 모서리 23">
                    <a:extLst>
                      <a:ext uri="{FF2B5EF4-FFF2-40B4-BE49-F238E27FC236}">
                        <a16:creationId xmlns:a16="http://schemas.microsoft.com/office/drawing/2014/main" id="{D53C8834-9E05-420D-AA72-E029500D6C47}"/>
                      </a:ext>
                    </a:extLst>
                  </p:cNvPr>
                  <p:cNvSpPr/>
                  <p:nvPr/>
                </p:nvSpPr>
                <p:spPr>
                  <a:xfrm>
                    <a:off x="3491796" y="1136325"/>
                    <a:ext cx="6650984" cy="143047"/>
                  </a:xfrm>
                  <a:prstGeom prst="roundRect">
                    <a:avLst>
                      <a:gd name="adj" fmla="val 27628"/>
                    </a:avLst>
                  </a:prstGeom>
                  <a:solidFill>
                    <a:srgbClr val="BDD7E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351" u="sng" dirty="0">
                      <a:latin typeface="Yu Gothic" panose="020B0400000000000000" pitchFamily="34" charset="-128"/>
                    </a:endParaRPr>
                  </a:p>
                </p:txBody>
              </p:sp>
            </p:grpSp>
            <p:sp>
              <p:nvSpPr>
                <p:cNvPr id="187" name="사각형: 둥근 모서리 20">
                  <a:extLst>
                    <a:ext uri="{FF2B5EF4-FFF2-40B4-BE49-F238E27FC236}">
                      <a16:creationId xmlns:a16="http://schemas.microsoft.com/office/drawing/2014/main" id="{39AE5E5E-50B3-4106-A18D-69ECC80E09BF}"/>
                    </a:ext>
                  </a:extLst>
                </p:cNvPr>
                <p:cNvSpPr/>
                <p:nvPr/>
              </p:nvSpPr>
              <p:spPr>
                <a:xfrm>
                  <a:off x="1209011" y="1152525"/>
                  <a:ext cx="114597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88" name="사각형: 둥근 모서리 21">
                  <a:extLst>
                    <a:ext uri="{FF2B5EF4-FFF2-40B4-BE49-F238E27FC236}">
                      <a16:creationId xmlns:a16="http://schemas.microsoft.com/office/drawing/2014/main" id="{F76AE050-E637-4043-BC10-81BCA5024421}"/>
                    </a:ext>
                  </a:extLst>
                </p:cNvPr>
                <p:cNvSpPr/>
                <p:nvPr/>
              </p:nvSpPr>
              <p:spPr>
                <a:xfrm>
                  <a:off x="1168922" y="1085849"/>
                  <a:ext cx="82700" cy="186122"/>
                </a:xfrm>
                <a:prstGeom prst="roundRect">
                  <a:avLst>
                    <a:gd name="adj" fmla="val 46167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51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8733A2BE-E44E-42AE-BB34-F2880B1C2CC1}"/>
                  </a:ext>
                </a:extLst>
              </p:cNvPr>
              <p:cNvSpPr/>
              <p:nvPr/>
            </p:nvSpPr>
            <p:spPr>
              <a:xfrm>
                <a:off x="3820507" y="828317"/>
                <a:ext cx="4605413" cy="3053536"/>
              </a:xfrm>
              <a:prstGeom prst="rect">
                <a:avLst/>
              </a:prstGeom>
              <a:noFill/>
              <a:ln>
                <a:solidFill>
                  <a:srgbClr val="BDD7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1351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121" name="TextBox 10"/>
            <p:cNvSpPr txBox="1"/>
            <p:nvPr/>
          </p:nvSpPr>
          <p:spPr bwMode="auto">
            <a:xfrm>
              <a:off x="1418839" y="480938"/>
              <a:ext cx="2630218" cy="386288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ja-JP" altLang="en-US" sz="1200" b="1" dirty="0">
                  <a:solidFill>
                    <a:srgbClr val="1C7DE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ファンディング画面</a:t>
              </a:r>
              <a:endParaRPr lang="en-US" altLang="ko-KR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2746AD7-21C8-4526-B51F-D20E5C8C2181}"/>
                </a:ext>
              </a:extLst>
            </p:cNvPr>
            <p:cNvSpPr/>
            <p:nvPr/>
          </p:nvSpPr>
          <p:spPr>
            <a:xfrm>
              <a:off x="0" y="757937"/>
              <a:ext cx="8374712" cy="5084716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latin typeface="Yu Gothic" panose="020B0400000000000000" pitchFamily="34" charset="-128"/>
              </a:endParaRP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5633" y="232634"/>
              <a:ext cx="8374712" cy="5610018"/>
              <a:chOff x="1168924" y="1071467"/>
              <a:chExt cx="8374712" cy="5610018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146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162" name="이등변 삼각형 161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153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154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7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158" name="사각형: 둥근 모서리 22">
                <a:extLst>
                  <a:ext uri="{FF2B5EF4-FFF2-40B4-BE49-F238E27FC236}">
                    <a16:creationId xmlns:a16="http://schemas.microsoft.com/office/drawing/2014/main" id="{41B83261-7C01-4159-90C8-9FAF2A1FC00E}"/>
                  </a:ext>
                </a:extLst>
              </p:cNvPr>
              <p:cNvSpPr/>
              <p:nvPr/>
            </p:nvSpPr>
            <p:spPr>
              <a:xfrm>
                <a:off x="2731111" y="1152525"/>
                <a:ext cx="311818" cy="1337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156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5632" y="194044"/>
              <a:ext cx="8374713" cy="5648611"/>
            </a:xfrm>
            <a:prstGeom prst="rect">
              <a:avLst/>
            </a:prstGeom>
            <a:noFill/>
            <a:ln>
              <a:solidFill>
                <a:srgbClr val="BDD7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Yu Gothic" panose="020B0400000000000000" pitchFamily="34" charset="-128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-3094" y="763715"/>
              <a:ext cx="1695055" cy="5075442"/>
              <a:chOff x="161336" y="1629355"/>
              <a:chExt cx="1695055" cy="5086753"/>
            </a:xfrm>
          </p:grpSpPr>
          <p:sp>
            <p:nvSpPr>
              <p:cNvPr id="142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048FE29-A2AA-43E5-A60D-7EBCCCB92A10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61337" y="1629355"/>
                <a:ext cx="1695054" cy="5086753"/>
              </a:xfrm>
              <a:prstGeom prst="rect">
                <a:avLst/>
              </a:prstGeom>
              <a:solidFill>
                <a:srgbClr val="2E75B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IndieSponser</a:t>
                </a:r>
                <a:endParaRPr lang="en-US" sz="12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  <a:p>
                <a:pPr algn="ctr"/>
                <a:endParaRPr lang="en-US" sz="9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43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048FE29-A2AA-43E5-A60D-7EBCCCB92A1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61336" y="2172456"/>
                <a:ext cx="1695055" cy="94243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JPG(Logo</a:t>
                </a:r>
                <a:r>
                  <a:rPr lang="en-US" sz="1050" dirty="0">
                    <a:solidFill>
                      <a:srgbClr val="5F5F5F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)</a:t>
                </a:r>
              </a:p>
            </p:txBody>
          </p:sp>
        </p:grpSp>
        <p:sp>
          <p:nvSpPr>
            <p:cNvPr id="126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-2869" y="5040842"/>
              <a:ext cx="1694830" cy="41279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ログアウト</a:t>
              </a:r>
              <a:endParaRPr lang="en-US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-3798" y="3359666"/>
              <a:ext cx="1695759" cy="412793"/>
              <a:chOff x="160632" y="3114275"/>
              <a:chExt cx="1695759" cy="412793"/>
            </a:xfrm>
          </p:grpSpPr>
          <p:sp>
            <p:nvSpPr>
              <p:cNvPr id="140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60632" y="3114275"/>
                <a:ext cx="1695759" cy="4127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掲示板管理</a:t>
                </a:r>
                <a:endParaRPr 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5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-3798" y="3772459"/>
              <a:ext cx="1695759" cy="412793"/>
              <a:chOff x="160632" y="3114275"/>
              <a:chExt cx="1695759" cy="412793"/>
            </a:xfrm>
          </p:grpSpPr>
          <p:sp>
            <p:nvSpPr>
              <p:cNvPr id="138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60632" y="3114275"/>
                <a:ext cx="1695759" cy="4127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カスタマーセンター管理</a:t>
                </a:r>
                <a:endParaRPr 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3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9" name="그룹 128"/>
            <p:cNvGrpSpPr/>
            <p:nvPr/>
          </p:nvGrpSpPr>
          <p:grpSpPr>
            <a:xfrm>
              <a:off x="-3798" y="4185252"/>
              <a:ext cx="1695759" cy="412793"/>
              <a:chOff x="160632" y="3114275"/>
              <a:chExt cx="1695759" cy="412793"/>
            </a:xfrm>
          </p:grpSpPr>
          <p:sp>
            <p:nvSpPr>
              <p:cNvPr id="136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60632" y="3114275"/>
                <a:ext cx="1695759" cy="4127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創作者管理</a:t>
                </a:r>
                <a:endParaRPr 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37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-3798" y="4598045"/>
              <a:ext cx="1695759" cy="412793"/>
              <a:chOff x="160632" y="3114275"/>
              <a:chExt cx="1695759" cy="412793"/>
            </a:xfrm>
          </p:grpSpPr>
          <p:sp>
            <p:nvSpPr>
              <p:cNvPr id="134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160632" y="3114275"/>
                <a:ext cx="1695759" cy="412793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管理者管理</a:t>
                </a:r>
                <a:endParaRPr 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1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4C13390-B103-4452-85BD-2C98F29CE91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216" y="2620755"/>
              <a:ext cx="1695759" cy="70284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43" indent="-171443">
                <a:buFont typeface="Arial" panose="020B0604020202020204" pitchFamily="34" charset="0"/>
                <a:buChar char="•"/>
              </a:pPr>
              <a:r>
                <a:rPr lang="ja-JP" altLang="en-US" sz="900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会員照会</a:t>
              </a:r>
              <a:endParaRPr lang="en-US" altLang="ko-KR" sz="9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  <a:p>
              <a:pPr marL="171443" indent="-171443">
                <a:buFont typeface="Arial" panose="020B0604020202020204" pitchFamily="34" charset="0"/>
                <a:buChar char="•"/>
              </a:pPr>
              <a:r>
                <a:rPr lang="ja-JP" altLang="en-US" sz="900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後援管理</a:t>
              </a:r>
              <a:endParaRPr lang="en-US" altLang="ko-KR" sz="9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  <a:p>
              <a:pPr marL="171443" indent="-171443">
                <a:buFont typeface="Arial" panose="020B0604020202020204" pitchFamily="34" charset="0"/>
                <a:buChar char="•"/>
              </a:pPr>
              <a:r>
                <a:rPr lang="ja-JP" altLang="en-US" sz="900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会員通計</a:t>
              </a:r>
              <a:endParaRPr lang="en-US" sz="9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32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-3798" y="2248635"/>
              <a:ext cx="1695759" cy="41279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会員管理</a:t>
              </a:r>
              <a:endParaRPr lang="en-US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33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CA12895-8FE5-48E0-91B5-462DCF5051E8}"/>
                </a:ext>
              </a:extLst>
            </p:cNvPr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>
              <a:off x="1399983" y="2399965"/>
              <a:ext cx="179056" cy="89116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6" name="TextBox 10"/>
          <p:cNvSpPr txBox="1"/>
          <p:nvPr/>
        </p:nvSpPr>
        <p:spPr bwMode="auto">
          <a:xfrm>
            <a:off x="393001" y="47021"/>
            <a:ext cx="2810847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Admin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99" name="액자 98"/>
          <p:cNvSpPr/>
          <p:nvPr/>
        </p:nvSpPr>
        <p:spPr>
          <a:xfrm>
            <a:off x="2067466" y="1335065"/>
            <a:ext cx="2816883" cy="231245"/>
          </a:xfrm>
          <a:prstGeom prst="frame">
            <a:avLst>
              <a:gd name="adj1" fmla="val 12500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064845" y="1315174"/>
            <a:ext cx="10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Search...</a:t>
            </a:r>
            <a:endParaRPr lang="ko-KR" altLang="en-US" sz="10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04D2B73-2E50-46CB-AB99-E89282D12E99}"/>
              </a:ext>
            </a:extLst>
          </p:cNvPr>
          <p:cNvCxnSpPr/>
          <p:nvPr/>
        </p:nvCxnSpPr>
        <p:spPr>
          <a:xfrm>
            <a:off x="2628682" y="2456421"/>
            <a:ext cx="0" cy="220991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A696B17F-3799-4A09-8F97-444788E4DC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64961" y="1602602"/>
            <a:ext cx="5047782" cy="278539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1" tIns="45720" rIns="22860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39481"/>
              </p:ext>
            </p:extLst>
          </p:nvPr>
        </p:nvGraphicFramePr>
        <p:xfrm>
          <a:off x="1683057" y="1685692"/>
          <a:ext cx="4811589" cy="250493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5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8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お名前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/>
                        <a:t>ＩＤ</a:t>
                      </a:r>
                      <a:r>
                        <a:rPr lang="en-US" altLang="ko-KR" sz="900" dirty="0"/>
                        <a:t>(</a:t>
                      </a:r>
                      <a:r>
                        <a:rPr lang="en-US" altLang="ko-KR" sz="900" dirty="0" err="1"/>
                        <a:t>E_mail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r>
                        <a:rPr lang="ja-JP" altLang="en-US" sz="900" dirty="0"/>
                        <a:t>生年月日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電話番号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後援</a:t>
                      </a:r>
                      <a:endParaRPr lang="en-US" altLang="ja-JP" sz="900" dirty="0"/>
                    </a:p>
                    <a:p>
                      <a:pPr algn="ctr" latinLnBrk="1"/>
                      <a:r>
                        <a:rPr lang="ja-JP" altLang="en-US" sz="900" dirty="0"/>
                        <a:t>金額</a:t>
                      </a:r>
                      <a:endParaRPr lang="en-US" altLang="ko-KR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創作者権限</a:t>
                      </a:r>
                      <a:endParaRPr lang="en-US" altLang="ko-KR" sz="9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cat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hlinkClick r:id="rId19"/>
                        </a:rPr>
                        <a:t>TakeALook@naver.com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960216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010-1324-0324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￥</a:t>
                      </a:r>
                      <a:r>
                        <a:rPr lang="en-US" altLang="ko-KR" sz="900" dirty="0"/>
                        <a:t> 1000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○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dog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hlinkClick r:id="rId20"/>
                        </a:rPr>
                        <a:t>Normal@naver.com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661230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010-3322-4414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￥</a:t>
                      </a:r>
                      <a:r>
                        <a:rPr lang="en-US" altLang="ko-KR" sz="900" dirty="0"/>
                        <a:t> 2000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X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cow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hlinkClick r:id="rId21"/>
                        </a:rPr>
                        <a:t>ajjarago@gnde.why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940618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010-4444-7777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￥</a:t>
                      </a:r>
                      <a:r>
                        <a:rPr lang="ko-KR" altLang="en-US" sz="900" baseline="0" dirty="0"/>
                        <a:t> </a:t>
                      </a:r>
                      <a:r>
                        <a:rPr lang="en-US" altLang="ko-KR" sz="900" dirty="0"/>
                        <a:t>7000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△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3664E69C-1758-4B15-984B-072A7F75B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94163"/>
              </p:ext>
            </p:extLst>
          </p:nvPr>
        </p:nvGraphicFramePr>
        <p:xfrm>
          <a:off x="2814900" y="4555003"/>
          <a:ext cx="2478848" cy="2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5355757" y="4646538"/>
            <a:ext cx="158918" cy="7811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110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9DFBD38-075C-4BFA-97B3-DAE0ACC08403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2572619" y="4659597"/>
            <a:ext cx="154254" cy="7581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2497594" y="4480958"/>
            <a:ext cx="3115964" cy="39504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2419037" y="4431030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85634" y="2376995"/>
            <a:ext cx="1376340" cy="76156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207" name="타원 206"/>
          <p:cNvSpPr/>
          <p:nvPr/>
        </p:nvSpPr>
        <p:spPr>
          <a:xfrm>
            <a:off x="3346" y="2280668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02946" y="2157990"/>
            <a:ext cx="485507" cy="323318"/>
            <a:chOff x="2012090" y="2320440"/>
            <a:chExt cx="485507" cy="323318"/>
          </a:xfrm>
        </p:grpSpPr>
        <p:sp>
          <p:nvSpPr>
            <p:cNvPr id="208" name="직사각형 207"/>
            <p:cNvSpPr/>
            <p:nvPr/>
          </p:nvSpPr>
          <p:spPr>
            <a:xfrm>
              <a:off x="2109440" y="2392449"/>
              <a:ext cx="388157" cy="251309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latin typeface="Yu Gothic" panose="020B0400000000000000" pitchFamily="34" charset="-128"/>
              </a:endParaRPr>
            </a:p>
          </p:txBody>
        </p:sp>
        <p:sp>
          <p:nvSpPr>
            <p:cNvPr id="210" name="타원 209"/>
            <p:cNvSpPr/>
            <p:nvPr/>
          </p:nvSpPr>
          <p:spPr>
            <a:xfrm>
              <a:off x="2012090" y="2320440"/>
              <a:ext cx="148118" cy="155705"/>
            </a:xfrm>
            <a:prstGeom prst="ellipse">
              <a:avLst/>
            </a:prstGeom>
            <a:solidFill>
              <a:srgbClr val="F076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3</a:t>
              </a:r>
              <a:endParaRPr lang="ko-KR" altLang="en-US" sz="1200" dirty="0">
                <a:latin typeface="Yu Gothic" panose="020B0400000000000000" pitchFamily="34" charset="-128"/>
              </a:endParaRPr>
            </a:p>
          </p:txBody>
        </p:sp>
      </p:grpSp>
      <p:sp>
        <p:nvSpPr>
          <p:cNvPr id="211" name="직사각형 210"/>
          <p:cNvSpPr/>
          <p:nvPr/>
        </p:nvSpPr>
        <p:spPr>
          <a:xfrm>
            <a:off x="5979905" y="1697187"/>
            <a:ext cx="527968" cy="165778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658019" y="1639875"/>
            <a:ext cx="4941577" cy="253677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215" name="타원 214"/>
          <p:cNvSpPr/>
          <p:nvPr/>
        </p:nvSpPr>
        <p:spPr>
          <a:xfrm>
            <a:off x="1602068" y="1577331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213" name="타원 212"/>
          <p:cNvSpPr/>
          <p:nvPr/>
        </p:nvSpPr>
        <p:spPr>
          <a:xfrm>
            <a:off x="5913452" y="1591083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graphicFrame>
        <p:nvGraphicFramePr>
          <p:cNvPr id="216" name="표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04278"/>
              </p:ext>
            </p:extLst>
          </p:nvPr>
        </p:nvGraphicFramePr>
        <p:xfrm>
          <a:off x="6865374" y="889979"/>
          <a:ext cx="2204984" cy="403499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288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5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Description(</a:t>
                      </a:r>
                      <a:r>
                        <a:rPr lang="ja-JP" altLang="en-US" sz="1400" dirty="0"/>
                        <a:t>画面の説明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会員管理メニューをクリックすると、詳細メニューを表示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9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現在登録されている会員の登録手順、名前、</a:t>
                      </a:r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ID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、後援した金額、電話番号などを出力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名前をクリックすると、該当会員の詳細情報ページに移動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0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現在のページから次のページへ移る</a:t>
                      </a:r>
                      <a:br>
                        <a:rPr lang="ja-JP" altLang="en-US" sz="10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数字をクリックすると該当ページに移動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10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90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○ </a:t>
                      </a:r>
                      <a:r>
                        <a:rPr lang="en-US" altLang="ko-KR" sz="10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創作者権限が生きているアカウント</a:t>
                      </a:r>
                      <a:endParaRPr lang="en-US" altLang="ja-JP" sz="1000" b="0" i="0" kern="1200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X :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一般会員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△ </a:t>
                      </a:r>
                      <a:r>
                        <a:rPr lang="en-US" altLang="ko-KR" sz="10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創作者の権限が剥奪されたアカウント</a:t>
                      </a:r>
                      <a:endParaRPr lang="ko-KR" altLang="en-US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7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特異事項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943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6" name="모서리가 둥근 직사각형 255"/>
          <p:cNvSpPr/>
          <p:nvPr/>
        </p:nvSpPr>
        <p:spPr>
          <a:xfrm>
            <a:off x="1547665" y="1322445"/>
            <a:ext cx="317888" cy="2411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grpSp>
        <p:nvGrpSpPr>
          <p:cNvPr id="257" name="그룹 256"/>
          <p:cNvGrpSpPr/>
          <p:nvPr/>
        </p:nvGrpSpPr>
        <p:grpSpPr>
          <a:xfrm>
            <a:off x="1622288" y="1367931"/>
            <a:ext cx="175434" cy="133952"/>
            <a:chOff x="408898" y="2111604"/>
            <a:chExt cx="198879" cy="168545"/>
          </a:xfrm>
          <a:solidFill>
            <a:schemeClr val="bg1"/>
          </a:solidFill>
        </p:grpSpPr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F7300AC1-86DF-4662-90FE-2F14BCB71DBA}"/>
                </a:ext>
              </a:extLst>
            </p:cNvPr>
            <p:cNvCxnSpPr/>
            <p:nvPr/>
          </p:nvCxnSpPr>
          <p:spPr>
            <a:xfrm>
              <a:off x="409814" y="2280149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61" name="TextBox 10"/>
          <p:cNvSpPr txBox="1"/>
          <p:nvPr/>
        </p:nvSpPr>
        <p:spPr bwMode="auto">
          <a:xfrm>
            <a:off x="1796912" y="482130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会員画面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113" name="사각형: 둥근 모서리 21">
            <a:extLst>
              <a:ext uri="{FF2B5EF4-FFF2-40B4-BE49-F238E27FC236}">
                <a16:creationId xmlns:a16="http://schemas.microsoft.com/office/drawing/2014/main" id="{F76AE050-E637-4043-BC10-81BCA5024421}"/>
              </a:ext>
            </a:extLst>
          </p:cNvPr>
          <p:cNvSpPr/>
          <p:nvPr/>
        </p:nvSpPr>
        <p:spPr>
          <a:xfrm>
            <a:off x="113555" y="912457"/>
            <a:ext cx="66026" cy="133464"/>
          </a:xfrm>
          <a:prstGeom prst="roundRect">
            <a:avLst>
              <a:gd name="adj" fmla="val 46167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>
              <a:latin typeface="Yu Gothic" panose="020B0400000000000000" pitchFamily="34" charset="-128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50980E-A47C-44F3-A1DE-087524B7531A}"/>
              </a:ext>
            </a:extLst>
          </p:cNvPr>
          <p:cNvSpPr/>
          <p:nvPr/>
        </p:nvSpPr>
        <p:spPr>
          <a:xfrm>
            <a:off x="113556" y="874469"/>
            <a:ext cx="6686194" cy="1711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>
              <a:latin typeface="Yu Gothic" panose="020B0400000000000000" pitchFamily="34" charset="-128"/>
            </a:endParaRPr>
          </a:p>
        </p:txBody>
      </p:sp>
      <p:sp>
        <p:nvSpPr>
          <p:cNvPr id="115" name="사각형: 둥근 모서리 23">
            <a:extLst>
              <a:ext uri="{FF2B5EF4-FFF2-40B4-BE49-F238E27FC236}">
                <a16:creationId xmlns:a16="http://schemas.microsoft.com/office/drawing/2014/main" id="{D53C8834-9E05-420D-AA72-E029500D6C47}"/>
              </a:ext>
            </a:extLst>
          </p:cNvPr>
          <p:cNvSpPr/>
          <p:nvPr/>
        </p:nvSpPr>
        <p:spPr>
          <a:xfrm>
            <a:off x="1485248" y="912457"/>
            <a:ext cx="928290" cy="133464"/>
          </a:xfrm>
          <a:prstGeom prst="roundRect">
            <a:avLst>
              <a:gd name="adj" fmla="val 27628"/>
            </a:avLst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>
              <a:latin typeface="Yu Gothic" panose="020B0400000000000000" pitchFamily="34" charset="-128"/>
            </a:endParaRPr>
          </a:p>
        </p:txBody>
      </p:sp>
      <p:sp>
        <p:nvSpPr>
          <p:cNvPr id="116" name="사각형: 둥근 모서리 18">
            <a:extLst>
              <a:ext uri="{FF2B5EF4-FFF2-40B4-BE49-F238E27FC236}">
                <a16:creationId xmlns:a16="http://schemas.microsoft.com/office/drawing/2014/main" id="{7ACA9A74-105F-417D-89A1-C6D3BBB5ADFE}"/>
              </a:ext>
            </a:extLst>
          </p:cNvPr>
          <p:cNvSpPr/>
          <p:nvPr/>
        </p:nvSpPr>
        <p:spPr>
          <a:xfrm>
            <a:off x="180889" y="911036"/>
            <a:ext cx="1306569" cy="154025"/>
          </a:xfrm>
          <a:prstGeom prst="roundRect">
            <a:avLst>
              <a:gd name="adj" fmla="val 27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>
              <a:latin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981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 txBox="1"/>
          <p:nvPr/>
        </p:nvSpPr>
        <p:spPr bwMode="auto">
          <a:xfrm>
            <a:off x="393001" y="47021"/>
            <a:ext cx="273883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Admin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grpSp>
        <p:nvGrpSpPr>
          <p:cNvPr id="284" name="그룹 283"/>
          <p:cNvGrpSpPr/>
          <p:nvPr/>
        </p:nvGrpSpPr>
        <p:grpSpPr>
          <a:xfrm>
            <a:off x="103710" y="874469"/>
            <a:ext cx="6696041" cy="4050497"/>
            <a:chOff x="103707" y="1203597"/>
            <a:chExt cx="6412510" cy="5012710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82746AD7-21C8-4526-B51F-D20E5C8C2181}"/>
                </a:ext>
              </a:extLst>
            </p:cNvPr>
            <p:cNvSpPr/>
            <p:nvPr/>
          </p:nvSpPr>
          <p:spPr>
            <a:xfrm>
              <a:off x="107504" y="1704012"/>
              <a:ext cx="6403079" cy="4512293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latin typeface="Yu Gothic" panose="020B0400000000000000" pitchFamily="34" charset="-128"/>
              </a:endParaRPr>
            </a:p>
          </p:txBody>
        </p: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113135" y="1203597"/>
              <a:ext cx="6403081" cy="5012707"/>
              <a:chOff x="1168922" y="1032873"/>
              <a:chExt cx="8374714" cy="5648612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309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34" name="타원 333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3"/>
                <a:ext cx="8374713" cy="2387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329" name="직선 연결선 328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직선 연결선 330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그룹 313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326" name="직선 연결선 325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직선 연결선 326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직선 연결선 327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25" name="이등변 삼각형 324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316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317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085849"/>
                <a:ext cx="1318627" cy="200411"/>
                <a:chOff x="3333091" y="1085849"/>
                <a:chExt cx="1318627" cy="200411"/>
              </a:xfrm>
            </p:grpSpPr>
            <p:sp>
              <p:nvSpPr>
                <p:cNvPr id="321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22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89000" y="1085849"/>
                  <a:ext cx="1162718" cy="186122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319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320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113137" y="1203601"/>
              <a:ext cx="6403080" cy="5012706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Yu Gothic" panose="020B0400000000000000" pitchFamily="34" charset="-128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104410" y="1708745"/>
              <a:ext cx="1295993" cy="4504064"/>
              <a:chOff x="161336" y="1629353"/>
              <a:chExt cx="1695055" cy="5086754"/>
            </a:xfrm>
          </p:grpSpPr>
          <p:sp>
            <p:nvSpPr>
              <p:cNvPr id="305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048FE29-A2AA-43E5-A60D-7EBCCCB92A10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61337" y="1629353"/>
                <a:ext cx="1695054" cy="5086754"/>
              </a:xfrm>
              <a:prstGeom prst="rect">
                <a:avLst/>
              </a:prstGeom>
              <a:solidFill>
                <a:srgbClr val="2E75B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IndieSponser</a:t>
                </a:r>
                <a:endParaRPr lang="en-US" sz="12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  <a:p>
                <a:pPr algn="ctr"/>
                <a:endParaRPr lang="en-US" sz="900" dirty="0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06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048FE29-A2AA-43E5-A60D-7EBCCCB92A10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61336" y="2172457"/>
                <a:ext cx="1695055" cy="567373"/>
              </a:xfrm>
              <a:prstGeom prst="rect">
                <a:avLst/>
              </a:prstGeom>
              <a:solidFill>
                <a:srgbClr val="0E3F7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JPG(Logo)</a:t>
                </a:r>
              </a:p>
            </p:txBody>
          </p:sp>
        </p:grpSp>
        <p:sp>
          <p:nvSpPr>
            <p:cNvPr id="289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3707" y="5718669"/>
              <a:ext cx="1296532" cy="366322"/>
            </a:xfrm>
            <a:prstGeom prst="rect">
              <a:avLst/>
            </a:prstGeom>
            <a:solidFill>
              <a:srgbClr val="0E3F7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ログアウト</a:t>
              </a:r>
              <a:endParaRPr lang="en-US" altLang="ko-KR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290" name="그룹 289"/>
            <p:cNvGrpSpPr/>
            <p:nvPr/>
          </p:nvGrpSpPr>
          <p:grpSpPr>
            <a:xfrm>
              <a:off x="103707" y="2692335"/>
              <a:ext cx="1296532" cy="366322"/>
              <a:chOff x="160632" y="3140841"/>
              <a:chExt cx="1695759" cy="412793"/>
            </a:xfrm>
          </p:grpSpPr>
          <p:sp>
            <p:nvSpPr>
              <p:cNvPr id="303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60632" y="3140841"/>
                <a:ext cx="1695759" cy="412793"/>
              </a:xfrm>
              <a:prstGeom prst="rect">
                <a:avLst/>
              </a:prstGeom>
              <a:solidFill>
                <a:srgbClr val="0E3F7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会員管理</a:t>
                </a:r>
                <a:endParaRPr 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04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7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3707" y="3068100"/>
              <a:ext cx="1296532" cy="366322"/>
            </a:xfrm>
            <a:prstGeom prst="rect">
              <a:avLst/>
            </a:prstGeom>
            <a:solidFill>
              <a:srgbClr val="0E3F7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掲示板管理</a:t>
              </a:r>
              <a:endParaRPr lang="en-US" altLang="ko-KR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292" name="그룹 291"/>
            <p:cNvGrpSpPr/>
            <p:nvPr/>
          </p:nvGrpSpPr>
          <p:grpSpPr>
            <a:xfrm>
              <a:off x="103707" y="4282236"/>
              <a:ext cx="1296532" cy="660875"/>
              <a:chOff x="160632" y="3225271"/>
              <a:chExt cx="1695759" cy="744713"/>
            </a:xfrm>
          </p:grpSpPr>
          <p:sp>
            <p:nvSpPr>
              <p:cNvPr id="301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160632" y="3557190"/>
                <a:ext cx="1695759" cy="412794"/>
              </a:xfrm>
              <a:prstGeom prst="rect">
                <a:avLst/>
              </a:prstGeom>
              <a:solidFill>
                <a:srgbClr val="00206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カスタマーセンター管理</a:t>
                </a:r>
                <a:endParaRPr lang="en-US" altLang="ko-KR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02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5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3" name="그룹 292"/>
            <p:cNvGrpSpPr/>
            <p:nvPr/>
          </p:nvGrpSpPr>
          <p:grpSpPr>
            <a:xfrm>
              <a:off x="103707" y="4695023"/>
              <a:ext cx="1296532" cy="625510"/>
              <a:chOff x="160632" y="3225271"/>
              <a:chExt cx="1695759" cy="704863"/>
            </a:xfrm>
          </p:grpSpPr>
          <p:sp>
            <p:nvSpPr>
              <p:cNvPr id="299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160632" y="3517340"/>
                <a:ext cx="1695759" cy="412794"/>
              </a:xfrm>
              <a:prstGeom prst="rect">
                <a:avLst/>
              </a:prstGeom>
              <a:solidFill>
                <a:srgbClr val="0E3F7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創作者管理</a:t>
                </a:r>
                <a:endParaRPr lang="en-US" altLang="ko-KR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00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3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103707" y="5107814"/>
              <a:ext cx="1296532" cy="590146"/>
              <a:chOff x="160632" y="3225271"/>
              <a:chExt cx="1695759" cy="665013"/>
            </a:xfrm>
          </p:grpSpPr>
          <p:sp>
            <p:nvSpPr>
              <p:cNvPr id="297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160632" y="3477491"/>
                <a:ext cx="1695759" cy="412793"/>
              </a:xfrm>
              <a:prstGeom prst="rect">
                <a:avLst/>
              </a:prstGeom>
              <a:solidFill>
                <a:srgbClr val="0E3F7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管理者管理</a:t>
                </a:r>
                <a:endParaRPr lang="en-US" altLang="ko-KR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98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1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5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CA12895-8FE5-48E0-91B5-462DCF5051E8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>
              <a:off x="1507487" y="3193959"/>
              <a:ext cx="158899" cy="7908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96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4C13390-B103-4452-85BD-2C98F29CE91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3135" y="3449989"/>
              <a:ext cx="1432816" cy="1126796"/>
            </a:xfrm>
            <a:prstGeom prst="rect">
              <a:avLst/>
            </a:prstGeom>
            <a:solidFill>
              <a:srgbClr val="8EB4E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43" indent="-17144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8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アップロード管理</a:t>
              </a:r>
              <a:endParaRPr lang="en-US" altLang="ja-JP" sz="800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  <a:p>
              <a:pPr marL="171443" indent="-17144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800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管理者ファイル管理</a:t>
              </a:r>
              <a:endParaRPr lang="en-US" altLang="ja-JP" sz="8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  <a:p>
              <a:pPr marL="171443" indent="-17144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800" b="1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掲示物登録</a:t>
              </a:r>
              <a:endParaRPr lang="en-US" altLang="ko-KR" sz="8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</p:grpSp>
      <p:sp>
        <p:nvSpPr>
          <p:cNvPr id="335" name="모서리가 둥근 직사각형 334"/>
          <p:cNvSpPr/>
          <p:nvPr/>
        </p:nvSpPr>
        <p:spPr>
          <a:xfrm>
            <a:off x="1547665" y="1322445"/>
            <a:ext cx="317888" cy="2411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grpSp>
        <p:nvGrpSpPr>
          <p:cNvPr id="336" name="그룹 335"/>
          <p:cNvGrpSpPr/>
          <p:nvPr/>
        </p:nvGrpSpPr>
        <p:grpSpPr>
          <a:xfrm>
            <a:off x="1622288" y="1367931"/>
            <a:ext cx="175434" cy="133952"/>
            <a:chOff x="408898" y="2111604"/>
            <a:chExt cx="198879" cy="168545"/>
          </a:xfrm>
          <a:solidFill>
            <a:schemeClr val="bg1"/>
          </a:solidFill>
        </p:grpSpPr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F7300AC1-86DF-4662-90FE-2F14BCB71DBA}"/>
                </a:ext>
              </a:extLst>
            </p:cNvPr>
            <p:cNvCxnSpPr/>
            <p:nvPr/>
          </p:nvCxnSpPr>
          <p:spPr>
            <a:xfrm>
              <a:off x="409814" y="2280149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40" name="액자 339"/>
          <p:cNvSpPr/>
          <p:nvPr/>
        </p:nvSpPr>
        <p:spPr>
          <a:xfrm>
            <a:off x="2067466" y="1335065"/>
            <a:ext cx="2816883" cy="231245"/>
          </a:xfrm>
          <a:prstGeom prst="frame">
            <a:avLst>
              <a:gd name="adj1" fmla="val 12500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064845" y="1315174"/>
            <a:ext cx="10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Search...</a:t>
            </a:r>
            <a:endParaRPr lang="ko-KR" altLang="en-US" sz="10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504D2B73-2E50-46CB-AB99-E89282D12E99}"/>
              </a:ext>
            </a:extLst>
          </p:cNvPr>
          <p:cNvCxnSpPr/>
          <p:nvPr/>
        </p:nvCxnSpPr>
        <p:spPr>
          <a:xfrm>
            <a:off x="2540214" y="2334681"/>
            <a:ext cx="0" cy="209348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A696B17F-3799-4A09-8F97-444788E4DC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59291" y="1656886"/>
            <a:ext cx="5091581" cy="28659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1" tIns="45720" rIns="22860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graphicFrame>
        <p:nvGraphicFramePr>
          <p:cNvPr id="345" name="표 344">
            <a:extLst>
              <a:ext uri="{FF2B5EF4-FFF2-40B4-BE49-F238E27FC236}">
                <a16:creationId xmlns:a16="http://schemas.microsoft.com/office/drawing/2014/main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17432"/>
              </p:ext>
            </p:extLst>
          </p:nvPr>
        </p:nvGraphicFramePr>
        <p:xfrm>
          <a:off x="1579185" y="1681326"/>
          <a:ext cx="4972027" cy="231627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2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24">
                  <a:extLst>
                    <a:ext uri="{9D8B030D-6E8A-4147-A177-3AD203B41FA5}">
                      <a16:colId xmlns:a16="http://schemas.microsoft.com/office/drawing/2014/main" val="1918228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タイトル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/>
                        <a:t>種類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/>
                        <a:t>作成者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作成日時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掲示物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お知らせ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admin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2019-06-01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掲示物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イベント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admin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2019-06-02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4" name="Content">
            <a:extLst>
              <a:ext uri="{FF2B5EF4-FFF2-40B4-BE49-F238E27FC236}">
                <a16:creationId xmlns:a16="http://schemas.microsoft.com/office/drawing/2014/main" id="{6A00407B-2AAA-455D-A750-F6F8BC6168E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5946228" y="4112495"/>
            <a:ext cx="540864" cy="23272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1" tIns="0" rIns="91441" bIns="9143" rtlCol="0" anchor="ctr">
            <a:noAutofit/>
          </a:bodyPr>
          <a:lstStyle/>
          <a:p>
            <a:pPr algn="ctr"/>
            <a:r>
              <a:rPr lang="ja-JP" altLang="en-US" sz="1101" dirty="0">
                <a:latin typeface="Yu Gothic" panose="020B0400000000000000" pitchFamily="34" charset="-128"/>
                <a:ea typeface="Yu Gothic" panose="020B0400000000000000" pitchFamily="34" charset="-128"/>
                <a:cs typeface="Segoe UI" pitchFamily="34" charset="0"/>
              </a:rPr>
              <a:t>登録</a:t>
            </a:r>
            <a:endParaRPr lang="en-US" sz="1101" dirty="0">
              <a:latin typeface="Yu Gothic" panose="020B0400000000000000" pitchFamily="34" charset="-128"/>
              <a:ea typeface="Yu Gothic" panose="020B0400000000000000" pitchFamily="34" charset="-128"/>
              <a:cs typeface="Segoe UI" pitchFamily="34" charset="0"/>
            </a:endParaRPr>
          </a:p>
        </p:txBody>
      </p:sp>
      <p:graphicFrame>
        <p:nvGraphicFramePr>
          <p:cNvPr id="356" name="표 355">
            <a:extLst>
              <a:ext uri="{FF2B5EF4-FFF2-40B4-BE49-F238E27FC236}">
                <a16:creationId xmlns:a16="http://schemas.microsoft.com/office/drawing/2014/main" id="{3664E69C-1758-4B15-984B-072A7F75B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11455"/>
              </p:ext>
            </p:extLst>
          </p:nvPr>
        </p:nvGraphicFramePr>
        <p:xfrm>
          <a:off x="2814900" y="4555003"/>
          <a:ext cx="2478848" cy="2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7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5355757" y="4646538"/>
            <a:ext cx="158918" cy="7811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358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9DFBD38-075C-4BFA-97B3-DAE0ACC0840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5400000">
            <a:off x="2572619" y="4659597"/>
            <a:ext cx="154254" cy="7581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2497594" y="4480958"/>
            <a:ext cx="3115964" cy="39504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360" name="타원 359"/>
          <p:cNvSpPr/>
          <p:nvPr/>
        </p:nvSpPr>
        <p:spPr>
          <a:xfrm>
            <a:off x="2419037" y="4431030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361" name="직사각형 360"/>
          <p:cNvSpPr/>
          <p:nvPr/>
        </p:nvSpPr>
        <p:spPr>
          <a:xfrm>
            <a:off x="5849322" y="4072074"/>
            <a:ext cx="707938" cy="34152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graphicFrame>
        <p:nvGraphicFramePr>
          <p:cNvPr id="363" name="표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57800"/>
              </p:ext>
            </p:extLst>
          </p:nvPr>
        </p:nvGraphicFramePr>
        <p:xfrm>
          <a:off x="6850501" y="873305"/>
          <a:ext cx="2221141" cy="4023123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290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7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Description(</a:t>
                      </a:r>
                      <a:r>
                        <a:rPr lang="ja-JP" altLang="en-US" sz="1400" dirty="0"/>
                        <a:t>画面の説明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掲示物の管理をクリックすると、メニュー詳細を表示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現在登録されているお知らせ事項、イベント掲示物リスト表示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50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修正したい掲示物を選択すると詳細表示ページに移動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新しい掲示物を登録するためにクリックして登録画面に移動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47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現在のページから次の画面に切り替える。</a:t>
                      </a:r>
                      <a:br>
                        <a:rPr lang="ja-JP" altLang="en-US" sz="10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数字をクリックすると該当画面に移動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267030"/>
                  </a:ext>
                </a:extLst>
              </a:tr>
              <a:tr h="3631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特異事項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40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7" name="직사각형 416"/>
          <p:cNvSpPr/>
          <p:nvPr/>
        </p:nvSpPr>
        <p:spPr>
          <a:xfrm>
            <a:off x="2131669" y="1965749"/>
            <a:ext cx="4416067" cy="26755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418" name="타원 417"/>
          <p:cNvSpPr/>
          <p:nvPr/>
        </p:nvSpPr>
        <p:spPr>
          <a:xfrm>
            <a:off x="2054669" y="1875424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419" name="직사각형 418"/>
          <p:cNvSpPr/>
          <p:nvPr/>
        </p:nvSpPr>
        <p:spPr>
          <a:xfrm>
            <a:off x="1514974" y="1632368"/>
            <a:ext cx="5135897" cy="237364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420" name="타원 419"/>
          <p:cNvSpPr/>
          <p:nvPr/>
        </p:nvSpPr>
        <p:spPr>
          <a:xfrm>
            <a:off x="1470534" y="1564266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362" name="타원 361"/>
          <p:cNvSpPr/>
          <p:nvPr/>
        </p:nvSpPr>
        <p:spPr>
          <a:xfrm>
            <a:off x="5753937" y="4011913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421" name="직사각형 420"/>
          <p:cNvSpPr/>
          <p:nvPr/>
        </p:nvSpPr>
        <p:spPr>
          <a:xfrm>
            <a:off x="75210" y="2399523"/>
            <a:ext cx="1394761" cy="120063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422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CA12895-8FE5-48E0-91B5-462DCF5051E8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223009" y="2499744"/>
            <a:ext cx="133718" cy="8272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424" name="타원 423"/>
          <p:cNvSpPr/>
          <p:nvPr/>
        </p:nvSpPr>
        <p:spPr>
          <a:xfrm>
            <a:off x="49741" y="2303158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425" name="TextBox 10"/>
          <p:cNvSpPr txBox="1"/>
          <p:nvPr/>
        </p:nvSpPr>
        <p:spPr bwMode="auto">
          <a:xfrm>
            <a:off x="1676534" y="472191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掲示板管理画面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84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 txBox="1"/>
          <p:nvPr/>
        </p:nvSpPr>
        <p:spPr bwMode="auto">
          <a:xfrm>
            <a:off x="393001" y="47021"/>
            <a:ext cx="2738839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Admin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grpSp>
        <p:nvGrpSpPr>
          <p:cNvPr id="284" name="그룹 283"/>
          <p:cNvGrpSpPr/>
          <p:nvPr/>
        </p:nvGrpSpPr>
        <p:grpSpPr>
          <a:xfrm>
            <a:off x="103710" y="874469"/>
            <a:ext cx="6696041" cy="4050497"/>
            <a:chOff x="103707" y="1203597"/>
            <a:chExt cx="6412510" cy="5012710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82746AD7-21C8-4526-B51F-D20E5C8C2181}"/>
                </a:ext>
              </a:extLst>
            </p:cNvPr>
            <p:cNvSpPr/>
            <p:nvPr/>
          </p:nvSpPr>
          <p:spPr>
            <a:xfrm>
              <a:off x="107504" y="1704012"/>
              <a:ext cx="6403079" cy="4512293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latin typeface="Yu Gothic" panose="020B0400000000000000" pitchFamily="34" charset="-128"/>
              </a:endParaRPr>
            </a:p>
          </p:txBody>
        </p: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113135" y="1203597"/>
              <a:ext cx="6403081" cy="5012707"/>
              <a:chOff x="1168922" y="1032873"/>
              <a:chExt cx="8374714" cy="5648612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309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34" name="타원 333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3"/>
                <a:ext cx="8374713" cy="2387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329" name="직선 연결선 328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직선 연결선 330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그룹 313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326" name="직선 연결선 325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직선 연결선 326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직선 연결선 327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25" name="이등변 삼각형 324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316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317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085849"/>
                <a:ext cx="1318627" cy="200411"/>
                <a:chOff x="3333091" y="1085849"/>
                <a:chExt cx="1318627" cy="200411"/>
              </a:xfrm>
            </p:grpSpPr>
            <p:sp>
              <p:nvSpPr>
                <p:cNvPr id="321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22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89000" y="1085849"/>
                  <a:ext cx="1162718" cy="186122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319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320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113137" y="1203601"/>
              <a:ext cx="6403080" cy="5012706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Yu Gothic" panose="020B0400000000000000" pitchFamily="34" charset="-128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104410" y="1708745"/>
              <a:ext cx="1295993" cy="4504064"/>
              <a:chOff x="161336" y="1629353"/>
              <a:chExt cx="1695055" cy="5086754"/>
            </a:xfrm>
          </p:grpSpPr>
          <p:sp>
            <p:nvSpPr>
              <p:cNvPr id="305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048FE29-A2AA-43E5-A60D-7EBCCCB92A10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61337" y="1629353"/>
                <a:ext cx="1695054" cy="5086754"/>
              </a:xfrm>
              <a:prstGeom prst="rect">
                <a:avLst/>
              </a:prstGeom>
              <a:solidFill>
                <a:srgbClr val="2E75B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IndieSponser</a:t>
                </a:r>
                <a:endParaRPr lang="en-US" sz="12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  <a:p>
                <a:pPr algn="ctr"/>
                <a:endParaRPr lang="en-US" sz="900" dirty="0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06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048FE29-A2AA-43E5-A60D-7EBCCCB92A10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61336" y="2172457"/>
                <a:ext cx="1695055" cy="567373"/>
              </a:xfrm>
              <a:prstGeom prst="rect">
                <a:avLst/>
              </a:prstGeom>
              <a:solidFill>
                <a:srgbClr val="0E3F7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JPG(Logo)</a:t>
                </a:r>
              </a:p>
            </p:txBody>
          </p:sp>
        </p:grpSp>
        <p:sp>
          <p:nvSpPr>
            <p:cNvPr id="289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03707" y="5316126"/>
              <a:ext cx="1296532" cy="366322"/>
            </a:xfrm>
            <a:prstGeom prst="rect">
              <a:avLst/>
            </a:prstGeom>
            <a:solidFill>
              <a:srgbClr val="0E3F7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ログアウト</a:t>
              </a:r>
              <a:endParaRPr lang="en-US" altLang="ko-KR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290" name="그룹 289"/>
            <p:cNvGrpSpPr/>
            <p:nvPr/>
          </p:nvGrpSpPr>
          <p:grpSpPr>
            <a:xfrm>
              <a:off x="103707" y="2692335"/>
              <a:ext cx="1296532" cy="366322"/>
              <a:chOff x="160632" y="3140841"/>
              <a:chExt cx="1695759" cy="412793"/>
            </a:xfrm>
          </p:grpSpPr>
          <p:sp>
            <p:nvSpPr>
              <p:cNvPr id="303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160632" y="3140841"/>
                <a:ext cx="1695759" cy="412793"/>
              </a:xfrm>
              <a:prstGeom prst="rect">
                <a:avLst/>
              </a:prstGeom>
              <a:solidFill>
                <a:srgbClr val="0E3F7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会員管理</a:t>
                </a:r>
                <a:endParaRPr lang="en-US" altLang="ko-KR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04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6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3707" y="3068100"/>
              <a:ext cx="1296532" cy="366322"/>
            </a:xfrm>
            <a:prstGeom prst="rect">
              <a:avLst/>
            </a:prstGeom>
            <a:solidFill>
              <a:srgbClr val="0E3F7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掲示板管理</a:t>
              </a:r>
              <a:endParaRPr lang="en-US" altLang="ko-KR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302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295BF9D-2948-4ED5-AFB7-2666A3FCCCFF}"/>
                </a:ext>
              </a:extLst>
            </p:cNvPr>
            <p:cNvSpPr>
              <a:spLocks noChangeAspect="1"/>
            </p:cNvSpPr>
            <p:nvPr userDrawn="1">
              <p:custDataLst>
                <p:tags r:id="rId9"/>
              </p:custDataLst>
            </p:nvPr>
          </p:nvSpPr>
          <p:spPr bwMode="auto">
            <a:xfrm rot="16200000">
              <a:off x="1161289" y="4327826"/>
              <a:ext cx="158898" cy="67705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99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10"/>
              </p:custDataLst>
            </p:nvPr>
          </p:nvSpPr>
          <p:spPr>
            <a:xfrm>
              <a:off x="103707" y="4551669"/>
              <a:ext cx="1296532" cy="366322"/>
            </a:xfrm>
            <a:prstGeom prst="rect">
              <a:avLst/>
            </a:prstGeom>
            <a:solidFill>
              <a:srgbClr val="0E3F7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創作者管理</a:t>
              </a:r>
              <a:endParaRPr lang="en-US" altLang="ko-KR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294" name="그룹 293"/>
            <p:cNvGrpSpPr/>
            <p:nvPr/>
          </p:nvGrpSpPr>
          <p:grpSpPr>
            <a:xfrm>
              <a:off x="103707" y="4705269"/>
              <a:ext cx="1296532" cy="590148"/>
              <a:chOff x="160632" y="2771659"/>
              <a:chExt cx="1695759" cy="665015"/>
            </a:xfrm>
          </p:grpSpPr>
          <p:sp>
            <p:nvSpPr>
              <p:cNvPr id="297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160632" y="3023880"/>
                <a:ext cx="1695759" cy="412794"/>
              </a:xfrm>
              <a:prstGeom prst="rect">
                <a:avLst/>
              </a:prstGeom>
              <a:solidFill>
                <a:srgbClr val="0E3F7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管理者管理</a:t>
                </a:r>
                <a:endParaRPr lang="en-US" altLang="ko-KR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98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4"/>
                </p:custDataLst>
              </p:nvPr>
            </p:nvSpPr>
            <p:spPr bwMode="auto">
              <a:xfrm rot="16200000">
                <a:off x="1558255" y="2816910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5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CA12895-8FE5-48E0-91B5-462DCF5051E8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>
              <a:off x="1507487" y="3193959"/>
              <a:ext cx="158899" cy="79084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96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4C13390-B103-4452-85BD-2C98F29CE91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522" y="3830376"/>
              <a:ext cx="1296532" cy="696537"/>
            </a:xfrm>
            <a:prstGeom prst="rect">
              <a:avLst/>
            </a:prstGeom>
            <a:solidFill>
              <a:srgbClr val="8EB4E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43" indent="-17144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FAQ</a:t>
              </a:r>
            </a:p>
            <a:p>
              <a:pPr marL="171443" indent="-17144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1</a:t>
              </a:r>
              <a:r>
                <a:rPr lang="ja-JP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対</a:t>
              </a:r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1 </a:t>
              </a:r>
              <a:b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</a:br>
              <a:r>
                <a:rPr lang="ja-JP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お問い合わせ</a:t>
              </a:r>
              <a:endPara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340" name="액자 339"/>
          <p:cNvSpPr/>
          <p:nvPr/>
        </p:nvSpPr>
        <p:spPr>
          <a:xfrm>
            <a:off x="2067466" y="1335065"/>
            <a:ext cx="2816883" cy="231245"/>
          </a:xfrm>
          <a:prstGeom prst="frame">
            <a:avLst>
              <a:gd name="adj1" fmla="val 12500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064845" y="1315174"/>
            <a:ext cx="10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Search...</a:t>
            </a:r>
            <a:endParaRPr lang="ko-KR" altLang="en-US" sz="10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504D2B73-2E50-46CB-AB99-E89282D12E99}"/>
              </a:ext>
            </a:extLst>
          </p:cNvPr>
          <p:cNvCxnSpPr/>
          <p:nvPr/>
        </p:nvCxnSpPr>
        <p:spPr>
          <a:xfrm>
            <a:off x="2540214" y="2334681"/>
            <a:ext cx="0" cy="209348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A696B17F-3799-4A09-8F97-444788E4DC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59291" y="1656886"/>
            <a:ext cx="5091581" cy="28659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1" tIns="45720" rIns="22860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graphicFrame>
        <p:nvGraphicFramePr>
          <p:cNvPr id="345" name="표 344">
            <a:extLst>
              <a:ext uri="{FF2B5EF4-FFF2-40B4-BE49-F238E27FC236}">
                <a16:creationId xmlns:a16="http://schemas.microsoft.com/office/drawing/2014/main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38089"/>
              </p:ext>
            </p:extLst>
          </p:nvPr>
        </p:nvGraphicFramePr>
        <p:xfrm>
          <a:off x="1579185" y="1681326"/>
          <a:ext cx="4972027" cy="246698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2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918228"/>
                    </a:ext>
                  </a:extLst>
                </a:gridCol>
                <a:gridCol w="68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NO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タイトル</a:t>
                      </a:r>
                      <a:endParaRPr lang="ko-KR" altLang="en-US" sz="12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/>
                        <a:t>カテゴリー</a:t>
                      </a:r>
                      <a:endParaRPr lang="ko-KR" altLang="en-US" sz="1200" b="1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/>
                        <a:t>作成者</a:t>
                      </a:r>
                      <a:endParaRPr lang="ko-KR" altLang="en-US" sz="1200" b="1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dirty="0"/>
                        <a:t>作成日時</a:t>
                      </a:r>
                      <a:endParaRPr lang="ko-KR" altLang="en-US" sz="1200" b="1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お問い合わせします。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対</a:t>
                      </a:r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latinLnBrk="1"/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お問い合わせ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会員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2019-06-01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5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6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8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56" name="표 355">
            <a:extLst>
              <a:ext uri="{FF2B5EF4-FFF2-40B4-BE49-F238E27FC236}">
                <a16:creationId xmlns:a16="http://schemas.microsoft.com/office/drawing/2014/main" id="{3664E69C-1758-4B15-984B-072A7F75B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8498"/>
              </p:ext>
            </p:extLst>
          </p:nvPr>
        </p:nvGraphicFramePr>
        <p:xfrm>
          <a:off x="2814900" y="4555003"/>
          <a:ext cx="2478848" cy="2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7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5355757" y="4646538"/>
            <a:ext cx="158918" cy="7811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358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9DFBD38-075C-4BFA-97B3-DAE0ACC08403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2572619" y="4659597"/>
            <a:ext cx="154254" cy="7581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2497594" y="4480958"/>
            <a:ext cx="3115964" cy="39504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360" name="타원 359"/>
          <p:cNvSpPr/>
          <p:nvPr/>
        </p:nvSpPr>
        <p:spPr>
          <a:xfrm>
            <a:off x="2419037" y="4431030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91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1295BF9D-2948-4ED5-AFB7-2666A3FCCCF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6200000">
            <a:off x="1221261" y="2472204"/>
            <a:ext cx="128397" cy="7069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92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C02B4E66-6F6F-4151-B48C-AFD6AB5879B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6335" y="2685828"/>
            <a:ext cx="1340128" cy="296006"/>
          </a:xfrm>
          <a:prstGeom prst="rect">
            <a:avLst/>
          </a:prstGeom>
          <a:solidFill>
            <a:srgbClr val="0E3F7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1" tIns="45720" rIns="22860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rPr>
              <a:t>カスタマーセンター管理</a:t>
            </a:r>
            <a:endParaRPr lang="en-US" altLang="ko-KR" sz="9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93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CA12895-8FE5-48E0-91B5-462DCF5051E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223009" y="2809029"/>
            <a:ext cx="133718" cy="8272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547665" y="1322445"/>
            <a:ext cx="317888" cy="2411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622288" y="1367931"/>
            <a:ext cx="175434" cy="133952"/>
            <a:chOff x="408898" y="2111604"/>
            <a:chExt cx="198879" cy="168545"/>
          </a:xfrm>
          <a:solidFill>
            <a:schemeClr val="bg1"/>
          </a:solidFill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7300AC1-86DF-4662-90FE-2F14BCB71DBA}"/>
                </a:ext>
              </a:extLst>
            </p:cNvPr>
            <p:cNvCxnSpPr/>
            <p:nvPr/>
          </p:nvCxnSpPr>
          <p:spPr>
            <a:xfrm>
              <a:off x="409814" y="2280149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99355"/>
              </p:ext>
            </p:extLst>
          </p:nvPr>
        </p:nvGraphicFramePr>
        <p:xfrm>
          <a:off x="6870403" y="877102"/>
          <a:ext cx="2114923" cy="4138470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276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2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Description(</a:t>
                      </a:r>
                      <a:r>
                        <a:rPr lang="ja-JP" altLang="en-US" sz="1400" dirty="0"/>
                        <a:t>画面の説明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カスタマーセンター</a:t>
                      </a:r>
                      <a:r>
                        <a:rPr lang="ko-KR" altLang="en-US" sz="10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をクリックすると、詳細メニューを出力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現在登録されているお問い合わせリスト出力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3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返答したい問い合わせを選択すると、詳細表示ページに移動。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3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現在のページから次の画面に切り替える。</a:t>
                      </a:r>
                      <a:br>
                        <a:rPr lang="ja-JP" altLang="en-US" sz="9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ja-JP" altLang="en-US" sz="9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数字をクリックすると該当画面に移動</a:t>
                      </a:r>
                      <a:endParaRPr lang="en-US" altLang="ko-KR" sz="9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86766"/>
                  </a:ext>
                </a:extLst>
              </a:tr>
              <a:tr h="4427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特異事項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496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1514974" y="1632368"/>
            <a:ext cx="5135897" cy="237364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1470534" y="1564266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142016" y="1970665"/>
            <a:ext cx="4320606" cy="39679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2056762" y="1879102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2030" y="2970550"/>
            <a:ext cx="1396824" cy="606486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9269" y="2896582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108" name="TextBox 10"/>
          <p:cNvSpPr txBox="1"/>
          <p:nvPr/>
        </p:nvSpPr>
        <p:spPr bwMode="auto">
          <a:xfrm>
            <a:off x="1499789" y="472445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お知らせ管理画面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10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16" y="247508"/>
            <a:ext cx="1080119" cy="1316133"/>
          </a:xfrm>
        </p:spPr>
        <p:txBody>
          <a:bodyPr vert="eaVert"/>
          <a:lstStyle/>
          <a:p>
            <a:r>
              <a:rPr lang="ko-KR" altLang="en-US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목차</a:t>
            </a:r>
            <a:endParaRPr lang="ko-KR" altLang="en-US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092412" y="217760"/>
            <a:ext cx="6524571" cy="5234310"/>
            <a:chOff x="2092410" y="217759"/>
            <a:chExt cx="6524572" cy="6072563"/>
          </a:xfrm>
        </p:grpSpPr>
        <p:sp>
          <p:nvSpPr>
            <p:cNvPr id="49" name="Pentagon 48"/>
            <p:cNvSpPr/>
            <p:nvPr/>
          </p:nvSpPr>
          <p:spPr>
            <a:xfrm>
              <a:off x="2092410" y="217759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4" name="Rectangle 2"/>
            <p:cNvSpPr/>
            <p:nvPr/>
          </p:nvSpPr>
          <p:spPr>
            <a:xfrm>
              <a:off x="2987824" y="217759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74083" y="334082"/>
              <a:ext cx="604639" cy="35623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01</a:t>
              </a:r>
            </a:p>
          </p:txBody>
        </p:sp>
        <p:sp>
          <p:nvSpPr>
            <p:cNvPr id="60" name="TextBox 10"/>
            <p:cNvSpPr txBox="1"/>
            <p:nvPr/>
          </p:nvSpPr>
          <p:spPr bwMode="auto">
            <a:xfrm>
              <a:off x="3484080" y="317433"/>
              <a:ext cx="4845319" cy="47498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개요</a:t>
              </a:r>
              <a:endPara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sp>
          <p:nvSpPr>
            <p:cNvPr id="108" name="Pentagon 107"/>
            <p:cNvSpPr/>
            <p:nvPr/>
          </p:nvSpPr>
          <p:spPr>
            <a:xfrm>
              <a:off x="2092410" y="915635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09" name="Rectangle 2"/>
            <p:cNvSpPr/>
            <p:nvPr/>
          </p:nvSpPr>
          <p:spPr>
            <a:xfrm>
              <a:off x="2987824" y="915635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74083" y="1031955"/>
              <a:ext cx="604639" cy="35623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02</a:t>
              </a:r>
            </a:p>
          </p:txBody>
        </p:sp>
        <p:sp>
          <p:nvSpPr>
            <p:cNvPr id="112" name="TextBox 10"/>
            <p:cNvSpPr txBox="1"/>
            <p:nvPr/>
          </p:nvSpPr>
          <p:spPr bwMode="auto">
            <a:xfrm>
              <a:off x="3492088" y="1015309"/>
              <a:ext cx="4845319" cy="47498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기능정의서</a:t>
              </a:r>
              <a:endPara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sp>
          <p:nvSpPr>
            <p:cNvPr id="115" name="Pentagon 114"/>
            <p:cNvSpPr/>
            <p:nvPr/>
          </p:nvSpPr>
          <p:spPr>
            <a:xfrm>
              <a:off x="2092410" y="1613511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6" name="Rectangle 2"/>
            <p:cNvSpPr/>
            <p:nvPr/>
          </p:nvSpPr>
          <p:spPr>
            <a:xfrm>
              <a:off x="2987824" y="1613511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174083" y="1729831"/>
              <a:ext cx="604639" cy="35623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03</a:t>
              </a:r>
            </a:p>
          </p:txBody>
        </p:sp>
        <p:sp>
          <p:nvSpPr>
            <p:cNvPr id="119" name="TextBox 10"/>
            <p:cNvSpPr txBox="1"/>
            <p:nvPr/>
          </p:nvSpPr>
          <p:spPr bwMode="auto">
            <a:xfrm>
              <a:off x="3492088" y="1702774"/>
              <a:ext cx="4845319" cy="47498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시스템구성도</a:t>
              </a:r>
              <a:endPara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sp>
          <p:nvSpPr>
            <p:cNvPr id="122" name="Pentagon 121"/>
            <p:cNvSpPr/>
            <p:nvPr/>
          </p:nvSpPr>
          <p:spPr>
            <a:xfrm>
              <a:off x="2092410" y="2311387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3" name="Rectangle 2"/>
            <p:cNvSpPr/>
            <p:nvPr/>
          </p:nvSpPr>
          <p:spPr>
            <a:xfrm>
              <a:off x="2987824" y="2311387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74083" y="2427708"/>
              <a:ext cx="604639" cy="35623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04</a:t>
              </a:r>
            </a:p>
          </p:txBody>
        </p:sp>
        <p:sp>
          <p:nvSpPr>
            <p:cNvPr id="126" name="TextBox 10"/>
            <p:cNvSpPr txBox="1"/>
            <p:nvPr/>
          </p:nvSpPr>
          <p:spPr bwMode="auto">
            <a:xfrm>
              <a:off x="3492096" y="2422787"/>
              <a:ext cx="4845319" cy="47498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Front </a:t>
              </a:r>
              <a:r>
                <a:rPr lang="en-US" altLang="ko-KR" b="1" dirty="0" err="1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StroyBoard</a:t>
              </a:r>
              <a:endPara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sp>
          <p:nvSpPr>
            <p:cNvPr id="129" name="Pentagon 128"/>
            <p:cNvSpPr/>
            <p:nvPr/>
          </p:nvSpPr>
          <p:spPr>
            <a:xfrm>
              <a:off x="2092410" y="3009261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0" name="Rectangle 2"/>
            <p:cNvSpPr/>
            <p:nvPr/>
          </p:nvSpPr>
          <p:spPr>
            <a:xfrm>
              <a:off x="2987824" y="3009261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174083" y="3125583"/>
              <a:ext cx="604639" cy="35623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05</a:t>
              </a:r>
            </a:p>
          </p:txBody>
        </p:sp>
        <p:sp>
          <p:nvSpPr>
            <p:cNvPr id="133" name="TextBox 10"/>
            <p:cNvSpPr txBox="1"/>
            <p:nvPr/>
          </p:nvSpPr>
          <p:spPr bwMode="auto">
            <a:xfrm>
              <a:off x="3482936" y="3118458"/>
              <a:ext cx="4845319" cy="47498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Admin </a:t>
              </a:r>
              <a:r>
                <a:rPr lang="en-US" altLang="ko-KR" b="1" dirty="0" err="1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StroyBoard</a:t>
              </a:r>
              <a:endPara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sp>
          <p:nvSpPr>
            <p:cNvPr id="31" name="Pentagon 48"/>
            <p:cNvSpPr/>
            <p:nvPr/>
          </p:nvSpPr>
          <p:spPr>
            <a:xfrm>
              <a:off x="2092410" y="3724135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2" name="Rectangle 2"/>
            <p:cNvSpPr/>
            <p:nvPr/>
          </p:nvSpPr>
          <p:spPr>
            <a:xfrm>
              <a:off x="2987824" y="3724135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74083" y="3840454"/>
              <a:ext cx="604639" cy="35623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06</a:t>
              </a:r>
            </a:p>
          </p:txBody>
        </p:sp>
        <p:sp>
          <p:nvSpPr>
            <p:cNvPr id="34" name="TextBox 10"/>
            <p:cNvSpPr txBox="1"/>
            <p:nvPr/>
          </p:nvSpPr>
          <p:spPr bwMode="auto">
            <a:xfrm>
              <a:off x="3484080" y="3823807"/>
              <a:ext cx="4845319" cy="47498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ERD</a:t>
              </a:r>
            </a:p>
          </p:txBody>
        </p:sp>
        <p:sp>
          <p:nvSpPr>
            <p:cNvPr id="35" name="Pentagon 107"/>
            <p:cNvSpPr/>
            <p:nvPr/>
          </p:nvSpPr>
          <p:spPr>
            <a:xfrm>
              <a:off x="2092410" y="4422011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Rectangle 2"/>
            <p:cNvSpPr/>
            <p:nvPr/>
          </p:nvSpPr>
          <p:spPr>
            <a:xfrm>
              <a:off x="2987824" y="4422011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74083" y="4538333"/>
              <a:ext cx="604639" cy="35623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07</a:t>
              </a:r>
            </a:p>
          </p:txBody>
        </p:sp>
        <p:sp>
          <p:nvSpPr>
            <p:cNvPr id="38" name="TextBox 10"/>
            <p:cNvSpPr txBox="1"/>
            <p:nvPr/>
          </p:nvSpPr>
          <p:spPr bwMode="auto">
            <a:xfrm>
              <a:off x="3492088" y="4521683"/>
              <a:ext cx="4845319" cy="47498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ja-JP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URI</a:t>
              </a:r>
              <a:endPara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sp>
          <p:nvSpPr>
            <p:cNvPr id="39" name="Pentagon 114"/>
            <p:cNvSpPr/>
            <p:nvPr/>
          </p:nvSpPr>
          <p:spPr>
            <a:xfrm>
              <a:off x="2092410" y="5119887"/>
              <a:ext cx="1116184" cy="576000"/>
            </a:xfrm>
            <a:prstGeom prst="homePlate">
              <a:avLst>
                <a:gd name="adj" fmla="val 5491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Rectangle 2"/>
            <p:cNvSpPr/>
            <p:nvPr/>
          </p:nvSpPr>
          <p:spPr>
            <a:xfrm>
              <a:off x="2987824" y="5119887"/>
              <a:ext cx="5629158" cy="576000"/>
            </a:xfrm>
            <a:custGeom>
              <a:avLst/>
              <a:gdLst/>
              <a:ahLst/>
              <a:cxnLst/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396000" y="3960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74083" y="5236208"/>
              <a:ext cx="604639" cy="35623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08</a:t>
              </a:r>
            </a:p>
          </p:txBody>
        </p:sp>
        <p:sp>
          <p:nvSpPr>
            <p:cNvPr id="42" name="TextBox 10"/>
            <p:cNvSpPr txBox="1"/>
            <p:nvPr/>
          </p:nvSpPr>
          <p:spPr bwMode="auto">
            <a:xfrm>
              <a:off x="3492088" y="5209149"/>
              <a:ext cx="1295935" cy="47498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개발환경</a:t>
              </a:r>
              <a:endPara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74083" y="5934084"/>
              <a:ext cx="604639" cy="356238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9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 txBox="1"/>
          <p:nvPr/>
        </p:nvSpPr>
        <p:spPr bwMode="auto">
          <a:xfrm>
            <a:off x="393001" y="47021"/>
            <a:ext cx="2694975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Admin</a:t>
            </a: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ストーリーボード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grpSp>
        <p:nvGrpSpPr>
          <p:cNvPr id="284" name="그룹 283"/>
          <p:cNvGrpSpPr/>
          <p:nvPr/>
        </p:nvGrpSpPr>
        <p:grpSpPr>
          <a:xfrm>
            <a:off x="102603" y="874469"/>
            <a:ext cx="6697146" cy="4050497"/>
            <a:chOff x="102651" y="1203596"/>
            <a:chExt cx="6413568" cy="5012710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82746AD7-21C8-4526-B51F-D20E5C8C2181}"/>
                </a:ext>
              </a:extLst>
            </p:cNvPr>
            <p:cNvSpPr/>
            <p:nvPr/>
          </p:nvSpPr>
          <p:spPr>
            <a:xfrm>
              <a:off x="107505" y="1704011"/>
              <a:ext cx="6403080" cy="4512293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latin typeface="Yu Gothic" panose="020B0400000000000000" pitchFamily="34" charset="-128"/>
              </a:endParaRPr>
            </a:p>
          </p:txBody>
        </p: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164BC1F8-288C-4034-BEB0-72FB9A45C45C}"/>
                </a:ext>
              </a:extLst>
            </p:cNvPr>
            <p:cNvGrpSpPr/>
            <p:nvPr/>
          </p:nvGrpSpPr>
          <p:grpSpPr>
            <a:xfrm>
              <a:off x="113136" y="1203596"/>
              <a:ext cx="6403082" cy="5012707"/>
              <a:chOff x="1168922" y="1032873"/>
              <a:chExt cx="8374714" cy="5648612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FBAB94B0-35BC-4167-9A39-B73DD6092E98}"/>
                  </a:ext>
                </a:extLst>
              </p:cNvPr>
              <p:cNvSpPr/>
              <p:nvPr/>
            </p:nvSpPr>
            <p:spPr>
              <a:xfrm>
                <a:off x="9400339" y="1603676"/>
                <a:ext cx="143297" cy="507780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38812B3C-04AC-4327-96CA-83E4DBAB3F6F}"/>
                  </a:ext>
                </a:extLst>
              </p:cNvPr>
              <p:cNvSpPr/>
              <p:nvPr/>
            </p:nvSpPr>
            <p:spPr>
              <a:xfrm>
                <a:off x="1168924" y="1260860"/>
                <a:ext cx="8374712" cy="33646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309" name="사각형: 둥근 모서리 10">
                <a:extLst>
                  <a:ext uri="{FF2B5EF4-FFF2-40B4-BE49-F238E27FC236}">
                    <a16:creationId xmlns:a16="http://schemas.microsoft.com/office/drawing/2014/main" id="{6A1991E3-BA8F-4E53-A61E-4786139AA2DB}"/>
                  </a:ext>
                </a:extLst>
              </p:cNvPr>
              <p:cNvSpPr/>
              <p:nvPr/>
            </p:nvSpPr>
            <p:spPr>
              <a:xfrm>
                <a:off x="2415979" y="1303576"/>
                <a:ext cx="6736042" cy="25682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69172AA1-967D-4B11-829D-DCE32BA63704}"/>
                  </a:ext>
                </a:extLst>
              </p:cNvPr>
              <p:cNvGrpSpPr/>
              <p:nvPr/>
            </p:nvGrpSpPr>
            <p:grpSpPr>
              <a:xfrm>
                <a:off x="9311439" y="1326792"/>
                <a:ext cx="45719" cy="208343"/>
                <a:chOff x="11747500" y="1361416"/>
                <a:chExt cx="45719" cy="208343"/>
              </a:xfrm>
            </p:grpSpPr>
            <p:sp>
              <p:nvSpPr>
                <p:cNvPr id="332" name="타원 331">
                  <a:extLst>
                    <a:ext uri="{FF2B5EF4-FFF2-40B4-BE49-F238E27FC236}">
                      <a16:creationId xmlns:a16="http://schemas.microsoft.com/office/drawing/2014/main" id="{E04AD514-1D3E-4D0E-AF51-DA97D93A8A7C}"/>
                    </a:ext>
                  </a:extLst>
                </p:cNvPr>
                <p:cNvSpPr/>
                <p:nvPr/>
              </p:nvSpPr>
              <p:spPr>
                <a:xfrm>
                  <a:off x="11747500" y="136141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33" name="타원 332">
                  <a:extLst>
                    <a:ext uri="{FF2B5EF4-FFF2-40B4-BE49-F238E27FC236}">
                      <a16:creationId xmlns:a16="http://schemas.microsoft.com/office/drawing/2014/main" id="{5D3F5D0F-15AB-4D19-9D08-DA1DB20E5D91}"/>
                    </a:ext>
                  </a:extLst>
                </p:cNvPr>
                <p:cNvSpPr/>
                <p:nvPr/>
              </p:nvSpPr>
              <p:spPr>
                <a:xfrm>
                  <a:off x="11747500" y="144564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34" name="타원 333">
                  <a:extLst>
                    <a:ext uri="{FF2B5EF4-FFF2-40B4-BE49-F238E27FC236}">
                      <a16:creationId xmlns:a16="http://schemas.microsoft.com/office/drawing/2014/main" id="{1D30147D-0731-4C8C-BC45-B072C0B95CE9}"/>
                    </a:ext>
                  </a:extLst>
                </p:cNvPr>
                <p:cNvSpPr/>
                <p:nvPr/>
              </p:nvSpPr>
              <p:spPr>
                <a:xfrm>
                  <a:off x="11747500" y="1524040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</p:grp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7550C23F-02CF-4A47-92F9-9DA985A2B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7979" y="1318552"/>
                <a:ext cx="0" cy="22571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A950980E-A47C-44F3-A1DE-087524B7531A}"/>
                  </a:ext>
                </a:extLst>
              </p:cNvPr>
              <p:cNvSpPr/>
              <p:nvPr/>
            </p:nvSpPr>
            <p:spPr>
              <a:xfrm>
                <a:off x="1168923" y="1032873"/>
                <a:ext cx="8374713" cy="23873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D3D337FA-C8CB-4C29-8236-222E359B95E5}"/>
                  </a:ext>
                </a:extLst>
              </p:cNvPr>
              <p:cNvGrpSpPr/>
              <p:nvPr/>
            </p:nvGrpSpPr>
            <p:grpSpPr>
              <a:xfrm>
                <a:off x="1253262" y="135480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329" name="직선 연결선 328">
                  <a:extLst>
                    <a:ext uri="{FF2B5EF4-FFF2-40B4-BE49-F238E27FC236}">
                      <a16:creationId xmlns:a16="http://schemas.microsoft.com/office/drawing/2014/main" id="{97B16984-DDAA-4156-8BF8-A4D778315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6EEFC290-0526-41A5-8E21-7F915DE19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직선 연결선 330">
                  <a:extLst>
                    <a:ext uri="{FF2B5EF4-FFF2-40B4-BE49-F238E27FC236}">
                      <a16:creationId xmlns:a16="http://schemas.microsoft.com/office/drawing/2014/main" id="{51E35FF3-5837-4C45-B87D-8018C52B4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그룹 313">
                <a:extLst>
                  <a:ext uri="{FF2B5EF4-FFF2-40B4-BE49-F238E27FC236}">
                    <a16:creationId xmlns:a16="http://schemas.microsoft.com/office/drawing/2014/main" id="{53CDDFCD-4845-4818-973B-F66BD33274FA}"/>
                  </a:ext>
                </a:extLst>
              </p:cNvPr>
              <p:cNvGrpSpPr/>
              <p:nvPr/>
            </p:nvGrpSpPr>
            <p:grpSpPr>
              <a:xfrm rot="10800000">
                <a:off x="1538489" y="1361157"/>
                <a:ext cx="229195" cy="176029"/>
                <a:chOff x="1559149" y="275862"/>
                <a:chExt cx="229195" cy="176029"/>
              </a:xfrm>
            </p:grpSpPr>
            <p:cxnSp>
              <p:nvCxnSpPr>
                <p:cNvPr id="326" name="직선 연결선 325">
                  <a:extLst>
                    <a:ext uri="{FF2B5EF4-FFF2-40B4-BE49-F238E27FC236}">
                      <a16:creationId xmlns:a16="http://schemas.microsoft.com/office/drawing/2014/main" id="{CC6DCC4F-4C84-43D7-99D3-BADAF9C7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229195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직선 연결선 326">
                  <a:extLst>
                    <a:ext uri="{FF2B5EF4-FFF2-40B4-BE49-F238E27FC236}">
                      <a16:creationId xmlns:a16="http://schemas.microsoft.com/office/drawing/2014/main" id="{2D20C818-732D-4918-BF92-DFB7406B5E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149" y="275862"/>
                  <a:ext cx="114597" cy="8926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직선 연결선 327">
                  <a:extLst>
                    <a:ext uri="{FF2B5EF4-FFF2-40B4-BE49-F238E27FC236}">
                      <a16:creationId xmlns:a16="http://schemas.microsoft.com/office/drawing/2014/main" id="{471E9B7D-3008-4129-8E07-7CE4511DE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59149" y="365125"/>
                  <a:ext cx="114597" cy="86766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6EB0F426-9510-4C1B-909F-86DFC109571D}"/>
                  </a:ext>
                </a:extLst>
              </p:cNvPr>
              <p:cNvGrpSpPr/>
              <p:nvPr/>
            </p:nvGrpSpPr>
            <p:grpSpPr>
              <a:xfrm>
                <a:off x="1850807" y="1354008"/>
                <a:ext cx="231401" cy="198494"/>
                <a:chOff x="4280518" y="1358624"/>
                <a:chExt cx="296752" cy="254552"/>
              </a:xfrm>
            </p:grpSpPr>
            <p:sp>
              <p:nvSpPr>
                <p:cNvPr id="323" name="타원 322">
                  <a:extLst>
                    <a:ext uri="{FF2B5EF4-FFF2-40B4-BE49-F238E27FC236}">
                      <a16:creationId xmlns:a16="http://schemas.microsoft.com/office/drawing/2014/main" id="{A7854D33-4E49-40A1-B3FB-DD63256DBB12}"/>
                    </a:ext>
                  </a:extLst>
                </p:cNvPr>
                <p:cNvSpPr/>
                <p:nvPr/>
              </p:nvSpPr>
              <p:spPr>
                <a:xfrm>
                  <a:off x="4280518" y="1358624"/>
                  <a:ext cx="254552" cy="25455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77FC07A2-F3CC-4B18-890D-FF91DEA1155E}"/>
                    </a:ext>
                  </a:extLst>
                </p:cNvPr>
                <p:cNvSpPr/>
                <p:nvPr/>
              </p:nvSpPr>
              <p:spPr>
                <a:xfrm>
                  <a:off x="4487688" y="1436285"/>
                  <a:ext cx="89582" cy="908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25" name="이등변 삼각형 324">
                  <a:extLst>
                    <a:ext uri="{FF2B5EF4-FFF2-40B4-BE49-F238E27FC236}">
                      <a16:creationId xmlns:a16="http://schemas.microsoft.com/office/drawing/2014/main" id="{229CB4D0-7CE7-43D0-BDBC-A4955BF25134}"/>
                    </a:ext>
                  </a:extLst>
                </p:cNvPr>
                <p:cNvSpPr/>
                <p:nvPr/>
              </p:nvSpPr>
              <p:spPr>
                <a:xfrm>
                  <a:off x="4475375" y="1382129"/>
                  <a:ext cx="75857" cy="7585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316" name="화살표: 아래쪽 17">
                <a:extLst>
                  <a:ext uri="{FF2B5EF4-FFF2-40B4-BE49-F238E27FC236}">
                    <a16:creationId xmlns:a16="http://schemas.microsoft.com/office/drawing/2014/main" id="{D96999A2-5D0A-4CF7-BA55-1D2B11CC0D56}"/>
                  </a:ext>
                </a:extLst>
              </p:cNvPr>
              <p:cNvSpPr/>
              <p:nvPr/>
            </p:nvSpPr>
            <p:spPr>
              <a:xfrm rot="10800000">
                <a:off x="2149337" y="1326792"/>
                <a:ext cx="221209" cy="214794"/>
              </a:xfrm>
              <a:prstGeom prst="downArrow">
                <a:avLst>
                  <a:gd name="adj1" fmla="val 75004"/>
                  <a:gd name="adj2" fmla="val 58584"/>
                </a:avLst>
              </a:prstGeom>
              <a:solidFill>
                <a:schemeClr val="bg1"/>
              </a:solidFill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>
                  <a:latin typeface="Yu Gothic" panose="020B0400000000000000" pitchFamily="34" charset="-128"/>
                </a:endParaRPr>
              </a:p>
            </p:txBody>
          </p:sp>
          <p:sp>
            <p:nvSpPr>
              <p:cNvPr id="317" name="사각형: 둥근 모서리 18">
                <a:extLst>
                  <a:ext uri="{FF2B5EF4-FFF2-40B4-BE49-F238E27FC236}">
                    <a16:creationId xmlns:a16="http://schemas.microsoft.com/office/drawing/2014/main" id="{7ACA9A74-105F-417D-89A1-C6D3BBB5ADFE}"/>
                  </a:ext>
                </a:extLst>
              </p:cNvPr>
              <p:cNvSpPr/>
              <p:nvPr/>
            </p:nvSpPr>
            <p:spPr>
              <a:xfrm>
                <a:off x="1253261" y="1071465"/>
                <a:ext cx="1636527" cy="214795"/>
              </a:xfrm>
              <a:prstGeom prst="roundRect">
                <a:avLst>
                  <a:gd name="adj" fmla="val 276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8F6309A6-58F5-468E-93E7-B52E700B9CB1}"/>
                  </a:ext>
                </a:extLst>
              </p:cNvPr>
              <p:cNvGrpSpPr/>
              <p:nvPr/>
            </p:nvGrpSpPr>
            <p:grpSpPr>
              <a:xfrm>
                <a:off x="2731111" y="1085849"/>
                <a:ext cx="1318627" cy="200411"/>
                <a:chOff x="3333091" y="1085849"/>
                <a:chExt cx="1318627" cy="200411"/>
              </a:xfrm>
            </p:grpSpPr>
            <p:sp>
              <p:nvSpPr>
                <p:cNvPr id="321" name="사각형: 둥근 모서리 22">
                  <a:extLst>
                    <a:ext uri="{FF2B5EF4-FFF2-40B4-BE49-F238E27FC236}">
                      <a16:creationId xmlns:a16="http://schemas.microsoft.com/office/drawing/2014/main" id="{41B83261-7C01-4159-90C8-9FAF2A1FC00E}"/>
                    </a:ext>
                  </a:extLst>
                </p:cNvPr>
                <p:cNvSpPr/>
                <p:nvPr/>
              </p:nvSpPr>
              <p:spPr>
                <a:xfrm>
                  <a:off x="3333091" y="1152525"/>
                  <a:ext cx="311818" cy="133735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>
                    <a:latin typeface="Yu Gothic" panose="020B0400000000000000" pitchFamily="34" charset="-128"/>
                  </a:endParaRPr>
                </a:p>
              </p:txBody>
            </p:sp>
            <p:sp>
              <p:nvSpPr>
                <p:cNvPr id="322" name="사각형: 둥근 모서리 23">
                  <a:extLst>
                    <a:ext uri="{FF2B5EF4-FFF2-40B4-BE49-F238E27FC236}">
                      <a16:creationId xmlns:a16="http://schemas.microsoft.com/office/drawing/2014/main" id="{D53C8834-9E05-420D-AA72-E029500D6C47}"/>
                    </a:ext>
                  </a:extLst>
                </p:cNvPr>
                <p:cNvSpPr/>
                <p:nvPr/>
              </p:nvSpPr>
              <p:spPr>
                <a:xfrm>
                  <a:off x="3489000" y="1085849"/>
                  <a:ext cx="1162718" cy="186122"/>
                </a:xfrm>
                <a:prstGeom prst="roundRect">
                  <a:avLst>
                    <a:gd name="adj" fmla="val 27628"/>
                  </a:avLst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u="sng" dirty="0">
                    <a:latin typeface="Yu Gothic" panose="020B0400000000000000" pitchFamily="34" charset="-128"/>
                  </a:endParaRPr>
                </a:p>
              </p:txBody>
            </p:sp>
          </p:grpSp>
          <p:sp>
            <p:nvSpPr>
              <p:cNvPr id="319" name="사각형: 둥근 모서리 20">
                <a:extLst>
                  <a:ext uri="{FF2B5EF4-FFF2-40B4-BE49-F238E27FC236}">
                    <a16:creationId xmlns:a16="http://schemas.microsoft.com/office/drawing/2014/main" id="{39AE5E5E-50B3-4106-A18D-69ECC80E09BF}"/>
                  </a:ext>
                </a:extLst>
              </p:cNvPr>
              <p:cNvSpPr/>
              <p:nvPr/>
            </p:nvSpPr>
            <p:spPr>
              <a:xfrm>
                <a:off x="1209011" y="1152525"/>
                <a:ext cx="114597" cy="133735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  <p:sp>
            <p:nvSpPr>
              <p:cNvPr id="320" name="사각형: 둥근 모서리 21">
                <a:extLst>
                  <a:ext uri="{FF2B5EF4-FFF2-40B4-BE49-F238E27FC236}">
                    <a16:creationId xmlns:a16="http://schemas.microsoft.com/office/drawing/2014/main" id="{F76AE050-E637-4043-BC10-81BCA5024421}"/>
                  </a:ext>
                </a:extLst>
              </p:cNvPr>
              <p:cNvSpPr/>
              <p:nvPr/>
            </p:nvSpPr>
            <p:spPr>
              <a:xfrm>
                <a:off x="1168922" y="1085849"/>
                <a:ext cx="82700" cy="186122"/>
              </a:xfrm>
              <a:prstGeom prst="roundRect">
                <a:avLst>
                  <a:gd name="adj" fmla="val 46167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 dirty="0">
                  <a:latin typeface="Yu Gothic" panose="020B0400000000000000" pitchFamily="34" charset="-128"/>
                </a:endParaRPr>
              </a:p>
            </p:txBody>
          </p:sp>
        </p:grp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8733A2BE-E44E-42AE-BB34-F2880B1C2CC1}"/>
                </a:ext>
              </a:extLst>
            </p:cNvPr>
            <p:cNvSpPr/>
            <p:nvPr/>
          </p:nvSpPr>
          <p:spPr>
            <a:xfrm>
              <a:off x="113138" y="1203600"/>
              <a:ext cx="6403081" cy="5012706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latin typeface="Yu Gothic" panose="020B0400000000000000" pitchFamily="34" charset="-128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104411" y="1708744"/>
              <a:ext cx="1295993" cy="4504064"/>
              <a:chOff x="161336" y="1629353"/>
              <a:chExt cx="1695055" cy="5086754"/>
            </a:xfrm>
          </p:grpSpPr>
          <p:sp>
            <p:nvSpPr>
              <p:cNvPr id="305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048FE29-A2AA-43E5-A60D-7EBCCCB92A10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61337" y="1629353"/>
                <a:ext cx="1695052" cy="5086754"/>
              </a:xfrm>
              <a:prstGeom prst="rect">
                <a:avLst/>
              </a:prstGeom>
              <a:solidFill>
                <a:srgbClr val="2E75B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  <a:p>
                <a:pPr algn="ctr"/>
                <a:r>
                  <a:rPr lang="en-US" sz="1200" dirty="0" err="1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IndieSponser</a:t>
                </a:r>
                <a:endParaRPr lang="en-US" sz="1200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  <a:p>
                <a:pPr algn="ctr"/>
                <a:endParaRPr lang="en-US" sz="900" dirty="0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06" name="Section" descr="&lt;SmartSettings&gt;&lt;SmartResize anchorLeft=&quot;Absolut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048FE29-A2AA-43E5-A60D-7EBCCCB92A10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61336" y="2172457"/>
                <a:ext cx="1695055" cy="567373"/>
              </a:xfrm>
              <a:prstGeom prst="rect">
                <a:avLst/>
              </a:prstGeom>
              <a:solidFill>
                <a:srgbClr val="0E3F7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JPG(Logo)</a:t>
                </a:r>
              </a:p>
            </p:txBody>
          </p:sp>
        </p:grpSp>
        <p:sp>
          <p:nvSpPr>
            <p:cNvPr id="289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3708" y="5316125"/>
              <a:ext cx="1296532" cy="366322"/>
            </a:xfrm>
            <a:prstGeom prst="rect">
              <a:avLst/>
            </a:prstGeom>
            <a:solidFill>
              <a:srgbClr val="0E3F7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ログアウト</a:t>
              </a:r>
              <a:endParaRPr lang="en-US" altLang="ko-KR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290" name="그룹 289"/>
            <p:cNvGrpSpPr/>
            <p:nvPr/>
          </p:nvGrpSpPr>
          <p:grpSpPr>
            <a:xfrm>
              <a:off x="103708" y="2692334"/>
              <a:ext cx="1296532" cy="366322"/>
              <a:chOff x="160632" y="3140841"/>
              <a:chExt cx="1695759" cy="412793"/>
            </a:xfrm>
          </p:grpSpPr>
          <p:sp>
            <p:nvSpPr>
              <p:cNvPr id="303" name="Section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C02B4E66-6F6F-4151-B48C-AFD6AB5879B4}"/>
                  </a:ext>
                </a:extLst>
              </p:cNvPr>
              <p:cNvSpPr/>
              <p:nvPr userDrawn="1">
                <p:custDataLst>
                  <p:tags r:id="rId16"/>
                </p:custDataLst>
              </p:nvPr>
            </p:nvSpPr>
            <p:spPr>
              <a:xfrm>
                <a:off x="160632" y="3140841"/>
                <a:ext cx="1695759" cy="412793"/>
              </a:xfrm>
              <a:prstGeom prst="rect">
                <a:avLst/>
              </a:prstGeom>
              <a:solidFill>
                <a:srgbClr val="0E3F7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1" tIns="45720" rIns="228601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900" b="1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Segoe UI" panose="020B0502040204020203" pitchFamily="34" charset="0"/>
                  </a:rPr>
                  <a:t>会員管理</a:t>
                </a:r>
                <a:endParaRPr lang="en-US" altLang="ko-KR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04" name="Chevron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1295BF9D-2948-4ED5-AFB7-2666A3FCCCFF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7"/>
                </p:custDataLst>
              </p:nvPr>
            </p:nvSpPr>
            <p:spPr bwMode="auto">
              <a:xfrm rot="16200000">
                <a:off x="1558255" y="3270522"/>
                <a:ext cx="179056" cy="88553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noFill/>
              <a:ln w="6350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1" tIns="45720" rIns="91441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1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3708" y="3068099"/>
              <a:ext cx="1296532" cy="366322"/>
            </a:xfrm>
            <a:prstGeom prst="rect">
              <a:avLst/>
            </a:prstGeom>
            <a:solidFill>
              <a:srgbClr val="0E3F7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掲示板管理</a:t>
              </a:r>
              <a:endParaRPr lang="en-US" altLang="ko-KR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99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12"/>
              </p:custDataLst>
            </p:nvPr>
          </p:nvSpPr>
          <p:spPr>
            <a:xfrm>
              <a:off x="102651" y="3813355"/>
              <a:ext cx="1296533" cy="366322"/>
            </a:xfrm>
            <a:prstGeom prst="rect">
              <a:avLst/>
            </a:prstGeom>
            <a:solidFill>
              <a:srgbClr val="0E3F7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創作者管理</a:t>
              </a:r>
              <a:endParaRPr lang="en-US" altLang="ko-KR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97" name="Section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2B4E66-6F6F-4151-B48C-AFD6AB5879B4}"/>
                </a:ext>
              </a:extLst>
            </p:cNvPr>
            <p:cNvSpPr/>
            <p:nvPr userDrawn="1">
              <p:custDataLst>
                <p:tags r:id="rId13"/>
              </p:custDataLst>
            </p:nvPr>
          </p:nvSpPr>
          <p:spPr>
            <a:xfrm>
              <a:off x="103708" y="4929093"/>
              <a:ext cx="1296532" cy="366322"/>
            </a:xfrm>
            <a:prstGeom prst="rect">
              <a:avLst/>
            </a:prstGeom>
            <a:solidFill>
              <a:srgbClr val="0E3F7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900" b="1" dirty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管理者管理</a:t>
              </a:r>
              <a:endParaRPr lang="en-US" altLang="ko-KR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95" name="Chevron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CA12895-8FE5-48E0-91B5-462DCF5051E8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>
              <a:off x="1507487" y="3193957"/>
              <a:ext cx="158899" cy="79083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1" tIns="45720" rIns="91441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96" name="Section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4C13390-B103-4452-85BD-2C98F29CE91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06976" y="4215581"/>
              <a:ext cx="1296532" cy="696536"/>
            </a:xfrm>
            <a:prstGeom prst="rect">
              <a:avLst/>
            </a:prstGeom>
            <a:solidFill>
              <a:srgbClr val="8EB4E3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1" tIns="45720" rIns="22860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43" indent="-17144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創作者照会</a:t>
              </a:r>
              <a:endParaRPr lang="en-US" altLang="ja-JP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  <a:p>
              <a:pPr marL="171443" indent="-171443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ja-JP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Segoe UI" panose="020B0502040204020203" pitchFamily="34" charset="0"/>
                </a:rPr>
                <a:t>休眠創作者</a:t>
              </a:r>
              <a:r>
                <a:rPr lang="ko-KR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Yu Gothic" panose="020B0400000000000000" pitchFamily="34" charset="-128"/>
                  <a:cs typeface="Segoe UI" panose="020B0502040204020203" pitchFamily="34" charset="0"/>
                </a:rPr>
                <a:t> </a:t>
              </a:r>
              <a:endPara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340" name="액자 339"/>
          <p:cNvSpPr/>
          <p:nvPr/>
        </p:nvSpPr>
        <p:spPr>
          <a:xfrm>
            <a:off x="2067466" y="1335065"/>
            <a:ext cx="2816883" cy="231245"/>
          </a:xfrm>
          <a:prstGeom prst="frame">
            <a:avLst>
              <a:gd name="adj1" fmla="val 12500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584161F-84D0-43B8-AB3A-14519D7ECFC1}"/>
              </a:ext>
            </a:extLst>
          </p:cNvPr>
          <p:cNvSpPr txBox="1"/>
          <p:nvPr/>
        </p:nvSpPr>
        <p:spPr>
          <a:xfrm>
            <a:off x="2064845" y="1315174"/>
            <a:ext cx="10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lang="ko-KR" altLang="en-US"/>
            </a:pPr>
            <a:r>
              <a:rPr lang="en-US" altLang="ko-KR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Search...</a:t>
            </a:r>
            <a:endParaRPr lang="ko-KR" altLang="en-US" sz="1000" dirty="0">
              <a:latin typeface="Yu Gothic" panose="020B0400000000000000" pitchFamily="34" charset="-128"/>
              <a:ea typeface="나눔스퀘어라운드 Bold" panose="020B0600000101010101" pitchFamily="50" charset="-127"/>
            </a:endParaRPr>
          </a:p>
        </p:txBody>
      </p: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504D2B73-2E50-46CB-AB99-E89282D12E99}"/>
              </a:ext>
            </a:extLst>
          </p:cNvPr>
          <p:cNvCxnSpPr/>
          <p:nvPr/>
        </p:nvCxnSpPr>
        <p:spPr>
          <a:xfrm>
            <a:off x="2540214" y="2334681"/>
            <a:ext cx="0" cy="209348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Section" descr="&lt;SmartSettings&gt;&lt;SmartResize anchorLeft=&quot;Absolut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A696B17F-3799-4A09-8F97-444788E4DC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59291" y="1656886"/>
            <a:ext cx="5091581" cy="28659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1" tIns="45720" rIns="22860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  <a:p>
            <a:endParaRPr lang="en-US" sz="900" dirty="0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graphicFrame>
        <p:nvGraphicFramePr>
          <p:cNvPr id="356" name="표 355">
            <a:extLst>
              <a:ext uri="{FF2B5EF4-FFF2-40B4-BE49-F238E27FC236}">
                <a16:creationId xmlns:a16="http://schemas.microsoft.com/office/drawing/2014/main" id="{3664E69C-1758-4B15-984B-072A7F75B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96768"/>
              </p:ext>
            </p:extLst>
          </p:nvPr>
        </p:nvGraphicFramePr>
        <p:xfrm>
          <a:off x="2814900" y="4135885"/>
          <a:ext cx="2478848" cy="2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8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5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7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5C96215B-CBE7-422D-AD47-08AB83006E17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 rot="16200000">
            <a:off x="5355757" y="4227419"/>
            <a:ext cx="158918" cy="7811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358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79DFBD38-075C-4BFA-97B3-DAE0ACC08403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5400000">
            <a:off x="2572619" y="4240480"/>
            <a:ext cx="154254" cy="7581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25400" cap="sq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359" name="직사각형 358"/>
          <p:cNvSpPr/>
          <p:nvPr/>
        </p:nvSpPr>
        <p:spPr>
          <a:xfrm>
            <a:off x="2497594" y="4061841"/>
            <a:ext cx="3115964" cy="395048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91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1295BF9D-2948-4ED5-AFB7-2666A3FCCCF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 rot="16200000">
            <a:off x="1221261" y="2472204"/>
            <a:ext cx="128397" cy="7069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92" name="Section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C02B4E66-6F6F-4151-B48C-AFD6AB5879B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8562" y="2685828"/>
            <a:ext cx="1357903" cy="296006"/>
          </a:xfrm>
          <a:prstGeom prst="rect">
            <a:avLst/>
          </a:prstGeom>
          <a:solidFill>
            <a:srgbClr val="0E3F7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1" tIns="45720" rIns="22860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Segoe UI" panose="020B0502040204020203" pitchFamily="34" charset="0"/>
              </a:rPr>
              <a:t>カスタマーセンター管理</a:t>
            </a:r>
            <a:endParaRPr lang="en-US" altLang="ko-KR" sz="9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547665" y="1322445"/>
            <a:ext cx="317888" cy="24119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622288" y="1367931"/>
            <a:ext cx="175434" cy="133952"/>
            <a:chOff x="408898" y="2111604"/>
            <a:chExt cx="198879" cy="168545"/>
          </a:xfrm>
          <a:solidFill>
            <a:schemeClr val="bg1"/>
          </a:solidFill>
        </p:grpSpPr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C80D4705-7837-414C-86F5-F338A3CC0536}"/>
                </a:ext>
              </a:extLst>
            </p:cNvPr>
            <p:cNvCxnSpPr/>
            <p:nvPr/>
          </p:nvCxnSpPr>
          <p:spPr>
            <a:xfrm>
              <a:off x="408898" y="2111604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F54D000-1797-4210-9E55-8EF7A373BCCF}"/>
                </a:ext>
              </a:extLst>
            </p:cNvPr>
            <p:cNvCxnSpPr/>
            <p:nvPr/>
          </p:nvCxnSpPr>
          <p:spPr>
            <a:xfrm>
              <a:off x="408898" y="2196445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7300AC1-86DF-4662-90FE-2F14BCB71DBA}"/>
                </a:ext>
              </a:extLst>
            </p:cNvPr>
            <p:cNvCxnSpPr/>
            <p:nvPr/>
          </p:nvCxnSpPr>
          <p:spPr>
            <a:xfrm>
              <a:off x="409814" y="2280149"/>
              <a:ext cx="197963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40943"/>
              </p:ext>
            </p:extLst>
          </p:nvPr>
        </p:nvGraphicFramePr>
        <p:xfrm>
          <a:off x="6870404" y="877104"/>
          <a:ext cx="2184032" cy="4079336"/>
        </p:xfrm>
        <a:graphic>
          <a:graphicData uri="http://schemas.openxmlformats.org/drawingml/2006/table">
            <a:tbl>
              <a:tblPr firstRow="1" lastCol="1" bandRow="1" bandCol="1">
                <a:tableStyleId>{69012ECD-51FC-41F1-AA8D-1B2483CD663E}</a:tableStyleId>
              </a:tblPr>
              <a:tblGrid>
                <a:gridCol w="28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0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Description(</a:t>
                      </a:r>
                      <a:r>
                        <a:rPr lang="ja-JP" altLang="en-US" sz="1400" dirty="0"/>
                        <a:t>画面の説明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2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創作者管理をクリックするとセブメニューの出力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現在登録されている創作者たちの登録順序</a:t>
                      </a:r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名前</a:t>
                      </a:r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ID, 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後援を受けた金額</a:t>
                      </a:r>
                      <a:r>
                        <a:rPr lang="en-US" altLang="ja-JP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電話番号などを出力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3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修正したい創作者情報を押すと創作者情報ページへ移動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28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ボタンをクリックすると、それぞれに対するポップアップウィンドウを出力する。</a:t>
                      </a:r>
                      <a:br>
                        <a:rPr lang="ja-JP" altLang="en-US" sz="10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すでに創作者ならボタンは取れない。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786766"/>
                  </a:ext>
                </a:extLst>
              </a:tr>
              <a:tr h="6732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5</a:t>
                      </a:r>
                      <a:endParaRPr lang="ko-KR" altLang="en-US" sz="9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現在のページから次のページへ移る</a:t>
                      </a:r>
                      <a:br>
                        <a:rPr lang="ja-JP" altLang="en-US" sz="10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ja-JP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数字をクリックすると該当ページに移動</a:t>
                      </a:r>
                      <a:endParaRPr lang="en-US" altLang="ko-KR" sz="10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954437"/>
                  </a:ext>
                </a:extLst>
              </a:tr>
              <a:tr h="28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特異事項</a:t>
                      </a:r>
                      <a:endParaRPr lang="ko-KR" altLang="en-US" sz="12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28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latin typeface="+mj-ea"/>
                        <a:ea typeface="+mj-ea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1514974" y="1632366"/>
            <a:ext cx="4923471" cy="237954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09724" y="2074171"/>
            <a:ext cx="3741817" cy="31120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5636" y="3290012"/>
            <a:ext cx="1396824" cy="593891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-12605" y="3216365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75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1295BF9D-2948-4ED5-AFB7-2666A3FCCCF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 rot="16200000">
            <a:off x="1222951" y="2807481"/>
            <a:ext cx="128397" cy="7069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76" name="Chevron" descr="&lt;SmartSettings&gt;&lt;SmartResize anchorLeft=&quot;None&quot; anchorTop=&quot;Non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4CA12895-8FE5-48E0-91B5-462DCF5051E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223009" y="3094097"/>
            <a:ext cx="133718" cy="82729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Yu Gothic" panose="020B0400000000000000" pitchFamily="34" charset="-128"/>
              <a:ea typeface="Yu Gothic" panose="020B0400000000000000" pitchFamily="34" charset="-128"/>
              <a:cs typeface="Segoe UI" panose="020B0502040204020203" pitchFamily="34" charset="0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A5BEC57B-3A8C-4499-AAA5-2F7F60E3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78313"/>
              </p:ext>
            </p:extLst>
          </p:nvPr>
        </p:nvGraphicFramePr>
        <p:xfrm>
          <a:off x="1565856" y="1609358"/>
          <a:ext cx="4877208" cy="237574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お名前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ID(</a:t>
                      </a:r>
                      <a:r>
                        <a:rPr lang="en-US" altLang="ko-KR" sz="1000" dirty="0" err="1"/>
                        <a:t>E_mail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後援もらった金額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電話番号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marL="0" marR="0" indent="0" algn="ctr" defTabSz="9142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Segoe UI" pitchFamily="34" charset="0"/>
                          <a:cs typeface="Segoe UI" pitchFamily="34" charset="0"/>
                        </a:rPr>
                        <a:t>受諾・拒絶</a:t>
                      </a:r>
                      <a:endParaRPr lang="en-US" altLang="ko-KR" sz="1000" dirty="0">
                        <a:latin typeface="Segoe UI" pitchFamily="34" charset="0"/>
                        <a:cs typeface="Segoe UI" pitchFamily="34" charset="0"/>
                      </a:endParaRPr>
                    </a:p>
                    <a:p>
                      <a:pPr marL="0" marR="0" indent="0" algn="ctr" defTabSz="9142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>
                          <a:latin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ja-JP" altLang="en-US" sz="1000" dirty="0"/>
                        <a:t>休眠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創作者１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22"/>
                        </a:rPr>
                        <a:t>user1@mail.com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010-1234-5678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創作者２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23"/>
                        </a:rPr>
                        <a:t>user2@mail.com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￥</a:t>
                      </a:r>
                      <a:r>
                        <a:rPr lang="en-US" altLang="ja-JP" sz="1000" dirty="0"/>
                        <a:t>1</a:t>
                      </a:r>
                      <a:r>
                        <a:rPr lang="en-US" altLang="ko-KR" sz="1000" dirty="0"/>
                        <a:t>000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010-1234-5679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○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創作者３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24"/>
                        </a:rPr>
                        <a:t>user3@mail.com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￥</a:t>
                      </a:r>
                      <a:r>
                        <a:rPr lang="en-US" altLang="ja-JP" sz="1000" dirty="0"/>
                        <a:t>1</a:t>
                      </a:r>
                      <a:r>
                        <a:rPr lang="en-US" altLang="ko-KR" sz="1000" dirty="0"/>
                        <a:t>000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010-1324-0324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○</a:t>
                      </a: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創作者４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hlinkClick r:id="rId22"/>
                        </a:rPr>
                        <a:t>user4@mail.com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￥</a:t>
                      </a:r>
                      <a:r>
                        <a:rPr lang="en-US" altLang="ja-JP" sz="1000" dirty="0"/>
                        <a:t>1</a:t>
                      </a:r>
                      <a:r>
                        <a:rPr lang="en-US" altLang="ko-KR" sz="1000" dirty="0"/>
                        <a:t>000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010-3322-4414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000" dirty="0"/>
                        <a:t>休眠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9" name="Content">
            <a:extLst>
              <a:ext uri="{FF2B5EF4-FFF2-40B4-BE49-F238E27FC236}">
                <a16:creationId xmlns:a16="http://schemas.microsoft.com/office/drawing/2014/main" id="{E792B1BA-1C48-4881-9064-211615B4D21B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453089" y="2139642"/>
            <a:ext cx="429061" cy="17401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1" tIns="0" rIns="91441" bIns="9143" rtlCol="0" anchor="ctr">
            <a:noAutofit/>
          </a:bodyPr>
          <a:lstStyle/>
          <a:p>
            <a:pPr algn="ctr"/>
            <a:r>
              <a:rPr lang="ja-JP" altLang="en-US" sz="800" dirty="0">
                <a:latin typeface="Yu Gothic" panose="020B0400000000000000" pitchFamily="34" charset="-128"/>
                <a:ea typeface="Yu Gothic" panose="020B0400000000000000" pitchFamily="34" charset="-128"/>
                <a:cs typeface="Segoe UI" pitchFamily="34" charset="0"/>
              </a:rPr>
              <a:t>受諾</a:t>
            </a:r>
            <a:endParaRPr lang="en-US" sz="800" dirty="0">
              <a:latin typeface="Yu Gothic" panose="020B0400000000000000" pitchFamily="34" charset="-128"/>
              <a:ea typeface="Yu Gothic" panose="020B0400000000000000" pitchFamily="34" charset="-128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E792B1BA-1C48-4881-9064-211615B4D21B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927616" y="2139832"/>
            <a:ext cx="437199" cy="17382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1" tIns="0" rIns="91441" bIns="9143" rtlCol="0" anchor="ctr">
            <a:noAutofit/>
          </a:bodyPr>
          <a:lstStyle/>
          <a:p>
            <a:pPr algn="ctr"/>
            <a:r>
              <a:rPr lang="ja-JP" altLang="en-US" sz="800" dirty="0">
                <a:latin typeface="Yu Gothic" panose="020B0400000000000000" pitchFamily="34" charset="-128"/>
                <a:ea typeface="Yu Gothic" panose="020B0400000000000000" pitchFamily="34" charset="-128"/>
                <a:cs typeface="Segoe UI" pitchFamily="34" charset="0"/>
              </a:rPr>
              <a:t>拒絶</a:t>
            </a:r>
            <a:endParaRPr lang="en-US" sz="800" dirty="0">
              <a:latin typeface="Yu Gothic" panose="020B0400000000000000" pitchFamily="34" charset="-128"/>
              <a:ea typeface="Yu Gothic" panose="020B0400000000000000" pitchFamily="34" charset="-128"/>
              <a:cs typeface="Segoe UI" pitchFamily="34" charset="0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1542895" y="1996969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1470534" y="1564266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395812" y="2082810"/>
            <a:ext cx="997252" cy="29927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Yu Gothic" panose="020B0400000000000000" pitchFamily="34" charset="-128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409963" y="3987926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360" name="타원 359"/>
          <p:cNvSpPr/>
          <p:nvPr/>
        </p:nvSpPr>
        <p:spPr>
          <a:xfrm>
            <a:off x="5292080" y="1995686"/>
            <a:ext cx="148118" cy="155705"/>
          </a:xfrm>
          <a:prstGeom prst="ellipse">
            <a:avLst/>
          </a:prstGeom>
          <a:solidFill>
            <a:srgbClr val="F07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ko-KR" altLang="en-US" sz="1200" dirty="0">
              <a:latin typeface="Yu Gothic" panose="020B0400000000000000" pitchFamily="34" charset="-128"/>
            </a:endParaRPr>
          </a:p>
        </p:txBody>
      </p:sp>
      <p:sp>
        <p:nvSpPr>
          <p:cNvPr id="83" name="TextBox 10"/>
          <p:cNvSpPr txBox="1"/>
          <p:nvPr/>
        </p:nvSpPr>
        <p:spPr bwMode="auto">
          <a:xfrm>
            <a:off x="1609720" y="471762"/>
            <a:ext cx="263021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200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創作者管理画面</a:t>
            </a:r>
            <a:endParaRPr lang="en-US" altLang="ko-KR" sz="1200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34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 txBox="1"/>
          <p:nvPr/>
        </p:nvSpPr>
        <p:spPr bwMode="auto">
          <a:xfrm>
            <a:off x="393001" y="47020"/>
            <a:ext cx="2694975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ERD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93213" y="771550"/>
            <a:ext cx="7942051" cy="4328833"/>
            <a:chOff x="293213" y="771550"/>
            <a:chExt cx="7942051" cy="4328833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13" y="771551"/>
              <a:ext cx="6114415" cy="432559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90"/>
            <a:stretch/>
          </p:blipFill>
          <p:spPr>
            <a:xfrm>
              <a:off x="6403247" y="771550"/>
              <a:ext cx="1832017" cy="4328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54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 txBox="1"/>
          <p:nvPr/>
        </p:nvSpPr>
        <p:spPr bwMode="auto">
          <a:xfrm>
            <a:off x="393001" y="47020"/>
            <a:ext cx="2694975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URI - Front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69750"/>
              </p:ext>
            </p:extLst>
          </p:nvPr>
        </p:nvGraphicFramePr>
        <p:xfrm>
          <a:off x="107504" y="627534"/>
          <a:ext cx="8928996" cy="4320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3499882544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3034385421"/>
                    </a:ext>
                  </a:extLst>
                </a:gridCol>
                <a:gridCol w="743268">
                  <a:extLst>
                    <a:ext uri="{9D8B030D-6E8A-4147-A177-3AD203B41FA5}">
                      <a16:colId xmlns:a16="http://schemas.microsoft.com/office/drawing/2014/main" val="4231777278"/>
                    </a:ext>
                  </a:extLst>
                </a:gridCol>
                <a:gridCol w="756694">
                  <a:extLst>
                    <a:ext uri="{9D8B030D-6E8A-4147-A177-3AD203B41FA5}">
                      <a16:colId xmlns:a16="http://schemas.microsoft.com/office/drawing/2014/main" val="239048866"/>
                    </a:ext>
                  </a:extLst>
                </a:gridCol>
                <a:gridCol w="588270">
                  <a:extLst>
                    <a:ext uri="{9D8B030D-6E8A-4147-A177-3AD203B41FA5}">
                      <a16:colId xmlns:a16="http://schemas.microsoft.com/office/drawing/2014/main" val="318403912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22830698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0598882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02111015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00393582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85141181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1251323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84568077"/>
                    </a:ext>
                  </a:extLst>
                </a:gridCol>
              </a:tblGrid>
              <a:tr h="46747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経路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経路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80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2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経路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80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2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経路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dirty="0"/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26795"/>
                  </a:ext>
                </a:extLst>
              </a:tr>
              <a:tr h="346698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画面名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方式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URI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画面名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方式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URI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画面名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方式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URI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画面名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方式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URI</a:t>
                      </a:r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9754431"/>
                  </a:ext>
                </a:extLst>
              </a:tr>
              <a:tr h="70126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ja-JP" sz="900" dirty="0"/>
                    </a:p>
                    <a:p>
                      <a:pPr algn="ctr" latinLnBrk="1"/>
                      <a:r>
                        <a:rPr lang="ja-JP" altLang="en-US" sz="900" dirty="0"/>
                        <a:t>ログイン</a:t>
                      </a:r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POST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l" latinLnBrk="1"/>
                      <a:r>
                        <a:rPr lang="en-US" altLang="ko-KR" sz="900" dirty="0"/>
                        <a:t>/login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ＩＤ探し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idfind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900" dirty="0"/>
                        <a:t>ID</a:t>
                      </a:r>
                      <a:r>
                        <a:rPr lang="ja-JP" altLang="en-US" sz="900" dirty="0"/>
                        <a:t>確認</a:t>
                      </a:r>
                      <a:endParaRPr lang="en-US" altLang="ko-KR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/success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923566142"/>
                  </a:ext>
                </a:extLst>
              </a:tr>
              <a:tr h="701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パスワード探し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passfind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パスワード確認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/success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618344861"/>
                  </a:ext>
                </a:extLst>
              </a:tr>
              <a:tr h="701262">
                <a:tc>
                  <a:txBody>
                    <a:bodyPr/>
                    <a:lstStyle/>
                    <a:p>
                      <a:pPr algn="ctr" latinLnBrk="1"/>
                      <a:endParaRPr lang="en-US" altLang="ja-JP" sz="900" dirty="0"/>
                    </a:p>
                    <a:p>
                      <a:pPr algn="ctr" latinLnBrk="1"/>
                      <a:r>
                        <a:rPr lang="ja-JP" altLang="en-US" sz="900" dirty="0"/>
                        <a:t>会員情報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mypage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en-US" altLang="ja-JP" sz="900" dirty="0"/>
                    </a:p>
                    <a:p>
                      <a:pPr latinLnBrk="1"/>
                      <a:r>
                        <a:rPr lang="ja-JP" altLang="en-US" sz="900" dirty="0"/>
                        <a:t>本人認証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/check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情報修正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POST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membermodify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修正完了画面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/confirm</a:t>
                      </a:r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415729227"/>
                  </a:ext>
                </a:extLst>
              </a:tr>
              <a:tr h="70126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ja-JP" sz="900" dirty="0"/>
                    </a:p>
                    <a:p>
                      <a:pPr algn="ctr" latinLnBrk="1"/>
                      <a:r>
                        <a:rPr lang="ja-JP" altLang="en-US" sz="900" dirty="0"/>
                        <a:t>掲示板</a:t>
                      </a:r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/index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900" dirty="0"/>
                        <a:t>ゲーム掲示板リスト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gamelist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ゲーム掲示物内容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gameinfo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594172340"/>
                  </a:ext>
                </a:extLst>
              </a:tr>
              <a:tr h="7012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ファディングリスト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fundinglist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ファディング</a:t>
                      </a:r>
                      <a:endParaRPr lang="en-US" altLang="ja-JP" sz="900" dirty="0"/>
                    </a:p>
                    <a:p>
                      <a:pPr latinLnBrk="1"/>
                      <a:r>
                        <a:rPr lang="ja-JP" altLang="en-US" sz="900" dirty="0"/>
                        <a:t>掲示板内容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fundingcontents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後援画面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POST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/funding</a:t>
                      </a:r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081945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07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 txBox="1"/>
          <p:nvPr/>
        </p:nvSpPr>
        <p:spPr bwMode="auto">
          <a:xfrm>
            <a:off x="393001" y="47020"/>
            <a:ext cx="2694975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URI - Admin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064364"/>
              </p:ext>
            </p:extLst>
          </p:nvPr>
        </p:nvGraphicFramePr>
        <p:xfrm>
          <a:off x="107504" y="627534"/>
          <a:ext cx="8856989" cy="44196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42849">
                  <a:extLst>
                    <a:ext uri="{9D8B030D-6E8A-4147-A177-3AD203B41FA5}">
                      <a16:colId xmlns:a16="http://schemas.microsoft.com/office/drawing/2014/main" val="3499882544"/>
                    </a:ext>
                  </a:extLst>
                </a:gridCol>
                <a:gridCol w="571418">
                  <a:extLst>
                    <a:ext uri="{9D8B030D-6E8A-4147-A177-3AD203B41FA5}">
                      <a16:colId xmlns:a16="http://schemas.microsoft.com/office/drawing/2014/main" val="3034385421"/>
                    </a:ext>
                  </a:extLst>
                </a:gridCol>
                <a:gridCol w="765383">
                  <a:extLst>
                    <a:ext uri="{9D8B030D-6E8A-4147-A177-3AD203B41FA5}">
                      <a16:colId xmlns:a16="http://schemas.microsoft.com/office/drawing/2014/main" val="4231777278"/>
                    </a:ext>
                  </a:extLst>
                </a:gridCol>
                <a:gridCol w="806016">
                  <a:extLst>
                    <a:ext uri="{9D8B030D-6E8A-4147-A177-3AD203B41FA5}">
                      <a16:colId xmlns:a16="http://schemas.microsoft.com/office/drawing/2014/main" val="239048866"/>
                    </a:ext>
                  </a:extLst>
                </a:gridCol>
                <a:gridCol w="499992">
                  <a:extLst>
                    <a:ext uri="{9D8B030D-6E8A-4147-A177-3AD203B41FA5}">
                      <a16:colId xmlns:a16="http://schemas.microsoft.com/office/drawing/2014/main" val="3184039128"/>
                    </a:ext>
                  </a:extLst>
                </a:gridCol>
                <a:gridCol w="1067777">
                  <a:extLst>
                    <a:ext uri="{9D8B030D-6E8A-4147-A177-3AD203B41FA5}">
                      <a16:colId xmlns:a16="http://schemas.microsoft.com/office/drawing/2014/main" val="2228306987"/>
                    </a:ext>
                  </a:extLst>
                </a:gridCol>
                <a:gridCol w="975157">
                  <a:extLst>
                    <a:ext uri="{9D8B030D-6E8A-4147-A177-3AD203B41FA5}">
                      <a16:colId xmlns:a16="http://schemas.microsoft.com/office/drawing/2014/main" val="300598882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021110159"/>
                    </a:ext>
                  </a:extLst>
                </a:gridCol>
                <a:gridCol w="810094">
                  <a:extLst>
                    <a:ext uri="{9D8B030D-6E8A-4147-A177-3AD203B41FA5}">
                      <a16:colId xmlns:a16="http://schemas.microsoft.com/office/drawing/2014/main" val="4003935820"/>
                    </a:ext>
                  </a:extLst>
                </a:gridCol>
                <a:gridCol w="928555">
                  <a:extLst>
                    <a:ext uri="{9D8B030D-6E8A-4147-A177-3AD203B41FA5}">
                      <a16:colId xmlns:a16="http://schemas.microsoft.com/office/drawing/2014/main" val="3851411816"/>
                    </a:ext>
                  </a:extLst>
                </a:gridCol>
                <a:gridCol w="499992">
                  <a:extLst>
                    <a:ext uri="{9D8B030D-6E8A-4147-A177-3AD203B41FA5}">
                      <a16:colId xmlns:a16="http://schemas.microsoft.com/office/drawing/2014/main" val="3125132359"/>
                    </a:ext>
                  </a:extLst>
                </a:gridCol>
                <a:gridCol w="785700">
                  <a:extLst>
                    <a:ext uri="{9D8B030D-6E8A-4147-A177-3AD203B41FA5}">
                      <a16:colId xmlns:a16="http://schemas.microsoft.com/office/drawing/2014/main" val="484568077"/>
                    </a:ext>
                  </a:extLst>
                </a:gridCol>
              </a:tblGrid>
              <a:tr h="334203">
                <a:tc gridSpan="3">
                  <a:txBody>
                    <a:bodyPr/>
                    <a:lstStyle/>
                    <a:p>
                      <a:pPr marL="0" marR="0" lvl="0" indent="0" algn="ctr" defTabSz="9142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경로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2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경로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2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경로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2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경로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 marL="91441" marR="9144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26795"/>
                  </a:ext>
                </a:extLst>
              </a:tr>
              <a:tr h="208877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画面名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方式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URI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画面名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方式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URI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画面名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方式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URI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画面名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方式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URI</a:t>
                      </a:r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9754431"/>
                  </a:ext>
                </a:extLst>
              </a:tr>
              <a:tr h="334202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/>
                        <a:t>로그인</a:t>
                      </a:r>
                      <a:endParaRPr lang="en-US" altLang="ko-KR" sz="900" dirty="0"/>
                    </a:p>
                  </a:txBody>
                  <a:tcPr marL="91441" marR="91441"/>
                </a:tc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POST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 rowSpan="12">
                  <a:txBody>
                    <a:bodyPr/>
                    <a:lstStyle/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  <a:p>
                      <a:pPr marL="0" marR="0" indent="0" algn="ctr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adminlogin</a:t>
                      </a:r>
                      <a:endParaRPr lang="ko-KR" altLang="en-US" sz="900" dirty="0"/>
                    </a:p>
                    <a:p>
                      <a:pPr algn="ctr" latinLnBrk="1"/>
                      <a:endParaRPr lang="en-US" altLang="ko-KR" sz="900" dirty="0"/>
                    </a:p>
                  </a:txBody>
                  <a:tcPr marL="91441" marR="91441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회원관리</a:t>
                      </a:r>
                    </a:p>
                  </a:txBody>
                  <a:tcPr marL="91441" marR="91441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/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/members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会員照会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/members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ko-KR" altLang="en-US" sz="170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ko-KR" altLang="en-US" sz="170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endParaRPr lang="ko-KR" altLang="en-US" sz="17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923566142"/>
                  </a:ext>
                </a:extLst>
              </a:tr>
              <a:tr h="24243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会員詳細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/members-info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618344861"/>
                  </a:ext>
                </a:extLst>
              </a:tr>
              <a:tr h="2088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後援管理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/funds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415729227"/>
                  </a:ext>
                </a:extLst>
              </a:tr>
              <a:tr h="3342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/>
                      <a:endParaRPr lang="en-US" altLang="ko-KR" sz="900" dirty="0"/>
                    </a:p>
                    <a:p>
                      <a:pPr algn="l"/>
                      <a:endParaRPr lang="en-US" altLang="ko-KR" sz="900" dirty="0"/>
                    </a:p>
                    <a:p>
                      <a:pPr algn="l"/>
                      <a:endParaRPr lang="en-US" altLang="ko-KR" sz="900" dirty="0"/>
                    </a:p>
                    <a:p>
                      <a:pPr algn="l"/>
                      <a:r>
                        <a:rPr lang="ja-JP" altLang="en-US" sz="900" dirty="0"/>
                        <a:t>掲示板管理</a:t>
                      </a:r>
                      <a:endParaRPr lang="ko-KR" altLang="en-US" sz="900" dirty="0"/>
                    </a:p>
                  </a:txBody>
                  <a:tcPr marL="91441" marR="91441"/>
                </a:tc>
                <a:tc rowSpan="3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91441" marR="91441"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ko-KR" sz="900" dirty="0"/>
                    </a:p>
                    <a:p>
                      <a:pPr algn="ctr"/>
                      <a:endParaRPr lang="en-US" altLang="ko-KR" sz="900" dirty="0"/>
                    </a:p>
                    <a:p>
                      <a:pPr algn="ctr"/>
                      <a:endParaRPr lang="en-US" altLang="ko-KR" sz="900" dirty="0"/>
                    </a:p>
                    <a:p>
                      <a:pPr algn="ctr"/>
                      <a:r>
                        <a:rPr lang="en-US" altLang="ko-KR" sz="900" dirty="0"/>
                        <a:t>/contents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アップロード掲示物管理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/contents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594172340"/>
                  </a:ext>
                </a:extLst>
              </a:tr>
              <a:tr h="3342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管理者掲示物管理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081945350"/>
                  </a:ext>
                </a:extLst>
              </a:tr>
              <a:tr h="2088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掲示物登録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POST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392620343"/>
                  </a:ext>
                </a:extLst>
              </a:tr>
              <a:tr h="2088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r>
                        <a:rPr lang="ja-JP" altLang="en-US" sz="900" dirty="0"/>
                        <a:t>カスタマーセンタ管理</a:t>
                      </a:r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/contact-</a:t>
                      </a:r>
                      <a:r>
                        <a:rPr lang="en-US" altLang="ko-KR" sz="900" dirty="0" err="1"/>
                        <a:t>inqury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FAQ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/FAQ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139099378"/>
                  </a:ext>
                </a:extLst>
              </a:tr>
              <a:tr h="334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ja-JP" altLang="en-US" sz="900" dirty="0"/>
                        <a:t>対</a:t>
                      </a:r>
                      <a:r>
                        <a:rPr lang="en-US" altLang="ko-KR" sz="900" dirty="0"/>
                        <a:t>1</a:t>
                      </a:r>
                      <a:r>
                        <a:rPr lang="ja-JP" altLang="en-US" sz="900" dirty="0"/>
                        <a:t>お問い合わせ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/contact-</a:t>
                      </a:r>
                      <a:r>
                        <a:rPr lang="en-US" altLang="ko-KR" sz="900" dirty="0" err="1"/>
                        <a:t>inqury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r>
                        <a:rPr lang="ja-JP" altLang="en-US" sz="900" dirty="0"/>
                        <a:t>対</a:t>
                      </a:r>
                      <a:r>
                        <a:rPr lang="en-US" altLang="ko-KR" sz="900" dirty="0"/>
                        <a:t>1</a:t>
                      </a:r>
                      <a:r>
                        <a:rPr lang="ja-JP" altLang="en-US" sz="900" dirty="0"/>
                        <a:t>お問い合わせ内容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POST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3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inqury</a:t>
                      </a:r>
                      <a:r>
                        <a:rPr lang="en-US" altLang="ko-KR" sz="900" dirty="0"/>
                        <a:t>-info</a:t>
                      </a:r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20995850"/>
                  </a:ext>
                </a:extLst>
              </a:tr>
              <a:tr h="33420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r>
                        <a:rPr lang="ja-JP" altLang="en-US" sz="900" dirty="0"/>
                        <a:t>創作者管理</a:t>
                      </a:r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/creators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創作者照会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crators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ja-JP" altLang="en-US" sz="900" dirty="0"/>
                        <a:t>創作者情報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/creators-mod</a:t>
                      </a:r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312343032"/>
                  </a:ext>
                </a:extLst>
              </a:tr>
              <a:tr h="334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休眠創作者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cinactive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休眠創作者</a:t>
                      </a:r>
                      <a:endParaRPr lang="en-US" altLang="ja-JP" sz="900" dirty="0"/>
                    </a:p>
                    <a:p>
                      <a:pPr algn="ctr" latinLnBrk="1"/>
                      <a:r>
                        <a:rPr lang="ja-JP" altLang="en-US" sz="900" dirty="0"/>
                        <a:t>情報修正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 POST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cinactive</a:t>
                      </a:r>
                      <a:r>
                        <a:rPr lang="en-US" altLang="ko-KR" sz="900" dirty="0"/>
                        <a:t>-mod</a:t>
                      </a:r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723861044"/>
                  </a:ext>
                </a:extLst>
              </a:tr>
              <a:tr h="2088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r>
                        <a:rPr lang="ja-JP" altLang="en-US" sz="900" dirty="0"/>
                        <a:t>管理者管理</a:t>
                      </a:r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1441" marR="91441"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  <a:p>
                      <a:pPr algn="ctr" latinLnBrk="1"/>
                      <a:r>
                        <a:rPr lang="en-US" altLang="ko-KR" sz="900" dirty="0"/>
                        <a:t>/admins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管理者生成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POST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/admin-add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2849688334"/>
                  </a:ext>
                </a:extLst>
              </a:tr>
              <a:tr h="334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900" dirty="0"/>
                        <a:t>管理者照会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/admins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l" defTabSz="9142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dirty="0"/>
                        <a:t>管理者詳細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GET</a:t>
                      </a:r>
                      <a:endParaRPr lang="ko-KR" altLang="en-US" sz="9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/admins-info</a:t>
                      </a:r>
                      <a:endParaRPr lang="ko-KR" altLang="en-US" sz="9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315521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98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 txBox="1"/>
          <p:nvPr/>
        </p:nvSpPr>
        <p:spPr bwMode="auto">
          <a:xfrm>
            <a:off x="393001" y="47020"/>
            <a:ext cx="2694975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개발환경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1485"/>
              </p:ext>
            </p:extLst>
          </p:nvPr>
        </p:nvGraphicFramePr>
        <p:xfrm>
          <a:off x="99353" y="685185"/>
          <a:ext cx="8767042" cy="42538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2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세부내용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lang="ko-KR" altLang="en-US" sz="14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Project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URL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https://team-a.ync-it.com</a:t>
                      </a:r>
                      <a:endParaRPr lang="ko-KR" altLang="en-US" sz="10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Server Platform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Google Cloud Platform VM Instance</a:t>
                      </a:r>
                    </a:p>
                    <a:p>
                      <a:pPr latinLnBrk="1"/>
                      <a:r>
                        <a:rPr lang="en-US" altLang="ko-KR" sz="1000" dirty="0"/>
                        <a:t>OS Image : Ubuntu 18.04</a:t>
                      </a:r>
                      <a:r>
                        <a:rPr lang="en-US" altLang="ko-KR" sz="1000" baseline="0" dirty="0"/>
                        <a:t> LTS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DataBase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Oracle Cloud ATP</a:t>
                      </a:r>
                    </a:p>
                    <a:p>
                      <a:pPr latinLnBrk="1"/>
                      <a:r>
                        <a:rPr lang="en-US" altLang="ko-KR" sz="1000" dirty="0"/>
                        <a:t>(Autonomous Transaction Processing)</a:t>
                      </a:r>
                    </a:p>
                    <a:p>
                      <a:pPr latinLnBrk="1"/>
                      <a:r>
                        <a:rPr lang="en-US" altLang="ko-KR" sz="1000" dirty="0" err="1"/>
                        <a:t>DataBase</a:t>
                      </a:r>
                      <a:r>
                        <a:rPr lang="en-US" altLang="ko-KR" sz="1000" dirty="0"/>
                        <a:t> Version 18c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WAS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Tomcat 8.5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Java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JDK 1.8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Spring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Spring </a:t>
                      </a:r>
                      <a:r>
                        <a:rPr lang="en-US" altLang="ko-KR" sz="1000" dirty="0" err="1"/>
                        <a:t>FrameWork</a:t>
                      </a:r>
                      <a:r>
                        <a:rPr lang="en-US" altLang="ko-KR" sz="1000" dirty="0"/>
                        <a:t> 5.0.7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IDE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STS 3.9.9 (Based on Eclipse 4.12.0)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5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협력도구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커뮤니케이션 도구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Slack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https://ync2019.slack.com/</a:t>
                      </a:r>
                      <a:endParaRPr lang="ko-KR" altLang="en-US" sz="10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99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전체관리</a:t>
                      </a:r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Trello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https://trello.com/b/aPNy6Exy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 버전 관리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SVN 1.9.7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https://bit.ly/2JpXq3K</a:t>
                      </a:r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빌드</a:t>
                      </a:r>
                      <a:r>
                        <a:rPr lang="en-US" altLang="ko-KR" sz="1000" dirty="0"/>
                        <a:t>(Build)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배포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dirty="0"/>
                        <a:t>(Deploy)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Maven 3.5.2 / Jenkins 2.201</a:t>
                      </a:r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91441" marR="9144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12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10"/>
          <p:cNvSpPr txBox="1"/>
          <p:nvPr/>
        </p:nvSpPr>
        <p:spPr bwMode="auto">
          <a:xfrm>
            <a:off x="393001" y="47020"/>
            <a:ext cx="2694975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개발환경</a:t>
            </a:r>
            <a:endParaRPr lang="en-US" altLang="ko-KR" b="1" dirty="0">
              <a:solidFill>
                <a:srgbClr val="1C7DE1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5" y="712101"/>
            <a:ext cx="2694975" cy="4104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87270" y="697228"/>
            <a:ext cx="2694975" cy="4104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178" y="697228"/>
            <a:ext cx="2694975" cy="4104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Yu Gothic" panose="020B0400000000000000" pitchFamily="34" charset="-128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949665" y="738411"/>
            <a:ext cx="115466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개발환경</a:t>
            </a:r>
            <a:endParaRPr lang="en-US" altLang="ko-KR" b="1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57422" y="761289"/>
            <a:ext cx="115466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협업도구</a:t>
            </a:r>
            <a:endParaRPr lang="en-US" altLang="ko-KR" b="1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736613" y="761289"/>
            <a:ext cx="153410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Build &amp; </a:t>
            </a:r>
            <a:r>
              <a:rPr lang="ko-KR" altLang="en-US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배포</a:t>
            </a:r>
            <a:endParaRPr lang="en-US" altLang="ko-KR" b="1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6" y="1245805"/>
            <a:ext cx="1139505" cy="7368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64" y="1189042"/>
            <a:ext cx="753528" cy="83489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63" y="2465621"/>
            <a:ext cx="1049723" cy="6995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38" y="2483551"/>
            <a:ext cx="1249416" cy="76619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77" y="3563681"/>
            <a:ext cx="1786905" cy="91126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40" y="1416403"/>
            <a:ext cx="927546" cy="9275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7" y="1488410"/>
            <a:ext cx="783530" cy="78353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83" y="2784323"/>
            <a:ext cx="1223993" cy="122399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86" y="1485788"/>
            <a:ext cx="1972554" cy="6838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11" y="2946482"/>
            <a:ext cx="1620709" cy="1064870"/>
          </a:xfrm>
          <a:prstGeom prst="rect">
            <a:avLst/>
          </a:prstGeom>
        </p:spPr>
      </p:pic>
      <p:sp>
        <p:nvSpPr>
          <p:cNvPr id="22" name="TextBox 10"/>
          <p:cNvSpPr txBox="1"/>
          <p:nvPr/>
        </p:nvSpPr>
        <p:spPr bwMode="auto">
          <a:xfrm>
            <a:off x="360046" y="2069982"/>
            <a:ext cx="116035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ORACLE 11G</a:t>
            </a:r>
          </a:p>
        </p:txBody>
      </p:sp>
      <p:sp>
        <p:nvSpPr>
          <p:cNvPr id="23" name="TextBox 10"/>
          <p:cNvSpPr txBox="1"/>
          <p:nvPr/>
        </p:nvSpPr>
        <p:spPr bwMode="auto">
          <a:xfrm>
            <a:off x="1617268" y="2099520"/>
            <a:ext cx="116035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STS 3.9.5</a:t>
            </a:r>
          </a:p>
        </p:txBody>
      </p:sp>
      <p:sp>
        <p:nvSpPr>
          <p:cNvPr id="24" name="TextBox 10"/>
          <p:cNvSpPr txBox="1"/>
          <p:nvPr/>
        </p:nvSpPr>
        <p:spPr bwMode="auto">
          <a:xfrm>
            <a:off x="360046" y="3184972"/>
            <a:ext cx="1160358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APACHE</a:t>
            </a:r>
            <a:b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</a:b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TOMCAT 9.0</a:t>
            </a:r>
          </a:p>
        </p:txBody>
      </p:sp>
      <p:sp>
        <p:nvSpPr>
          <p:cNvPr id="25" name="TextBox 10"/>
          <p:cNvSpPr txBox="1"/>
          <p:nvPr/>
        </p:nvSpPr>
        <p:spPr bwMode="auto">
          <a:xfrm>
            <a:off x="1600267" y="3263436"/>
            <a:ext cx="116035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JAVA JDK 1.8</a:t>
            </a:r>
          </a:p>
        </p:txBody>
      </p:sp>
      <p:sp>
        <p:nvSpPr>
          <p:cNvPr id="26" name="TextBox 10"/>
          <p:cNvSpPr txBox="1"/>
          <p:nvPr/>
        </p:nvSpPr>
        <p:spPr bwMode="auto">
          <a:xfrm>
            <a:off x="992559" y="4407907"/>
            <a:ext cx="116035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Spring 4.3.4</a:t>
            </a:r>
          </a:p>
        </p:txBody>
      </p:sp>
      <p:sp>
        <p:nvSpPr>
          <p:cNvPr id="27" name="TextBox 10"/>
          <p:cNvSpPr txBox="1"/>
          <p:nvPr/>
        </p:nvSpPr>
        <p:spPr bwMode="auto">
          <a:xfrm>
            <a:off x="3389535" y="2376519"/>
            <a:ext cx="116035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SLACK</a:t>
            </a:r>
          </a:p>
        </p:txBody>
      </p:sp>
      <p:sp>
        <p:nvSpPr>
          <p:cNvPr id="29" name="TextBox 10"/>
          <p:cNvSpPr txBox="1"/>
          <p:nvPr/>
        </p:nvSpPr>
        <p:spPr bwMode="auto">
          <a:xfrm>
            <a:off x="4683661" y="2376519"/>
            <a:ext cx="116035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Trello</a:t>
            </a:r>
          </a:p>
        </p:txBody>
      </p:sp>
      <p:sp>
        <p:nvSpPr>
          <p:cNvPr id="30" name="TextBox 10"/>
          <p:cNvSpPr txBox="1"/>
          <p:nvPr/>
        </p:nvSpPr>
        <p:spPr bwMode="auto">
          <a:xfrm>
            <a:off x="3951732" y="4008316"/>
            <a:ext cx="116035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SVN 4.3.0</a:t>
            </a:r>
            <a:endParaRPr lang="en-US" altLang="ko-KR" sz="1200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31" name="TextBox 10"/>
          <p:cNvSpPr txBox="1"/>
          <p:nvPr/>
        </p:nvSpPr>
        <p:spPr bwMode="auto">
          <a:xfrm>
            <a:off x="6923484" y="2208481"/>
            <a:ext cx="116035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MAVEN 3.5.2</a:t>
            </a:r>
          </a:p>
        </p:txBody>
      </p:sp>
      <p:sp>
        <p:nvSpPr>
          <p:cNvPr id="32" name="TextBox 10"/>
          <p:cNvSpPr txBox="1"/>
          <p:nvPr/>
        </p:nvSpPr>
        <p:spPr bwMode="auto">
          <a:xfrm>
            <a:off x="6923484" y="4065530"/>
            <a:ext cx="1160358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2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Jenkins 2.147</a:t>
            </a:r>
          </a:p>
        </p:txBody>
      </p:sp>
    </p:spTree>
    <p:extLst>
      <p:ext uri="{BB962C8B-B14F-4D97-AF65-F5344CB8AC3E}">
        <p14:creationId xmlns:p14="http://schemas.microsoft.com/office/powerpoint/2010/main" val="20640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그룹 123"/>
          <p:cNvGrpSpPr/>
          <p:nvPr/>
        </p:nvGrpSpPr>
        <p:grpSpPr>
          <a:xfrm>
            <a:off x="611561" y="906258"/>
            <a:ext cx="7779482" cy="3537702"/>
            <a:chOff x="611560" y="882149"/>
            <a:chExt cx="7779482" cy="2967086"/>
          </a:xfrm>
        </p:grpSpPr>
        <p:grpSp>
          <p:nvGrpSpPr>
            <p:cNvPr id="6" name="그룹 5"/>
            <p:cNvGrpSpPr/>
            <p:nvPr/>
          </p:nvGrpSpPr>
          <p:grpSpPr>
            <a:xfrm>
              <a:off x="7400045" y="1209433"/>
              <a:ext cx="990997" cy="1065685"/>
              <a:chOff x="600125" y="129615"/>
              <a:chExt cx="990997" cy="1267257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0125" y="129615"/>
                <a:ext cx="990997" cy="99099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 bwMode="auto">
              <a:xfrm>
                <a:off x="672552" y="1120609"/>
                <a:ext cx="918570" cy="276263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latin typeface="Yu Gothic" panose="020B0400000000000000" pitchFamily="34" charset="-128"/>
                    <a:ea typeface="Yu Gothic" panose="020B0400000000000000" pitchFamily="34" charset="-128"/>
                    <a:cs typeface="함초롬돋움" panose="020B0604000101010101" pitchFamily="50" charset="-127"/>
                  </a:rPr>
                  <a:t>Database</a:t>
                </a:r>
              </a:p>
            </p:txBody>
          </p:sp>
        </p:grpSp>
        <p:sp>
          <p:nvSpPr>
            <p:cNvPr id="15" name="모서리가 둥근 직사각형 14"/>
            <p:cNvSpPr/>
            <p:nvPr/>
          </p:nvSpPr>
          <p:spPr>
            <a:xfrm>
              <a:off x="5857549" y="935109"/>
              <a:ext cx="1152128" cy="157441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MyBaits</a:t>
              </a:r>
              <a:endParaRPr lang="ko-KR" altLang="en-US" sz="1600" dirty="0">
                <a:solidFill>
                  <a:schemeClr val="tx1"/>
                </a:solidFill>
                <a:latin typeface="Yu Gothic" panose="020B0400000000000000" pitchFamily="34" charset="-128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4183620" y="935109"/>
              <a:ext cx="1211133" cy="157441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Service</a:t>
              </a:r>
              <a:endParaRPr lang="ko-KR" altLang="en-US" sz="1600" dirty="0">
                <a:solidFill>
                  <a:schemeClr val="tx1"/>
                </a:solidFill>
                <a:latin typeface="Yu Gothic" panose="020B0400000000000000" pitchFamily="34" charset="-128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495958" y="935110"/>
              <a:ext cx="1162449" cy="157441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Controller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828236" y="935110"/>
              <a:ext cx="1142509" cy="157441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Yu Gothic" panose="020B0400000000000000" pitchFamily="34" charset="-128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43720" y="2836429"/>
              <a:ext cx="1162449" cy="101280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JSP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HTML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CSS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JavaScript</a:t>
              </a:r>
              <a:endParaRPr lang="ko-KR" altLang="en-US" sz="1400" dirty="0">
                <a:solidFill>
                  <a:schemeClr val="tx1"/>
                </a:solidFill>
                <a:latin typeface="Yu Gothic" panose="020B0400000000000000" pitchFamily="34" charset="-128"/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1647043" y="1061827"/>
              <a:ext cx="1361933" cy="246655"/>
              <a:chOff x="1647043" y="1131366"/>
              <a:chExt cx="1361933" cy="293309"/>
            </a:xfrm>
          </p:grpSpPr>
          <p:cxnSp>
            <p:nvCxnSpPr>
              <p:cNvPr id="39" name="직선 화살표 연결선 38"/>
              <p:cNvCxnSpPr/>
              <p:nvPr/>
            </p:nvCxnSpPr>
            <p:spPr>
              <a:xfrm>
                <a:off x="1647043" y="1424675"/>
                <a:ext cx="10357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4" name="TextBox 10"/>
              <p:cNvSpPr txBox="1"/>
              <p:nvPr/>
            </p:nvSpPr>
            <p:spPr bwMode="auto">
              <a:xfrm>
                <a:off x="1784840" y="1131366"/>
                <a:ext cx="1224136" cy="276263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  <a:cs typeface="함초롬돋움" panose="020B0604000101010101" pitchFamily="50" charset="-127"/>
                  </a:rPr>
                  <a:t>Request</a:t>
                </a:r>
              </a:p>
            </p:txBody>
          </p:sp>
        </p:grpSp>
        <p:cxnSp>
          <p:nvCxnSpPr>
            <p:cNvPr id="48" name="직선 화살표 연결선 47"/>
            <p:cNvCxnSpPr/>
            <p:nvPr/>
          </p:nvCxnSpPr>
          <p:spPr>
            <a:xfrm flipH="1" flipV="1">
              <a:off x="1423209" y="2276581"/>
              <a:ext cx="4456" cy="6055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10"/>
            <p:cNvSpPr txBox="1"/>
            <p:nvPr/>
          </p:nvSpPr>
          <p:spPr bwMode="auto">
            <a:xfrm>
              <a:off x="611560" y="2523489"/>
              <a:ext cx="994933" cy="2323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Response</a:t>
              </a:r>
            </a:p>
          </p:txBody>
        </p:sp>
        <p:sp>
          <p:nvSpPr>
            <p:cNvPr id="58" name="TextBox 10"/>
            <p:cNvSpPr txBox="1"/>
            <p:nvPr/>
          </p:nvSpPr>
          <p:spPr bwMode="auto">
            <a:xfrm>
              <a:off x="2083992" y="2763881"/>
              <a:ext cx="849944" cy="23232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view</a:t>
              </a:r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 flipH="1">
              <a:off x="5093593" y="1323341"/>
              <a:ext cx="1093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TextBox 10"/>
            <p:cNvSpPr txBox="1"/>
            <p:nvPr/>
          </p:nvSpPr>
          <p:spPr bwMode="auto">
            <a:xfrm>
              <a:off x="4818690" y="897010"/>
              <a:ext cx="1795939" cy="38720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2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SessionTemplate</a:t>
              </a:r>
              <a:b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</a:b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주입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 flipH="1">
              <a:off x="3245746" y="1308480"/>
              <a:ext cx="1093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TextBox 10"/>
            <p:cNvSpPr txBox="1"/>
            <p:nvPr/>
          </p:nvSpPr>
          <p:spPr bwMode="auto">
            <a:xfrm>
              <a:off x="3008975" y="882149"/>
              <a:ext cx="1795939" cy="387200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Service</a:t>
              </a:r>
              <a:b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</a:br>
              <a:r>
                <a:rPr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주입</a:t>
              </a:r>
              <a:endPara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</p:txBody>
        </p:sp>
        <p:sp>
          <p:nvSpPr>
            <p:cNvPr id="76" name="정육면체 75"/>
            <p:cNvSpPr/>
            <p:nvPr/>
          </p:nvSpPr>
          <p:spPr>
            <a:xfrm>
              <a:off x="2711764" y="2791105"/>
              <a:ext cx="810781" cy="519270"/>
            </a:xfrm>
            <a:prstGeom prst="cub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model</a:t>
              </a:r>
              <a:endParaRPr lang="ko-KR" altLang="en-US" sz="1200" dirty="0">
                <a:solidFill>
                  <a:schemeClr val="tx1"/>
                </a:solidFill>
                <a:latin typeface="Yu Gothic" panose="020B0400000000000000" pitchFamily="34" charset="-128"/>
              </a:endParaRPr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>
              <a:off x="3118815" y="2275119"/>
              <a:ext cx="0" cy="6353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/>
            <p:nvPr/>
          </p:nvCxnSpPr>
          <p:spPr>
            <a:xfrm flipH="1">
              <a:off x="1906004" y="3014325"/>
              <a:ext cx="9025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6" name="TextBox 10"/>
          <p:cNvSpPr txBox="1"/>
          <p:nvPr/>
        </p:nvSpPr>
        <p:spPr bwMode="auto">
          <a:xfrm>
            <a:off x="2947395" y="3966908"/>
            <a:ext cx="6018002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0" indent="-342860">
              <a:buFont typeface="+mj-lt"/>
              <a:buAutoNum type="arabicPeriod"/>
              <a:defRPr/>
            </a:pPr>
            <a:r>
              <a:rPr lang="ko-KR" altLang="en-US" sz="1400" b="1" dirty="0" err="1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인디게임의</a:t>
            </a:r>
            <a:r>
              <a:rPr lang="ko-KR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 소개</a:t>
            </a:r>
            <a:r>
              <a:rPr lang="ko-KR" altLang="en-US" sz="1400" b="1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·</a:t>
            </a:r>
            <a:r>
              <a:rPr lang="ko-KR" altLang="en-US" sz="1400" b="1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b="1" dirty="0" err="1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펀딩</a:t>
            </a:r>
            <a:r>
              <a:rPr lang="ko-KR" altLang="en-US" sz="1400" b="1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· </a:t>
            </a:r>
            <a:r>
              <a:rPr lang="ko-KR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다운로드 사이트</a:t>
            </a:r>
            <a:endParaRPr lang="en-US" altLang="ja-JP" sz="1400" b="1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  <a:p>
            <a:pPr marL="342860" indent="-342860">
              <a:buFont typeface="+mj-lt"/>
              <a:buAutoNum type="arabicPeriod"/>
              <a:defRPr/>
            </a:pPr>
            <a:r>
              <a:rPr lang="en-US" altLang="ko-KR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Spring</a:t>
            </a:r>
            <a:r>
              <a:rPr lang="ko-KR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으로 기능 구현</a:t>
            </a:r>
            <a:endParaRPr lang="en-US" altLang="ja-JP" sz="1400" b="1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  <a:p>
            <a:pPr marL="342860" indent="-342860">
              <a:buFont typeface="+mj-lt"/>
              <a:buAutoNum type="arabicPeriod"/>
              <a:defRPr/>
            </a:pPr>
            <a:r>
              <a:rPr lang="en-US" altLang="ko-KR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Oracle</a:t>
            </a:r>
            <a:r>
              <a:rPr lang="ko-KR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로 데이터베이스 관리</a:t>
            </a:r>
            <a:endParaRPr lang="en-US" altLang="ko-KR" sz="1400" b="1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  <a:p>
            <a:pPr marL="342860" indent="-342860">
              <a:buFont typeface="+mj-lt"/>
              <a:buAutoNum type="arabicPeriod"/>
              <a:defRPr/>
            </a:pPr>
            <a:r>
              <a:rPr lang="en-US" altLang="ko-KR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Trello</a:t>
            </a:r>
            <a:r>
              <a:rPr lang="ko-KR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이나</a:t>
            </a:r>
            <a:r>
              <a:rPr lang="en-US" altLang="ko-KR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Slack</a:t>
            </a:r>
            <a:r>
              <a:rPr lang="ko-KR" alt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으로 팀원과 커뮤니케이션</a:t>
            </a:r>
            <a:endParaRPr lang="en-US" altLang="ko-KR" sz="1400" b="1" dirty="0"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  <p:sp>
        <p:nvSpPr>
          <p:cNvPr id="133" name="Rectangle 6"/>
          <p:cNvSpPr/>
          <p:nvPr/>
        </p:nvSpPr>
        <p:spPr>
          <a:xfrm>
            <a:off x="80631" y="428647"/>
            <a:ext cx="2755249" cy="4400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>
              <a:latin typeface="Yu Gothic" panose="020B0400000000000000" pitchFamily="34" charset="-128"/>
            </a:endParaRPr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" y="84684"/>
            <a:ext cx="313366" cy="313366"/>
          </a:xfrm>
          <a:prstGeom prst="rect">
            <a:avLst/>
          </a:prstGeom>
        </p:spPr>
      </p:pic>
      <p:sp>
        <p:nvSpPr>
          <p:cNvPr id="135" name="TextBox 10"/>
          <p:cNvSpPr txBox="1"/>
          <p:nvPr/>
        </p:nvSpPr>
        <p:spPr bwMode="auto">
          <a:xfrm>
            <a:off x="393000" y="47020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solidFill>
                  <a:srgbClr val="1C8ADB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개요</a:t>
            </a:r>
            <a:endParaRPr lang="en-US" altLang="ko-KR" b="1" dirty="0">
              <a:solidFill>
                <a:srgbClr val="1C8ADB"/>
              </a:solidFill>
              <a:latin typeface="Yu Gothic" panose="020B0400000000000000" pitchFamily="34" charset="-128"/>
              <a:ea typeface="Yu Gothic" panose="020B0400000000000000" pitchFamily="34" charset="-128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63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54790"/>
              </p:ext>
            </p:extLst>
          </p:nvPr>
        </p:nvGraphicFramePr>
        <p:xfrm>
          <a:off x="107505" y="685187"/>
          <a:ext cx="8788847" cy="43369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852">
                  <a:extLst>
                    <a:ext uri="{9D8B030D-6E8A-4147-A177-3AD203B41FA5}">
                      <a16:colId xmlns:a16="http://schemas.microsoft.com/office/drawing/2014/main" val="3810394862"/>
                    </a:ext>
                  </a:extLst>
                </a:gridCol>
                <a:gridCol w="798807">
                  <a:extLst>
                    <a:ext uri="{9D8B030D-6E8A-4147-A177-3AD203B41FA5}">
                      <a16:colId xmlns:a16="http://schemas.microsoft.com/office/drawing/2014/main" val="4097357819"/>
                    </a:ext>
                  </a:extLst>
                </a:gridCol>
                <a:gridCol w="1054395">
                  <a:extLst>
                    <a:ext uri="{9D8B030D-6E8A-4147-A177-3AD203B41FA5}">
                      <a16:colId xmlns:a16="http://schemas.microsoft.com/office/drawing/2014/main" val="431867645"/>
                    </a:ext>
                  </a:extLst>
                </a:gridCol>
                <a:gridCol w="2134648">
                  <a:extLst>
                    <a:ext uri="{9D8B030D-6E8A-4147-A177-3AD203B41FA5}">
                      <a16:colId xmlns:a16="http://schemas.microsoft.com/office/drawing/2014/main" val="657823386"/>
                    </a:ext>
                  </a:extLst>
                </a:gridCol>
                <a:gridCol w="1188077">
                  <a:extLst>
                    <a:ext uri="{9D8B030D-6E8A-4147-A177-3AD203B41FA5}">
                      <a16:colId xmlns:a16="http://schemas.microsoft.com/office/drawing/2014/main" val="2213457849"/>
                    </a:ext>
                  </a:extLst>
                </a:gridCol>
                <a:gridCol w="2863068">
                  <a:extLst>
                    <a:ext uri="{9D8B030D-6E8A-4147-A177-3AD203B41FA5}">
                      <a16:colId xmlns:a16="http://schemas.microsoft.com/office/drawing/2014/main" val="76663414"/>
                    </a:ext>
                  </a:extLst>
                </a:gridCol>
              </a:tblGrid>
              <a:tr h="15566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Menu &amp; Group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Function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1214"/>
                  </a:ext>
                </a:extLst>
              </a:tr>
              <a:tr h="1556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1st Depth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2nd Depth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3rd Depth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기능명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세부기능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기능설명</a:t>
                      </a: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49257"/>
                  </a:ext>
                </a:extLst>
              </a:tr>
              <a:tr h="2297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Main</a:t>
                      </a:r>
                      <a:endParaRPr lang="en-US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관리자 로그인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ID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및비밀번호입력시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다음화면인메인화면으로이동하는기능</a:t>
                      </a:r>
                      <a:endParaRPr lang="en-US" altLang="ko-KR" sz="80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43406"/>
                  </a:ext>
                </a:extLst>
              </a:tr>
              <a:tr h="117288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Menu</a:t>
                      </a:r>
                      <a:endParaRPr lang="en-US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로그아웃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관리자 로그아웃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ID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로그아웃하고 로그인 화면으로 돌아간다</a:t>
                      </a:r>
                      <a:endParaRPr lang="ko-KR" altLang="en-US" sz="8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70885"/>
                  </a:ext>
                </a:extLst>
              </a:tr>
              <a:tr h="22978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회원관리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회원정보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 상세정보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회원의 이름 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ID(E-Mail)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비밀번호 전화번호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 권한 등 자세한 회원정보 확인 및 수정 기능</a:t>
                      </a:r>
                      <a:endParaRPr lang="ko-KR" altLang="en-US" sz="8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30387"/>
                  </a:ext>
                </a:extLst>
              </a:tr>
              <a:tr h="54713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후원관리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후원현황 소개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후원일자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게임이름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후원번호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금액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수수료 등 확인하고 회원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·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날짜별 등 후원총액과 수수료를 계산하여 표현</a:t>
                      </a:r>
                      <a:br>
                        <a:rPr lang="ko-KR" altLang="en-US" sz="800" dirty="0"/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환불은 창작자가 활동하지 않는다고 판단할 때 창작자가 받기 전에 할 수 있도록 한다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endParaRPr lang="ja-JP" altLang="en-US" sz="80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359944"/>
                  </a:ext>
                </a:extLst>
              </a:tr>
              <a:tr h="56729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환불진행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*입금자명 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*후원게임 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*후원금액 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*수수료 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*결정방식 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*후원일자</a:t>
                      </a:r>
                      <a:endParaRPr lang="ko-KR" altLang="en-US" sz="8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ko-KR" altLang="en-US" sz="8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간단한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정보제공하고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환불완료 버튼 눌러 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공지화면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한번더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확인 후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3827"/>
                  </a:ext>
                </a:extLst>
              </a:tr>
              <a:tr h="79229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회원통계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*총이용자수 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*현재판매이용자수</a:t>
                      </a:r>
                      <a:endParaRPr lang="en-US" altLang="ko-KR" sz="800" b="0" i="0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*현재창작자수 </a:t>
                      </a:r>
                      <a:endParaRPr lang="en-US" altLang="ko-KR" sz="800" b="0" i="0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*현재게임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등록수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</a:t>
                      </a:r>
                      <a:endParaRPr lang="en-US" altLang="ko-KR" sz="800" b="0" i="0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현 후원자수 </a:t>
                      </a:r>
                      <a:endParaRPr lang="en-US" altLang="ko-KR" sz="800" b="0" i="0" dirty="0">
                        <a:solidFill>
                          <a:srgbClr val="000000"/>
                        </a:solidFill>
                        <a:effectLst/>
                        <a:latin typeface="noto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*현 후원금액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632715"/>
                  </a:ext>
                </a:extLst>
              </a:tr>
              <a:tr h="45479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게시판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업로드</a:t>
                      </a:r>
                      <a:b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</a:b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게시판관리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게시판소개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게시판 수정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등록된 게시물을 조회 태그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또한 장르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카테고리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에 검색목록에서 게시물을 선택하면 </a:t>
                      </a:r>
                      <a:r>
                        <a:rPr lang="ko-KR" altLang="en-US" sz="8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후원받은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금액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게시자 등 게시물의 자세한 정보를 확인할 수 있다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endParaRPr lang="en-US" altLang="ko-KR" sz="8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57409"/>
                  </a:ext>
                </a:extLst>
              </a:tr>
              <a:tr h="34229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선택한 게시물의 정보를 수정할 수 있다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b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등록한 게시물 삭제 및 댓글 삭제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추천 게임 등록 기능 추가</a:t>
                      </a:r>
                      <a:endParaRPr lang="ko-KR" altLang="en-US" sz="8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24263"/>
                  </a:ext>
                </a:extLst>
              </a:tr>
              <a:tr h="31398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게시판등록</a:t>
                      </a:r>
                    </a:p>
                  </a:txBody>
                  <a:tcPr marL="5187" marR="5187" marT="5187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관리자 게시판 등록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(admin)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가 등록한 게시물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공지사항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이벤트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추천 등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을 맨 위 게시물에 고정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(admin)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의 공지사항이나 이벤트</a:t>
                      </a:r>
                      <a:r>
                        <a:rPr lang="en-US" altLang="ko-KR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FAQ </a:t>
                      </a:r>
                      <a:r>
                        <a:rPr lang="ko-KR" altLang="en-US" sz="8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등 중요한 내용을 등록하는 기능</a:t>
                      </a:r>
                      <a:endParaRPr lang="ko-KR" altLang="en-US" sz="8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707671"/>
                  </a:ext>
                </a:extLst>
              </a:tr>
            </a:tbl>
          </a:graphicData>
        </a:graphic>
      </p:graphicFrame>
      <p:sp>
        <p:nvSpPr>
          <p:cNvPr id="9" name="Rectangle 6"/>
          <p:cNvSpPr/>
          <p:nvPr/>
        </p:nvSpPr>
        <p:spPr>
          <a:xfrm>
            <a:off x="80631" y="428647"/>
            <a:ext cx="2755249" cy="4400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>
              <a:latin typeface="Yu Gothic" panose="020B0400000000000000" pitchFamily="34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" y="84684"/>
            <a:ext cx="313366" cy="313366"/>
          </a:xfrm>
          <a:prstGeom prst="rect">
            <a:avLst/>
          </a:prstGeom>
        </p:spPr>
      </p:pic>
      <p:sp>
        <p:nvSpPr>
          <p:cNvPr id="12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기능정의서</a:t>
            </a: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- Admin</a:t>
            </a:r>
          </a:p>
        </p:txBody>
      </p:sp>
    </p:spTree>
    <p:extLst>
      <p:ext uri="{BB962C8B-B14F-4D97-AF65-F5344CB8AC3E}">
        <p14:creationId xmlns:p14="http://schemas.microsoft.com/office/powerpoint/2010/main" val="62410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82798"/>
              </p:ext>
            </p:extLst>
          </p:nvPr>
        </p:nvGraphicFramePr>
        <p:xfrm>
          <a:off x="107505" y="685186"/>
          <a:ext cx="8784977" cy="4262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522">
                  <a:extLst>
                    <a:ext uri="{9D8B030D-6E8A-4147-A177-3AD203B41FA5}">
                      <a16:colId xmlns:a16="http://schemas.microsoft.com/office/drawing/2014/main" val="3810394862"/>
                    </a:ext>
                  </a:extLst>
                </a:gridCol>
                <a:gridCol w="847331">
                  <a:extLst>
                    <a:ext uri="{9D8B030D-6E8A-4147-A177-3AD203B41FA5}">
                      <a16:colId xmlns:a16="http://schemas.microsoft.com/office/drawing/2014/main" val="4097357819"/>
                    </a:ext>
                  </a:extLst>
                </a:gridCol>
                <a:gridCol w="1094612">
                  <a:extLst>
                    <a:ext uri="{9D8B030D-6E8A-4147-A177-3AD203B41FA5}">
                      <a16:colId xmlns:a16="http://schemas.microsoft.com/office/drawing/2014/main" val="431867645"/>
                    </a:ext>
                  </a:extLst>
                </a:gridCol>
                <a:gridCol w="1591006">
                  <a:extLst>
                    <a:ext uri="{9D8B030D-6E8A-4147-A177-3AD203B41FA5}">
                      <a16:colId xmlns:a16="http://schemas.microsoft.com/office/drawing/2014/main" val="657823386"/>
                    </a:ext>
                  </a:extLst>
                </a:gridCol>
                <a:gridCol w="1982224">
                  <a:extLst>
                    <a:ext uri="{9D8B030D-6E8A-4147-A177-3AD203B41FA5}">
                      <a16:colId xmlns:a16="http://schemas.microsoft.com/office/drawing/2014/main" val="2213457849"/>
                    </a:ext>
                  </a:extLst>
                </a:gridCol>
                <a:gridCol w="2520282">
                  <a:extLst>
                    <a:ext uri="{9D8B030D-6E8A-4147-A177-3AD203B41FA5}">
                      <a16:colId xmlns:a16="http://schemas.microsoft.com/office/drawing/2014/main" val="76663414"/>
                    </a:ext>
                  </a:extLst>
                </a:gridCol>
              </a:tblGrid>
              <a:tr h="1887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Menu &amp; Group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Function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1214"/>
                  </a:ext>
                </a:extLst>
              </a:tr>
              <a:tr h="1887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1st Depth</a:t>
                      </a:r>
                      <a:endParaRPr 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2nd Depth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3rd Depth</a:t>
                      </a:r>
                      <a:endParaRPr lang="en-US" sz="1000" b="0" i="0" u="none" strike="noStrike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기능명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세부기능</a:t>
                      </a: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기능설명</a:t>
                      </a: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49257"/>
                  </a:ext>
                </a:extLst>
              </a:tr>
              <a:tr h="30346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Menu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공지사항관리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FAQ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FAQ 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조회</a:t>
                      </a:r>
                      <a: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수정</a:t>
                      </a:r>
                      <a: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삭제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자주하는 질문을 조회에서 목록을 눌렀을 때 자세한 정보를 확인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삭제하는 기능</a:t>
                      </a:r>
                      <a:endParaRPr lang="ko-KR" altLang="en-US" sz="9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43406"/>
                  </a:ext>
                </a:extLst>
              </a:tr>
              <a:tr h="323611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대</a:t>
                      </a:r>
                      <a: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 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문의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대</a:t>
                      </a:r>
                      <a: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 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문의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조회</a:t>
                      </a:r>
                      <a: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수정</a:t>
                      </a:r>
                      <a: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사용자가 작성한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1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대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1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문의 등록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조회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목록을 눌러 자세한 정보를 확인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삭제하는 기능</a:t>
                      </a:r>
                      <a:endParaRPr lang="ko-KR" altLang="en-US" sz="9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70885"/>
                  </a:ext>
                </a:extLst>
              </a:tr>
              <a:tr h="10336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제작자관리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활동창작자조회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창작자 조회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 등급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A –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 최고 권한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/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갤러리 등록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업적 등록 등 가능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B -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창작자등록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/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업로드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자신의 게시물 수정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자신의 게시물 관리 가능 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C –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창작자로 활동이 일시 중단된 회원</a:t>
                      </a:r>
                      <a:endParaRPr lang="ko-KR" altLang="en-US" sz="9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게임창작자의 이름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ID(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이메일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),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비밀번호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전화번호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자세한 정보조회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조회에서 목록을 클릭하여 들어가 상세 정보를 확인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수정하는 기능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게임창작자에게 등급을 부여하여 관리 권한을 부여한다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30387"/>
                  </a:ext>
                </a:extLst>
              </a:tr>
              <a:tr h="44949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휴면창작자조회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algn="ctr" fontAlgn="b"/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휴면관리자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조회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수정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창작자의 기본 정보를 불러오지만 휴면 창작자만 조회한다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활동을 시작하는 창작자에게 권한 복구 기능</a:t>
                      </a:r>
                      <a:endParaRPr lang="en-US" altLang="ja-JP" sz="900" b="0" i="0" kern="1200" dirty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359944"/>
                  </a:ext>
                </a:extLst>
              </a:tr>
              <a:tr h="88757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관리자관리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관리자생성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ID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생성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정보등록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관리자등급 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A –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최고관리자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모든 권한이 있음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B –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 등록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수정에 대한 권한 없음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C –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모든 등록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수정에 대한 권한 없이 공지사항에 대한 답변만 가능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관리자의 이름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ID(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이메일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),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비밀번호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전화번호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주민번호를 입력하고 관리자 등록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관리자에게 등급을 매겨 관리 권한을 부여한다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endParaRPr lang="ja-JP" altLang="en-US" sz="900" b="0" i="0" kern="1200" dirty="0">
                        <a:solidFill>
                          <a:schemeClr val="dk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3827"/>
                  </a:ext>
                </a:extLst>
              </a:tr>
              <a:tr h="88757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관리자조회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34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관리자조회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관리자등급 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A –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최고관리자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모든 권한이 있는 </a:t>
                      </a:r>
                      <a:b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B –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 등록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수정에 대한 권한 없음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C –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모든 등록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수정에 대한 권한 없이 공지사항에 대한 답변만 가능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관리자의 이름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ID(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이메일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),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비밀번호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전화번호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주민번호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자세한 정보조회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조회에서 리스트를 클릭하여 들어가 상세 정보를 확인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수정하는 기능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관리자에게 등급을 부여하여 관리 권한을 부여한다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632715"/>
                  </a:ext>
                </a:extLst>
              </a:tr>
            </a:tbl>
          </a:graphicData>
        </a:graphic>
      </p:graphicFrame>
      <p:sp>
        <p:nvSpPr>
          <p:cNvPr id="22" name="Rectangle 6"/>
          <p:cNvSpPr/>
          <p:nvPr/>
        </p:nvSpPr>
        <p:spPr>
          <a:xfrm>
            <a:off x="80631" y="428647"/>
            <a:ext cx="2755249" cy="4400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>
              <a:latin typeface="Yu Gothic" panose="020B0400000000000000" pitchFamily="34" charset="-128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" y="84684"/>
            <a:ext cx="313366" cy="313366"/>
          </a:xfrm>
          <a:prstGeom prst="rect">
            <a:avLst/>
          </a:prstGeom>
        </p:spPr>
      </p:pic>
      <p:sp>
        <p:nvSpPr>
          <p:cNvPr id="24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기능정의서</a:t>
            </a: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- Admin</a:t>
            </a:r>
          </a:p>
        </p:txBody>
      </p:sp>
    </p:spTree>
    <p:extLst>
      <p:ext uri="{BB962C8B-B14F-4D97-AF65-F5344CB8AC3E}">
        <p14:creationId xmlns:p14="http://schemas.microsoft.com/office/powerpoint/2010/main" val="227295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300444"/>
              </p:ext>
            </p:extLst>
          </p:nvPr>
        </p:nvGraphicFramePr>
        <p:xfrm>
          <a:off x="107505" y="685182"/>
          <a:ext cx="8784977" cy="411881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49522">
                  <a:extLst>
                    <a:ext uri="{9D8B030D-6E8A-4147-A177-3AD203B41FA5}">
                      <a16:colId xmlns:a16="http://schemas.microsoft.com/office/drawing/2014/main" val="3810394862"/>
                    </a:ext>
                  </a:extLst>
                </a:gridCol>
                <a:gridCol w="847331">
                  <a:extLst>
                    <a:ext uri="{9D8B030D-6E8A-4147-A177-3AD203B41FA5}">
                      <a16:colId xmlns:a16="http://schemas.microsoft.com/office/drawing/2014/main" val="4097357819"/>
                    </a:ext>
                  </a:extLst>
                </a:gridCol>
                <a:gridCol w="1094612">
                  <a:extLst>
                    <a:ext uri="{9D8B030D-6E8A-4147-A177-3AD203B41FA5}">
                      <a16:colId xmlns:a16="http://schemas.microsoft.com/office/drawing/2014/main" val="431867645"/>
                    </a:ext>
                  </a:extLst>
                </a:gridCol>
                <a:gridCol w="692912">
                  <a:extLst>
                    <a:ext uri="{9D8B030D-6E8A-4147-A177-3AD203B41FA5}">
                      <a16:colId xmlns:a16="http://schemas.microsoft.com/office/drawing/2014/main" val="65782338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21345784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76663414"/>
                    </a:ext>
                  </a:extLst>
                </a:gridCol>
              </a:tblGrid>
              <a:tr h="18352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Menu &amp; Group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Function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1214"/>
                  </a:ext>
                </a:extLst>
              </a:tr>
              <a:tr h="1835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1st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2nd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3rd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기능명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세부기능</a:t>
                      </a: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기능설명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49257"/>
                  </a:ext>
                </a:extLst>
              </a:tr>
              <a:tr h="188581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header</a:t>
                      </a: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로그인 후 로그아웃으로 변경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로그인 화면으로 이동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로그인 후 로그아웃으로 변경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43406"/>
                  </a:ext>
                </a:extLst>
              </a:tr>
              <a:tr h="54355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회원등록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일반유저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*이름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생년월일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이메일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전화번호 위 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4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개를 </a:t>
                      </a:r>
                      <a:r>
                        <a:rPr lang="ko-KR" altLang="en-US" sz="10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입력받아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일반회원을 입력한다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게임을 이용하거나 정보를 보는 사람들을 위한 신청 페이지</a:t>
                      </a:r>
                      <a:b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</a:b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470885"/>
                  </a:ext>
                </a:extLst>
              </a:tr>
              <a:tr h="89853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창작자신청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*회사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/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기업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/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창작자명 </a:t>
                      </a:r>
                      <a:b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*연락처 </a:t>
                      </a:r>
                      <a:b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*후원여부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(</a:t>
                      </a:r>
                      <a:r>
                        <a:rPr lang="ko-KR" altLang="en-US" sz="10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수령체크시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계좌번호 입력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)</a:t>
                      </a:r>
                      <a:b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 *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서약서 동의여부</a:t>
                      </a: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일반 사용자의 내용에서 추가적으로 내용을 입력하고 창작자에게 권한을 얻기 위해 신청할 리스트를 보여준다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 </a:t>
                      </a:r>
                      <a:b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830387"/>
                  </a:ext>
                </a:extLst>
              </a:tr>
              <a:tr h="366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마이메뉴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회원정보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수정 전에 비밀번호를 한번 더 확인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회원의 개인정보 조회 및 비밀번호 입력 후 회원가입 시 입력한 정보수정 자신이 좋아하는 게임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태그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, 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 등을 볼 수 있다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359944"/>
                  </a:ext>
                </a:extLst>
              </a:tr>
              <a:tr h="366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게임라이브러리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일반 사용자의 메뉴</a:t>
                      </a:r>
                      <a:br>
                        <a:rPr lang="ko-KR" altLang="en-US" sz="1000" dirty="0"/>
                      </a:br>
                      <a:r>
                        <a:rPr lang="ko-KR" altLang="en-US" sz="10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창작자는콘텐츠관리추가</a:t>
                      </a: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회원 즐겨찾기 조회 및 관리</a:t>
                      </a:r>
                      <a:br>
                        <a:rPr lang="ko-KR" altLang="en-US" sz="1000" dirty="0"/>
                      </a:br>
                      <a:r>
                        <a:rPr lang="ko-KR" altLang="en-US" sz="10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업로드한게임정보수정가능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개발노트등록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)</a:t>
                      </a: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3827"/>
                  </a:ext>
                </a:extLst>
              </a:tr>
              <a:tr h="366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후원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회원이 후원한 게임 목록 표시 후원 취소를 통해 환불 신청 </a:t>
                      </a:r>
                      <a:b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후원자 성명 확인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632715"/>
                  </a:ext>
                </a:extLst>
              </a:tr>
              <a:tr h="36606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게임업로드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 권한을 가진 사용자만 이용할 수 있다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.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창작자가 실행파일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/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링크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/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소스</a:t>
                      </a:r>
                      <a: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/</a:t>
                      </a: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사운드트랙 등을 올릴 때 사용</a:t>
                      </a:r>
                      <a:b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157409"/>
                  </a:ext>
                </a:extLst>
              </a:tr>
              <a:tr h="65682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창작자신청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게임 창작자가 권한을 갖기 위한 </a:t>
                      </a:r>
                      <a:br>
                        <a:rPr lang="en-US" altLang="ko-KR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</a:br>
                      <a:r>
                        <a:rPr lang="ko-KR" altLang="en-US" sz="1000" b="0" i="0" dirty="0" err="1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신청란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dirty="0">
                          <a:solidFill>
                            <a:srgbClr val="000000"/>
                          </a:solidFill>
                          <a:effectLst/>
                          <a:latin typeface="noto"/>
                        </a:rPr>
                        <a:t>일반 사용자가 창작자로 활동하고 싶을 때 신청하는 페이지</a:t>
                      </a:r>
                      <a:br>
                        <a:rPr lang="en-US" altLang="ko-KR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</a:b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24263"/>
                  </a:ext>
                </a:extLst>
              </a:tr>
            </a:tbl>
          </a:graphicData>
        </a:graphic>
      </p:graphicFrame>
      <p:sp>
        <p:nvSpPr>
          <p:cNvPr id="18" name="Rectangle 6"/>
          <p:cNvSpPr/>
          <p:nvPr/>
        </p:nvSpPr>
        <p:spPr>
          <a:xfrm>
            <a:off x="80631" y="428647"/>
            <a:ext cx="2755249" cy="4400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>
              <a:latin typeface="Yu Gothic" panose="020B0400000000000000" pitchFamily="34" charset="-128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" y="84684"/>
            <a:ext cx="313366" cy="313366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기능정의서</a:t>
            </a: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- Front</a:t>
            </a:r>
          </a:p>
        </p:txBody>
      </p:sp>
    </p:spTree>
    <p:extLst>
      <p:ext uri="{BB962C8B-B14F-4D97-AF65-F5344CB8AC3E}">
        <p14:creationId xmlns:p14="http://schemas.microsoft.com/office/powerpoint/2010/main" val="38150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65919"/>
              </p:ext>
            </p:extLst>
          </p:nvPr>
        </p:nvGraphicFramePr>
        <p:xfrm>
          <a:off x="107505" y="685189"/>
          <a:ext cx="8784977" cy="431292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49522">
                  <a:extLst>
                    <a:ext uri="{9D8B030D-6E8A-4147-A177-3AD203B41FA5}">
                      <a16:colId xmlns:a16="http://schemas.microsoft.com/office/drawing/2014/main" val="3810394862"/>
                    </a:ext>
                  </a:extLst>
                </a:gridCol>
                <a:gridCol w="978669">
                  <a:extLst>
                    <a:ext uri="{9D8B030D-6E8A-4147-A177-3AD203B41FA5}">
                      <a16:colId xmlns:a16="http://schemas.microsoft.com/office/drawing/2014/main" val="409735781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31867645"/>
                    </a:ext>
                  </a:extLst>
                </a:gridCol>
                <a:gridCol w="576066">
                  <a:extLst>
                    <a:ext uri="{9D8B030D-6E8A-4147-A177-3AD203B41FA5}">
                      <a16:colId xmlns:a16="http://schemas.microsoft.com/office/drawing/2014/main" val="65782338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21345784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76663414"/>
                    </a:ext>
                  </a:extLst>
                </a:gridCol>
              </a:tblGrid>
              <a:tr h="12862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Menu &amp; Group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Function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1214"/>
                  </a:ext>
                </a:extLst>
              </a:tr>
              <a:tr h="128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1st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2nd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3rd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機能名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細部機能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機能の説明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49257"/>
                  </a:ext>
                </a:extLst>
              </a:tr>
              <a:tr h="2565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header</a:t>
                      </a:r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ゲーム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アップロード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上のゲームアップロードと同じ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43406"/>
                  </a:ext>
                </a:extLst>
              </a:tr>
              <a:tr h="256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ゲーム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ニュース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ゲーム法関連ニュース、新作ゲームニュースなど様々な情報を掲示する所</a:t>
                      </a: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374415"/>
                  </a:ext>
                </a:extLst>
              </a:tr>
              <a:tr h="256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ファンディング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進行中の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defTabSz="91429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ファンディング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*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最新順</a:t>
                      </a:r>
                      <a:r>
                        <a:rPr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古い順、後援金額順、後援を受けた回数順、照会順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進行中のファンディング掲示物をアップロードする所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21764"/>
                  </a:ext>
                </a:extLst>
              </a:tr>
              <a:tr h="256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終了した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defTabSz="91429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ファンディング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目標金額に達成したり、期間が満了したこと、創作者が剥奪されたコンテンツが掲示されるところ</a:t>
                      </a: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095082"/>
                  </a:ext>
                </a:extLst>
              </a:tr>
              <a:tr h="251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開発ノート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創作者がアップロードした開発ノートを最新順に表示する。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最新の開発ノートを見せ、一般ユーザーにアピールできる機会を提供する。</a:t>
                      </a:r>
                      <a:endParaRPr lang="en-US" altLang="ko-KR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057508"/>
                  </a:ext>
                </a:extLst>
              </a:tr>
              <a:tr h="13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検索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タグ別データ結果を見せる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ユーザーが検索したゲーム名を検索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790757"/>
                  </a:ext>
                </a:extLst>
              </a:tr>
              <a:tr h="25137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menu</a:t>
                      </a:r>
                      <a:endParaRPr lang="ko-KR" altLang="en-US" sz="1000" dirty="0"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ゲーム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ニュース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新規ゲームの近況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モバイルやオンライン新規発売ゲーム情報のお知らせ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管理者が掲載する新規ゲーム情報の紹介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3207"/>
                  </a:ext>
                </a:extLst>
              </a:tr>
              <a:tr h="256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ゲーム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ニュース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ニュースを参考にした消息表示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管理者が掲載する毎年変わるゲーム関連法を表示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224472"/>
                  </a:ext>
                </a:extLst>
              </a:tr>
              <a:tr h="256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ファンディング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9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進行中の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defTabSz="91429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ファンディング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ゲーム企画書を見てユーザーがファンディングを誘導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あるゲームの開発段階、創作者たちの公約によって後援した人数、募金された金額、後援金額を別途補償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399512"/>
                  </a:ext>
                </a:extLst>
              </a:tr>
              <a:tr h="256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終了した</a:t>
                      </a:r>
                      <a:endParaRPr lang="en-US" altLang="ja-JP" sz="1000" b="0" i="0" u="none" strike="noStrike" dirty="0">
                        <a:effectLst/>
                        <a:latin typeface="Yu Gothic" panose="020B0400000000000000" pitchFamily="34" charset="-128"/>
                        <a:ea typeface="Yu Gothic" panose="020B0400000000000000" pitchFamily="34" charset="-128"/>
                        <a:cs typeface="함초롬돋움" panose="020B0604000101010101" pitchFamily="50" charset="-127"/>
                      </a:endParaRPr>
                    </a:p>
                    <a:p>
                      <a:pPr marL="0" marR="0" indent="0" algn="ctr" defTabSz="91429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ファンディング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ゲームが開発完了または開発中止をお知らせ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どの期限の間進行されたのか、募金された金額、後援した人数表示、ゲームの発売予定日表示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405722"/>
                  </a:ext>
                </a:extLst>
              </a:tr>
              <a:tr h="13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고객센터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FAQ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管理者が登録した「よくする質問」の確認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69046"/>
                  </a:ext>
                </a:extLst>
              </a:tr>
              <a:tr h="13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お知らせ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管理者が登録したお知らせの確認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054274"/>
                  </a:ext>
                </a:extLst>
              </a:tr>
              <a:tr h="132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対</a:t>
                      </a:r>
                      <a:r>
                        <a:rPr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お問い合わせ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対</a:t>
                      </a:r>
                      <a:r>
                        <a:rPr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の紹介、問い合わせの内訳は確認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94987"/>
                  </a:ext>
                </a:extLst>
              </a:tr>
              <a:tr h="251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게임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ジャンル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ジャンル別ゲーム照会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アーケード、アクション、</a:t>
                      </a:r>
                      <a:r>
                        <a:rPr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RPG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、</a:t>
                      </a:r>
                      <a:r>
                        <a:rPr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TRPG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などに分けてユーザー達が好きなジャンルだけを見られるように表示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67348"/>
                  </a:ext>
                </a:extLst>
              </a:tr>
              <a:tr h="2068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おすすめのゲーム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Yu Gothic" panose="020B0400000000000000" pitchFamily="34" charset="-128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おすすめゲーム照会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effectLst/>
                          <a:latin typeface="Yu Gothic" panose="020B0400000000000000" pitchFamily="34" charset="-128"/>
                          <a:ea typeface="Yu Gothic" panose="020B0400000000000000" pitchFamily="34" charset="-128"/>
                          <a:cs typeface="함초롬돋움" panose="020B0604000101010101" pitchFamily="50" charset="-127"/>
                        </a:rPr>
                        <a:t>管理者がおすすめするゲーム</a:t>
                      </a:r>
                      <a:endParaRPr lang="ko-KR" altLang="en-US" sz="1000" b="0" i="0" u="none" strike="noStrike" dirty="0">
                        <a:effectLst/>
                        <a:latin typeface="Yu Gothic" panose="020B0400000000000000" pitchFamily="34" charset="-128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14519"/>
                  </a:ext>
                </a:extLst>
              </a:tr>
            </a:tbl>
          </a:graphicData>
        </a:graphic>
      </p:graphicFrame>
      <p:sp>
        <p:nvSpPr>
          <p:cNvPr id="18" name="Rectangle 6"/>
          <p:cNvSpPr/>
          <p:nvPr/>
        </p:nvSpPr>
        <p:spPr>
          <a:xfrm>
            <a:off x="80631" y="428647"/>
            <a:ext cx="2755249" cy="4400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>
              <a:latin typeface="Yu Gothic" panose="020B0400000000000000" pitchFamily="34" charset="-128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" y="84684"/>
            <a:ext cx="313366" cy="313366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機能定義書</a:t>
            </a: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- Front</a:t>
            </a:r>
          </a:p>
        </p:txBody>
      </p:sp>
    </p:spTree>
    <p:extLst>
      <p:ext uri="{BB962C8B-B14F-4D97-AF65-F5344CB8AC3E}">
        <p14:creationId xmlns:p14="http://schemas.microsoft.com/office/powerpoint/2010/main" val="165881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87884"/>
              </p:ext>
            </p:extLst>
          </p:nvPr>
        </p:nvGraphicFramePr>
        <p:xfrm>
          <a:off x="107505" y="685189"/>
          <a:ext cx="8784977" cy="31517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49522">
                  <a:extLst>
                    <a:ext uri="{9D8B030D-6E8A-4147-A177-3AD203B41FA5}">
                      <a16:colId xmlns:a16="http://schemas.microsoft.com/office/drawing/2014/main" val="3810394862"/>
                    </a:ext>
                  </a:extLst>
                </a:gridCol>
                <a:gridCol w="847331">
                  <a:extLst>
                    <a:ext uri="{9D8B030D-6E8A-4147-A177-3AD203B41FA5}">
                      <a16:colId xmlns:a16="http://schemas.microsoft.com/office/drawing/2014/main" val="4097357819"/>
                    </a:ext>
                  </a:extLst>
                </a:gridCol>
                <a:gridCol w="995435">
                  <a:extLst>
                    <a:ext uri="{9D8B030D-6E8A-4147-A177-3AD203B41FA5}">
                      <a16:colId xmlns:a16="http://schemas.microsoft.com/office/drawing/2014/main" val="431867645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65782338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213457849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76663414"/>
                    </a:ext>
                  </a:extLst>
                </a:gridCol>
              </a:tblGrid>
              <a:tr h="10682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Menu &amp; Group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Function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1214"/>
                  </a:ext>
                </a:extLst>
              </a:tr>
              <a:tr h="1068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1st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2nd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3rd Depth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機能名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細部機能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機能の説明</a:t>
                      </a:r>
                      <a:endParaRPr lang="ko-KR" altLang="en-US" sz="1000" b="0" i="0" u="none" strike="noStrike" dirty="0">
                        <a:solidFill>
                          <a:srgbClr val="FFFFFF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5187" marR="5187" marT="5187" marB="0" anchor="ctr">
                    <a:solidFill>
                      <a:srgbClr val="F4B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149257"/>
                  </a:ext>
                </a:extLst>
              </a:tr>
            </a:tbl>
          </a:graphicData>
        </a:graphic>
      </p:graphicFrame>
      <p:sp>
        <p:nvSpPr>
          <p:cNvPr id="18" name="Rectangle 6"/>
          <p:cNvSpPr/>
          <p:nvPr/>
        </p:nvSpPr>
        <p:spPr>
          <a:xfrm>
            <a:off x="80631" y="428647"/>
            <a:ext cx="2755249" cy="4400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>
              <a:latin typeface="Yu Gothic" panose="020B0400000000000000" pitchFamily="34" charset="-128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" y="84684"/>
            <a:ext cx="313366" cy="313366"/>
          </a:xfrm>
          <a:prstGeom prst="rect">
            <a:avLst/>
          </a:prstGeom>
        </p:spPr>
      </p:pic>
      <p:sp>
        <p:nvSpPr>
          <p:cNvPr id="20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機能定義書</a:t>
            </a: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- Front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313"/>
              </p:ext>
            </p:extLst>
          </p:nvPr>
        </p:nvGraphicFramePr>
        <p:xfrm>
          <a:off x="107505" y="1011807"/>
          <a:ext cx="8784977" cy="3504158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749522">
                  <a:extLst>
                    <a:ext uri="{9D8B030D-6E8A-4147-A177-3AD203B41FA5}">
                      <a16:colId xmlns:a16="http://schemas.microsoft.com/office/drawing/2014/main" val="1442834149"/>
                    </a:ext>
                  </a:extLst>
                </a:gridCol>
                <a:gridCol w="847331">
                  <a:extLst>
                    <a:ext uri="{9D8B030D-6E8A-4147-A177-3AD203B41FA5}">
                      <a16:colId xmlns:a16="http://schemas.microsoft.com/office/drawing/2014/main" val="672452023"/>
                    </a:ext>
                  </a:extLst>
                </a:gridCol>
                <a:gridCol w="995435">
                  <a:extLst>
                    <a:ext uri="{9D8B030D-6E8A-4147-A177-3AD203B41FA5}">
                      <a16:colId xmlns:a16="http://schemas.microsoft.com/office/drawing/2014/main" val="1501411542"/>
                    </a:ext>
                  </a:extLst>
                </a:gridCol>
                <a:gridCol w="792089">
                  <a:extLst>
                    <a:ext uri="{9D8B030D-6E8A-4147-A177-3AD203B41FA5}">
                      <a16:colId xmlns:a16="http://schemas.microsoft.com/office/drawing/2014/main" val="158095666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667232118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187199852"/>
                    </a:ext>
                  </a:extLst>
                </a:gridCol>
              </a:tblGrid>
              <a:tr h="31925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main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ランキング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ランキング表示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統合ランキングの照会数、評点に基づく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6238"/>
                  </a:ext>
                </a:extLst>
              </a:tr>
              <a:tr h="73990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人気ゲーム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オプション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該当するオプションの最近発売したゲームや人気のあるゲームのイメージ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オプションのゲーム紹介リストで照会</a:t>
                      </a:r>
                      <a:br>
                        <a:rPr lang="ko-KR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後援ボタンを押すと選択したゲームを新しいウィンドウで後援をすることができ</a:t>
                      </a:r>
                      <a:r>
                        <a:rPr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ユーザーによって期待される創作者</a:t>
                      </a:r>
                      <a:r>
                        <a:rPr lang="en-US" altLang="ja-JP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ゲームに後援をすることができるシステム</a:t>
                      </a:r>
                      <a:endParaRPr lang="en-US" altLang="ko-KR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82037"/>
                  </a:ext>
                </a:extLst>
              </a:tr>
              <a:tr h="37367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footer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カテゴリー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基本的な選択できるジャンルを表示してリンクを掛けてくれる。</a:t>
                      </a:r>
                      <a:endParaRPr lang="en-US" altLang="ko-KR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819610"/>
                  </a:ext>
                </a:extLst>
              </a:tr>
              <a:tr h="3192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タグ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タグの中から多く探すタグを優先的に表示する。</a:t>
                      </a:r>
                      <a:endParaRPr lang="en-US" altLang="ko-KR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12885"/>
                  </a:ext>
                </a:extLst>
              </a:tr>
              <a:tr h="37367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サイト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マップ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サイト全メニュー表示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ドロップダウンリストで表し、利用中に不便がないようにする。</a:t>
                      </a:r>
                      <a:endParaRPr lang="en-US" altLang="ko-KR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90225"/>
                  </a:ext>
                </a:extLst>
              </a:tr>
              <a:tr h="3192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コピーライト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出所と開発チームの名前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91425"/>
                  </a:ext>
                </a:extLst>
              </a:tr>
              <a:tr h="3192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サイト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共有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フェイスブック、カカオなどのサイトに共有 </a:t>
                      </a:r>
                      <a:r>
                        <a:rPr lang="en-US" altLang="ja-JP" sz="1000" b="0" i="0" kern="1200" dirty="0" err="1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url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コピー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33029"/>
                  </a:ext>
                </a:extLst>
              </a:tr>
              <a:tr h="7399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contents</a:t>
                      </a:r>
                      <a:endParaRPr lang="ko-KR" altLang="en-US" sz="10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コンテンツ詳細ページ</a:t>
                      </a:r>
                      <a:endParaRPr lang="ko-KR" altLang="en-US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*</a:t>
                      </a: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現在のゲーム開発進行状況　</a:t>
                      </a:r>
                      <a:br>
                        <a:rPr lang="en-US" altLang="ko-KR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コメント管理</a:t>
                      </a:r>
                      <a:endParaRPr lang="en-US" altLang="ko-KR" sz="1000" b="0" i="0" u="none" strike="noStrike" dirty="0"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タイトル、創作者名、ゲーム紹介、ゲーム方法、累積開発ノート、後援を受けた金額、後援者名、業績状態、コメントなどを詳しく見ることができる。</a:t>
                      </a:r>
                      <a:r>
                        <a:rPr lang="en-US" altLang="ko-KR" sz="1000" b="0" i="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687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89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0757" y="1428198"/>
            <a:ext cx="1094157" cy="4320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会員</a:t>
            </a:r>
            <a:endParaRPr lang="ko-KR" altLang="en-US" sz="1200" b="1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560" y="2133559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会員登録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1560" y="2672504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ログイン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753" y="3241706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マイメニュー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04790" y="2148636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会員情報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04790" y="2656989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ゲームライブラリー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4790" y="3708871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創作者も押し込み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04790" y="3202491"/>
            <a:ext cx="1103350" cy="39292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後援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98452" y="4317810"/>
            <a:ext cx="1103350" cy="4320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会員脱退</a:t>
            </a:r>
            <a:endParaRPr lang="ko-KR" altLang="en-US" sz="1000" dirty="0">
              <a:latin typeface="Yu Gothic" panose="020B0400000000000000" pitchFamily="34" charset="-128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33" name="꺾인 연결선 32"/>
          <p:cNvCxnSpPr>
            <a:stCxn id="19" idx="1"/>
            <a:endCxn id="18" idx="3"/>
          </p:cNvCxnSpPr>
          <p:nvPr/>
        </p:nvCxnSpPr>
        <p:spPr>
          <a:xfrm rot="10800000" flipV="1">
            <a:off x="1724107" y="2364661"/>
            <a:ext cx="480687" cy="1093070"/>
          </a:xfrm>
          <a:prstGeom prst="bentConnector3">
            <a:avLst>
              <a:gd name="adj1" fmla="val 490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0" idx="1"/>
          </p:cNvCxnSpPr>
          <p:nvPr/>
        </p:nvCxnSpPr>
        <p:spPr>
          <a:xfrm flipH="1">
            <a:off x="1968441" y="2873013"/>
            <a:ext cx="2363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rot="10800000">
            <a:off x="1966052" y="3457731"/>
            <a:ext cx="237162" cy="10761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21" idx="1"/>
          </p:cNvCxnSpPr>
          <p:nvPr/>
        </p:nvCxnSpPr>
        <p:spPr>
          <a:xfrm flipH="1">
            <a:off x="1961267" y="3924895"/>
            <a:ext cx="2435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7357083" y="1425743"/>
            <a:ext cx="1103350" cy="2203429"/>
            <a:chOff x="6853026" y="1428197"/>
            <a:chExt cx="1103350" cy="2203429"/>
          </a:xfrm>
        </p:grpSpPr>
        <p:sp>
          <p:nvSpPr>
            <p:cNvPr id="61" name="직사각형 60"/>
            <p:cNvSpPr/>
            <p:nvPr/>
          </p:nvSpPr>
          <p:spPr>
            <a:xfrm>
              <a:off x="6853026" y="1428197"/>
              <a:ext cx="1103350" cy="43204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カスタマー</a:t>
              </a:r>
              <a:endParaRPr lang="en-US" altLang="ja-JP" sz="12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  <a:p>
              <a:pPr algn="ctr"/>
              <a:r>
                <a:rPr lang="ja-JP" altLang="en-US" sz="1200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センター</a:t>
              </a:r>
              <a:endParaRPr lang="ko-KR" altLang="en-US" sz="1200" b="1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853026" y="2148636"/>
              <a:ext cx="1103350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お知らせ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853026" y="2672504"/>
              <a:ext cx="1103350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FAQ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853026" y="3199578"/>
              <a:ext cx="1103350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1:1 </a:t>
              </a:r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お問い合わせ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6061806" y="1425742"/>
            <a:ext cx="1116254" cy="1676354"/>
            <a:chOff x="4930928" y="1428197"/>
            <a:chExt cx="1116254" cy="1676355"/>
          </a:xfrm>
        </p:grpSpPr>
        <p:sp>
          <p:nvSpPr>
            <p:cNvPr id="65" name="직사각형 64"/>
            <p:cNvSpPr/>
            <p:nvPr/>
          </p:nvSpPr>
          <p:spPr>
            <a:xfrm>
              <a:off x="4932040" y="1428197"/>
              <a:ext cx="1103350" cy="43204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ファンディング</a:t>
              </a:r>
              <a:endParaRPr lang="ko-KR" altLang="en-US" sz="1200" b="1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932040" y="2137970"/>
              <a:ext cx="1103350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進行中の</a:t>
              </a:r>
              <a:endParaRPr lang="en-US" altLang="ja-JP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ファンディング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930928" y="2672504"/>
              <a:ext cx="1116254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終了した</a:t>
              </a:r>
              <a:endParaRPr lang="en-US" altLang="ja-JP" sz="1000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ファンディング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3500066" y="1412685"/>
            <a:ext cx="1103350" cy="1676354"/>
            <a:chOff x="4932040" y="1428197"/>
            <a:chExt cx="1103350" cy="1676355"/>
          </a:xfrm>
        </p:grpSpPr>
        <p:sp>
          <p:nvSpPr>
            <p:cNvPr id="70" name="직사각형 69"/>
            <p:cNvSpPr/>
            <p:nvPr/>
          </p:nvSpPr>
          <p:spPr>
            <a:xfrm>
              <a:off x="4932040" y="1428197"/>
              <a:ext cx="1103350" cy="43204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ゲーム</a:t>
              </a:r>
              <a:endParaRPr lang="en-US" altLang="ja-JP" sz="1200" b="1" dirty="0"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endParaRPr>
            </a:p>
            <a:p>
              <a:pPr algn="ctr"/>
              <a:r>
                <a:rPr lang="ja-JP" altLang="en-US" sz="1200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ニュース</a:t>
              </a:r>
              <a:endParaRPr lang="ko-KR" altLang="en-US" sz="1200" b="1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932040" y="2137970"/>
              <a:ext cx="1103350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新しいゲーム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943832" y="2672504"/>
              <a:ext cx="1091558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最新法律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786910" y="1412685"/>
            <a:ext cx="1103350" cy="1141820"/>
            <a:chOff x="4932040" y="1428197"/>
            <a:chExt cx="1103350" cy="1141821"/>
          </a:xfrm>
        </p:grpSpPr>
        <p:sp>
          <p:nvSpPr>
            <p:cNvPr id="75" name="직사각형 74"/>
            <p:cNvSpPr/>
            <p:nvPr/>
          </p:nvSpPr>
          <p:spPr>
            <a:xfrm>
              <a:off x="4932040" y="1428197"/>
              <a:ext cx="1103350" cy="432048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ゲームの紹介</a:t>
              </a:r>
              <a:endParaRPr lang="ko-KR" altLang="en-US" sz="1200" b="1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932040" y="2137970"/>
              <a:ext cx="1103350" cy="43204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000" dirty="0">
                  <a:latin typeface="Yu Gothic" panose="020B0400000000000000" pitchFamily="34" charset="-128"/>
                  <a:ea typeface="Yu Gothic" panose="020B0400000000000000" pitchFamily="34" charset="-128"/>
                  <a:cs typeface="함초롬돋움" panose="020B0604000101010101" pitchFamily="50" charset="-127"/>
                </a:rPr>
                <a:t>ジャンル</a:t>
              </a:r>
              <a:endParaRPr lang="ko-KR" altLang="en-US" sz="1000" dirty="0">
                <a:latin typeface="Yu Gothic" panose="020B0400000000000000" pitchFamily="34" charset="-128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82" name="Rectangle 6"/>
          <p:cNvSpPr/>
          <p:nvPr/>
        </p:nvSpPr>
        <p:spPr>
          <a:xfrm>
            <a:off x="80631" y="428647"/>
            <a:ext cx="2755249" cy="44001"/>
          </a:xfrm>
          <a:prstGeom prst="rect">
            <a:avLst/>
          </a:prstGeom>
          <a:solidFill>
            <a:srgbClr val="1C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1" dirty="0">
              <a:latin typeface="Yu Gothic" panose="020B0400000000000000" pitchFamily="34" charset="-128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" y="84684"/>
            <a:ext cx="313366" cy="313366"/>
          </a:xfrm>
          <a:prstGeom prst="rect">
            <a:avLst/>
          </a:prstGeom>
        </p:spPr>
      </p:pic>
      <p:sp>
        <p:nvSpPr>
          <p:cNvPr id="84" name="TextBox 10"/>
          <p:cNvSpPr txBox="1"/>
          <p:nvPr/>
        </p:nvSpPr>
        <p:spPr bwMode="auto">
          <a:xfrm>
            <a:off x="393000" y="47021"/>
            <a:ext cx="2630218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システム構成図</a:t>
            </a:r>
            <a:r>
              <a:rPr lang="en-US" altLang="ko-KR" b="1" dirty="0">
                <a:solidFill>
                  <a:srgbClr val="1C7DE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함초롬돋움" panose="020B0604000101010101" pitchFamily="50" charset="-127"/>
              </a:rPr>
              <a:t>- Front</a:t>
            </a:r>
          </a:p>
        </p:txBody>
      </p:sp>
    </p:spTree>
    <p:extLst>
      <p:ext uri="{BB962C8B-B14F-4D97-AF65-F5344CB8AC3E}">
        <p14:creationId xmlns:p14="http://schemas.microsoft.com/office/powerpoint/2010/main" val="3922797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heme/theme1.xml><?xml version="1.0" encoding="utf-8"?>
<a:theme xmlns:a="http://schemas.openxmlformats.org/drawingml/2006/main" name="Contents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9860284F-1654-44D9-A0ED-E32BDC94A90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43F84E2-1473-4006-8577-AC4790C07BA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61BDD22-66FC-4CBE-A53F-1CA95F7A250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5263</Words>
  <Application>Microsoft Office PowerPoint</Application>
  <PresentationFormat>화면 슬라이드 쇼(16:9)</PresentationFormat>
  <Paragraphs>1073</Paragraphs>
  <Slides>25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noto</vt:lpstr>
      <vt:lpstr>Yu Gothic</vt:lpstr>
      <vt:lpstr>나눔스퀘어라운드 Bold</vt:lpstr>
      <vt:lpstr>맑은 고딕</vt:lpstr>
      <vt:lpstr>함초롬돋움</vt:lpstr>
      <vt:lpstr>Arial</vt:lpstr>
      <vt:lpstr>Segoe UI</vt:lpstr>
      <vt:lpstr>Contents Slide Master</vt:lpstr>
      <vt:lpstr>Section Break Slide Master</vt:lpstr>
      <vt:lpstr>Indie Sponsor 「인디게임　정보사이트」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KIMJEONGHYEON</cp:lastModifiedBy>
  <cp:revision>1174</cp:revision>
  <dcterms:created xsi:type="dcterms:W3CDTF">2016-12-01T00:32:25Z</dcterms:created>
  <dcterms:modified xsi:type="dcterms:W3CDTF">2025-03-02T15:59:20Z</dcterms:modified>
</cp:coreProperties>
</file>