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56" r:id="rId4"/>
    <p:sldId id="331" r:id="rId5"/>
    <p:sldId id="311" r:id="rId6"/>
    <p:sldId id="319" r:id="rId7"/>
    <p:sldId id="281" r:id="rId8"/>
    <p:sldId id="357" r:id="rId9"/>
    <p:sldId id="325" r:id="rId10"/>
    <p:sldId id="318" r:id="rId11"/>
    <p:sldId id="358" r:id="rId12"/>
    <p:sldId id="362" r:id="rId13"/>
    <p:sldId id="359" r:id="rId14"/>
    <p:sldId id="323" r:id="rId15"/>
    <p:sldId id="355" r:id="rId16"/>
    <p:sldId id="332" r:id="rId17"/>
    <p:sldId id="351" r:id="rId18"/>
    <p:sldId id="279" r:id="rId19"/>
    <p:sldId id="284" r:id="rId20"/>
    <p:sldId id="353" r:id="rId21"/>
    <p:sldId id="354" r:id="rId22"/>
    <p:sldId id="291" r:id="rId23"/>
    <p:sldId id="280" r:id="rId24"/>
    <p:sldId id="360" r:id="rId25"/>
    <p:sldId id="365" r:id="rId26"/>
    <p:sldId id="361" r:id="rId27"/>
    <p:sldId id="363" r:id="rId28"/>
    <p:sldId id="364" r:id="rId29"/>
    <p:sldId id="27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정현" initials="박정" lastIdx="2" clrIdx="0">
    <p:extLst>
      <p:ext uri="{19B8F6BF-5375-455C-9EA6-DF929625EA0E}">
        <p15:presenceInfo xmlns:p15="http://schemas.microsoft.com/office/powerpoint/2012/main" userId="ce576a254e0bad1c" providerId="Windows Liv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6D7"/>
    <a:srgbClr val="49A6A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2" y="2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88506" y="2276041"/>
            <a:ext cx="48397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Toy Pro</a:t>
            </a: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창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업 </a:t>
            </a:r>
            <a:r>
              <a:rPr lang="ko-KR" altLang="en-US" sz="5400" b="1" dirty="0">
                <a:solidFill>
                  <a:schemeClr val="bg1"/>
                </a:solidFill>
              </a:rPr>
              <a:t>계획 발표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9CF4E9-A0E4-43CA-F590-050B1212ABC2}"/>
              </a:ext>
            </a:extLst>
          </p:cNvPr>
          <p:cNvCxnSpPr>
            <a:cxnSpLocks/>
          </p:cNvCxnSpPr>
          <p:nvPr/>
        </p:nvCxnSpPr>
        <p:spPr>
          <a:xfrm>
            <a:off x="3225338" y="4030367"/>
            <a:ext cx="55914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활동 소개</a:t>
            </a:r>
            <a:endParaRPr lang="en-US" altLang="ko-KR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E590863F-9C88-F9B5-AC90-E62193F449A5}"/>
              </a:ext>
            </a:extLst>
          </p:cNvPr>
          <p:cNvSpPr/>
          <p:nvPr/>
        </p:nvSpPr>
        <p:spPr>
          <a:xfrm>
            <a:off x="8216060" y="2867400"/>
            <a:ext cx="1282039" cy="12820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사업 계획</a:t>
            </a:r>
          </a:p>
        </p:txBody>
      </p:sp>
      <p:grpSp>
        <p:nvGrpSpPr>
          <p:cNvPr id="30" name="그룹 1006">
            <a:extLst>
              <a:ext uri="{FF2B5EF4-FFF2-40B4-BE49-F238E27FC236}">
                <a16:creationId xmlns:a16="http://schemas.microsoft.com/office/drawing/2014/main" id="{35691290-73C0-3BBC-905B-4344DD8CB4B4}"/>
              </a:ext>
            </a:extLst>
          </p:cNvPr>
          <p:cNvGrpSpPr/>
          <p:nvPr/>
        </p:nvGrpSpPr>
        <p:grpSpPr>
          <a:xfrm>
            <a:off x="3233709" y="4469323"/>
            <a:ext cx="434921" cy="43492"/>
            <a:chOff x="4019336" y="6454762"/>
            <a:chExt cx="761905" cy="76190"/>
          </a:xfrm>
        </p:grpSpPr>
        <p:pic>
          <p:nvPicPr>
            <p:cNvPr id="33" name="Object 18">
              <a:extLst>
                <a:ext uri="{FF2B5EF4-FFF2-40B4-BE49-F238E27FC236}">
                  <a16:creationId xmlns:a16="http://schemas.microsoft.com/office/drawing/2014/main" id="{90301088-30B8-3305-718F-4B3E16110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019336" y="6454762"/>
              <a:ext cx="761905" cy="76190"/>
            </a:xfrm>
            <a:prstGeom prst="rect">
              <a:avLst/>
            </a:prstGeom>
          </p:spPr>
        </p:pic>
      </p:grpSp>
      <p:pic>
        <p:nvPicPr>
          <p:cNvPr id="35" name="Object 21">
            <a:extLst>
              <a:ext uri="{FF2B5EF4-FFF2-40B4-BE49-F238E27FC236}">
                <a16:creationId xmlns:a16="http://schemas.microsoft.com/office/drawing/2014/main" id="{A15222CC-1C9D-7AD8-3016-95E7DAD869F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6921" y="4815561"/>
            <a:ext cx="2297019" cy="351334"/>
          </a:xfrm>
          <a:prstGeom prst="rect">
            <a:avLst/>
          </a:prstGeom>
        </p:spPr>
      </p:pic>
      <p:grpSp>
        <p:nvGrpSpPr>
          <p:cNvPr id="44" name="그룹 1012">
            <a:extLst>
              <a:ext uri="{FF2B5EF4-FFF2-40B4-BE49-F238E27FC236}">
                <a16:creationId xmlns:a16="http://schemas.microsoft.com/office/drawing/2014/main" id="{95F09F34-EC24-3E16-E662-1CF812C08424}"/>
              </a:ext>
            </a:extLst>
          </p:cNvPr>
          <p:cNvGrpSpPr/>
          <p:nvPr/>
        </p:nvGrpSpPr>
        <p:grpSpPr>
          <a:xfrm>
            <a:off x="5929426" y="4469323"/>
            <a:ext cx="434921" cy="43492"/>
            <a:chOff x="8741760" y="6454762"/>
            <a:chExt cx="761905" cy="76190"/>
          </a:xfrm>
        </p:grpSpPr>
        <p:pic>
          <p:nvPicPr>
            <p:cNvPr id="45" name="Object 39">
              <a:extLst>
                <a:ext uri="{FF2B5EF4-FFF2-40B4-BE49-F238E27FC236}">
                  <a16:creationId xmlns:a16="http://schemas.microsoft.com/office/drawing/2014/main" id="{B56FB7C3-2B26-EA40-737E-DD045192A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741760" y="6454762"/>
              <a:ext cx="761905" cy="76190"/>
            </a:xfrm>
            <a:prstGeom prst="rect">
              <a:avLst/>
            </a:prstGeom>
          </p:spPr>
        </p:pic>
      </p:grpSp>
      <p:grpSp>
        <p:nvGrpSpPr>
          <p:cNvPr id="46" name="그룹 1013">
            <a:extLst>
              <a:ext uri="{FF2B5EF4-FFF2-40B4-BE49-F238E27FC236}">
                <a16:creationId xmlns:a16="http://schemas.microsoft.com/office/drawing/2014/main" id="{01A5A4AD-BCC9-D3F8-6AA6-1C770EA0E675}"/>
              </a:ext>
            </a:extLst>
          </p:cNvPr>
          <p:cNvGrpSpPr/>
          <p:nvPr/>
        </p:nvGrpSpPr>
        <p:grpSpPr>
          <a:xfrm>
            <a:off x="4997202" y="4815561"/>
            <a:ext cx="2297019" cy="351334"/>
            <a:chOff x="7108666" y="7061310"/>
            <a:chExt cx="4023975" cy="615476"/>
          </a:xfrm>
        </p:grpSpPr>
        <p:pic>
          <p:nvPicPr>
            <p:cNvPr id="47" name="Object 42">
              <a:extLst>
                <a:ext uri="{FF2B5EF4-FFF2-40B4-BE49-F238E27FC236}">
                  <a16:creationId xmlns:a16="http://schemas.microsoft.com/office/drawing/2014/main" id="{397D5CAF-1ED4-3958-93CE-06568C1EA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8666" y="7061310"/>
              <a:ext cx="4023975" cy="615476"/>
            </a:xfrm>
            <a:prstGeom prst="rect">
              <a:avLst/>
            </a:prstGeom>
          </p:spPr>
        </p:pic>
      </p:grpSp>
      <p:grpSp>
        <p:nvGrpSpPr>
          <p:cNvPr id="49" name="그룹 1014">
            <a:extLst>
              <a:ext uri="{FF2B5EF4-FFF2-40B4-BE49-F238E27FC236}">
                <a16:creationId xmlns:a16="http://schemas.microsoft.com/office/drawing/2014/main" id="{E1198495-1030-3B77-D112-6CD2BA2AAF50}"/>
              </a:ext>
            </a:extLst>
          </p:cNvPr>
          <p:cNvGrpSpPr/>
          <p:nvPr/>
        </p:nvGrpSpPr>
        <p:grpSpPr>
          <a:xfrm>
            <a:off x="5002638" y="5253879"/>
            <a:ext cx="2297019" cy="351334"/>
            <a:chOff x="7118190" y="7829167"/>
            <a:chExt cx="4023975" cy="615476"/>
          </a:xfrm>
        </p:grpSpPr>
        <p:pic>
          <p:nvPicPr>
            <p:cNvPr id="50" name="Object 46">
              <a:extLst>
                <a:ext uri="{FF2B5EF4-FFF2-40B4-BE49-F238E27FC236}">
                  <a16:creationId xmlns:a16="http://schemas.microsoft.com/office/drawing/2014/main" id="{D308AD1C-3E41-CE82-F5D5-A04509CE7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190" y="7829167"/>
              <a:ext cx="4023975" cy="615476"/>
            </a:xfrm>
            <a:prstGeom prst="rect">
              <a:avLst/>
            </a:prstGeom>
          </p:spPr>
        </p:pic>
      </p:grpSp>
      <p:grpSp>
        <p:nvGrpSpPr>
          <p:cNvPr id="56" name="그룹 1018">
            <a:extLst>
              <a:ext uri="{FF2B5EF4-FFF2-40B4-BE49-F238E27FC236}">
                <a16:creationId xmlns:a16="http://schemas.microsoft.com/office/drawing/2014/main" id="{6DB8D598-482A-8499-8C68-90C5F3D72466}"/>
              </a:ext>
            </a:extLst>
          </p:cNvPr>
          <p:cNvGrpSpPr/>
          <p:nvPr/>
        </p:nvGrpSpPr>
        <p:grpSpPr>
          <a:xfrm>
            <a:off x="8645057" y="4469323"/>
            <a:ext cx="434921" cy="43492"/>
            <a:chOff x="13499069" y="6454762"/>
            <a:chExt cx="761905" cy="76190"/>
          </a:xfrm>
        </p:grpSpPr>
        <p:pic>
          <p:nvPicPr>
            <p:cNvPr id="57" name="Object 60">
              <a:extLst>
                <a:ext uri="{FF2B5EF4-FFF2-40B4-BE49-F238E27FC236}">
                  <a16:creationId xmlns:a16="http://schemas.microsoft.com/office/drawing/2014/main" id="{E078F41E-69F1-AA4C-1B55-95C30E6B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3499069" y="6454762"/>
              <a:ext cx="761905" cy="76190"/>
            </a:xfrm>
            <a:prstGeom prst="rect">
              <a:avLst/>
            </a:prstGeom>
          </p:spPr>
        </p:pic>
      </p:grpSp>
      <p:grpSp>
        <p:nvGrpSpPr>
          <p:cNvPr id="58" name="그룹 1019">
            <a:extLst>
              <a:ext uri="{FF2B5EF4-FFF2-40B4-BE49-F238E27FC236}">
                <a16:creationId xmlns:a16="http://schemas.microsoft.com/office/drawing/2014/main" id="{1663FD52-F734-BDF4-CFAC-8D0092746E29}"/>
              </a:ext>
            </a:extLst>
          </p:cNvPr>
          <p:cNvGrpSpPr/>
          <p:nvPr/>
        </p:nvGrpSpPr>
        <p:grpSpPr>
          <a:xfrm>
            <a:off x="7712832" y="4815561"/>
            <a:ext cx="2297019" cy="351334"/>
            <a:chOff x="11865974" y="7061310"/>
            <a:chExt cx="4023975" cy="615476"/>
          </a:xfrm>
        </p:grpSpPr>
        <p:pic>
          <p:nvPicPr>
            <p:cNvPr id="59" name="Object 63">
              <a:extLst>
                <a:ext uri="{FF2B5EF4-FFF2-40B4-BE49-F238E27FC236}">
                  <a16:creationId xmlns:a16="http://schemas.microsoft.com/office/drawing/2014/main" id="{44F84545-7190-C8A0-F15A-60C4206FE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5974" y="7061310"/>
              <a:ext cx="4023975" cy="615476"/>
            </a:xfrm>
            <a:prstGeom prst="rect">
              <a:avLst/>
            </a:prstGeom>
          </p:spPr>
        </p:pic>
      </p:grpSp>
      <p:grpSp>
        <p:nvGrpSpPr>
          <p:cNvPr id="61" name="그룹 1020">
            <a:extLst>
              <a:ext uri="{FF2B5EF4-FFF2-40B4-BE49-F238E27FC236}">
                <a16:creationId xmlns:a16="http://schemas.microsoft.com/office/drawing/2014/main" id="{501EB2CC-E599-1B2E-7553-A924FCE5D6C5}"/>
              </a:ext>
            </a:extLst>
          </p:cNvPr>
          <p:cNvGrpSpPr/>
          <p:nvPr/>
        </p:nvGrpSpPr>
        <p:grpSpPr>
          <a:xfrm>
            <a:off x="7708571" y="5253879"/>
            <a:ext cx="2297019" cy="351334"/>
            <a:chOff x="11858510" y="7829167"/>
            <a:chExt cx="4023975" cy="615476"/>
          </a:xfrm>
        </p:grpSpPr>
        <p:pic>
          <p:nvPicPr>
            <p:cNvPr id="62" name="Object 67">
              <a:extLst>
                <a:ext uri="{FF2B5EF4-FFF2-40B4-BE49-F238E27FC236}">
                  <a16:creationId xmlns:a16="http://schemas.microsoft.com/office/drawing/2014/main" id="{33C64D07-29F7-C6CF-0CF1-8FB7DE87D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8510" y="7829167"/>
              <a:ext cx="4023975" cy="61547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B4FE3C-8D76-B409-D53A-E0CE6BBB8075}"/>
              </a:ext>
            </a:extLst>
          </p:cNvPr>
          <p:cNvSpPr txBox="1"/>
          <p:nvPr/>
        </p:nvSpPr>
        <p:spPr>
          <a:xfrm>
            <a:off x="8270165" y="3317802"/>
            <a:ext cx="117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어플 홍보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BD296-DD9F-760C-1F5B-716D3C3388BD}"/>
              </a:ext>
            </a:extLst>
          </p:cNvPr>
          <p:cNvSpPr txBox="1"/>
          <p:nvPr/>
        </p:nvSpPr>
        <p:spPr>
          <a:xfrm>
            <a:off x="8216060" y="4806562"/>
            <a:ext cx="14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인스타그램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D420B1-A5E6-983F-7D7F-5EA068C905DF}"/>
              </a:ext>
            </a:extLst>
          </p:cNvPr>
          <p:cNvSpPr txBox="1"/>
          <p:nvPr/>
        </p:nvSpPr>
        <p:spPr>
          <a:xfrm>
            <a:off x="8405716" y="5266197"/>
            <a:ext cx="20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블로그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9D783-C939-CDFA-7AF3-EA548C6A42F3}"/>
              </a:ext>
            </a:extLst>
          </p:cNvPr>
          <p:cNvSpPr txBox="1"/>
          <p:nvPr/>
        </p:nvSpPr>
        <p:spPr>
          <a:xfrm>
            <a:off x="2657468" y="4815561"/>
            <a:ext cx="212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장난감 도서관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3B066CD-D1A3-7370-C1CF-550DE177F9D9}"/>
              </a:ext>
            </a:extLst>
          </p:cNvPr>
          <p:cNvSpPr/>
          <p:nvPr/>
        </p:nvSpPr>
        <p:spPr>
          <a:xfrm>
            <a:off x="5527613" y="2867400"/>
            <a:ext cx="1282039" cy="1282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AF4614-F07B-B513-3C1F-13EC43E231A3}"/>
              </a:ext>
            </a:extLst>
          </p:cNvPr>
          <p:cNvSpPr txBox="1"/>
          <p:nvPr/>
        </p:nvSpPr>
        <p:spPr>
          <a:xfrm>
            <a:off x="5581718" y="3317802"/>
            <a:ext cx="117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협력 기업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0DEA439-F971-DEC8-0596-8990B9911C7C}"/>
              </a:ext>
            </a:extLst>
          </p:cNvPr>
          <p:cNvSpPr/>
          <p:nvPr/>
        </p:nvSpPr>
        <p:spPr>
          <a:xfrm>
            <a:off x="2839166" y="2862633"/>
            <a:ext cx="1282039" cy="1282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BDF5D-A0EC-C03B-50EF-5C8DDBD6D18E}"/>
              </a:ext>
            </a:extLst>
          </p:cNvPr>
          <p:cNvSpPr txBox="1"/>
          <p:nvPr/>
        </p:nvSpPr>
        <p:spPr>
          <a:xfrm>
            <a:off x="2893271" y="3313035"/>
            <a:ext cx="11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내수시장 확보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64EC6C-1227-2585-4FC2-CEDB3000324A}"/>
              </a:ext>
            </a:extLst>
          </p:cNvPr>
          <p:cNvSpPr txBox="1"/>
          <p:nvPr/>
        </p:nvSpPr>
        <p:spPr>
          <a:xfrm>
            <a:off x="5600730" y="4815561"/>
            <a:ext cx="110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토이킹덤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10101C-049E-93C2-E7C7-F1E689A51E1F}"/>
              </a:ext>
            </a:extLst>
          </p:cNvPr>
          <p:cNvSpPr txBox="1"/>
          <p:nvPr/>
        </p:nvSpPr>
        <p:spPr>
          <a:xfrm>
            <a:off x="5848428" y="5235881"/>
            <a:ext cx="110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레고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887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흐름도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C2375F-1548-0869-6899-660122308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9" y="1638300"/>
            <a:ext cx="584200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기능 소개</a:t>
            </a:r>
            <a:endParaRPr lang="en-US" altLang="ko-KR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Part 5.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7687" y="3025920"/>
            <a:ext cx="3179427" cy="18707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87" y="4920297"/>
            <a:ext cx="169790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Android Studio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503522" y="5013378"/>
            <a:ext cx="0" cy="22974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927D6-2718-4DE7-838E-53F759F18CFB}"/>
              </a:ext>
            </a:extLst>
          </p:cNvPr>
          <p:cNvSpPr/>
          <p:nvPr/>
        </p:nvSpPr>
        <p:spPr>
          <a:xfrm>
            <a:off x="4425904" y="3045632"/>
            <a:ext cx="3179427" cy="18707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8B0FF33-A990-4D65-A18C-412CA7325BE8}"/>
              </a:ext>
            </a:extLst>
          </p:cNvPr>
          <p:cNvCxnSpPr>
            <a:cxnSpLocks/>
          </p:cNvCxnSpPr>
          <p:nvPr/>
        </p:nvCxnSpPr>
        <p:spPr>
          <a:xfrm>
            <a:off x="4435874" y="4987959"/>
            <a:ext cx="0" cy="22974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25C4E0-6E50-485C-85B4-2CCC34AF488B}"/>
              </a:ext>
            </a:extLst>
          </p:cNvPr>
          <p:cNvSpPr txBox="1"/>
          <p:nvPr/>
        </p:nvSpPr>
        <p:spPr>
          <a:xfrm>
            <a:off x="4458223" y="4920297"/>
            <a:ext cx="761747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Kotlin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3678338-56E5-4BF2-B97B-3AC2B711C7F7}"/>
              </a:ext>
            </a:extLst>
          </p:cNvPr>
          <p:cNvCxnSpPr>
            <a:cxnSpLocks/>
          </p:cNvCxnSpPr>
          <p:nvPr/>
        </p:nvCxnSpPr>
        <p:spPr>
          <a:xfrm>
            <a:off x="8380395" y="5013378"/>
            <a:ext cx="0" cy="22974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7BC39-BAFB-4C69-8188-28D00F03A449}"/>
              </a:ext>
            </a:extLst>
          </p:cNvPr>
          <p:cNvSpPr/>
          <p:nvPr/>
        </p:nvSpPr>
        <p:spPr>
          <a:xfrm>
            <a:off x="8357811" y="3045632"/>
            <a:ext cx="3179427" cy="18707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CAEC25-AA78-56BB-05D0-0B0BB960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2" y="3170937"/>
            <a:ext cx="2848624" cy="16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236097-2CE4-4EC2-FE1D-AF165AC8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535" y="3319439"/>
            <a:ext cx="2903842" cy="14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B85A95-4E05-AD34-B709-377444057F7A}"/>
              </a:ext>
            </a:extLst>
          </p:cNvPr>
          <p:cNvSpPr txBox="1"/>
          <p:nvPr/>
        </p:nvSpPr>
        <p:spPr>
          <a:xfrm>
            <a:off x="8380395" y="4920297"/>
            <a:ext cx="1082348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Firebase</a:t>
            </a:r>
          </a:p>
        </p:txBody>
      </p:sp>
      <p:pic>
        <p:nvPicPr>
          <p:cNvPr id="1030" name="Picture 6" descr="Built with Firebase 어두운 로고">
            <a:extLst>
              <a:ext uri="{FF2B5EF4-FFF2-40B4-BE49-F238E27FC236}">
                <a16:creationId xmlns:a16="http://schemas.microsoft.com/office/drawing/2014/main" id="{00C28610-10EA-9BC4-0F9F-6FF8DB4E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462" y="3298414"/>
            <a:ext cx="2946124" cy="147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베이스 구조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9440" y="1882116"/>
            <a:ext cx="1311578" cy="326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파이어 베이스</a:t>
            </a:r>
          </a:p>
        </p:txBody>
      </p:sp>
      <p:cxnSp>
        <p:nvCxnSpPr>
          <p:cNvPr id="40" name="직선 연결선 39"/>
          <p:cNvCxnSpPr>
            <a:cxnSpLocks/>
          </p:cNvCxnSpPr>
          <p:nvPr/>
        </p:nvCxnSpPr>
        <p:spPr>
          <a:xfrm>
            <a:off x="368815" y="1887974"/>
            <a:ext cx="0" cy="32089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61643" y="1237169"/>
            <a:ext cx="38717444" cy="136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4DAEC6-AD5C-2837-2E33-F7BEA703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52" y="1947235"/>
            <a:ext cx="8945969" cy="44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001DB8-F134-3154-9780-D5B4530E84AD}"/>
              </a:ext>
            </a:extLst>
          </p:cNvPr>
          <p:cNvCxnSpPr>
            <a:cxnSpLocks/>
          </p:cNvCxnSpPr>
          <p:nvPr/>
        </p:nvCxnSpPr>
        <p:spPr>
          <a:xfrm>
            <a:off x="5781963" y="1691870"/>
            <a:ext cx="0" cy="41534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0E389D-2789-F674-7909-EE16842CB386}"/>
              </a:ext>
            </a:extLst>
          </p:cNvPr>
          <p:cNvCxnSpPr/>
          <p:nvPr/>
        </p:nvCxnSpPr>
        <p:spPr>
          <a:xfrm>
            <a:off x="1662545" y="2907930"/>
            <a:ext cx="86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C820205-C252-2022-A17A-80532A97C399}"/>
              </a:ext>
            </a:extLst>
          </p:cNvPr>
          <p:cNvCxnSpPr/>
          <p:nvPr/>
        </p:nvCxnSpPr>
        <p:spPr>
          <a:xfrm>
            <a:off x="1662545" y="4334948"/>
            <a:ext cx="86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D0412F-3369-9622-BC09-D1FDE9A3944B}"/>
              </a:ext>
            </a:extLst>
          </p:cNvPr>
          <p:cNvSpPr txBox="1"/>
          <p:nvPr/>
        </p:nvSpPr>
        <p:spPr>
          <a:xfrm>
            <a:off x="1763179" y="1855868"/>
            <a:ext cx="40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화면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8C0B0F-95F9-9910-00B2-14A89BC83854}"/>
              </a:ext>
            </a:extLst>
          </p:cNvPr>
          <p:cNvSpPr txBox="1"/>
          <p:nvPr/>
        </p:nvSpPr>
        <p:spPr>
          <a:xfrm>
            <a:off x="6279761" y="1855868"/>
            <a:ext cx="40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트레이드 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랜덤박스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57AE7E-12FC-FC26-E1F7-93C9E3D412F9}"/>
              </a:ext>
            </a:extLst>
          </p:cNvPr>
          <p:cNvSpPr txBox="1"/>
          <p:nvPr/>
        </p:nvSpPr>
        <p:spPr>
          <a:xfrm>
            <a:off x="1763179" y="3166183"/>
            <a:ext cx="40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수다방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B35C6C-39C9-6AEB-4D05-89FD82A1985C}"/>
              </a:ext>
            </a:extLst>
          </p:cNvPr>
          <p:cNvSpPr txBox="1"/>
          <p:nvPr/>
        </p:nvSpPr>
        <p:spPr>
          <a:xfrm>
            <a:off x="6279761" y="3208641"/>
            <a:ext cx="40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채팅 기능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BF6ED9-C4EE-20A7-D333-E76324931538}"/>
              </a:ext>
            </a:extLst>
          </p:cNvPr>
          <p:cNvSpPr txBox="1"/>
          <p:nvPr/>
        </p:nvSpPr>
        <p:spPr>
          <a:xfrm>
            <a:off x="1763179" y="4629085"/>
            <a:ext cx="40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 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찜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B2DB80-64F6-E150-0B68-6A323D1B827D}"/>
              </a:ext>
            </a:extLst>
          </p:cNvPr>
          <p:cNvSpPr txBox="1"/>
          <p:nvPr/>
        </p:nvSpPr>
        <p:spPr>
          <a:xfrm>
            <a:off x="6279761" y="4629085"/>
            <a:ext cx="40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장난감 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4BF619-8402-69F6-9CC0-FF707353EFC6}"/>
              </a:ext>
            </a:extLst>
          </p:cNvPr>
          <p:cNvSpPr txBox="1"/>
          <p:nvPr/>
        </p:nvSpPr>
        <p:spPr>
          <a:xfrm>
            <a:off x="1893455" y="2154271"/>
            <a:ext cx="401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중고거래 실시간 확인</a:t>
            </a:r>
            <a:endParaRPr lang="en-US" altLang="ko-KR" sz="1200" b="1" spc="-15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중고거래 게시글 올리기</a:t>
            </a:r>
            <a:endParaRPr lang="en-US" altLang="ko-KR" sz="1200" b="1" spc="-15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검색기능</a:t>
            </a:r>
            <a:endParaRPr lang="ko-KR" altLang="en-US" sz="1200" b="1" spc="-1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D80EEC-B22E-BBF9-9372-27808160E40B}"/>
              </a:ext>
            </a:extLst>
          </p:cNvPr>
          <p:cNvSpPr txBox="1"/>
          <p:nvPr/>
        </p:nvSpPr>
        <p:spPr>
          <a:xfrm>
            <a:off x="6279761" y="2120874"/>
            <a:ext cx="401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spc="-150" dirty="0" smtClean="0">
                <a:solidFill>
                  <a:schemeClr val="bg2">
                    <a:lumMod val="75000"/>
                  </a:schemeClr>
                </a:solidFill>
              </a:rPr>
              <a:t>가격대별로  상품을  올려서  </a:t>
            </a:r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랜</a:t>
            </a:r>
            <a:r>
              <a:rPr lang="ko-KR" altLang="en-US" sz="1200" b="1" spc="-150" dirty="0" smtClean="0">
                <a:solidFill>
                  <a:schemeClr val="bg2">
                    <a:lumMod val="75000"/>
                  </a:schemeClr>
                </a:solidFill>
              </a:rPr>
              <a:t>덤 교환</a:t>
            </a:r>
            <a:endParaRPr lang="en-US" altLang="ko-KR" sz="1200" b="1" spc="-15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ko-KR" altLang="en-US" sz="1200" b="1" spc="-150" dirty="0" smtClean="0">
                <a:solidFill>
                  <a:schemeClr val="bg2">
                    <a:lumMod val="75000"/>
                  </a:schemeClr>
                </a:solidFill>
              </a:rPr>
              <a:t>토이킹덤이나 레고에서 비주류  상품을  전수받아  저렴하게  판매</a:t>
            </a:r>
            <a:endParaRPr lang="ko-KR" altLang="en-US" sz="1200" b="1" spc="-1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F77974-9FF6-A077-8859-62FFA072D0E2}"/>
              </a:ext>
            </a:extLst>
          </p:cNvPr>
          <p:cNvSpPr txBox="1"/>
          <p:nvPr/>
        </p:nvSpPr>
        <p:spPr>
          <a:xfrm>
            <a:off x="1893455" y="3456811"/>
            <a:ext cx="401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게시물  작성  </a:t>
            </a:r>
            <a:r>
              <a:rPr lang="en-US" altLang="ko-KR" sz="1200" b="1" spc="-150" dirty="0">
                <a:solidFill>
                  <a:schemeClr val="bg2">
                    <a:lumMod val="75000"/>
                  </a:schemeClr>
                </a:solidFill>
              </a:rPr>
              <a:t>/ </a:t>
            </a:r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수정</a:t>
            </a:r>
            <a:r>
              <a:rPr lang="en-US" altLang="ko-KR" sz="1200" b="1" spc="-150" dirty="0">
                <a:solidFill>
                  <a:schemeClr val="bg2">
                    <a:lumMod val="75000"/>
                  </a:schemeClr>
                </a:solidFill>
              </a:rPr>
              <a:t> /  </a:t>
            </a:r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삭제</a:t>
            </a:r>
            <a:endParaRPr lang="en-US" altLang="ko-KR" sz="1200" b="1" spc="-15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댓글 작성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7442FA-5F89-4710-0411-B8F0003638A4}"/>
              </a:ext>
            </a:extLst>
          </p:cNvPr>
          <p:cNvSpPr txBox="1"/>
          <p:nvPr/>
        </p:nvSpPr>
        <p:spPr>
          <a:xfrm>
            <a:off x="6279760" y="3479406"/>
            <a:ext cx="401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중고거래  해당 게시글에 대한 채팅 가능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CE04E-D0DE-AB42-815D-8A1B28C3EDFE}"/>
              </a:ext>
            </a:extLst>
          </p:cNvPr>
          <p:cNvSpPr txBox="1"/>
          <p:nvPr/>
        </p:nvSpPr>
        <p:spPr>
          <a:xfrm>
            <a:off x="1893455" y="4931754"/>
            <a:ext cx="401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spc="-150" dirty="0" smtClean="0">
                <a:solidFill>
                  <a:schemeClr val="bg2">
                    <a:lumMod val="75000"/>
                  </a:schemeClr>
                </a:solidFill>
              </a:rPr>
              <a:t>카테고리별  게시글  분류</a:t>
            </a:r>
            <a:endParaRPr lang="en-US" altLang="ko-KR" sz="1200" b="1" spc="-15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ko-KR" altLang="en-US" sz="1200" b="1" spc="-150" dirty="0" smtClean="0">
                <a:solidFill>
                  <a:schemeClr val="bg2">
                    <a:lumMod val="75000"/>
                  </a:schemeClr>
                </a:solidFill>
              </a:rPr>
              <a:t>원하는 게시물  목록에 추가해  한 눈에 </a:t>
            </a:r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b="1" spc="-150" dirty="0" smtClean="0">
                <a:solidFill>
                  <a:schemeClr val="bg2">
                    <a:lumMod val="75000"/>
                  </a:schemeClr>
                </a:solidFill>
              </a:rPr>
              <a:t>파악</a:t>
            </a:r>
            <a:endParaRPr lang="ko-KR" altLang="en-US" sz="1200" b="1" spc="-1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718164-0700-2C1C-E3A5-DAD6CFA70060}"/>
              </a:ext>
            </a:extLst>
          </p:cNvPr>
          <p:cNvSpPr txBox="1"/>
          <p:nvPr/>
        </p:nvSpPr>
        <p:spPr>
          <a:xfrm>
            <a:off x="6279760" y="4923532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마이페이지 닉네임 설정</a:t>
            </a:r>
            <a:endParaRPr lang="en-US" altLang="ko-KR" sz="1200" b="1" spc="-15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프로필 보기</a:t>
            </a:r>
            <a:endParaRPr lang="en-US" altLang="ko-KR" sz="1200" b="1" spc="-15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로그아웃 </a:t>
            </a:r>
            <a:r>
              <a:rPr lang="en-US" altLang="ko-KR" sz="1200" b="1" spc="-150" dirty="0">
                <a:solidFill>
                  <a:schemeClr val="bg2">
                    <a:lumMod val="75000"/>
                  </a:schemeClr>
                </a:solidFill>
              </a:rPr>
              <a:t>/ </a:t>
            </a:r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회원 탈퇴</a:t>
            </a:r>
            <a:endParaRPr lang="en-US" altLang="ko-KR" sz="1200" b="1" spc="-15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ko-KR" altLang="en-US" sz="1200" b="1" spc="-150" dirty="0">
                <a:solidFill>
                  <a:schemeClr val="bg2">
                    <a:lumMod val="75000"/>
                  </a:schemeClr>
                </a:solidFill>
              </a:rPr>
              <a:t>버전 정보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A55BE-D39E-C071-2637-9D617B0160E8}"/>
              </a:ext>
            </a:extLst>
          </p:cNvPr>
          <p:cNvSpPr txBox="1"/>
          <p:nvPr/>
        </p:nvSpPr>
        <p:spPr>
          <a:xfrm>
            <a:off x="1140445" y="652394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8607C-CBB4-C242-7D8B-912DE021E533}"/>
              </a:ext>
            </a:extLst>
          </p:cNvPr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기능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820205-C252-2022-A17A-80532A97C399}"/>
              </a:ext>
            </a:extLst>
          </p:cNvPr>
          <p:cNvCxnSpPr/>
          <p:nvPr/>
        </p:nvCxnSpPr>
        <p:spPr>
          <a:xfrm>
            <a:off x="1662545" y="5818998"/>
            <a:ext cx="86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B2DB80-64F6-E150-0B68-6A323D1B827D}"/>
              </a:ext>
            </a:extLst>
          </p:cNvPr>
          <p:cNvSpPr txBox="1"/>
          <p:nvPr/>
        </p:nvSpPr>
        <p:spPr>
          <a:xfrm>
            <a:off x="4743923" y="5967300"/>
            <a:ext cx="40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장난감 세척 시스템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CE04E-D0DE-AB42-815D-8A1B28C3EDFE}"/>
              </a:ext>
            </a:extLst>
          </p:cNvPr>
          <p:cNvSpPr txBox="1"/>
          <p:nvPr/>
        </p:nvSpPr>
        <p:spPr>
          <a:xfrm>
            <a:off x="1893454" y="6147944"/>
            <a:ext cx="401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200" b="1" spc="-1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18164-0700-2C1C-E3A5-DAD6CFA70060}"/>
              </a:ext>
            </a:extLst>
          </p:cNvPr>
          <p:cNvSpPr txBox="1"/>
          <p:nvPr/>
        </p:nvSpPr>
        <p:spPr>
          <a:xfrm>
            <a:off x="4743922" y="6261747"/>
            <a:ext cx="401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spc="-150" dirty="0" smtClean="0">
                <a:solidFill>
                  <a:schemeClr val="bg2">
                    <a:lumMod val="75000"/>
                  </a:schemeClr>
                </a:solidFill>
              </a:rPr>
              <a:t>장난감을  회수해  세척하여 발송</a:t>
            </a:r>
            <a:endParaRPr lang="en-US" altLang="ko-KR" sz="1200" b="1" spc="-1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32E3E0-CB60-F632-4CAF-8491F2DCA127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0F079C-1224-BC1A-0AFF-9FCBBF4C5CD0}"/>
              </a:ext>
            </a:extLst>
          </p:cNvPr>
          <p:cNvGrpSpPr/>
          <p:nvPr/>
        </p:nvGrpSpPr>
        <p:grpSpPr>
          <a:xfrm>
            <a:off x="56013" y="5854364"/>
            <a:ext cx="2595049" cy="671105"/>
            <a:chOff x="367082" y="5874326"/>
            <a:chExt cx="2595049" cy="67110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E92D5-63B5-4CE0-BD63-FBD32BAC0DB2}"/>
                </a:ext>
              </a:extLst>
            </p:cNvPr>
            <p:cNvSpPr/>
            <p:nvPr/>
          </p:nvSpPr>
          <p:spPr>
            <a:xfrm>
              <a:off x="367084" y="5874326"/>
              <a:ext cx="2595047" cy="671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31D942E-72BF-48D1-921D-F80441F736DC}"/>
                </a:ext>
              </a:extLst>
            </p:cNvPr>
            <p:cNvSpPr/>
            <p:nvPr/>
          </p:nvSpPr>
          <p:spPr>
            <a:xfrm>
              <a:off x="367082" y="5874326"/>
              <a:ext cx="597369" cy="671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43BE01-9113-4637-A2D6-0B1E4D077B3E}"/>
                </a:ext>
              </a:extLst>
            </p:cNvPr>
            <p:cNvSpPr txBox="1"/>
            <p:nvPr/>
          </p:nvSpPr>
          <p:spPr>
            <a:xfrm>
              <a:off x="1100770" y="6055989"/>
              <a:ext cx="166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로딩 화면</a:t>
              </a:r>
              <a:endParaRPr lang="ko-KR" altLang="en-US" sz="900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CDC6332-062C-46F8-9914-1BE614F133E5}"/>
              </a:ext>
            </a:extLst>
          </p:cNvPr>
          <p:cNvSpPr txBox="1"/>
          <p:nvPr/>
        </p:nvSpPr>
        <p:spPr>
          <a:xfrm>
            <a:off x="6572414" y="360142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9DE44-9986-4373-B71E-E67A8B2871AD}"/>
              </a:ext>
            </a:extLst>
          </p:cNvPr>
          <p:cNvSpPr txBox="1"/>
          <p:nvPr/>
        </p:nvSpPr>
        <p:spPr>
          <a:xfrm>
            <a:off x="6559590" y="529424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6FFDE-2F9E-EF7C-FE4B-D44830D9B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15" y="1694634"/>
            <a:ext cx="1947581" cy="411156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F777950-AA58-7325-CA24-359D8933E138}"/>
              </a:ext>
            </a:extLst>
          </p:cNvPr>
          <p:cNvGrpSpPr/>
          <p:nvPr/>
        </p:nvGrpSpPr>
        <p:grpSpPr>
          <a:xfrm>
            <a:off x="2957722" y="5854362"/>
            <a:ext cx="2595049" cy="671105"/>
            <a:chOff x="367082" y="5874326"/>
            <a:chExt cx="2595049" cy="6711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3CB907-8AEA-A907-3251-F6ACAD75597C}"/>
                </a:ext>
              </a:extLst>
            </p:cNvPr>
            <p:cNvSpPr/>
            <p:nvPr/>
          </p:nvSpPr>
          <p:spPr>
            <a:xfrm>
              <a:off x="367084" y="5874326"/>
              <a:ext cx="2595047" cy="671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7017E7C-6848-39C8-FFE3-D285DDA8E290}"/>
                </a:ext>
              </a:extLst>
            </p:cNvPr>
            <p:cNvSpPr/>
            <p:nvPr/>
          </p:nvSpPr>
          <p:spPr>
            <a:xfrm>
              <a:off x="367082" y="5874326"/>
              <a:ext cx="597369" cy="671105"/>
            </a:xfrm>
            <a:prstGeom prst="rect">
              <a:avLst/>
            </a:prstGeom>
            <a:solidFill>
              <a:srgbClr val="49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2ED3A4-59D4-8717-9BFE-4D441C2406D3}"/>
                </a:ext>
              </a:extLst>
            </p:cNvPr>
            <p:cNvSpPr txBox="1"/>
            <p:nvPr/>
          </p:nvSpPr>
          <p:spPr>
            <a:xfrm>
              <a:off x="1100770" y="6055989"/>
              <a:ext cx="166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초기 화면</a:t>
              </a:r>
              <a:r>
                <a:rPr lang="ko-KR" altLang="en-US" sz="900" dirty="0"/>
                <a:t>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C65856F-05EB-BFC4-DB57-3CA7534EAD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4" y="1694635"/>
            <a:ext cx="1947581" cy="411155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96AD34-AF22-5C7E-5921-22FB3B6BAFFF}"/>
              </a:ext>
            </a:extLst>
          </p:cNvPr>
          <p:cNvGrpSpPr/>
          <p:nvPr/>
        </p:nvGrpSpPr>
        <p:grpSpPr>
          <a:xfrm>
            <a:off x="5917548" y="5854362"/>
            <a:ext cx="2595049" cy="671105"/>
            <a:chOff x="367082" y="5874326"/>
            <a:chExt cx="2595049" cy="6711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FE4FDA6-4538-B8EF-9859-4427A187DA1A}"/>
                </a:ext>
              </a:extLst>
            </p:cNvPr>
            <p:cNvSpPr/>
            <p:nvPr/>
          </p:nvSpPr>
          <p:spPr>
            <a:xfrm>
              <a:off x="367084" y="5874326"/>
              <a:ext cx="2595047" cy="671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2AA8DF3-9EA0-017A-CFD8-046B4FB0F02A}"/>
                </a:ext>
              </a:extLst>
            </p:cNvPr>
            <p:cNvSpPr/>
            <p:nvPr/>
          </p:nvSpPr>
          <p:spPr>
            <a:xfrm>
              <a:off x="367082" y="5874326"/>
              <a:ext cx="597369" cy="671105"/>
            </a:xfrm>
            <a:prstGeom prst="rect">
              <a:avLst/>
            </a:prstGeom>
            <a:solidFill>
              <a:srgbClr val="E1E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A165D5-6B0B-C330-C289-D3ED4B642DFA}"/>
                </a:ext>
              </a:extLst>
            </p:cNvPr>
            <p:cNvSpPr txBox="1"/>
            <p:nvPr/>
          </p:nvSpPr>
          <p:spPr>
            <a:xfrm>
              <a:off x="1100770" y="6055989"/>
              <a:ext cx="166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회원 가입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E0485E-9E99-B8AB-6F39-AA1C8594A7FC}"/>
              </a:ext>
            </a:extLst>
          </p:cNvPr>
          <p:cNvGrpSpPr/>
          <p:nvPr/>
        </p:nvGrpSpPr>
        <p:grpSpPr>
          <a:xfrm>
            <a:off x="8922047" y="5854362"/>
            <a:ext cx="2595049" cy="671105"/>
            <a:chOff x="367082" y="5874326"/>
            <a:chExt cx="2595049" cy="6711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DAB82AE-339A-B80A-A5E8-A9AC5C0F628A}"/>
                </a:ext>
              </a:extLst>
            </p:cNvPr>
            <p:cNvSpPr/>
            <p:nvPr/>
          </p:nvSpPr>
          <p:spPr>
            <a:xfrm>
              <a:off x="367084" y="5874326"/>
              <a:ext cx="2595047" cy="671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205794-229E-EA93-4547-A0A52A55112B}"/>
                </a:ext>
              </a:extLst>
            </p:cNvPr>
            <p:cNvSpPr/>
            <p:nvPr/>
          </p:nvSpPr>
          <p:spPr>
            <a:xfrm>
              <a:off x="367082" y="5874326"/>
              <a:ext cx="597369" cy="6711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5CE151-A05C-D720-0384-E0E35B61001E}"/>
                </a:ext>
              </a:extLst>
            </p:cNvPr>
            <p:cNvSpPr txBox="1"/>
            <p:nvPr/>
          </p:nvSpPr>
          <p:spPr>
            <a:xfrm>
              <a:off x="1100770" y="6055989"/>
              <a:ext cx="166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로그인</a:t>
              </a:r>
              <a:endParaRPr lang="ko-KR" altLang="en-US" sz="9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632D8D7-F67B-3D0D-E7B1-F7B5D2A5D0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65" y="1708910"/>
            <a:ext cx="1947581" cy="41115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71447C-35B1-C090-8174-B2A47E3031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15" y="1690551"/>
            <a:ext cx="1947581" cy="411156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21E4C34-85B8-2F48-A7A2-CC94A6B53AF8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5FBE35-76A8-2424-14AD-E0CCF22E5C69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7E3F49-7BF5-38A3-DF39-1E435446A3DF}"/>
              </a:ext>
            </a:extLst>
          </p:cNvPr>
          <p:cNvSpPr txBox="1"/>
          <p:nvPr/>
        </p:nvSpPr>
        <p:spPr>
          <a:xfrm>
            <a:off x="1140445" y="652394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040E64-044A-F815-A429-4D78C288D668}"/>
              </a:ext>
            </a:extLst>
          </p:cNvPr>
          <p:cNvSpPr txBox="1"/>
          <p:nvPr/>
        </p:nvSpPr>
        <p:spPr>
          <a:xfrm>
            <a:off x="2263852" y="645071"/>
            <a:ext cx="3820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회원가입 및 로그인 창</a:t>
            </a:r>
          </a:p>
        </p:txBody>
      </p:sp>
    </p:spTree>
    <p:extLst>
      <p:ext uri="{BB962C8B-B14F-4D97-AF65-F5344CB8AC3E}">
        <p14:creationId xmlns:p14="http://schemas.microsoft.com/office/powerpoint/2010/main" val="333483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32E3E0-CB60-F632-4CAF-8491F2DCA127}"/>
              </a:ext>
            </a:extLst>
          </p:cNvPr>
          <p:cNvSpPr/>
          <p:nvPr/>
        </p:nvSpPr>
        <p:spPr>
          <a:xfrm>
            <a:off x="0" y="1195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DC6332-062C-46F8-9914-1BE614F133E5}"/>
              </a:ext>
            </a:extLst>
          </p:cNvPr>
          <p:cNvSpPr txBox="1"/>
          <p:nvPr/>
        </p:nvSpPr>
        <p:spPr>
          <a:xfrm>
            <a:off x="6572414" y="360142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3C6064-A8A8-993D-5736-7E7E9C905776}"/>
              </a:ext>
            </a:extLst>
          </p:cNvPr>
          <p:cNvGrpSpPr/>
          <p:nvPr/>
        </p:nvGrpSpPr>
        <p:grpSpPr>
          <a:xfrm>
            <a:off x="6348494" y="2392216"/>
            <a:ext cx="5101013" cy="587980"/>
            <a:chOff x="6348494" y="2392216"/>
            <a:chExt cx="5101013" cy="58798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E92D5-63B5-4CE0-BD63-FBD32BAC0DB2}"/>
                </a:ext>
              </a:extLst>
            </p:cNvPr>
            <p:cNvSpPr/>
            <p:nvPr/>
          </p:nvSpPr>
          <p:spPr>
            <a:xfrm>
              <a:off x="6348494" y="2392216"/>
              <a:ext cx="5101013" cy="58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31D942E-72BF-48D1-921D-F80441F736DC}"/>
                </a:ext>
              </a:extLst>
            </p:cNvPr>
            <p:cNvSpPr/>
            <p:nvPr/>
          </p:nvSpPr>
          <p:spPr>
            <a:xfrm>
              <a:off x="6348494" y="2392218"/>
              <a:ext cx="611966" cy="587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15A36C-EC22-4EB3-8273-A58CBA6B228E}"/>
                </a:ext>
              </a:extLst>
            </p:cNvPr>
            <p:cNvSpPr txBox="1"/>
            <p:nvPr/>
          </p:nvSpPr>
          <p:spPr>
            <a:xfrm>
              <a:off x="7098520" y="2516928"/>
              <a:ext cx="401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실시간 중고거래 현황 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4CA6109-6CC8-99CB-A526-277D06F1A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93" y="1675175"/>
            <a:ext cx="2412879" cy="5093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664049-C87C-5531-51E2-5C852299FE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8" y="1669471"/>
            <a:ext cx="2412878" cy="5093855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065B18-B126-84F2-9F07-44A29883B893}"/>
              </a:ext>
            </a:extLst>
          </p:cNvPr>
          <p:cNvGrpSpPr/>
          <p:nvPr/>
        </p:nvGrpSpPr>
        <p:grpSpPr>
          <a:xfrm>
            <a:off x="6348492" y="4878557"/>
            <a:ext cx="5101013" cy="587980"/>
            <a:chOff x="6348494" y="2392216"/>
            <a:chExt cx="5101013" cy="58798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29634D9-7E52-CE29-2873-6335DBC74766}"/>
                </a:ext>
              </a:extLst>
            </p:cNvPr>
            <p:cNvSpPr/>
            <p:nvPr/>
          </p:nvSpPr>
          <p:spPr>
            <a:xfrm>
              <a:off x="6348494" y="2392216"/>
              <a:ext cx="5101013" cy="58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CDD7EA5-45A3-F72F-DF8C-77A40B625681}"/>
                </a:ext>
              </a:extLst>
            </p:cNvPr>
            <p:cNvSpPr/>
            <p:nvPr/>
          </p:nvSpPr>
          <p:spPr>
            <a:xfrm>
              <a:off x="6348494" y="2392218"/>
              <a:ext cx="611966" cy="587978"/>
            </a:xfrm>
            <a:prstGeom prst="rect">
              <a:avLst/>
            </a:prstGeom>
            <a:solidFill>
              <a:srgbClr val="E1E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6C7042-C44D-58B8-3843-ED9E599F6DB3}"/>
                </a:ext>
              </a:extLst>
            </p:cNvPr>
            <p:cNvSpPr txBox="1"/>
            <p:nvPr/>
          </p:nvSpPr>
          <p:spPr>
            <a:xfrm>
              <a:off x="7098520" y="2516928"/>
              <a:ext cx="401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게시글 선택 시 채팅시스템 바로 연결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08C24C-C6BA-C261-82AD-8C54397D7E4B}"/>
              </a:ext>
            </a:extLst>
          </p:cNvPr>
          <p:cNvGrpSpPr/>
          <p:nvPr/>
        </p:nvGrpSpPr>
        <p:grpSpPr>
          <a:xfrm>
            <a:off x="6348492" y="3661375"/>
            <a:ext cx="5101013" cy="587980"/>
            <a:chOff x="6348494" y="2392216"/>
            <a:chExt cx="5101013" cy="58798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E3D0EF7-0FA8-8F48-5F2C-BF328DB2EBFA}"/>
                </a:ext>
              </a:extLst>
            </p:cNvPr>
            <p:cNvSpPr/>
            <p:nvPr/>
          </p:nvSpPr>
          <p:spPr>
            <a:xfrm>
              <a:off x="6348494" y="2392216"/>
              <a:ext cx="5101013" cy="58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52C2893-60DD-4FF1-811A-7ED3792B02D7}"/>
                </a:ext>
              </a:extLst>
            </p:cNvPr>
            <p:cNvSpPr/>
            <p:nvPr/>
          </p:nvSpPr>
          <p:spPr>
            <a:xfrm>
              <a:off x="6348494" y="2392218"/>
              <a:ext cx="611966" cy="587978"/>
            </a:xfrm>
            <a:prstGeom prst="rect">
              <a:avLst/>
            </a:prstGeom>
            <a:solidFill>
              <a:srgbClr val="49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6B31B29-AA50-505E-3837-F8EFE2A973EC}"/>
                </a:ext>
              </a:extLst>
            </p:cNvPr>
            <p:cNvSpPr txBox="1"/>
            <p:nvPr/>
          </p:nvSpPr>
          <p:spPr>
            <a:xfrm>
              <a:off x="7098520" y="2516928"/>
              <a:ext cx="401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자신의 물품 등록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D49CA4-D4C1-93F6-17B8-C6300D91EA5E}"/>
              </a:ext>
            </a:extLst>
          </p:cNvPr>
          <p:cNvSpPr txBox="1"/>
          <p:nvPr/>
        </p:nvSpPr>
        <p:spPr>
          <a:xfrm>
            <a:off x="1140445" y="652394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72D8C-937F-80CD-8FB8-664CCF0F8EAF}"/>
              </a:ext>
            </a:extLst>
          </p:cNvPr>
          <p:cNvSpPr txBox="1"/>
          <p:nvPr/>
        </p:nvSpPr>
        <p:spPr>
          <a:xfrm>
            <a:off x="2263852" y="645071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CD5B5-E1AD-6F77-3C09-ED0EECE75C34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28543C-FF60-5DDC-C4E1-B1F0DBB16C5B}"/>
              </a:ext>
            </a:extLst>
          </p:cNvPr>
          <p:cNvCxnSpPr>
            <a:cxnSpLocks/>
          </p:cNvCxnSpPr>
          <p:nvPr/>
        </p:nvCxnSpPr>
        <p:spPr>
          <a:xfrm>
            <a:off x="133003" y="490453"/>
            <a:ext cx="1978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2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3E0F4DB-3217-5071-233A-64E789A0C20B}"/>
              </a:ext>
            </a:extLst>
          </p:cNvPr>
          <p:cNvSpPr/>
          <p:nvPr/>
        </p:nvSpPr>
        <p:spPr>
          <a:xfrm>
            <a:off x="0" y="1"/>
            <a:ext cx="12192000" cy="14754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E00BD6-5339-4F22-905D-C831F666230B}"/>
              </a:ext>
            </a:extLst>
          </p:cNvPr>
          <p:cNvSpPr/>
          <p:nvPr/>
        </p:nvSpPr>
        <p:spPr>
          <a:xfrm>
            <a:off x="1094526" y="155864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99924F-27C3-4B8B-8AA1-3C4C175A4EC8}"/>
              </a:ext>
            </a:extLst>
          </p:cNvPr>
          <p:cNvSpPr/>
          <p:nvPr/>
        </p:nvSpPr>
        <p:spPr>
          <a:xfrm>
            <a:off x="1094526" y="1540581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14192-DA7A-48E9-8864-B4E9136BCBA5}"/>
              </a:ext>
            </a:extLst>
          </p:cNvPr>
          <p:cNvSpPr txBox="1"/>
          <p:nvPr/>
        </p:nvSpPr>
        <p:spPr>
          <a:xfrm>
            <a:off x="1202496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B04031-5D28-4FD8-9589-7F147128C313}"/>
              </a:ext>
            </a:extLst>
          </p:cNvPr>
          <p:cNvSpPr txBox="1"/>
          <p:nvPr/>
        </p:nvSpPr>
        <p:spPr>
          <a:xfrm>
            <a:off x="2586528" y="5770817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D3D3D"/>
                </a:solidFill>
                <a:latin typeface="+mj-ea"/>
                <a:ea typeface="+mj-ea"/>
              </a:rPr>
              <a:t>게시글</a:t>
            </a:r>
            <a:r>
              <a:rPr lang="ko-KR" altLang="en-US" sz="2400" b="1" dirty="0">
                <a:solidFill>
                  <a:srgbClr val="3D3D3D"/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rgbClr val="3D3D3D"/>
                </a:solidFill>
                <a:latin typeface="+mj-ea"/>
                <a:ea typeface="+mj-ea"/>
              </a:rPr>
              <a:t>쓰기</a:t>
            </a: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9250ED4-0388-4F4B-9E7E-3899EF0EC1A1}"/>
              </a:ext>
            </a:extLst>
          </p:cNvPr>
          <p:cNvCxnSpPr/>
          <p:nvPr/>
        </p:nvCxnSpPr>
        <p:spPr>
          <a:xfrm>
            <a:off x="3223403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F6A891C-4A6F-49D2-9502-9C46E9131962}"/>
              </a:ext>
            </a:extLst>
          </p:cNvPr>
          <p:cNvSpPr/>
          <p:nvPr/>
        </p:nvSpPr>
        <p:spPr>
          <a:xfrm>
            <a:off x="6298955" y="1540581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6028F88-DD5E-4C22-BD43-895E51135393}"/>
              </a:ext>
            </a:extLst>
          </p:cNvPr>
          <p:cNvSpPr txBox="1"/>
          <p:nvPr/>
        </p:nvSpPr>
        <p:spPr>
          <a:xfrm>
            <a:off x="7378443" y="5797606"/>
            <a:ext cx="263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D3D3D"/>
                </a:solidFill>
                <a:latin typeface="+mj-ea"/>
                <a:ea typeface="+mj-ea"/>
              </a:rPr>
              <a:t>서로 의견 나누기</a:t>
            </a: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FA6A73E-B91F-4ED4-B856-D31449DA3536}"/>
              </a:ext>
            </a:extLst>
          </p:cNvPr>
          <p:cNvCxnSpPr/>
          <p:nvPr/>
        </p:nvCxnSpPr>
        <p:spPr>
          <a:xfrm>
            <a:off x="8417672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5F4ACA3A-6933-440F-87AD-F807FC93FFAD}"/>
              </a:ext>
            </a:extLst>
          </p:cNvPr>
          <p:cNvGrpSpPr/>
          <p:nvPr/>
        </p:nvGrpSpPr>
        <p:grpSpPr>
          <a:xfrm>
            <a:off x="6298955" y="1540581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98511A24-515F-4423-8853-D20831C6BA7B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847161A-BC96-4C7F-AFB0-412CA230B64C}"/>
                </a:ext>
              </a:extLst>
            </p:cNvPr>
            <p:cNvSpPr txBox="1"/>
            <p:nvPr/>
          </p:nvSpPr>
          <p:spPr>
            <a:xfrm>
              <a:off x="6945182" y="1617891"/>
              <a:ext cx="47801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19CF46-79B6-10DF-4F21-76724D330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22" y="1641887"/>
            <a:ext cx="1808131" cy="3817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D5108D-FF6F-292D-4B0C-222927DD5F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01" y="1540581"/>
            <a:ext cx="1860541" cy="39278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D9BFFC-9DDC-D6A3-4997-5A46BFB65881}"/>
              </a:ext>
            </a:extLst>
          </p:cNvPr>
          <p:cNvSpPr txBox="1"/>
          <p:nvPr/>
        </p:nvSpPr>
        <p:spPr>
          <a:xfrm>
            <a:off x="1140445" y="652394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5.3.4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DA48E-4DC1-2159-544D-6D5BAE34D092}"/>
              </a:ext>
            </a:extLst>
          </p:cNvPr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게시글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5C79C-092F-64CB-B164-0E39AEEB7D7B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</a:t>
            </a:r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</a:rPr>
              <a:t>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B3A8FB-B7D4-C925-DAA9-29ADF5E16BE0}"/>
              </a:ext>
            </a:extLst>
          </p:cNvPr>
          <p:cNvCxnSpPr>
            <a:cxnSpLocks/>
          </p:cNvCxnSpPr>
          <p:nvPr/>
        </p:nvCxnSpPr>
        <p:spPr>
          <a:xfrm>
            <a:off x="133003" y="490453"/>
            <a:ext cx="1978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88476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910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1789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4425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7061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910160"/>
            <a:ext cx="130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Toy Pro </a:t>
            </a:r>
            <a:r>
              <a:rPr lang="ko-KR" altLang="en-US" spc="-150" dirty="0">
                <a:solidFill>
                  <a:schemeClr val="bg1"/>
                </a:solidFill>
              </a:rPr>
              <a:t>소개</a:t>
            </a:r>
            <a:endParaRPr lang="en-US" altLang="ko-KR" spc="-150" dirty="0">
              <a:solidFill>
                <a:schemeClr val="bg1"/>
              </a:solidFill>
            </a:endParaRPr>
          </a:p>
          <a:p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1789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창업</a:t>
            </a:r>
            <a:r>
              <a:rPr lang="ko-KR" altLang="en-US" spc="-150" dirty="0" smtClean="0">
                <a:solidFill>
                  <a:schemeClr val="bg1"/>
                </a:solidFill>
              </a:rPr>
              <a:t> </a:t>
            </a:r>
            <a:r>
              <a:rPr lang="ko-KR" altLang="en-US" spc="-150" dirty="0">
                <a:solidFill>
                  <a:schemeClr val="bg1"/>
                </a:solidFill>
              </a:rPr>
              <a:t>동기 및 목적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44257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직원 구성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570616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활동 소개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1789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47319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566581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B4EFEF-F51F-2D71-7E5E-9969E6ED4084}"/>
              </a:ext>
            </a:extLst>
          </p:cNvPr>
          <p:cNvSpPr/>
          <p:nvPr/>
        </p:nvSpPr>
        <p:spPr>
          <a:xfrm>
            <a:off x="1231900" y="188476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45EF75-D5A4-0AFC-BBAC-36D1E4018E2C}"/>
              </a:ext>
            </a:extLst>
          </p:cNvPr>
          <p:cNvSpPr txBox="1"/>
          <p:nvPr/>
        </p:nvSpPr>
        <p:spPr>
          <a:xfrm>
            <a:off x="7696448" y="1934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96EB0E1-1D7E-95BD-A091-9378FA0EAFDD}"/>
              </a:ext>
            </a:extLst>
          </p:cNvPr>
          <p:cNvSpPr/>
          <p:nvPr/>
        </p:nvSpPr>
        <p:spPr>
          <a:xfrm>
            <a:off x="7214524" y="190910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959A01-1EDA-B210-9660-E0B2E953DE36}"/>
              </a:ext>
            </a:extLst>
          </p:cNvPr>
          <p:cNvSpPr txBox="1"/>
          <p:nvPr/>
        </p:nvSpPr>
        <p:spPr>
          <a:xfrm>
            <a:off x="8254490" y="193450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기능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FA472-59ED-A7F7-304D-D8BF0A615A23}"/>
              </a:ext>
            </a:extLst>
          </p:cNvPr>
          <p:cNvSpPr txBox="1"/>
          <p:nvPr/>
        </p:nvSpPr>
        <p:spPr>
          <a:xfrm>
            <a:off x="7696448" y="31789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9DD55E-6762-927C-1D12-4B9D9BAB2948}"/>
              </a:ext>
            </a:extLst>
          </p:cNvPr>
          <p:cNvSpPr/>
          <p:nvPr/>
        </p:nvSpPr>
        <p:spPr>
          <a:xfrm>
            <a:off x="7214524" y="31535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69E5B1-AFD1-4E82-F730-B817064DF2A5}"/>
              </a:ext>
            </a:extLst>
          </p:cNvPr>
          <p:cNvSpPr txBox="1"/>
          <p:nvPr/>
        </p:nvSpPr>
        <p:spPr>
          <a:xfrm>
            <a:off x="8254490" y="317897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차별화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5E9A9C-4F92-973B-838D-F72C549E3A78}"/>
              </a:ext>
            </a:extLst>
          </p:cNvPr>
          <p:cNvSpPr txBox="1"/>
          <p:nvPr/>
        </p:nvSpPr>
        <p:spPr>
          <a:xfrm>
            <a:off x="7696448" y="44425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38AF856-58E2-B743-E48E-38A613D8892D}"/>
              </a:ext>
            </a:extLst>
          </p:cNvPr>
          <p:cNvSpPr/>
          <p:nvPr/>
        </p:nvSpPr>
        <p:spPr>
          <a:xfrm>
            <a:off x="7214524" y="441717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DB489C-B42C-718E-8682-F747D0B82828}"/>
              </a:ext>
            </a:extLst>
          </p:cNvPr>
          <p:cNvSpPr txBox="1"/>
          <p:nvPr/>
        </p:nvSpPr>
        <p:spPr>
          <a:xfrm>
            <a:off x="8254490" y="444257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자금소요와 계획</a:t>
            </a: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1EC20E-055C-BAF7-33F1-62F33EF07708}"/>
              </a:ext>
            </a:extLst>
          </p:cNvPr>
          <p:cNvSpPr/>
          <p:nvPr/>
        </p:nvSpPr>
        <p:spPr>
          <a:xfrm>
            <a:off x="0" y="1"/>
            <a:ext cx="12192000" cy="1525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580514" y="1583179"/>
            <a:ext cx="11027286" cy="4737379"/>
            <a:chOff x="241300" y="1485900"/>
            <a:chExt cx="11709400" cy="503041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096000" y="1485900"/>
              <a:ext cx="5854700" cy="5030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2A1370-63AE-47C0-8B2D-3A0EA59087FB}"/>
                </a:ext>
              </a:extLst>
            </p:cNvPr>
            <p:cNvSpPr/>
            <p:nvPr/>
          </p:nvSpPr>
          <p:spPr>
            <a:xfrm>
              <a:off x="241300" y="1485900"/>
              <a:ext cx="5854700" cy="503041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602338" y="3546993"/>
              <a:ext cx="5078137" cy="6962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언제 어디서든 채팅을 통해</a:t>
              </a:r>
              <a:endParaRPr lang="en-US" altLang="ko-KR" sz="1600" spc="-150" dirty="0"/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 상대방과 거래를 약속할 수 있습니다</a:t>
              </a:r>
              <a:endParaRPr lang="en-US" altLang="ko-KR" sz="1600" spc="-15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F6398-DA83-4C22-BDD9-850CF5F6620A}"/>
                </a:ext>
              </a:extLst>
            </p:cNvPr>
            <p:cNvSpPr txBox="1"/>
            <p:nvPr/>
          </p:nvSpPr>
          <p:spPr>
            <a:xfrm>
              <a:off x="6602338" y="1829386"/>
              <a:ext cx="4951924" cy="686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언제든 이용가능한 채팅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EC6C80-A7BF-8129-315F-939DC56E2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25" y="1654104"/>
            <a:ext cx="2210422" cy="4666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485649-A574-6E54-8C9D-F07675980905}"/>
              </a:ext>
            </a:extLst>
          </p:cNvPr>
          <p:cNvSpPr txBox="1"/>
          <p:nvPr/>
        </p:nvSpPr>
        <p:spPr>
          <a:xfrm>
            <a:off x="1140445" y="652394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5.3.5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65A9A-F871-7356-1B68-BA1074870111}"/>
              </a:ext>
            </a:extLst>
          </p:cNvPr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채팅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85C6A2-EF53-38F9-B7F3-3C0786352C1B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60571F-8EC1-7B38-99B6-6ACCA5A8BFD2}"/>
              </a:ext>
            </a:extLst>
          </p:cNvPr>
          <p:cNvCxnSpPr>
            <a:cxnSpLocks/>
          </p:cNvCxnSpPr>
          <p:nvPr/>
        </p:nvCxnSpPr>
        <p:spPr>
          <a:xfrm>
            <a:off x="133003" y="490453"/>
            <a:ext cx="1978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1EC20E-055C-BAF7-33F1-62F33EF07708}"/>
              </a:ext>
            </a:extLst>
          </p:cNvPr>
          <p:cNvSpPr/>
          <p:nvPr/>
        </p:nvSpPr>
        <p:spPr>
          <a:xfrm>
            <a:off x="0" y="8879"/>
            <a:ext cx="12192000" cy="1525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580514" y="1583179"/>
            <a:ext cx="11027286" cy="4737379"/>
            <a:chOff x="241300" y="1485900"/>
            <a:chExt cx="11709400" cy="503041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096000" y="1485900"/>
              <a:ext cx="5854700" cy="5030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2A1370-63AE-47C0-8B2D-3A0EA59087FB}"/>
                </a:ext>
              </a:extLst>
            </p:cNvPr>
            <p:cNvSpPr/>
            <p:nvPr/>
          </p:nvSpPr>
          <p:spPr>
            <a:xfrm>
              <a:off x="241300" y="1485900"/>
              <a:ext cx="5854700" cy="503041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602338" y="3546993"/>
              <a:ext cx="5078137" cy="3806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 smtClean="0"/>
                <a:t>-</a:t>
              </a:r>
              <a:r>
                <a:rPr lang="ko-KR" altLang="en-US" sz="1600" spc="-150" dirty="0"/>
                <a:t> </a:t>
              </a:r>
              <a:r>
                <a:rPr lang="ko-KR" altLang="en-US" sz="1600" spc="-150" dirty="0" smtClean="0"/>
                <a:t> 카테고리 별로 </a:t>
              </a:r>
              <a:r>
                <a:rPr lang="ko-KR" altLang="en-US" sz="1600" spc="-150" dirty="0" err="1" smtClean="0"/>
                <a:t>게시글을</a:t>
              </a:r>
              <a:r>
                <a:rPr lang="ko-KR" altLang="en-US" sz="1600" spc="-150" dirty="0" smtClean="0"/>
                <a:t> 분류하여 원하는 분야만 검색</a:t>
              </a:r>
              <a:endParaRPr lang="en-US" altLang="ko-KR" sz="1600" spc="-15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F6398-DA83-4C22-BDD9-850CF5F6620A}"/>
                </a:ext>
              </a:extLst>
            </p:cNvPr>
            <p:cNvSpPr txBox="1"/>
            <p:nvPr/>
          </p:nvSpPr>
          <p:spPr>
            <a:xfrm>
              <a:off x="6312122" y="1829386"/>
              <a:ext cx="5532361" cy="686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카테고리를 통한 한눈에 쏙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7E0D99E-DF51-C86F-0A4D-A085894FC5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28" y="1611840"/>
            <a:ext cx="2134813" cy="45068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185414-C324-9637-237F-B754CD0ED39A}"/>
              </a:ext>
            </a:extLst>
          </p:cNvPr>
          <p:cNvSpPr txBox="1"/>
          <p:nvPr/>
        </p:nvSpPr>
        <p:spPr>
          <a:xfrm>
            <a:off x="1140445" y="652394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5.3.6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02E56-62F1-86B4-D9DD-D8E8A242100F}"/>
              </a:ext>
            </a:extLst>
          </p:cNvPr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카테고리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3A51BD-3002-B269-F8B1-41C6F755A613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15223B-BC78-3E16-5924-C34A3C840888}"/>
              </a:ext>
            </a:extLst>
          </p:cNvPr>
          <p:cNvCxnSpPr>
            <a:cxnSpLocks/>
          </p:cNvCxnSpPr>
          <p:nvPr/>
        </p:nvCxnSpPr>
        <p:spPr>
          <a:xfrm>
            <a:off x="133003" y="490453"/>
            <a:ext cx="1978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CC96EF-A73C-BBC9-92F1-4896B1F386B5}"/>
              </a:ext>
            </a:extLst>
          </p:cNvPr>
          <p:cNvSpPr/>
          <p:nvPr/>
        </p:nvSpPr>
        <p:spPr>
          <a:xfrm>
            <a:off x="0" y="-23447"/>
            <a:ext cx="12192000" cy="1525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74A3F4-7A22-4A18-BA39-BB32E0088DDE}"/>
              </a:ext>
            </a:extLst>
          </p:cNvPr>
          <p:cNvGrpSpPr/>
          <p:nvPr/>
        </p:nvGrpSpPr>
        <p:grpSpPr>
          <a:xfrm>
            <a:off x="702781" y="2070100"/>
            <a:ext cx="4941108" cy="3991353"/>
            <a:chOff x="284393" y="2070100"/>
            <a:chExt cx="4941108" cy="3991353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F691E19-4E30-44DB-BDB9-29EC176B8AFB}"/>
                </a:ext>
              </a:extLst>
            </p:cNvPr>
            <p:cNvGrpSpPr/>
            <p:nvPr/>
          </p:nvGrpSpPr>
          <p:grpSpPr>
            <a:xfrm>
              <a:off x="284393" y="2070100"/>
              <a:ext cx="4941108" cy="3991353"/>
              <a:chOff x="248548" y="1641900"/>
              <a:chExt cx="5549638" cy="4582021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114F16B-AF45-49EC-948B-B8023F653EF4}"/>
                  </a:ext>
                </a:extLst>
              </p:cNvPr>
              <p:cNvSpPr/>
              <p:nvPr/>
            </p:nvSpPr>
            <p:spPr>
              <a:xfrm>
                <a:off x="248548" y="1641900"/>
                <a:ext cx="5549638" cy="10795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9A8423A-B620-4508-8641-482516BBFB09}"/>
                  </a:ext>
                </a:extLst>
              </p:cNvPr>
              <p:cNvSpPr/>
              <p:nvPr/>
            </p:nvSpPr>
            <p:spPr>
              <a:xfrm>
                <a:off x="248548" y="2809407"/>
                <a:ext cx="5549638" cy="10795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19349E9-4F69-44A4-A960-B2C8CCEA3A98}"/>
                  </a:ext>
                </a:extLst>
              </p:cNvPr>
              <p:cNvSpPr/>
              <p:nvPr/>
            </p:nvSpPr>
            <p:spPr>
              <a:xfrm>
                <a:off x="248548" y="3976914"/>
                <a:ext cx="5549638" cy="10795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950C865-69F6-4A2C-A318-C1962C5880CE}"/>
                  </a:ext>
                </a:extLst>
              </p:cNvPr>
              <p:cNvSpPr/>
              <p:nvPr/>
            </p:nvSpPr>
            <p:spPr>
              <a:xfrm>
                <a:off x="248548" y="5144421"/>
                <a:ext cx="5549638" cy="10795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97B815-7457-4ABC-847D-6FECAD1AE7C9}"/>
                </a:ext>
              </a:extLst>
            </p:cNvPr>
            <p:cNvSpPr txBox="1"/>
            <p:nvPr/>
          </p:nvSpPr>
          <p:spPr>
            <a:xfrm>
              <a:off x="435348" y="221486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마이페이지 기능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9F9407-5562-497D-AFEA-6F91B0F48835}"/>
                </a:ext>
              </a:extLst>
            </p:cNvPr>
            <p:cNvSpPr txBox="1"/>
            <p:nvPr/>
          </p:nvSpPr>
          <p:spPr>
            <a:xfrm>
              <a:off x="435348" y="3218131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/>
                <a:t>프로필 사진 및 닉네임 변경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26A396-2A5E-45BD-93FC-875794F0C39B}"/>
                </a:ext>
              </a:extLst>
            </p:cNvPr>
            <p:cNvSpPr txBox="1"/>
            <p:nvPr/>
          </p:nvSpPr>
          <p:spPr>
            <a:xfrm>
              <a:off x="435348" y="4221402"/>
              <a:ext cx="251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로그 아웃 및 회원 탈퇴</a:t>
              </a:r>
              <a:endParaRPr lang="ko-KR" altLang="en-US" sz="1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B461DD-DAB8-405E-95C8-268E0F401D01}"/>
                </a:ext>
              </a:extLst>
            </p:cNvPr>
            <p:cNvSpPr txBox="1"/>
            <p:nvPr/>
          </p:nvSpPr>
          <p:spPr>
            <a:xfrm>
              <a:off x="435348" y="5224674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/>
                <a:t>버전 정보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2025D70-B186-6020-9B03-ABB06FBAE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01" y="1638897"/>
            <a:ext cx="2335463" cy="49304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EA6A51-37C6-902F-9F2B-82ABFA3A95A1}"/>
              </a:ext>
            </a:extLst>
          </p:cNvPr>
          <p:cNvSpPr txBox="1"/>
          <p:nvPr/>
        </p:nvSpPr>
        <p:spPr>
          <a:xfrm>
            <a:off x="1140445" y="652394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5.3.7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F7371-B034-7498-1C80-CBA164E1A9B0}"/>
              </a:ext>
            </a:extLst>
          </p:cNvPr>
          <p:cNvSpPr txBox="1"/>
          <p:nvPr/>
        </p:nvSpPr>
        <p:spPr>
          <a:xfrm>
            <a:off x="2263852" y="645071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마이페이지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838C5B-E8F4-638D-BCA3-78313BBDD045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A2E055-6203-7489-4431-44D9A42E6EE4}"/>
              </a:ext>
            </a:extLst>
          </p:cNvPr>
          <p:cNvCxnSpPr>
            <a:cxnSpLocks/>
          </p:cNvCxnSpPr>
          <p:nvPr/>
        </p:nvCxnSpPr>
        <p:spPr>
          <a:xfrm>
            <a:off x="133003" y="490453"/>
            <a:ext cx="1978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7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2615AC8-A2CF-4864-890A-0F18CF07BD92}"/>
              </a:ext>
            </a:extLst>
          </p:cNvPr>
          <p:cNvSpPr/>
          <p:nvPr/>
        </p:nvSpPr>
        <p:spPr>
          <a:xfrm>
            <a:off x="754707" y="2108202"/>
            <a:ext cx="3007590" cy="30016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0629C58-73AD-4618-9B26-B779955FBB13}"/>
              </a:ext>
            </a:extLst>
          </p:cNvPr>
          <p:cNvSpPr/>
          <p:nvPr/>
        </p:nvSpPr>
        <p:spPr>
          <a:xfrm>
            <a:off x="4592205" y="2108201"/>
            <a:ext cx="3007590" cy="30016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A2771C-D3F9-42FF-9E89-DD60A41E807C}"/>
              </a:ext>
            </a:extLst>
          </p:cNvPr>
          <p:cNvSpPr/>
          <p:nvPr/>
        </p:nvSpPr>
        <p:spPr>
          <a:xfrm>
            <a:off x="8429703" y="2108200"/>
            <a:ext cx="3007590" cy="30016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EB28C-E676-4C4F-8B78-7FA1A9CB1ACD}"/>
              </a:ext>
            </a:extLst>
          </p:cNvPr>
          <p:cNvSpPr txBox="1"/>
          <p:nvPr/>
        </p:nvSpPr>
        <p:spPr>
          <a:xfrm flipH="1">
            <a:off x="1199985" y="1589742"/>
            <a:ext cx="211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/>
              <a:t>트레이드</a:t>
            </a:r>
            <a:endParaRPr lang="ko-KR" altLang="en-US" sz="2000" spc="-1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5D75FD-EC83-4E1C-9CB9-3528027525BE}"/>
              </a:ext>
            </a:extLst>
          </p:cNvPr>
          <p:cNvSpPr txBox="1"/>
          <p:nvPr/>
        </p:nvSpPr>
        <p:spPr>
          <a:xfrm flipH="1">
            <a:off x="5037482" y="1371644"/>
            <a:ext cx="211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/>
              <a:t>랜덤박스</a:t>
            </a:r>
            <a:endParaRPr lang="ko-KR" altLang="en-US" sz="2000" spc="-1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3F1805-1749-4255-B6AF-B2B978E149F9}"/>
              </a:ext>
            </a:extLst>
          </p:cNvPr>
          <p:cNvSpPr txBox="1"/>
          <p:nvPr/>
        </p:nvSpPr>
        <p:spPr>
          <a:xfrm flipH="1">
            <a:off x="8874981" y="1371644"/>
            <a:ext cx="211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/>
              <a:t>세척</a:t>
            </a:r>
            <a:endParaRPr lang="ko-KR" altLang="en-US" sz="2000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BC07A-1EAB-D043-C4E9-BD666D7142F8}"/>
              </a:ext>
            </a:extLst>
          </p:cNvPr>
          <p:cNvSpPr txBox="1"/>
          <p:nvPr/>
        </p:nvSpPr>
        <p:spPr>
          <a:xfrm flipH="1">
            <a:off x="629058" y="5485103"/>
            <a:ext cx="36345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smtClean="0"/>
              <a:t>각자 물건을 올리고 랜덤으로 매칭하여      최대  </a:t>
            </a:r>
            <a:r>
              <a:rPr lang="en-US" altLang="ko-KR" sz="1600" spc="-150" dirty="0" smtClean="0"/>
              <a:t>3</a:t>
            </a:r>
            <a:r>
              <a:rPr lang="ko-KR" altLang="en-US" sz="1600" spc="-150" dirty="0" smtClean="0"/>
              <a:t>번까지 바꿀 수 있는 기회제공</a:t>
            </a:r>
            <a:endParaRPr lang="en-US" altLang="ko-KR" sz="1600" spc="-150" dirty="0" smtClean="0"/>
          </a:p>
          <a:p>
            <a:pPr marL="285750" indent="-285750">
              <a:buFontTx/>
              <a:buChar char="-"/>
            </a:pPr>
            <a:endParaRPr lang="en-US" altLang="ko-KR" sz="1600" spc="-150" dirty="0" smtClean="0"/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/>
              <a:t>결제를 통한 추가 기회 제공</a:t>
            </a:r>
            <a:endParaRPr lang="ko-KR" altLang="en-US" sz="16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D53C2-19D5-9FC9-BBA5-C76976717980}"/>
              </a:ext>
            </a:extLst>
          </p:cNvPr>
          <p:cNvSpPr txBox="1"/>
          <p:nvPr/>
        </p:nvSpPr>
        <p:spPr>
          <a:xfrm flipH="1">
            <a:off x="4592205" y="5434175"/>
            <a:ext cx="312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/>
              <a:t>- </a:t>
            </a:r>
            <a:r>
              <a:rPr lang="ko-KR" altLang="en-US" sz="1600" spc="-150" dirty="0" smtClean="0"/>
              <a:t>토이킹덤이나 레고와 협력해 비주류 상품을 전수받아와 저렴하게 판매 </a:t>
            </a:r>
            <a:endParaRPr lang="ko-KR" altLang="en-US" sz="1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A4D21-8736-0618-DD6D-B0124E6CC941}"/>
              </a:ext>
            </a:extLst>
          </p:cNvPr>
          <p:cNvSpPr txBox="1"/>
          <p:nvPr/>
        </p:nvSpPr>
        <p:spPr>
          <a:xfrm flipH="1">
            <a:off x="8968097" y="5258690"/>
            <a:ext cx="213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err="1" smtClean="0"/>
              <a:t>장남감을</a:t>
            </a:r>
            <a:r>
              <a:rPr lang="ko-KR" altLang="en-US" sz="1600" spc="-150" dirty="0" smtClean="0"/>
              <a:t> 회수해 깨끗이 세척하여 발송</a:t>
            </a:r>
            <a:endParaRPr lang="ko-KR" altLang="en-US" sz="1600" spc="-1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CD3FE-76AE-4205-3115-1232783A0713}"/>
              </a:ext>
            </a:extLst>
          </p:cNvPr>
          <p:cNvSpPr txBox="1"/>
          <p:nvPr/>
        </p:nvSpPr>
        <p:spPr>
          <a:xfrm>
            <a:off x="1140445" y="652394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5.3.8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F121B-D350-7C7E-1C4F-2AE4EB807BBB}"/>
              </a:ext>
            </a:extLst>
          </p:cNvPr>
          <p:cNvSpPr txBox="1"/>
          <p:nvPr/>
        </p:nvSpPr>
        <p:spPr>
          <a:xfrm>
            <a:off x="2263852" y="645071"/>
            <a:ext cx="3571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트레이드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&amp;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랜덤박스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B29563-F158-DEDB-415B-0321E6BE2BEA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7B4B428-BBF4-FB35-04C5-DF7D060F9FB3}"/>
              </a:ext>
            </a:extLst>
          </p:cNvPr>
          <p:cNvCxnSpPr>
            <a:cxnSpLocks/>
          </p:cNvCxnSpPr>
          <p:nvPr/>
        </p:nvCxnSpPr>
        <p:spPr>
          <a:xfrm>
            <a:off x="133003" y="490453"/>
            <a:ext cx="1978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77" y="2898985"/>
            <a:ext cx="1241149" cy="12411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07" y="2847494"/>
            <a:ext cx="1661183" cy="166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143" y="3022170"/>
            <a:ext cx="1331524" cy="13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1819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차별화</a:t>
            </a:r>
            <a:endParaRPr lang="en-US" altLang="ko-KR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Part 6.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0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1EC20E-055C-BAF7-33F1-62F33EF07708}"/>
              </a:ext>
            </a:extLst>
          </p:cNvPr>
          <p:cNvSpPr/>
          <p:nvPr/>
        </p:nvSpPr>
        <p:spPr>
          <a:xfrm>
            <a:off x="0" y="1"/>
            <a:ext cx="12192000" cy="1525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85414-C324-9637-237F-B754CD0ED39A}"/>
              </a:ext>
            </a:extLst>
          </p:cNvPr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6.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02E56-62F1-86B4-D9DD-D8E8A242100F}"/>
              </a:ext>
            </a:extLst>
          </p:cNvPr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차별화 전략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3A51BD-3002-B269-F8B1-41C6F755A613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15223B-BC78-3E16-5924-C34A3C840888}"/>
              </a:ext>
            </a:extLst>
          </p:cNvPr>
          <p:cNvCxnSpPr>
            <a:cxnSpLocks/>
          </p:cNvCxnSpPr>
          <p:nvPr/>
        </p:nvCxnSpPr>
        <p:spPr>
          <a:xfrm>
            <a:off x="133003" y="490453"/>
            <a:ext cx="1978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D2DBB1-D40E-8CE7-0DF7-2FBB0521DB8B}"/>
              </a:ext>
            </a:extLst>
          </p:cNvPr>
          <p:cNvSpPr txBox="1"/>
          <p:nvPr/>
        </p:nvSpPr>
        <p:spPr>
          <a:xfrm>
            <a:off x="2437640" y="4732482"/>
            <a:ext cx="171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트레이드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E4DC3F-7C68-F421-3E96-8ED49C263660}"/>
              </a:ext>
            </a:extLst>
          </p:cNvPr>
          <p:cNvSpPr txBox="1"/>
          <p:nvPr/>
        </p:nvSpPr>
        <p:spPr>
          <a:xfrm>
            <a:off x="4130389" y="4734816"/>
            <a:ext cx="171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장난감 교환</a:t>
            </a:r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C71A28BF-B995-5F51-16BC-FA6776FC6C6C}"/>
              </a:ext>
            </a:extLst>
          </p:cNvPr>
          <p:cNvSpPr/>
          <p:nvPr/>
        </p:nvSpPr>
        <p:spPr>
          <a:xfrm>
            <a:off x="2481090" y="3244401"/>
            <a:ext cx="1414023" cy="141402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>
            <a:extLst>
              <a:ext uri="{FF2B5EF4-FFF2-40B4-BE49-F238E27FC236}">
                <a16:creationId xmlns:a16="http://schemas.microsoft.com/office/drawing/2014/main" id="{35869EC6-0994-C813-C627-B53A5FDD3394}"/>
              </a:ext>
            </a:extLst>
          </p:cNvPr>
          <p:cNvSpPr/>
          <p:nvPr/>
        </p:nvSpPr>
        <p:spPr>
          <a:xfrm>
            <a:off x="4186929" y="3171305"/>
            <a:ext cx="1414023" cy="1414023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구름 41">
            <a:extLst>
              <a:ext uri="{FF2B5EF4-FFF2-40B4-BE49-F238E27FC236}">
                <a16:creationId xmlns:a16="http://schemas.microsoft.com/office/drawing/2014/main" id="{7DEE96AA-B9BE-4F03-D85D-40B8FBC82931}"/>
              </a:ext>
            </a:extLst>
          </p:cNvPr>
          <p:cNvSpPr/>
          <p:nvPr/>
        </p:nvSpPr>
        <p:spPr>
          <a:xfrm>
            <a:off x="5900258" y="3171304"/>
            <a:ext cx="1414023" cy="141402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E2F7CA-2D97-2280-9ABD-ABE697BE184F}"/>
              </a:ext>
            </a:extLst>
          </p:cNvPr>
          <p:cNvSpPr txBox="1"/>
          <p:nvPr/>
        </p:nvSpPr>
        <p:spPr>
          <a:xfrm>
            <a:off x="5867124" y="4732482"/>
            <a:ext cx="171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세척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555EAD1-2BD7-C459-5FFF-94E7618755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51" y="3388279"/>
            <a:ext cx="924777" cy="9247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003783-6631-2F4E-5DE2-ADC83FB9FE98}"/>
              </a:ext>
            </a:extLst>
          </p:cNvPr>
          <p:cNvSpPr txBox="1"/>
          <p:nvPr/>
        </p:nvSpPr>
        <p:spPr>
          <a:xfrm>
            <a:off x="7606393" y="4734815"/>
            <a:ext cx="171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랜덤박스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구름 22">
            <a:extLst>
              <a:ext uri="{FF2B5EF4-FFF2-40B4-BE49-F238E27FC236}">
                <a16:creationId xmlns:a16="http://schemas.microsoft.com/office/drawing/2014/main" id="{899B9A78-4368-2CCA-A855-BD377A1B6F4D}"/>
              </a:ext>
            </a:extLst>
          </p:cNvPr>
          <p:cNvSpPr/>
          <p:nvPr/>
        </p:nvSpPr>
        <p:spPr>
          <a:xfrm>
            <a:off x="7662933" y="3171304"/>
            <a:ext cx="1414023" cy="1414023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30" y="3665633"/>
            <a:ext cx="535741" cy="53574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28" y="3609507"/>
            <a:ext cx="647992" cy="6479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870" y="3474290"/>
            <a:ext cx="882975" cy="8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4275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자금 소요와 계획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Part 7.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1EC20E-055C-BAF7-33F1-62F33EF07708}"/>
              </a:ext>
            </a:extLst>
          </p:cNvPr>
          <p:cNvSpPr/>
          <p:nvPr/>
        </p:nvSpPr>
        <p:spPr>
          <a:xfrm>
            <a:off x="0" y="1"/>
            <a:ext cx="12192000" cy="1525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85414-C324-9637-237F-B754CD0ED39A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02E56-62F1-86B4-D9DD-D8E8A242100F}"/>
              </a:ext>
            </a:extLst>
          </p:cNvPr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자금소요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3A51BD-3002-B269-F8B1-41C6F755A613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15223B-BC78-3E16-5924-C34A3C840888}"/>
              </a:ext>
            </a:extLst>
          </p:cNvPr>
          <p:cNvCxnSpPr>
            <a:cxnSpLocks/>
          </p:cNvCxnSpPr>
          <p:nvPr/>
        </p:nvCxnSpPr>
        <p:spPr>
          <a:xfrm>
            <a:off x="133003" y="490453"/>
            <a:ext cx="1978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08526AF-5D0D-840A-F4E4-D9E5B61BD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2" y="1525183"/>
            <a:ext cx="7988296" cy="53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1EC20E-055C-BAF7-33F1-62F33EF07708}"/>
              </a:ext>
            </a:extLst>
          </p:cNvPr>
          <p:cNvSpPr/>
          <p:nvPr/>
        </p:nvSpPr>
        <p:spPr>
          <a:xfrm>
            <a:off x="0" y="1"/>
            <a:ext cx="12192000" cy="1525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85414-C324-9637-237F-B754CD0ED39A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02E56-62F1-86B4-D9DD-D8E8A242100F}"/>
              </a:ext>
            </a:extLst>
          </p:cNvPr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어플 활성화 계획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3A51BD-3002-B269-F8B1-41C6F755A613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15223B-BC78-3E16-5924-C34A3C840888}"/>
              </a:ext>
            </a:extLst>
          </p:cNvPr>
          <p:cNvCxnSpPr>
            <a:cxnSpLocks/>
          </p:cNvCxnSpPr>
          <p:nvPr/>
        </p:nvCxnSpPr>
        <p:spPr>
          <a:xfrm>
            <a:off x="133003" y="490453"/>
            <a:ext cx="1978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ECEED1A-2D62-085A-23FB-DB0DCB45C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2" y="1525183"/>
            <a:ext cx="7988296" cy="53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B7151-E247-4888-8DEB-B5BE6B721D70}"/>
              </a:ext>
            </a:extLst>
          </p:cNvPr>
          <p:cNvSpPr txBox="1"/>
          <p:nvPr/>
        </p:nvSpPr>
        <p:spPr>
          <a:xfrm>
            <a:off x="3005919" y="1907244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감사합니다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6771B5-464D-4CAD-AD58-6E7355BC0408}"/>
              </a:ext>
            </a:extLst>
          </p:cNvPr>
          <p:cNvCxnSpPr/>
          <p:nvPr/>
        </p:nvCxnSpPr>
        <p:spPr>
          <a:xfrm>
            <a:off x="1299411" y="3429000"/>
            <a:ext cx="9240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337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Toy Pro </a:t>
            </a:r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소개</a:t>
            </a:r>
            <a:endParaRPr lang="en-US" altLang="ko-KR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Part 1.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348538"/>
            <a:ext cx="5093256" cy="631531"/>
            <a:chOff x="2263852" y="2348538"/>
            <a:chExt cx="5093256" cy="631531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4429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존재하지 않던 장난감 교환 어플의 필요성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6025" y="2672292"/>
              <a:ext cx="4891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</a:rPr>
                <a:t>장난감 관련 어플이 존재하지 않아 장난감 교환 플랫폼 구축</a:t>
              </a:r>
              <a:endParaRPr lang="en-US" altLang="ko-KR" sz="14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397059"/>
            <a:ext cx="5827125" cy="654641"/>
            <a:chOff x="2263852" y="2348538"/>
            <a:chExt cx="5827125" cy="654641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장난감 중고 </a:t>
              </a:r>
              <a:r>
                <a:rPr lang="ko-KR" altLang="en-US" dirty="0" smtClean="0">
                  <a:solidFill>
                    <a:schemeClr val="accent4"/>
                  </a:solidFill>
                </a:rPr>
                <a:t>교환</a:t>
              </a:r>
              <a:r>
                <a:rPr lang="ko-KR" altLang="en-US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dirty="0">
                  <a:solidFill>
                    <a:schemeClr val="accent4"/>
                  </a:solidFill>
                </a:rPr>
                <a:t>활성화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32056" y="2695402"/>
              <a:ext cx="5658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</a:rPr>
                <a:t>장난감 중고 거래를 통하여 저렴한 비용으로 다양한 장난감 체험 가능</a:t>
              </a:r>
              <a:endParaRPr lang="en-US" altLang="ko-KR" sz="14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63852" y="4445580"/>
            <a:ext cx="7117849" cy="677109"/>
            <a:chOff x="2263852" y="2348538"/>
            <a:chExt cx="7117849" cy="677109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66025" y="2717870"/>
              <a:ext cx="69156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</a:rPr>
                <a:t>매년 버려지는 장난감을 공유하여 자원을 절약하고 아이들에게 양질의 장난감을 제공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494101"/>
            <a:ext cx="6635150" cy="702435"/>
            <a:chOff x="2263852" y="2348538"/>
            <a:chExt cx="6635150" cy="702435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6635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4"/>
                  </a:solidFill>
                </a:rPr>
                <a:t>재미 요소로 트레이드와 랜덤박스 기능을 통해 젊은이들을 공략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66025" y="2743196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4"/>
                  </a:solidFill>
                </a:rPr>
                <a:t>뭐가 나올지 모르는 기대감을 생성</a:t>
              </a:r>
              <a:endParaRPr lang="en-US" altLang="ko-KR" sz="1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DD8975-AA96-F084-0B84-17E4244CFD7B}"/>
              </a:ext>
            </a:extLst>
          </p:cNvPr>
          <p:cNvSpPr txBox="1"/>
          <p:nvPr/>
        </p:nvSpPr>
        <p:spPr>
          <a:xfrm>
            <a:off x="2289252" y="435869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아이들의 빠르게 변화하는 흥미를 맞추고 환경적인 측면에서도 좋은 영향 </a:t>
            </a:r>
          </a:p>
        </p:txBody>
      </p:sp>
    </p:spTree>
    <p:extLst>
      <p:ext uri="{BB962C8B-B14F-4D97-AF65-F5344CB8AC3E}">
        <p14:creationId xmlns:p14="http://schemas.microsoft.com/office/powerpoint/2010/main" val="64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4413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창업</a:t>
            </a:r>
            <a:r>
              <a:rPr lang="ko-KR" altLang="en-US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동기 및 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창업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배경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81450" y="3102910"/>
            <a:ext cx="631523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accent4"/>
                </a:solidFill>
              </a:rPr>
              <a:t>- </a:t>
            </a:r>
            <a:r>
              <a:rPr lang="ko-KR" altLang="en-US" sz="1600" dirty="0">
                <a:solidFill>
                  <a:schemeClr val="accent4"/>
                </a:solidFill>
              </a:rPr>
              <a:t>최근 무분별하게 </a:t>
            </a:r>
            <a:r>
              <a:rPr lang="en-US" altLang="ko-KR" sz="1600" dirty="0">
                <a:solidFill>
                  <a:schemeClr val="accent4"/>
                </a:solidFill>
              </a:rPr>
              <a:t>240</a:t>
            </a:r>
            <a:r>
              <a:rPr lang="ko-KR" altLang="en-US" sz="1600" dirty="0">
                <a:solidFill>
                  <a:schemeClr val="accent4"/>
                </a:solidFill>
              </a:rPr>
              <a:t>만톤의 장난감이 쓰레기로 전락하고 있어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  이에 대한 환경문제가 제기되고 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accent4"/>
                </a:solidFill>
              </a:rPr>
              <a:t>- </a:t>
            </a:r>
            <a:r>
              <a:rPr lang="ko-KR" altLang="en-US" sz="1600" dirty="0">
                <a:solidFill>
                  <a:schemeClr val="accent4"/>
                </a:solidFill>
              </a:rPr>
              <a:t>아이들이 성장함에 따라 흥미를 잃어버리고 버려진다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accent4"/>
                </a:solidFill>
              </a:rPr>
              <a:t>- </a:t>
            </a:r>
            <a:r>
              <a:rPr lang="ko-KR" altLang="en-US" sz="1600" dirty="0">
                <a:solidFill>
                  <a:schemeClr val="accent4"/>
                </a:solidFill>
              </a:rPr>
              <a:t>관련 어플이 존재하지 않아 장난감 교환 플랫폼이 있으면 좋겠다고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  생각해 </a:t>
            </a:r>
            <a:r>
              <a:rPr lang="ko-KR" altLang="en-US" sz="1600" dirty="0" smtClean="0">
                <a:solidFill>
                  <a:schemeClr val="accent4"/>
                </a:solidFill>
              </a:rPr>
              <a:t>창업을 생각했다</a:t>
            </a:r>
            <a:r>
              <a:rPr lang="en-US" altLang="ko-KR" sz="1600" dirty="0" smtClean="0">
                <a:solidFill>
                  <a:schemeClr val="accent4"/>
                </a:solidFill>
              </a:rPr>
              <a:t>.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/>
          <p:cNvCxnSpPr>
            <a:cxnSpLocks/>
          </p:cNvCxnSpPr>
          <p:nvPr/>
        </p:nvCxnSpPr>
        <p:spPr>
          <a:xfrm>
            <a:off x="5559228" y="3149451"/>
            <a:ext cx="0" cy="208647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23D853C-FE92-DB70-A52F-B86B8EFE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9" y="2174220"/>
            <a:ext cx="4191957" cy="41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3AD351-55E7-0591-184A-38C65372DAB0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F6D8C3-B277-449B-9329-8F23BB724167}"/>
              </a:ext>
            </a:extLst>
          </p:cNvPr>
          <p:cNvSpPr/>
          <p:nvPr/>
        </p:nvSpPr>
        <p:spPr>
          <a:xfrm>
            <a:off x="904240" y="2627202"/>
            <a:ext cx="2041451" cy="2865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4EA60-BAC1-471B-A076-69403138601F}"/>
              </a:ext>
            </a:extLst>
          </p:cNvPr>
          <p:cNvSpPr/>
          <p:nvPr/>
        </p:nvSpPr>
        <p:spPr>
          <a:xfrm>
            <a:off x="904240" y="2627200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CBD7F-F8DA-421A-A111-DFD17ACA7D2C}"/>
              </a:ext>
            </a:extLst>
          </p:cNvPr>
          <p:cNvSpPr/>
          <p:nvPr/>
        </p:nvSpPr>
        <p:spPr>
          <a:xfrm>
            <a:off x="9179915" y="2627202"/>
            <a:ext cx="2041451" cy="2865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ABD980-5F04-4CE6-8D65-302E5FDBA6BA}"/>
              </a:ext>
            </a:extLst>
          </p:cNvPr>
          <p:cNvSpPr/>
          <p:nvPr/>
        </p:nvSpPr>
        <p:spPr>
          <a:xfrm>
            <a:off x="3662798" y="2627202"/>
            <a:ext cx="2041451" cy="2865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F19DAC-7822-4F25-9B84-27819F42878A}"/>
              </a:ext>
            </a:extLst>
          </p:cNvPr>
          <p:cNvSpPr/>
          <p:nvPr/>
        </p:nvSpPr>
        <p:spPr>
          <a:xfrm>
            <a:off x="6421356" y="2627202"/>
            <a:ext cx="2041451" cy="2865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6F226-579F-442A-9EE4-45D642BD4F22}"/>
              </a:ext>
            </a:extLst>
          </p:cNvPr>
          <p:cNvSpPr txBox="1"/>
          <p:nvPr/>
        </p:nvSpPr>
        <p:spPr>
          <a:xfrm>
            <a:off x="3109318" y="41897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4DAC68-6010-4698-919A-9DF4081113F9}"/>
              </a:ext>
            </a:extLst>
          </p:cNvPr>
          <p:cNvSpPr txBox="1"/>
          <p:nvPr/>
        </p:nvSpPr>
        <p:spPr>
          <a:xfrm>
            <a:off x="5883522" y="41897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0D2F2E-3A25-46C0-A9E1-F9A6506B3ADB}"/>
              </a:ext>
            </a:extLst>
          </p:cNvPr>
          <p:cNvSpPr txBox="1"/>
          <p:nvPr/>
        </p:nvSpPr>
        <p:spPr>
          <a:xfrm>
            <a:off x="8610782" y="41897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73ECF-380E-4151-831A-33483B1F26E9}"/>
              </a:ext>
            </a:extLst>
          </p:cNvPr>
          <p:cNvSpPr txBox="1"/>
          <p:nvPr/>
        </p:nvSpPr>
        <p:spPr>
          <a:xfrm>
            <a:off x="1439991" y="2742173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C9C72F-47E9-4346-9387-C6EF69AAC454}"/>
              </a:ext>
            </a:extLst>
          </p:cNvPr>
          <p:cNvSpPr/>
          <p:nvPr/>
        </p:nvSpPr>
        <p:spPr>
          <a:xfrm>
            <a:off x="3662797" y="2627200"/>
            <a:ext cx="2041451" cy="6042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91EF3-CB63-46F2-AB41-264A6227B3B8}"/>
              </a:ext>
            </a:extLst>
          </p:cNvPr>
          <p:cNvSpPr txBox="1"/>
          <p:nvPr/>
        </p:nvSpPr>
        <p:spPr>
          <a:xfrm>
            <a:off x="4221792" y="2742173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9C2102-C115-451F-9A0E-5BF75986AC74}"/>
              </a:ext>
            </a:extLst>
          </p:cNvPr>
          <p:cNvSpPr/>
          <p:nvPr/>
        </p:nvSpPr>
        <p:spPr>
          <a:xfrm>
            <a:off x="6421354" y="2627200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744A85-4A19-47D1-A6E5-6F80CE516CE6}"/>
              </a:ext>
            </a:extLst>
          </p:cNvPr>
          <p:cNvSpPr txBox="1"/>
          <p:nvPr/>
        </p:nvSpPr>
        <p:spPr>
          <a:xfrm>
            <a:off x="6981150" y="2742173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8FC157-5A02-4929-9E88-C683E9AC1B83}"/>
              </a:ext>
            </a:extLst>
          </p:cNvPr>
          <p:cNvSpPr/>
          <p:nvPr/>
        </p:nvSpPr>
        <p:spPr>
          <a:xfrm>
            <a:off x="9179911" y="2627200"/>
            <a:ext cx="2041451" cy="6042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8148BC-D3AF-4496-B59E-AD0E5851EA95}"/>
              </a:ext>
            </a:extLst>
          </p:cNvPr>
          <p:cNvSpPr txBox="1"/>
          <p:nvPr/>
        </p:nvSpPr>
        <p:spPr>
          <a:xfrm>
            <a:off x="9731479" y="2742173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2C40BD-B682-4B86-BC7E-645499CB9623}"/>
              </a:ext>
            </a:extLst>
          </p:cNvPr>
          <p:cNvSpPr txBox="1"/>
          <p:nvPr/>
        </p:nvSpPr>
        <p:spPr>
          <a:xfrm>
            <a:off x="1048813" y="4209468"/>
            <a:ext cx="1682895" cy="33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경제적인 거래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0159D3-37DF-48C9-900B-3E0D45DF1A39}"/>
              </a:ext>
            </a:extLst>
          </p:cNvPr>
          <p:cNvSpPr txBox="1"/>
          <p:nvPr/>
        </p:nvSpPr>
        <p:spPr>
          <a:xfrm>
            <a:off x="3849767" y="4215495"/>
            <a:ext cx="168289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 경제 활성화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EA4933-F8E0-490F-8083-3ABAB14D0643}"/>
              </a:ext>
            </a:extLst>
          </p:cNvPr>
          <p:cNvSpPr txBox="1"/>
          <p:nvPr/>
        </p:nvSpPr>
        <p:spPr>
          <a:xfrm>
            <a:off x="6591082" y="3863882"/>
            <a:ext cx="168289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443391-7AEB-FCA0-F3A3-00BCBE0CD222}"/>
              </a:ext>
            </a:extLst>
          </p:cNvPr>
          <p:cNvSpPr txBox="1"/>
          <p:nvPr/>
        </p:nvSpPr>
        <p:spPr>
          <a:xfrm>
            <a:off x="6591082" y="4221523"/>
            <a:ext cx="168289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환경 친화적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F5EA50-10FB-CE69-BBF2-96D24C3B5374}"/>
              </a:ext>
            </a:extLst>
          </p:cNvPr>
          <p:cNvSpPr txBox="1"/>
          <p:nvPr/>
        </p:nvSpPr>
        <p:spPr>
          <a:xfrm>
            <a:off x="9359188" y="4209468"/>
            <a:ext cx="168289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중고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교환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인식 변화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D1CCE16-2DB0-8BD0-159C-A09417A5999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0A7998C-5FCE-9F13-4807-7156BCA4724B}"/>
              </a:ext>
            </a:extLst>
          </p:cNvPr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 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EBAA6E-DDBE-5763-5D1E-C4FF80402617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ECB58B-B488-701C-A7B7-3BB7FDD35136}"/>
              </a:ext>
            </a:extLst>
          </p:cNvPr>
          <p:cNvSpPr txBox="1"/>
          <p:nvPr/>
        </p:nvSpPr>
        <p:spPr>
          <a:xfrm>
            <a:off x="2263852" y="645071"/>
            <a:ext cx="1031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목표 </a:t>
            </a:r>
          </a:p>
        </p:txBody>
      </p:sp>
    </p:spTree>
    <p:extLst>
      <p:ext uri="{BB962C8B-B14F-4D97-AF65-F5344CB8AC3E}">
        <p14:creationId xmlns:p14="http://schemas.microsoft.com/office/powerpoint/2010/main" val="377731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직원 구성</a:t>
            </a:r>
            <a:endParaRPr lang="en-US" altLang="ko-KR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맑은 고딕" panose="020B0503020000020004" pitchFamily="50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5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Toy</a:t>
            </a:r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</a:rPr>
              <a:t>Pro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1694" y="652394"/>
            <a:ext cx="53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0970" y="694948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직원 구성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E75989-BC6C-45E7-82C1-D8660A85F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7810"/>
              </p:ext>
            </p:extLst>
          </p:nvPr>
        </p:nvGraphicFramePr>
        <p:xfrm>
          <a:off x="6353610" y="3107492"/>
          <a:ext cx="2871198" cy="19892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b="1" i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endParaRPr lang="ko-KR" sz="1400" b="1" i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100" kern="100" dirty="0">
                          <a:effectLst/>
                        </a:rPr>
                        <a:t>박정현</a:t>
                      </a:r>
                      <a:endParaRPr lang="en-US" sz="1100" kern="100" dirty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1" i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학번</a:t>
                      </a:r>
                      <a:endParaRPr lang="ko-KR" sz="1400" b="1" i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201734018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1" i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학과</a:t>
                      </a:r>
                      <a:endParaRPr lang="ko-KR" sz="1400" b="1" i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컴퓨터공학과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7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1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역할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S/W </a:t>
                      </a:r>
                      <a:r>
                        <a:rPr lang="ko-KR" altLang="en-US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개발 및 </a:t>
                      </a: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ppt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1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취미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ko-KR" altLang="en-US" sz="1100" kern="100" dirty="0">
                          <a:effectLst/>
                        </a:rPr>
                        <a:t>골프</a:t>
                      </a:r>
                      <a:r>
                        <a:rPr lang="en-US" altLang="ko-KR" sz="1100" kern="100" dirty="0">
                          <a:effectLst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</a:rPr>
                        <a:t>농구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1BCBFF1-78FA-41FA-BBD6-CE2112F55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5367"/>
              </p:ext>
            </p:extLst>
          </p:nvPr>
        </p:nvGraphicFramePr>
        <p:xfrm>
          <a:off x="2772026" y="3107492"/>
          <a:ext cx="2871198" cy="19892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b="1" i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endParaRPr lang="ko-KR" sz="1400" b="1" i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100" kern="100" dirty="0">
                          <a:effectLst/>
                        </a:rPr>
                        <a:t>백종현</a:t>
                      </a:r>
                      <a:endParaRPr lang="en-US" sz="1100" kern="100" dirty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1" i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학번</a:t>
                      </a:r>
                      <a:endParaRPr lang="ko-KR" sz="1400" b="1" i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201734020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1" i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학과</a:t>
                      </a:r>
                      <a:endParaRPr lang="ko-KR" sz="1400" b="1" i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컴퓨터공학과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7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1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역할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앱 개발</a:t>
                      </a: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버그 탐지</a:t>
                      </a: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,ppt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1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취미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100" kern="100" dirty="0" err="1">
                          <a:effectLst/>
                        </a:rPr>
                        <a:t>프리다이빙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523</Words>
  <Application>Microsoft Office PowerPoint</Application>
  <PresentationFormat>와이드스크린</PresentationFormat>
  <Paragraphs>205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나눔고딕</vt:lpstr>
      <vt:lpstr>나눔스퀘어 Light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110</cp:revision>
  <dcterms:created xsi:type="dcterms:W3CDTF">2015-07-07T04:48:58Z</dcterms:created>
  <dcterms:modified xsi:type="dcterms:W3CDTF">2022-06-09T04:31:10Z</dcterms:modified>
</cp:coreProperties>
</file>