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7" r:id="rId2"/>
    <p:sldId id="292" r:id="rId3"/>
    <p:sldId id="302" r:id="rId4"/>
    <p:sldId id="308" r:id="rId5"/>
    <p:sldId id="307" r:id="rId6"/>
    <p:sldId id="312" r:id="rId7"/>
    <p:sldId id="309" r:id="rId8"/>
    <p:sldId id="310" r:id="rId9"/>
    <p:sldId id="301" r:id="rId10"/>
    <p:sldId id="316" r:id="rId11"/>
    <p:sldId id="313" r:id="rId12"/>
    <p:sldId id="317" r:id="rId13"/>
    <p:sldId id="315" r:id="rId14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A0"/>
    <a:srgbClr val="376092"/>
    <a:srgbClr val="E9EDF4"/>
    <a:srgbClr val="D0D8E8"/>
    <a:srgbClr val="E5F2F8"/>
    <a:srgbClr val="0080BB"/>
    <a:srgbClr val="58A5E2"/>
    <a:srgbClr val="5683BA"/>
    <a:srgbClr val="6792C5"/>
    <a:srgbClr val="5A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97" autoAdjust="0"/>
    <p:restoredTop sz="95320" autoAdjust="0"/>
  </p:normalViewPr>
  <p:slideViewPr>
    <p:cSldViewPr>
      <p:cViewPr varScale="1">
        <p:scale>
          <a:sx n="87" d="100"/>
          <a:sy n="87" d="100"/>
        </p:scale>
        <p:origin x="1603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3254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드릴 인턴사원 김정형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1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순서로 보고를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0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 진행하게 될 프로젝트는 회의실 관리 시스템의  </a:t>
            </a:r>
            <a:r>
              <a:rPr lang="en-US" altLang="ko-KR" dirty="0" smtClean="0"/>
              <a:t>NCP</a:t>
            </a:r>
            <a:r>
              <a:rPr lang="ko-KR" altLang="en-US" dirty="0" smtClean="0"/>
              <a:t> </a:t>
            </a:r>
            <a:r>
              <a:rPr lang="en-US" altLang="ko-KR" dirty="0" smtClean="0"/>
              <a:t>migration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목표는 로컬에서 확보하지 못한 </a:t>
            </a:r>
            <a:r>
              <a:rPr lang="ko-KR" altLang="en-US" dirty="0" err="1" smtClean="0"/>
              <a:t>고가용성과</a:t>
            </a:r>
            <a:r>
              <a:rPr lang="ko-KR" altLang="en-US" dirty="0" smtClean="0"/>
              <a:t> 확장성을 만족하는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프로젝트의 수행 범위는 첫째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migration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로컬에서가</a:t>
            </a:r>
            <a:r>
              <a:rPr lang="ko-KR" altLang="en-US" baseline="0" dirty="0" smtClean="0"/>
              <a:t> 아닌 온라인 상에서의 서비스를 제공함으로써 가용성과 확장성을 확보하고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Webapp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Tier</a:t>
            </a:r>
            <a:r>
              <a:rPr lang="ko-KR" altLang="en-US" baseline="0" dirty="0" smtClean="0"/>
              <a:t>를 구분함으로써 </a:t>
            </a:r>
            <a:r>
              <a:rPr lang="ko-KR" altLang="en-US" baseline="0" dirty="0" err="1" smtClean="0"/>
              <a:t>보안성의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서버와 데이터베이스의 백업을 통한 </a:t>
            </a:r>
            <a:r>
              <a:rPr lang="ko-KR" altLang="en-US" baseline="0" dirty="0" err="1" smtClean="0"/>
              <a:t>복구성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 비용의 절감을 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회의실 관리시스템은 회의실 및 </a:t>
            </a:r>
            <a:r>
              <a:rPr lang="ko-KR" altLang="en-US" baseline="0" dirty="0" err="1" smtClean="0"/>
              <a:t>비품관리를</a:t>
            </a:r>
            <a:r>
              <a:rPr lang="ko-KR" altLang="en-US" baseline="0" dirty="0" smtClean="0"/>
              <a:t> 체계화함으로써 회의실 사용에 있어 임직원의 업무 효율성을 높이고 있는 로컬 환경의 서비스입니다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회의실</a:t>
            </a:r>
            <a:r>
              <a:rPr lang="ko-KR" altLang="en-US" baseline="0" dirty="0" smtClean="0"/>
              <a:t> 관리 시스템은 </a:t>
            </a:r>
            <a:r>
              <a:rPr lang="en-US" altLang="ko-KR" baseline="0" dirty="0" smtClean="0"/>
              <a:t>window 10 OS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Spirng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framewor</a:t>
            </a:r>
            <a:r>
              <a:rPr lang="ko-KR" altLang="en-US" baseline="0" dirty="0" smtClean="0"/>
              <a:t>로 제작되었습니다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시스템은 </a:t>
            </a:r>
            <a:r>
              <a:rPr lang="en-US" altLang="ko-KR" baseline="0" dirty="0" smtClean="0"/>
              <a:t>local </a:t>
            </a:r>
            <a:r>
              <a:rPr lang="en-US" altLang="ko-KR" baseline="0" dirty="0" err="1" smtClean="0"/>
              <a:t>catalina</a:t>
            </a:r>
            <a:r>
              <a:rPr lang="en-US" altLang="ko-KR" baseline="0" dirty="0" smtClean="0"/>
              <a:t> apache tomcat</a:t>
            </a:r>
            <a:r>
              <a:rPr lang="ko-KR" altLang="en-US" baseline="0" dirty="0" smtClean="0"/>
              <a:t>서버 상에서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작동하며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로컬 </a:t>
            </a:r>
            <a:r>
              <a:rPr lang="en-US" altLang="ko-KR" baseline="0" dirty="0" smtClean="0"/>
              <a:t>oracle database</a:t>
            </a:r>
            <a:r>
              <a:rPr lang="ko-KR" altLang="en-US" baseline="0" dirty="0" smtClean="0"/>
              <a:t>와 통신하고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로컬에 </a:t>
            </a:r>
            <a:r>
              <a:rPr lang="ko-KR" altLang="en-US" dirty="0" err="1" smtClean="0"/>
              <a:t>저장되어있어</a:t>
            </a:r>
            <a:r>
              <a:rPr lang="ko-KR" altLang="en-US" dirty="0" smtClean="0"/>
              <a:t> 큰 규모가 커질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접근성이 낮다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시스템 구성도는 기존 시스템을 </a:t>
            </a:r>
            <a:r>
              <a:rPr lang="ko-KR" altLang="en-US" dirty="0" err="1" smtClean="0"/>
              <a:t>개선한투비</a:t>
            </a:r>
            <a:r>
              <a:rPr lang="ko-KR" altLang="en-US" dirty="0" smtClean="0"/>
              <a:t> 시스템 입니다</a:t>
            </a:r>
            <a:endParaRPr lang="en-US" altLang="ko-KR" dirty="0" smtClean="0"/>
          </a:p>
          <a:p>
            <a:r>
              <a:rPr lang="ko-KR" altLang="en-US" dirty="0" smtClean="0"/>
              <a:t>기존 구조를 개선하여 </a:t>
            </a:r>
            <a:r>
              <a:rPr lang="ko-KR" altLang="en-US" dirty="0" err="1" smtClean="0"/>
              <a:t>이중화된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master-slave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데이터베이스와 </a:t>
            </a:r>
            <a:r>
              <a:rPr lang="en-US" altLang="ko-KR" baseline="0" dirty="0" smtClean="0"/>
              <a:t>WAS</a:t>
            </a:r>
            <a:r>
              <a:rPr lang="ko-KR" altLang="en-US" baseline="0" dirty="0" err="1" smtClean="0"/>
              <a:t>를둠으로써</a:t>
            </a:r>
            <a:r>
              <a:rPr lang="ko-KR" altLang="en-US" baseline="0" dirty="0" smtClean="0"/>
              <a:t> 안정성을 확보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이를 </a:t>
            </a:r>
            <a:r>
              <a:rPr lang="ko-KR" altLang="en-US" baseline="0" dirty="0" err="1" smtClean="0"/>
              <a:t>로드밸런서와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auto scaling</a:t>
            </a:r>
            <a:r>
              <a:rPr lang="ko-KR" altLang="en-US" baseline="0" dirty="0" smtClean="0"/>
              <a:t>을 통한 트래픽을 분산시켜 효율적인 서버 관리를 할 수 있게 설계하였습니다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DNS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주소 기반이 아닌 도메인을 통해 서비스를 제공할 수 있으며</a:t>
            </a:r>
            <a:r>
              <a:rPr lang="en-US" altLang="ko-KR" baseline="0" dirty="0" smtClean="0"/>
              <a:t>, CDN</a:t>
            </a:r>
            <a:r>
              <a:rPr lang="ko-KR" altLang="en-US" baseline="0" dirty="0" smtClean="0"/>
              <a:t>과 를 사용 함으로써 정적 파일들을 로컬환경보다 빠르게 얻어올 수 있도록 설계하였습니다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관리자는 </a:t>
            </a:r>
            <a:r>
              <a:rPr lang="en-US" altLang="ko-KR" baseline="0" dirty="0" err="1" smtClean="0"/>
              <a:t>ssl</a:t>
            </a:r>
            <a:r>
              <a:rPr lang="en-US" altLang="ko-KR" baseline="0" dirty="0" smtClean="0"/>
              <a:t> VPN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서버에 접속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관리자 페이지와 장애 원인을 분석 할 수 있는 </a:t>
            </a:r>
            <a:r>
              <a:rPr lang="en-US" altLang="ko-KR" baseline="0" dirty="0" smtClean="0"/>
              <a:t>pinpoint, WMS</a:t>
            </a:r>
            <a:r>
              <a:rPr lang="ko-KR" altLang="en-US" baseline="0" dirty="0" smtClean="0"/>
              <a:t> 서비스를 통해 상태 모니터링을 할 수 있도록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8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시스템에 대해 현재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드리고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오늘부터 고객님들의</a:t>
            </a:r>
            <a:r>
              <a:rPr lang="ko-KR" altLang="en-US" baseline="0" dirty="0" smtClean="0"/>
              <a:t> 추가적인 요구사항의 분석을 시작하여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일 개발을 끝내고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일 최종 테스트를 한 뒤</a:t>
            </a:r>
            <a:r>
              <a:rPr lang="en-US" altLang="ko-KR" baseline="0" dirty="0" smtClean="0"/>
              <a:t>, 29</a:t>
            </a:r>
            <a:r>
              <a:rPr lang="ko-KR" altLang="en-US" baseline="0" dirty="0" smtClean="0"/>
              <a:t>일에 결과보고를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2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회의실 관리 시스템</a:t>
            </a:r>
            <a:r>
              <a:rPr lang="en-US" altLang="ko-KR" sz="3600" b="1" dirty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NCP Migration</a:t>
            </a:r>
            <a:endParaRPr lang="en-US" altLang="ko-KR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2019.07.12</a:t>
            </a:r>
          </a:p>
          <a:p>
            <a:pPr algn="l">
              <a:lnSpc>
                <a:spcPct val="150000"/>
              </a:lnSpc>
            </a:pPr>
            <a:endParaRPr lang="en-US" altLang="ko-KR" sz="1800" b="1" dirty="0" smtClean="0"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90395"/>
              </p:ext>
            </p:extLst>
          </p:nvPr>
        </p:nvGraphicFramePr>
        <p:xfrm>
          <a:off x="200472" y="1268760"/>
          <a:ext cx="8568952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16974788"/>
                    </a:ext>
                  </a:extLst>
                </a:gridCol>
                <a:gridCol w="1112850">
                  <a:extLst>
                    <a:ext uri="{9D8B030D-6E8A-4147-A177-3AD203B41FA5}">
                      <a16:colId xmlns:a16="http://schemas.microsoft.com/office/drawing/2014/main" val="937056613"/>
                    </a:ext>
                  </a:extLst>
                </a:gridCol>
                <a:gridCol w="1133085">
                  <a:extLst>
                    <a:ext uri="{9D8B030D-6E8A-4147-A177-3AD203B41FA5}">
                      <a16:colId xmlns:a16="http://schemas.microsoft.com/office/drawing/2014/main" val="3860225690"/>
                    </a:ext>
                  </a:extLst>
                </a:gridCol>
                <a:gridCol w="1426473">
                  <a:extLst>
                    <a:ext uri="{9D8B030D-6E8A-4147-A177-3AD203B41FA5}">
                      <a16:colId xmlns:a16="http://schemas.microsoft.com/office/drawing/2014/main" val="118388236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8366786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5159717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31783440"/>
                    </a:ext>
                  </a:extLst>
                </a:gridCol>
              </a:tblGrid>
              <a:tr h="4284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제공 사양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이용 요금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9445"/>
                  </a:ext>
                </a:extLst>
              </a:tr>
              <a:tr h="367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디스크</a:t>
                      </a:r>
                      <a:r>
                        <a:rPr lang="en-US" altLang="ko-KR" dirty="0" smtClean="0"/>
                        <a:t>(SSD)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26391"/>
                  </a:ext>
                </a:extLst>
              </a:tr>
              <a:tr h="428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204,320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598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6494"/>
              </p:ext>
            </p:extLst>
          </p:nvPr>
        </p:nvGraphicFramePr>
        <p:xfrm>
          <a:off x="200472" y="2636912"/>
          <a:ext cx="6604000" cy="317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8031503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34639176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46568828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0670034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이용 요금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</a:t>
                      </a:r>
                      <a:r>
                        <a:rPr lang="ko-KR" altLang="en-US" baseline="0" dirty="0" smtClean="0"/>
                        <a:t> 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요금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2916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SSL VPN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82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로드밸런서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18,720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37,520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892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7.5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3960</a:t>
                      </a:r>
                      <a:r>
                        <a:rPr lang="ko-KR" altLang="en-US" dirty="0" smtClean="0"/>
                        <a:t>건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29,700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9823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 Storage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/GB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2GB/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109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7894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(100GB)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21GB/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1,910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563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Safer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r>
                        <a:rPr lang="ko-KR" altLang="en-US" dirty="0" smtClean="0"/>
                        <a:t>건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820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488" y="5805264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모든 비용은 네트워크 비용이 포함된 금액입니다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753200" y="3789040"/>
            <a:ext cx="331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FF0000"/>
                </a:solidFill>
              </a:rPr>
              <a:t>총 비용 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: 282,731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원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200472" y="717404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Cost Estimate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1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77815"/>
              </p:ext>
            </p:extLst>
          </p:nvPr>
        </p:nvGraphicFramePr>
        <p:xfrm>
          <a:off x="304827" y="548680"/>
          <a:ext cx="9124200" cy="576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4769332"/>
                    </a:ext>
                  </a:extLst>
                </a:gridCol>
                <a:gridCol w="1907988">
                  <a:extLst>
                    <a:ext uri="{9D8B030D-6E8A-4147-A177-3AD203B41FA5}">
                      <a16:colId xmlns:a16="http://schemas.microsoft.com/office/drawing/2014/main" val="4075980727"/>
                    </a:ext>
                  </a:extLst>
                </a:gridCol>
                <a:gridCol w="368399">
                  <a:extLst>
                    <a:ext uri="{9D8B030D-6E8A-4147-A177-3AD203B41FA5}">
                      <a16:colId xmlns:a16="http://schemas.microsoft.com/office/drawing/2014/main" val="3202665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40692813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66553218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2904999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8728182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083284252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42132496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236399049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852526285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0711088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55352419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34787674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63586691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104953677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129227050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521922319"/>
                    </a:ext>
                  </a:extLst>
                </a:gridCol>
              </a:tblGrid>
              <a:tr h="3396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576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2532"/>
                  </a:ext>
                </a:extLst>
              </a:tr>
              <a:tr h="28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42945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WBS</a:t>
                      </a:r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9517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착수보고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2535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수행계획서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3097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요구사항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90276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시스템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972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아키텍처 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21260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3504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98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NCP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43269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단위테스트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2960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통합테스트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671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2718"/>
                  </a:ext>
                </a:extLst>
              </a:tr>
              <a:tr h="339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종료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0812"/>
                  </a:ext>
                </a:extLst>
              </a:tr>
            </a:tbl>
          </a:graphicData>
        </a:graphic>
      </p:graphicFrame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4. </a:t>
            </a: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900" b="1" dirty="0" smtClean="0">
                <a:latin typeface="+mj-ea"/>
              </a:rPr>
              <a:t>별첨</a:t>
            </a:r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산출물 목록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83624"/>
              </p:ext>
            </p:extLst>
          </p:nvPr>
        </p:nvGraphicFramePr>
        <p:xfrm>
          <a:off x="1928664" y="1412776"/>
          <a:ext cx="5544616" cy="434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845559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26019554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산출물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36301"/>
                  </a:ext>
                </a:extLst>
              </a:tr>
              <a:tr h="99371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분석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916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요구사항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정의서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9990" marR="89990" marT="43349" marB="43349" anchor="ctr" horzOverflow="overflow"/>
                </a:tc>
                <a:extLst>
                  <a:ext uri="{0D108BD9-81ED-4DB2-BD59-A6C34878D82A}">
                    <a16:rowId xmlns:a16="http://schemas.microsoft.com/office/drawing/2014/main" val="2765079399"/>
                  </a:ext>
                </a:extLst>
              </a:tr>
              <a:tr h="99371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설계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916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시스템 아키텍처정의서</a:t>
                      </a: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9990" marR="89990" marT="43349" marB="43349" anchor="ctr" horzOverflow="overflow"/>
                </a:tc>
                <a:extLst>
                  <a:ext uri="{0D108BD9-81ED-4DB2-BD59-A6C34878D82A}">
                    <a16:rowId xmlns:a16="http://schemas.microsoft.com/office/drawing/2014/main" val="3477543481"/>
                  </a:ext>
                </a:extLst>
              </a:tr>
              <a:tr h="99371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개발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테스트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916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시스템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테스트 설계서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결과서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92075" marR="0" lvl="0" indent="-92075" algn="l" defTabSz="91916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성능테스트 시나리오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결과서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9990" marR="89990" marT="43349" marB="43349" anchor="ctr" horzOverflow="overflow"/>
                </a:tc>
                <a:extLst>
                  <a:ext uri="{0D108BD9-81ED-4DB2-BD59-A6C34878D82A}">
                    <a16:rowId xmlns:a16="http://schemas.microsoft.com/office/drawing/2014/main" val="1193951751"/>
                  </a:ext>
                </a:extLst>
              </a:tr>
              <a:tr h="99371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구현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이행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916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결과서</a:t>
                      </a: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9990" marR="89990" marT="43349" marB="43349" anchor="ctr" horzOverflow="overflow"/>
                </a:tc>
                <a:extLst>
                  <a:ext uri="{0D108BD9-81ED-4DB2-BD59-A6C34878D82A}">
                    <a16:rowId xmlns:a16="http://schemas.microsoft.com/office/drawing/2014/main" val="332939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5"/>
          <p:cNvSpPr txBox="1">
            <a:spLocks noChangeArrowheads="1"/>
          </p:cNvSpPr>
          <p:nvPr/>
        </p:nvSpPr>
        <p:spPr bwMode="auto">
          <a:xfrm>
            <a:off x="2432720" y="2780928"/>
            <a:ext cx="54311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en-US" sz="4400" dirty="0">
                <a:solidFill>
                  <a:srgbClr val="000000"/>
                </a:solidFill>
                <a:latin typeface="+mn-lt"/>
              </a:rPr>
              <a:t>End of Document</a:t>
            </a:r>
            <a:endParaRPr kumimoji="1" lang="ko-KR" altLang="en-US" sz="4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8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  <a:p>
            <a:pPr algn="l">
              <a:lnSpc>
                <a:spcPct val="200000"/>
              </a:lnSpc>
            </a:pPr>
            <a:r>
              <a:rPr lang="ko-KR" altLang="en-US" sz="1900" b="1" dirty="0" smtClean="0">
                <a:latin typeface="+mj-ea"/>
              </a:rPr>
              <a:t>별첨</a:t>
            </a:r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산출물 목록</a:t>
            </a:r>
            <a:endParaRPr lang="en-US" altLang="ko-KR" sz="19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8504" y="118366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4" y="226273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목표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3341804"/>
            <a:ext cx="1440160" cy="1079461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범위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4" y="4660534"/>
            <a:ext cx="1440160" cy="759916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기간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6736" y="118366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Whitney-MediumItalic" pitchFamily="2" charset="0"/>
              </a:rPr>
              <a:t>회의실 관리 시스템의 </a:t>
            </a:r>
            <a:r>
              <a:rPr lang="en-US" altLang="ko-KR" sz="1200" b="1" dirty="0" smtClean="0">
                <a:latin typeface="Whitney-MediumItalic" pitchFamily="2" charset="0"/>
              </a:rPr>
              <a:t>NCP 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6736" y="226273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</a:t>
            </a:r>
            <a:r>
              <a:rPr lang="ko-KR" altLang="en-US" sz="1200" b="1" dirty="0">
                <a:latin typeface="Whitney-MediumItalic" pitchFamily="2" charset="0"/>
              </a:rPr>
              <a:t>만족하기 위한 </a:t>
            </a:r>
            <a:r>
              <a:rPr lang="en-US" altLang="ko-KR" sz="1200" b="1" dirty="0">
                <a:latin typeface="Whitney-MediumItalic" pitchFamily="2" charset="0"/>
              </a:rPr>
              <a:t>Public Cloud</a:t>
            </a:r>
            <a:r>
              <a:rPr lang="ko-KR" altLang="en-US" sz="1200" b="1" dirty="0" smtClean="0">
                <a:latin typeface="Whitney-MediumItalic" pitchFamily="2" charset="0"/>
              </a:rPr>
              <a:t>로 </a:t>
            </a:r>
            <a:r>
              <a:rPr lang="ko-KR" altLang="en-US" sz="1200" b="1" dirty="0">
                <a:latin typeface="Whitney-MediumItalic" pitchFamily="2" charset="0"/>
              </a:rPr>
              <a:t>시스템 </a:t>
            </a:r>
            <a:r>
              <a:rPr lang="en-US" altLang="ko-KR" sz="1200" b="1" dirty="0">
                <a:latin typeface="Whitney-MediumItalic" pitchFamily="2" charset="0"/>
              </a:rPr>
              <a:t>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76736" y="3341803"/>
            <a:ext cx="6552728" cy="10794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marL="228600" indent="-228600" algn="ctr">
              <a:buFontTx/>
              <a:buAutoNum type="arabicParenR"/>
            </a:pPr>
            <a:r>
              <a:rPr lang="ko-KR" altLang="en-US" sz="1200" b="1" dirty="0">
                <a:latin typeface="Whitney-MediumItalic" pitchFamily="2" charset="0"/>
              </a:rPr>
              <a:t>로컬에서 </a:t>
            </a:r>
            <a:r>
              <a:rPr lang="ko-KR" altLang="en-US" sz="1200" b="1" dirty="0" smtClean="0">
                <a:latin typeface="Whitney-MediumItalic" pitchFamily="2" charset="0"/>
              </a:rPr>
              <a:t>아닌 온라인 상에서의 서비스 제공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en-US" altLang="ko-KR" sz="1200" b="1" dirty="0" smtClean="0">
                <a:latin typeface="Whitney-MediumItalic" pitchFamily="2" charset="0"/>
              </a:rPr>
              <a:t> </a:t>
            </a:r>
            <a:r>
              <a:rPr lang="en-US" altLang="ko-KR" sz="1200" b="1" dirty="0" err="1" smtClean="0">
                <a:latin typeface="Whitney-MediumItalic" pitchFamily="2" charset="0"/>
              </a:rPr>
              <a:t>WebAPP</a:t>
            </a:r>
            <a:r>
              <a:rPr lang="ko-KR" altLang="en-US" sz="1200" b="1" dirty="0" smtClean="0">
                <a:latin typeface="Whitney-MediumItalic" pitchFamily="2" charset="0"/>
              </a:rPr>
              <a:t>과 </a:t>
            </a:r>
            <a:r>
              <a:rPr lang="en-US" altLang="ko-KR" sz="1200" b="1" dirty="0" smtClean="0">
                <a:latin typeface="Whitney-MediumItalic" pitchFamily="2" charset="0"/>
              </a:rPr>
              <a:t>DB</a:t>
            </a:r>
            <a:r>
              <a:rPr lang="ko-KR" altLang="en-US" sz="1200" b="1" dirty="0" smtClean="0">
                <a:latin typeface="Whitney-MediumItalic" pitchFamily="2" charset="0"/>
              </a:rPr>
              <a:t>의 </a:t>
            </a:r>
            <a:r>
              <a:rPr lang="en-US" altLang="ko-KR" sz="1200" b="1" dirty="0" smtClean="0">
                <a:latin typeface="Whitney-MediumItalic" pitchFamily="2" charset="0"/>
              </a:rPr>
              <a:t>Tier</a:t>
            </a:r>
            <a:r>
              <a:rPr lang="ko-KR" altLang="en-US" sz="1200" b="1" dirty="0" smtClean="0">
                <a:latin typeface="Whitney-MediumItalic" pitchFamily="2" charset="0"/>
              </a:rPr>
              <a:t>를 구분 함으로써 </a:t>
            </a:r>
            <a:r>
              <a:rPr lang="ko-KR" altLang="en-US" sz="1200" b="1" dirty="0" err="1" smtClean="0">
                <a:latin typeface="Whitney-MediumItalic" pitchFamily="2" charset="0"/>
              </a:rPr>
              <a:t>보안성</a:t>
            </a:r>
            <a:r>
              <a:rPr lang="ko-KR" altLang="en-US" sz="1200" b="1" dirty="0" smtClean="0">
                <a:latin typeface="Whitney-MediumItalic" pitchFamily="2" charset="0"/>
              </a:rPr>
              <a:t>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이중화 구성을 통한 안정성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서비스 비용의 절감을 통한 경제성의 확보</a:t>
            </a:r>
            <a:endParaRPr lang="en-US" altLang="ko-KR" sz="1200" b="1" dirty="0">
              <a:latin typeface="Whitney-MediumItalic" pitchFamily="2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6736" y="4660534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08</a:t>
            </a:r>
            <a:r>
              <a:rPr lang="ko-KR" altLang="en-US" sz="1200" b="1" dirty="0">
                <a:latin typeface="Whitney-MediumItalic" pitchFamily="2" charset="0"/>
              </a:rPr>
              <a:t>일 </a:t>
            </a:r>
            <a:r>
              <a:rPr lang="en-US" altLang="ko-KR" sz="1200" b="1" dirty="0">
                <a:latin typeface="Whitney-MediumItalic" pitchFamily="2" charset="0"/>
              </a:rPr>
              <a:t>~ 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31</a:t>
            </a:r>
            <a:r>
              <a:rPr lang="ko-KR" altLang="en-US" sz="1200" b="1" dirty="0">
                <a:latin typeface="Whitney-MediumItalic" pitchFamily="2" charset="0"/>
              </a:rPr>
              <a:t>일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80992" y="1844824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509" y="3677037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1326" y="3684993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1326" y="1852780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3454580" y="2249097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 rot="16200000">
            <a:off x="3454580" y="2258543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3449546" y="2242632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막힌 원호 8"/>
          <p:cNvSpPr/>
          <p:nvPr/>
        </p:nvSpPr>
        <p:spPr>
          <a:xfrm rot="5400000">
            <a:off x="3452064" y="2242632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441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441" y="4638618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4745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4745" y="4674622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3686" y="2946778"/>
            <a:ext cx="4122185" cy="13218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113" y="2951048"/>
            <a:ext cx="4122185" cy="1317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813" y="2730250"/>
            <a:ext cx="1925395" cy="1925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8221" y="3465004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938" y="3320988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2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관리 시스템은 비품과 회의실 관리를 체계화 하여 사용에 있어 임직원의 업무 효율성을 높이고 있는 로컬 환경의 서비스입니다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88504" y="1268760"/>
            <a:ext cx="4932548" cy="4248472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739015" y="2358210"/>
            <a:ext cx="485307" cy="11349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00100" y="113302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As-Is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19399" y="2357012"/>
            <a:ext cx="3945146" cy="113612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473" y="1972992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8678" y="2638643"/>
            <a:ext cx="348942" cy="45539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20795" y="3182009"/>
            <a:ext cx="564163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내부망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48" y="146975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94691" y="4591339"/>
            <a:ext cx="142016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659" y="2659344"/>
            <a:ext cx="348942" cy="45539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551143" y="318248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47" descr="GPM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73" y="4011666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130" y="1412776"/>
            <a:ext cx="251554" cy="4843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2" y="2362955"/>
            <a:ext cx="936104" cy="9361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5" y="2407201"/>
            <a:ext cx="1035748" cy="1035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72" y="4799466"/>
            <a:ext cx="705686" cy="611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0" y="4826217"/>
            <a:ext cx="584843" cy="584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31" y="4691296"/>
            <a:ext cx="849643" cy="84964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999911" y="2205445"/>
            <a:ext cx="850618" cy="333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99911" y="3355288"/>
            <a:ext cx="850618" cy="6085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038934" y="3368772"/>
            <a:ext cx="1002681" cy="5826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812173" y="1341139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658757" y="113747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58550"/>
              </p:ext>
            </p:extLst>
          </p:nvPr>
        </p:nvGraphicFramePr>
        <p:xfrm>
          <a:off x="5985773" y="1696108"/>
          <a:ext cx="3282784" cy="355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세부내역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 SERVER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전세계적으로 최대의 마켓 </a:t>
                      </a:r>
                      <a:r>
                        <a:rPr lang="ko-KR" altLang="en-US" sz="900" dirty="0" err="1"/>
                        <a:t>쉐어</a:t>
                      </a:r>
                      <a:r>
                        <a:rPr lang="ko-KR" altLang="en-US" sz="900" dirty="0"/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형상관리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FrameWork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900" kern="1200" dirty="0">
                          <a:effectLst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DBMS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다중 동시 사용자 지원 복잡한 트랜잭션 지원 초대형 데이터 베이스 지원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Windows</a:t>
                      </a:r>
                      <a:r>
                        <a:rPr lang="en-US" altLang="ko-KR" sz="900" baseline="0" dirty="0"/>
                        <a:t> 10</a:t>
                      </a:r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Tool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Eclipse</a:t>
                      </a:r>
                    </a:p>
                    <a:p>
                      <a:pPr latinLnBrk="1"/>
                      <a:endParaRPr lang="en-US" altLang="ko-KR" sz="900" baseline="0" dirty="0"/>
                    </a:p>
                    <a:p>
                      <a:pPr latinLnBrk="1"/>
                      <a:r>
                        <a:rPr lang="en-US" altLang="ko-KR" sz="900" baseline="0" dirty="0" err="1" smtClean="0"/>
                        <a:t>Sql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23900" y="1621159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2859"/>
              </p:ext>
            </p:extLst>
          </p:nvPr>
        </p:nvGraphicFramePr>
        <p:xfrm>
          <a:off x="416496" y="1232757"/>
          <a:ext cx="9001000" cy="437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DB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서버가 모든 트래픽을 처리하기 때문에 과부하의 발생 가능성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있음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대처가 불가능함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백업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필요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오라클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라이선스 비용 부담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775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JS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사진 등의 파일이 로컬에 저장되어 있어 접근성이 낮음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같은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Tier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안에 구성되어 보안에 취약함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사용자가 파일을 업로드할 때 파일의 악성코드 여부를 필터링하지 않음</a:t>
                      </a:r>
                      <a:endParaRPr lang="ko-KR" altLang="en-US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메일 서비스는 한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vender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종속되어 있고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발신자 계정이 오프라인 상태일 시 서비스 불가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4014"/>
                  </a:ext>
                </a:extLst>
              </a:tr>
            </a:tbl>
          </a:graphicData>
        </a:graphic>
      </p:graphicFrame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416496" y="68302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 문제점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04917" y="3468395"/>
            <a:ext cx="9389389" cy="285007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04917" y="605358"/>
            <a:ext cx="9389389" cy="2603444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61655"/>
              </p:ext>
            </p:extLst>
          </p:nvPr>
        </p:nvGraphicFramePr>
        <p:xfrm>
          <a:off x="396924" y="939118"/>
          <a:ext cx="9037005" cy="221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1">
                  <a:extLst>
                    <a:ext uri="{9D8B030D-6E8A-4147-A177-3AD203B41FA5}">
                      <a16:colId xmlns:a16="http://schemas.microsoft.com/office/drawing/2014/main" val="262953926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735542713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178568161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1171145357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48206615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DB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PostgreSQL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MSSQL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5739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(MySQL</a:t>
                      </a:r>
                      <a:r>
                        <a:rPr lang="en-US" altLang="ko-KR" sz="1400" baseline="0" dirty="0" smtClean="0"/>
                        <a:t> 5.7)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(PostgreSQL </a:t>
                      </a:r>
                      <a:r>
                        <a:rPr lang="en-US" altLang="ko-KR" sz="1400" baseline="0" dirty="0" smtClean="0"/>
                        <a:t>9.4)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(Standard</a:t>
                      </a:r>
                      <a:r>
                        <a:rPr lang="en-US" altLang="ko-KR" sz="1400" baseline="0" dirty="0" smtClean="0"/>
                        <a:t> Edition)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468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 </a:t>
                      </a:r>
                      <a:r>
                        <a:rPr lang="ko-KR" altLang="en-US" sz="1400" dirty="0" smtClean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(CentOS 7.2)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(CentOS 7.2)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(Windows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0636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 운영 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849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(Bare Metal)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919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2,570‬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82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37783" y="687180"/>
            <a:ext cx="129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86502" y="490433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NCP DBMS 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가격 비교 분석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0" y="3573015"/>
            <a:ext cx="8820981" cy="2446395"/>
          </a:xfrm>
          <a:prstGeom prst="rect">
            <a:avLst/>
          </a:prstGeom>
        </p:spPr>
      </p:pic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86502" y="3327350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DBMS</a:t>
            </a: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검색 빈도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5885620"/>
            <a:ext cx="4858933" cy="4328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06010" y="2825720"/>
            <a:ext cx="36004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311832" y="3821698"/>
            <a:ext cx="5891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15647" y="3987486"/>
            <a:ext cx="7841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609184" y="465313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72232" y="966171"/>
            <a:ext cx="9389389" cy="426302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116355" y="752901"/>
            <a:ext cx="1907040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MySQL vs. PostgreSQL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1472783"/>
            <a:ext cx="2160240" cy="15961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3574234"/>
            <a:ext cx="2160240" cy="11811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0832" y="3372696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소규모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Oracle </a:t>
            </a:r>
            <a:r>
              <a:rPr lang="ko-KR" altLang="en-US" dirty="0">
                <a:solidFill>
                  <a:schemeClr val="tx1"/>
                </a:solidFill>
              </a:rPr>
              <a:t>제외 점유율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높은 인지도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활성화된 기술 커뮤니티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9216" y="1418723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대규모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상대적으로 낮은 점유율과 인지도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적은 기술문서 및 많은 개발자 교육비용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940648"/>
            <a:ext cx="872716" cy="8727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280592" y="5497189"/>
            <a:ext cx="936104" cy="432048"/>
          </a:xfrm>
          <a:prstGeom prst="rightArrow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2164" y="5528547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Cost, </a:t>
            </a:r>
            <a:r>
              <a:rPr lang="ko-KR" altLang="en-US" b="1" dirty="0" smtClean="0">
                <a:solidFill>
                  <a:srgbClr val="FF0000"/>
                </a:solidFill>
              </a:rPr>
              <a:t>활용도</a:t>
            </a:r>
            <a:r>
              <a:rPr lang="ko-KR" altLang="en-US" dirty="0" smtClean="0"/>
              <a:t> 측면에서 유리한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5767662" y="809534"/>
            <a:ext cx="4001826" cy="5359335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21417" y="756428"/>
            <a:ext cx="5256584" cy="5400600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9547" y="577753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To-Be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85" y="1198693"/>
            <a:ext cx="576748" cy="5785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785" y="2065372"/>
            <a:ext cx="593119" cy="6074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38" y="3058363"/>
            <a:ext cx="686697" cy="5942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391" y="4099257"/>
            <a:ext cx="519906" cy="5370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39251" y="1207592"/>
            <a:ext cx="32114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로드밸런서를</a:t>
            </a:r>
            <a:r>
              <a:rPr lang="ko-KR" altLang="en-US" sz="1050" dirty="0" smtClean="0"/>
              <a:t> 통한 트래픽 분산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Auto Scaling</a:t>
            </a:r>
            <a:r>
              <a:rPr lang="ko-KR" altLang="en-US" sz="1050" dirty="0" smtClean="0"/>
              <a:t>을 통한 효율적인 서버 관리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6739251" y="1925791"/>
            <a:ext cx="27457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두 개의 </a:t>
            </a:r>
            <a:r>
              <a:rPr lang="en-US" altLang="ko-KR" sz="1050" dirty="0" smtClean="0"/>
              <a:t>Zone</a:t>
            </a:r>
            <a:r>
              <a:rPr lang="ko-KR" altLang="en-US" sz="1050" dirty="0" smtClean="0"/>
              <a:t>에 같은 환경을 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DB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Master/Slave </a:t>
            </a:r>
            <a:r>
              <a:rPr lang="ko-KR" altLang="en-US" sz="1050" dirty="0" smtClean="0"/>
              <a:t>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DB data</a:t>
            </a:r>
            <a:r>
              <a:rPr lang="ko-KR" altLang="en-US" sz="1050" dirty="0" smtClean="0"/>
              <a:t>를 </a:t>
            </a:r>
            <a:r>
              <a:rPr lang="en-US" altLang="ko-KR" sz="1050" dirty="0" smtClean="0"/>
              <a:t>Object Storage</a:t>
            </a:r>
            <a:r>
              <a:rPr lang="ko-KR" altLang="en-US" sz="1050" dirty="0" smtClean="0"/>
              <a:t>에 </a:t>
            </a:r>
            <a:r>
              <a:rPr lang="en-US" altLang="ko-KR" sz="1050" dirty="0" smtClean="0"/>
              <a:t>backup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3544" y="2905389"/>
            <a:ext cx="2947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DNS</a:t>
            </a:r>
            <a:r>
              <a:rPr lang="ko-KR" altLang="en-US" sz="1050" dirty="0" smtClean="0"/>
              <a:t>를 통해 서비스 제공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빠른 콘텐츠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제공을 위해 </a:t>
            </a:r>
            <a:r>
              <a:rPr lang="en-US" altLang="ko-KR" sz="1050" dirty="0" smtClean="0"/>
              <a:t>CDN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SENS </a:t>
            </a:r>
            <a:r>
              <a:rPr lang="ko-KR" altLang="en-US" sz="1050" dirty="0" smtClean="0"/>
              <a:t>서비스를 통해 </a:t>
            </a:r>
            <a:r>
              <a:rPr lang="ko-KR" altLang="en-US" sz="1050" dirty="0" err="1" smtClean="0"/>
              <a:t>알림톡</a:t>
            </a:r>
            <a:r>
              <a:rPr lang="ko-KR" altLang="en-US" sz="1050" dirty="0" smtClean="0"/>
              <a:t> 전송</a:t>
            </a:r>
            <a:endParaRPr lang="en-US" altLang="ko-KR" sz="10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739251" y="4020949"/>
            <a:ext cx="28550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ACG(Access Control Group)</a:t>
            </a:r>
            <a:r>
              <a:rPr lang="ko-KR" altLang="en-US" sz="1050" dirty="0" smtClean="0"/>
              <a:t>을 통한 네트워크 접근 제어 관리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NCP </a:t>
            </a:r>
            <a:r>
              <a:rPr lang="ko-KR" altLang="en-US" sz="1050" dirty="0" smtClean="0"/>
              <a:t>서버 접속 시 </a:t>
            </a:r>
            <a:r>
              <a:rPr lang="en-US" altLang="ko-KR" sz="1050" dirty="0" smtClean="0"/>
              <a:t>SSL VPN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파일 업로드 시 </a:t>
            </a:r>
            <a:r>
              <a:rPr lang="en-US" altLang="ko-KR" sz="1050" dirty="0" smtClean="0"/>
              <a:t>File Safer</a:t>
            </a:r>
            <a:r>
              <a:rPr lang="ko-KR" altLang="en-US" sz="1050" dirty="0" smtClean="0"/>
              <a:t>를 통한 </a:t>
            </a:r>
            <a:r>
              <a:rPr lang="ko-KR" altLang="en-US" sz="1050" dirty="0" err="1" smtClean="0"/>
              <a:t>필터링</a:t>
            </a:r>
            <a:endParaRPr lang="en-US" altLang="ko-KR" sz="1050" dirty="0" smtClean="0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15156" y="60586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구축 방안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836" y="5015286"/>
            <a:ext cx="2951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기본 </a:t>
            </a:r>
            <a:r>
              <a:rPr lang="en-US" altLang="ko-KR" sz="1050" dirty="0" smtClean="0"/>
              <a:t>Monitoring </a:t>
            </a:r>
            <a:r>
              <a:rPr lang="ko-KR" altLang="en-US" sz="1050" dirty="0" smtClean="0"/>
              <a:t>서비스로 자원 상태 확인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WMS</a:t>
            </a:r>
            <a:r>
              <a:rPr lang="ko-KR" altLang="en-US" sz="1050" dirty="0" smtClean="0"/>
              <a:t>를 통해 </a:t>
            </a:r>
            <a:r>
              <a:rPr lang="ko-KR" altLang="en-US" sz="1050" dirty="0" err="1" smtClean="0"/>
              <a:t>웹서비스</a:t>
            </a:r>
            <a:r>
              <a:rPr lang="ko-KR" altLang="en-US" sz="1050" dirty="0" smtClean="0"/>
              <a:t> 모니터링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Pinpoint </a:t>
            </a:r>
            <a:r>
              <a:rPr lang="ko-KR" altLang="en-US" sz="1050" dirty="0" smtClean="0"/>
              <a:t>서비스를 통한 장애 원인 분석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302" y="5082912"/>
            <a:ext cx="612083" cy="651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236" y="1013205"/>
            <a:ext cx="5116946" cy="49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bg1"/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1000</Words>
  <Application>Microsoft Office PowerPoint</Application>
  <PresentationFormat>A4 용지(210x297mm)</PresentationFormat>
  <Paragraphs>292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Whitney-MediumItalic</vt:lpstr>
      <vt:lpstr>나눔고딕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IT1903004</cp:lastModifiedBy>
  <cp:revision>465</cp:revision>
  <cp:lastPrinted>2013-04-24T08:57:24Z</cp:lastPrinted>
  <dcterms:created xsi:type="dcterms:W3CDTF">2013-04-17T05:43:14Z</dcterms:created>
  <dcterms:modified xsi:type="dcterms:W3CDTF">2019-08-07T08:31:53Z</dcterms:modified>
</cp:coreProperties>
</file>