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3"/>
  </p:notesMasterIdLst>
  <p:sldIdLst>
    <p:sldId id="257" r:id="rId2"/>
    <p:sldId id="292" r:id="rId3"/>
    <p:sldId id="302" r:id="rId4"/>
    <p:sldId id="308" r:id="rId5"/>
    <p:sldId id="307" r:id="rId6"/>
    <p:sldId id="312" r:id="rId7"/>
    <p:sldId id="309" r:id="rId8"/>
    <p:sldId id="314" r:id="rId9"/>
    <p:sldId id="310" r:id="rId10"/>
    <p:sldId id="301" r:id="rId11"/>
    <p:sldId id="313" r:id="rId12"/>
  </p:sldIdLst>
  <p:sldSz cx="9906000" cy="6858000" type="A4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3A0"/>
    <a:srgbClr val="376092"/>
    <a:srgbClr val="E9EDF4"/>
    <a:srgbClr val="D0D8E8"/>
    <a:srgbClr val="E5F2F8"/>
    <a:srgbClr val="0080BB"/>
    <a:srgbClr val="58A5E2"/>
    <a:srgbClr val="5683BA"/>
    <a:srgbClr val="6792C5"/>
    <a:srgbClr val="5A8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97" autoAdjust="0"/>
    <p:restoredTop sz="95320" autoAdjust="0"/>
  </p:normalViewPr>
  <p:slideViewPr>
    <p:cSldViewPr>
      <p:cViewPr varScale="1">
        <p:scale>
          <a:sx n="57" d="100"/>
          <a:sy n="57" d="100"/>
        </p:scale>
        <p:origin x="605" y="4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2400" y="6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6431-B932-49EE-A9DB-6BFE2EF5B9D5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E2D77-855E-44D1-83EF-E5E1EA2C67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349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 </a:t>
            </a:r>
            <a:r>
              <a:rPr lang="ko-KR" altLang="en-US" dirty="0" err="1" smtClean="0"/>
              <a:t>착수보고를</a:t>
            </a:r>
            <a:r>
              <a:rPr lang="ko-KR" altLang="en-US" dirty="0" smtClean="0"/>
              <a:t> 드릴 인턴사원 김정형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E2D77-855E-44D1-83EF-E5E1EA2C674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310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다음과 같은 순서로 보고를 드리겠습니다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E2D77-855E-44D1-83EF-E5E1EA2C674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503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이번에 진행하게 될 프로젝트는 회의실 관리 시스템의  </a:t>
            </a:r>
            <a:r>
              <a:rPr lang="en-US" altLang="ko-KR" dirty="0" smtClean="0"/>
              <a:t>NCP</a:t>
            </a:r>
            <a:r>
              <a:rPr lang="ko-KR" altLang="en-US" dirty="0" smtClean="0"/>
              <a:t> </a:t>
            </a:r>
            <a:r>
              <a:rPr lang="en-US" altLang="ko-KR" dirty="0" smtClean="0"/>
              <a:t>migration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목표는 로컬에서 확보하지 못한 </a:t>
            </a:r>
            <a:r>
              <a:rPr lang="ko-KR" altLang="en-US" dirty="0" err="1" smtClean="0"/>
              <a:t>고가용성과</a:t>
            </a:r>
            <a:r>
              <a:rPr lang="ko-KR" altLang="en-US" dirty="0" smtClean="0"/>
              <a:t> 확장성을 만족하는 것입니다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프로젝트의 수행 범위는 첫째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migration</a:t>
            </a:r>
            <a:r>
              <a:rPr lang="ko-KR" altLang="en-US" baseline="0" dirty="0" smtClean="0"/>
              <a:t>을 통해 </a:t>
            </a:r>
            <a:r>
              <a:rPr lang="ko-KR" altLang="en-US" baseline="0" dirty="0" err="1" smtClean="0"/>
              <a:t>로컬에서가</a:t>
            </a:r>
            <a:r>
              <a:rPr lang="ko-KR" altLang="en-US" baseline="0" dirty="0" smtClean="0"/>
              <a:t> 아닌 온라인 상에서의 서비스를 제공함으로써 가용성과 확장성을 확보하고</a:t>
            </a:r>
            <a:r>
              <a:rPr lang="en-US" altLang="ko-KR" baseline="0" dirty="0" smtClean="0"/>
              <a:t>,</a:t>
            </a:r>
          </a:p>
          <a:p>
            <a:r>
              <a:rPr lang="en-US" altLang="ko-KR" baseline="0" dirty="0" err="1" smtClean="0"/>
              <a:t>Webapp</a:t>
            </a:r>
            <a:r>
              <a:rPr lang="ko-KR" altLang="en-US" baseline="0" dirty="0" smtClean="0"/>
              <a:t>과 </a:t>
            </a:r>
            <a:r>
              <a:rPr lang="en-US" altLang="ko-KR" baseline="0" dirty="0" err="1" smtClean="0"/>
              <a:t>db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Tier</a:t>
            </a:r>
            <a:r>
              <a:rPr lang="ko-KR" altLang="en-US" baseline="0" dirty="0" smtClean="0"/>
              <a:t>를 구분함으로써 </a:t>
            </a:r>
            <a:r>
              <a:rPr lang="ko-KR" altLang="en-US" baseline="0" dirty="0" err="1" smtClean="0"/>
              <a:t>보안성의</a:t>
            </a:r>
            <a:r>
              <a:rPr lang="ko-KR" altLang="en-US" baseline="0" dirty="0" smtClean="0"/>
              <a:t> 확보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서버와 데이터베이스의 백업을 통한 </a:t>
            </a:r>
            <a:r>
              <a:rPr lang="ko-KR" altLang="en-US" baseline="0" dirty="0" err="1" smtClean="0"/>
              <a:t>복구성</a:t>
            </a:r>
            <a:r>
              <a:rPr lang="ko-KR" altLang="en-US" baseline="0" dirty="0" smtClean="0"/>
              <a:t> 확보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서비스 비용의 절감을 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E2D77-855E-44D1-83EF-E5E1EA2C67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400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현재</a:t>
            </a:r>
            <a:r>
              <a:rPr lang="ko-KR" altLang="en-US" baseline="0" dirty="0" smtClean="0"/>
              <a:t> 회의실 관리시스템은 회의실 및 </a:t>
            </a:r>
            <a:r>
              <a:rPr lang="ko-KR" altLang="en-US" baseline="0" dirty="0" err="1" smtClean="0"/>
              <a:t>비품관리를</a:t>
            </a:r>
            <a:r>
              <a:rPr lang="ko-KR" altLang="en-US" baseline="0" dirty="0" smtClean="0"/>
              <a:t> 체계화함으로써 회의실 사용에 있어 임직원의 업무 효율성을 높이고 있는 로컬 환경의 서비스입니다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E2D77-855E-44D1-83EF-E5E1EA2C674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3758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현재 회의실</a:t>
            </a:r>
            <a:r>
              <a:rPr lang="ko-KR" altLang="en-US" baseline="0" dirty="0" smtClean="0"/>
              <a:t> 관리 시스템은 </a:t>
            </a:r>
            <a:r>
              <a:rPr lang="en-US" altLang="ko-KR" baseline="0" dirty="0" smtClean="0"/>
              <a:t>window 10 OS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Spirng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framewor</a:t>
            </a:r>
            <a:r>
              <a:rPr lang="ko-KR" altLang="en-US" baseline="0" dirty="0" smtClean="0"/>
              <a:t>로 제작되었습니다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시스템은 </a:t>
            </a:r>
            <a:r>
              <a:rPr lang="en-US" altLang="ko-KR" baseline="0" dirty="0" smtClean="0"/>
              <a:t>local </a:t>
            </a:r>
            <a:r>
              <a:rPr lang="en-US" altLang="ko-KR" baseline="0" dirty="0" err="1" smtClean="0"/>
              <a:t>catalina</a:t>
            </a:r>
            <a:r>
              <a:rPr lang="en-US" altLang="ko-KR" baseline="0" dirty="0" smtClean="0"/>
              <a:t> apache tomcat</a:t>
            </a:r>
            <a:r>
              <a:rPr lang="ko-KR" altLang="en-US" baseline="0" dirty="0" smtClean="0"/>
              <a:t>서버 상에서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작동하며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로컬 </a:t>
            </a:r>
            <a:r>
              <a:rPr lang="en-US" altLang="ko-KR" baseline="0" dirty="0" smtClean="0"/>
              <a:t>oracle database</a:t>
            </a:r>
            <a:r>
              <a:rPr lang="ko-KR" altLang="en-US" baseline="0" dirty="0" smtClean="0"/>
              <a:t>와 통신하고 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E2D77-855E-44D1-83EF-E5E1EA2C67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599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로컬에 </a:t>
            </a:r>
            <a:r>
              <a:rPr lang="ko-KR" altLang="en-US" dirty="0" err="1" smtClean="0"/>
              <a:t>저장되어있어</a:t>
            </a:r>
            <a:r>
              <a:rPr lang="ko-KR" altLang="en-US" dirty="0" smtClean="0"/>
              <a:t> 큰 규모가 커질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접근성이 낮다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E2D77-855E-44D1-83EF-E5E1EA2C6744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613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 시스템 구성도는 기존 시스템을 </a:t>
            </a:r>
            <a:r>
              <a:rPr lang="ko-KR" altLang="en-US" dirty="0" err="1" smtClean="0"/>
              <a:t>개선한투비</a:t>
            </a:r>
            <a:r>
              <a:rPr lang="ko-KR" altLang="en-US" dirty="0" smtClean="0"/>
              <a:t> 시스템 입니다</a:t>
            </a:r>
            <a:endParaRPr lang="en-US" altLang="ko-KR" dirty="0" smtClean="0"/>
          </a:p>
          <a:p>
            <a:r>
              <a:rPr lang="ko-KR" altLang="en-US" dirty="0" smtClean="0"/>
              <a:t>기존 구조를 개선하여 </a:t>
            </a:r>
            <a:r>
              <a:rPr lang="ko-KR" altLang="en-US" dirty="0" err="1" smtClean="0"/>
              <a:t>이중화된</a:t>
            </a:r>
            <a:r>
              <a:rPr lang="ko-KR" altLang="en-US" dirty="0" smtClean="0"/>
              <a:t> </a:t>
            </a:r>
            <a:r>
              <a:rPr lang="en-US" altLang="ko-KR" dirty="0" smtClean="0"/>
              <a:t>master-slave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데이터베이스와 </a:t>
            </a:r>
            <a:r>
              <a:rPr lang="en-US" altLang="ko-KR" baseline="0" dirty="0" smtClean="0"/>
              <a:t>WAS</a:t>
            </a:r>
            <a:r>
              <a:rPr lang="ko-KR" altLang="en-US" baseline="0" dirty="0" err="1" smtClean="0"/>
              <a:t>를둠으로써</a:t>
            </a:r>
            <a:r>
              <a:rPr lang="ko-KR" altLang="en-US" baseline="0" dirty="0" smtClean="0"/>
              <a:t> 안정성을 확보 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이를 </a:t>
            </a:r>
            <a:r>
              <a:rPr lang="ko-KR" altLang="en-US" baseline="0" dirty="0" err="1" smtClean="0"/>
              <a:t>로드밸런서와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auto scaling</a:t>
            </a:r>
            <a:r>
              <a:rPr lang="ko-KR" altLang="en-US" baseline="0" dirty="0" smtClean="0"/>
              <a:t>을 통한 트래픽을 분산시켜 효율적인 서버 관리를 할 수 있게 설계하였습니다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DNS</a:t>
            </a:r>
            <a:r>
              <a:rPr lang="ko-KR" altLang="en-US" baseline="0" dirty="0" smtClean="0"/>
              <a:t>를 통해 </a:t>
            </a:r>
            <a:r>
              <a:rPr lang="en-US" altLang="ko-KR" baseline="0" dirty="0" err="1" smtClean="0"/>
              <a:t>ip</a:t>
            </a:r>
            <a:r>
              <a:rPr lang="ko-KR" altLang="en-US" baseline="0" dirty="0" smtClean="0"/>
              <a:t>주소 기반이 아닌 도메인을 통해 서비스를 제공할 수 있으며</a:t>
            </a:r>
            <a:r>
              <a:rPr lang="en-US" altLang="ko-KR" baseline="0" dirty="0" smtClean="0"/>
              <a:t>, CDN</a:t>
            </a:r>
            <a:r>
              <a:rPr lang="ko-KR" altLang="en-US" baseline="0" dirty="0" smtClean="0"/>
              <a:t>과 를 사용 함으로써 정적 파일들을 로컬환경보다 빠르게 얻어올 수 있도록 설계하였습니다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관리자는 </a:t>
            </a:r>
            <a:r>
              <a:rPr lang="en-US" altLang="ko-KR" baseline="0" dirty="0" err="1" smtClean="0"/>
              <a:t>ssl</a:t>
            </a:r>
            <a:r>
              <a:rPr lang="en-US" altLang="ko-KR" baseline="0" dirty="0" smtClean="0"/>
              <a:t> VPN</a:t>
            </a:r>
            <a:r>
              <a:rPr lang="ko-KR" altLang="en-US" baseline="0" dirty="0" smtClean="0"/>
              <a:t>을 통해 </a:t>
            </a:r>
            <a:r>
              <a:rPr lang="ko-KR" altLang="en-US" baseline="0" dirty="0" err="1" smtClean="0"/>
              <a:t>클라우드</a:t>
            </a:r>
            <a:r>
              <a:rPr lang="ko-KR" altLang="en-US" baseline="0" dirty="0" smtClean="0"/>
              <a:t> 서버에 접속 할 수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클라우드</a:t>
            </a:r>
            <a:r>
              <a:rPr lang="ko-KR" altLang="en-US" baseline="0" dirty="0" smtClean="0"/>
              <a:t> 관리자 페이지와 장애 원인을 분석 할 수 있는 </a:t>
            </a:r>
            <a:r>
              <a:rPr lang="en-US" altLang="ko-KR" baseline="0" dirty="0" smtClean="0"/>
              <a:t>pinpoint, WMS</a:t>
            </a:r>
            <a:r>
              <a:rPr lang="ko-KR" altLang="en-US" baseline="0" dirty="0" smtClean="0"/>
              <a:t> 서비스를 통해 상태 모니터링을 할 수 있도록 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E2D77-855E-44D1-83EF-E5E1EA2C674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181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저희는 이 시스템에 대해 현재 </a:t>
            </a:r>
            <a:r>
              <a:rPr lang="ko-KR" altLang="en-US" dirty="0" err="1" smtClean="0"/>
              <a:t>착수보고를</a:t>
            </a:r>
            <a:r>
              <a:rPr lang="ko-KR" altLang="en-US" dirty="0" smtClean="0"/>
              <a:t> 드리고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오늘부터 고객님들의</a:t>
            </a:r>
            <a:r>
              <a:rPr lang="ko-KR" altLang="en-US" baseline="0" dirty="0" smtClean="0"/>
              <a:t> 추가적인 요구사항의 분석을 시작하여 </a:t>
            </a:r>
            <a:r>
              <a:rPr lang="en-US" altLang="ko-KR" baseline="0" dirty="0" smtClean="0"/>
              <a:t>22</a:t>
            </a:r>
            <a:r>
              <a:rPr lang="ko-KR" altLang="en-US" baseline="0" dirty="0" smtClean="0"/>
              <a:t>일 개발을 끝내고 </a:t>
            </a:r>
            <a:r>
              <a:rPr lang="en-US" altLang="ko-KR" baseline="0" dirty="0" smtClean="0"/>
              <a:t>26</a:t>
            </a:r>
            <a:r>
              <a:rPr lang="ko-KR" altLang="en-US" baseline="0" dirty="0" smtClean="0"/>
              <a:t>일 최종 테스트를 한 뒤</a:t>
            </a:r>
            <a:r>
              <a:rPr lang="en-US" altLang="ko-KR" baseline="0" dirty="0" smtClean="0"/>
              <a:t>, 29</a:t>
            </a:r>
            <a:r>
              <a:rPr lang="ko-KR" altLang="en-US" baseline="0" dirty="0" smtClean="0"/>
              <a:t>일에 결과보고를 드리겠습니다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E2D77-855E-44D1-83EF-E5E1EA2C674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522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microsoft.com/office/2007/relationships/hdphoto" Target="../media/hdphoto2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526283" y="6567156"/>
            <a:ext cx="364663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Copyright ⓒ 2015 GS ITM. All rights reserved.</a:t>
            </a:r>
            <a:endParaRPr lang="ko-KR" altLang="en-US" sz="1000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6" y="3645025"/>
            <a:ext cx="4410489" cy="3212975"/>
          </a:xfrm>
          <a:prstGeom prst="rect">
            <a:avLst/>
          </a:prstGeom>
        </p:spPr>
      </p:pic>
      <p:cxnSp>
        <p:nvCxnSpPr>
          <p:cNvPr id="17" name="직선 연결선 16"/>
          <p:cNvCxnSpPr/>
          <p:nvPr userDrawn="1"/>
        </p:nvCxnSpPr>
        <p:spPr>
          <a:xfrm>
            <a:off x="0" y="3520058"/>
            <a:ext cx="990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46" y="6259194"/>
            <a:ext cx="1008111" cy="32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34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1" y="6453337"/>
            <a:ext cx="1008111" cy="3286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08" y="4343948"/>
            <a:ext cx="2832868" cy="2037380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0" y="6381328"/>
            <a:ext cx="9906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918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1" y="6453337"/>
            <a:ext cx="1008111" cy="3286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08" y="4343948"/>
            <a:ext cx="2832868" cy="20373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8857"/>
            <a:ext cx="9906000" cy="386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</p:pic>
      <p:cxnSp>
        <p:nvCxnSpPr>
          <p:cNvPr id="10" name="직선 연결선 9"/>
          <p:cNvCxnSpPr/>
          <p:nvPr userDrawn="1"/>
        </p:nvCxnSpPr>
        <p:spPr>
          <a:xfrm>
            <a:off x="0" y="6381328"/>
            <a:ext cx="9906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6"/>
          <p:cNvSpPr>
            <a:spLocks noChangeArrowheads="1"/>
          </p:cNvSpPr>
          <p:nvPr userDrawn="1"/>
        </p:nvSpPr>
        <p:spPr bwMode="auto">
          <a:xfrm>
            <a:off x="4468019" y="6434980"/>
            <a:ext cx="969962" cy="306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pPr algn="ctr">
              <a:defRPr/>
            </a:pPr>
            <a:fld id="{DA15268E-868A-4F69-AC6C-13620A560E7E}" type="slidenum">
              <a:rPr lang="en-US" altLang="ko-KR" sz="1000" b="0" baseline="0">
                <a:latin typeface="맑은 고딕" pitchFamily="50" charset="-127"/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lang="en-US" altLang="ko-KR" sz="1000" b="0" baseline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baseline="0" dirty="0" smtClean="0">
                <a:latin typeface="맑은 고딕" pitchFamily="50" charset="-127"/>
                <a:ea typeface="맑은 고딕" pitchFamily="50" charset="-127"/>
              </a:rPr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3724227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295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gi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2"/>
          <p:cNvSpPr txBox="1">
            <a:spLocks noChangeArrowheads="1"/>
          </p:cNvSpPr>
          <p:nvPr/>
        </p:nvSpPr>
        <p:spPr>
          <a:xfrm>
            <a:off x="506506" y="2132857"/>
            <a:ext cx="8790223" cy="11518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 smtClean="0">
                <a:latin typeface="+mj-ea"/>
              </a:rPr>
              <a:t>회의실 관리 시스템</a:t>
            </a:r>
            <a:r>
              <a:rPr lang="en-US" altLang="ko-KR" sz="3600" b="1" dirty="0">
                <a:latin typeface="+mj-ea"/>
              </a:rPr>
              <a:t> </a:t>
            </a:r>
            <a:r>
              <a:rPr lang="en-US" altLang="ko-KR" sz="3600" b="1" dirty="0" smtClean="0">
                <a:latin typeface="+mj-ea"/>
              </a:rPr>
              <a:t>NCP Migration</a:t>
            </a:r>
            <a:endParaRPr lang="en-US" altLang="ko-KR" sz="3600" b="1" dirty="0">
              <a:latin typeface="+mj-ea"/>
            </a:endParaRPr>
          </a:p>
        </p:txBody>
      </p:sp>
      <p:sp>
        <p:nvSpPr>
          <p:cNvPr id="11" name="Rectangle 52"/>
          <p:cNvSpPr txBox="1">
            <a:spLocks noChangeArrowheads="1"/>
          </p:cNvSpPr>
          <p:nvPr/>
        </p:nvSpPr>
        <p:spPr>
          <a:xfrm>
            <a:off x="544977" y="3645025"/>
            <a:ext cx="6312846" cy="14615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1800" b="1" dirty="0" smtClean="0">
                <a:latin typeface="+mj-ea"/>
              </a:rPr>
              <a:t>2019.07.12</a:t>
            </a:r>
            <a:endParaRPr lang="en-US" altLang="ko-KR" sz="1800" b="1" dirty="0" smtClean="0">
              <a:latin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1800" b="1" dirty="0" smtClean="0">
              <a:latin typeface="+mj-ea"/>
            </a:endParaRPr>
          </a:p>
          <a:p>
            <a:pPr algn="l">
              <a:lnSpc>
                <a:spcPct val="150000"/>
              </a:lnSpc>
            </a:pPr>
            <a:r>
              <a:rPr lang="ko-KR" altLang="en-US" sz="2000" b="1" dirty="0" err="1" smtClean="0">
                <a:latin typeface="+mj-ea"/>
              </a:rPr>
              <a:t>클라우드사업지원파트</a:t>
            </a:r>
            <a:r>
              <a:rPr lang="en-US" altLang="ko-KR" sz="1800" b="1" dirty="0" smtClean="0">
                <a:latin typeface="+mj-ea"/>
              </a:rPr>
              <a:t/>
            </a:r>
            <a:br>
              <a:rPr lang="en-US" altLang="ko-KR" sz="1800" b="1" dirty="0" smtClean="0">
                <a:latin typeface="+mj-ea"/>
              </a:rPr>
            </a:br>
            <a:endParaRPr lang="ko-KR" altLang="en-US" sz="18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775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utoShape 21"/>
          <p:cNvSpPr>
            <a:spLocks noChangeArrowheads="1"/>
          </p:cNvSpPr>
          <p:nvPr/>
        </p:nvSpPr>
        <p:spPr bwMode="auto">
          <a:xfrm>
            <a:off x="5689218" y="797693"/>
            <a:ext cx="4001826" cy="5359335"/>
          </a:xfrm>
          <a:prstGeom prst="roundRect">
            <a:avLst>
              <a:gd name="adj" fmla="val 2397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b"/>
          <a:lstStyle/>
          <a:p>
            <a:pPr latinLnBrk="0">
              <a:lnSpc>
                <a:spcPct val="150000"/>
              </a:lnSpc>
            </a:pPr>
            <a:endParaRPr lang="ko-KR" altLang="en-US" sz="12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Rectangle 52"/>
          <p:cNvSpPr txBox="1">
            <a:spLocks noChangeArrowheads="1"/>
          </p:cNvSpPr>
          <p:nvPr/>
        </p:nvSpPr>
        <p:spPr>
          <a:xfrm>
            <a:off x="139547" y="14042"/>
            <a:ext cx="9454760" cy="39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900" b="1" dirty="0">
                <a:latin typeface="+mj-ea"/>
              </a:rPr>
              <a:t>3</a:t>
            </a:r>
            <a:r>
              <a:rPr lang="en-US" altLang="ko-KR" sz="1900" b="1" dirty="0" smtClean="0">
                <a:latin typeface="+mj-ea"/>
              </a:rPr>
              <a:t>. To-Be </a:t>
            </a:r>
            <a:r>
              <a:rPr lang="ko-KR" altLang="en-US" sz="1900" b="1" dirty="0" smtClean="0">
                <a:latin typeface="+mj-ea"/>
              </a:rPr>
              <a:t>시스템</a:t>
            </a:r>
            <a:endParaRPr lang="en-US" altLang="ko-KR" sz="1900" b="1" dirty="0" smtClean="0">
              <a:latin typeface="+mj-ea"/>
            </a:endParaRPr>
          </a:p>
        </p:txBody>
      </p:sp>
      <p:sp>
        <p:nvSpPr>
          <p:cNvPr id="18" name="AutoShape 21"/>
          <p:cNvSpPr>
            <a:spLocks noChangeArrowheads="1"/>
          </p:cNvSpPr>
          <p:nvPr/>
        </p:nvSpPr>
        <p:spPr bwMode="auto">
          <a:xfrm>
            <a:off x="221417" y="756428"/>
            <a:ext cx="5256584" cy="5400600"/>
          </a:xfrm>
          <a:prstGeom prst="roundRect">
            <a:avLst>
              <a:gd name="adj" fmla="val 2397"/>
            </a:avLst>
          </a:pr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9" name="AutoShape 21"/>
          <p:cNvSpPr>
            <a:spLocks noChangeArrowheads="1"/>
          </p:cNvSpPr>
          <p:nvPr/>
        </p:nvSpPr>
        <p:spPr bwMode="auto">
          <a:xfrm>
            <a:off x="139547" y="577753"/>
            <a:ext cx="1184122" cy="407339"/>
          </a:xfrm>
          <a:prstGeom prst="roundRect">
            <a:avLst>
              <a:gd name="adj" fmla="val 3918"/>
            </a:avLst>
          </a:prstGeom>
          <a:solidFill>
            <a:schemeClr val="tx2"/>
          </a:solidFill>
          <a:ln w="1270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lvl="0" algn="ctr" eaLnBrk="0" fontAlgn="base" latinLnBrk="0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1100" b="1" kern="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To-Be</a:t>
            </a:r>
          </a:p>
          <a:p>
            <a:pPr lvl="0" algn="ctr" eaLnBrk="0" fontAlgn="base" latinLnBrk="0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ko-KR" altLang="en-US" sz="1100" b="1" kern="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시스템 </a:t>
            </a:r>
            <a:r>
              <a:rPr kumimoji="1" lang="ko-KR" altLang="en-US" sz="1100" b="1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구성도</a:t>
            </a:r>
            <a:endParaRPr kumimoji="1" lang="en-US" altLang="ko-KR" sz="11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785" y="1198693"/>
            <a:ext cx="576748" cy="57859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785" y="2065372"/>
            <a:ext cx="593119" cy="60746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238" y="3058363"/>
            <a:ext cx="686697" cy="594297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6391" y="4099257"/>
            <a:ext cx="519906" cy="53705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715303" y="1194008"/>
            <a:ext cx="321142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err="1" smtClean="0"/>
              <a:t>로드밸런서를</a:t>
            </a:r>
            <a:r>
              <a:rPr lang="ko-KR" altLang="en-US" sz="1050" dirty="0" smtClean="0"/>
              <a:t> 통한 트래픽 분산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/>
              <a:t>Auto Scaling</a:t>
            </a:r>
            <a:r>
              <a:rPr lang="ko-KR" altLang="en-US" sz="1050" dirty="0" smtClean="0"/>
              <a:t>을 통한 효율적인 서버 관리</a:t>
            </a:r>
            <a:endParaRPr lang="ko-KR" alt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6739251" y="2006582"/>
            <a:ext cx="27457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/>
              <a:t>두 개의 </a:t>
            </a:r>
            <a:r>
              <a:rPr lang="en-US" altLang="ko-KR" sz="1050" dirty="0" smtClean="0"/>
              <a:t>Zone</a:t>
            </a:r>
            <a:r>
              <a:rPr lang="ko-KR" altLang="en-US" sz="1050" dirty="0" smtClean="0"/>
              <a:t>에 같은 환경을 구성</a:t>
            </a:r>
            <a:endParaRPr lang="en-US" altLang="ko-KR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/>
              <a:t>Master/Slave DB</a:t>
            </a:r>
            <a:r>
              <a:rPr lang="ko-KR" altLang="en-US" sz="1050" dirty="0" smtClean="0"/>
              <a:t>를 활용하여 </a:t>
            </a:r>
            <a:r>
              <a:rPr lang="en-US" altLang="ko-KR" sz="1050" dirty="0" smtClean="0"/>
              <a:t>Zone </a:t>
            </a:r>
            <a:r>
              <a:rPr lang="ko-KR" altLang="en-US" sz="1050" dirty="0" smtClean="0"/>
              <a:t>수준의 </a:t>
            </a:r>
            <a:r>
              <a:rPr lang="en-US" altLang="ko-KR" sz="1050" dirty="0" smtClean="0"/>
              <a:t>DR </a:t>
            </a:r>
            <a:r>
              <a:rPr lang="ko-KR" altLang="en-US" sz="1050" dirty="0" smtClean="0"/>
              <a:t>구성</a:t>
            </a:r>
            <a:endParaRPr lang="en-US" altLang="ko-KR" sz="105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6743544" y="2905389"/>
            <a:ext cx="294750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/>
              <a:t>DNS</a:t>
            </a:r>
            <a:r>
              <a:rPr lang="ko-KR" altLang="en-US" sz="1050" dirty="0" smtClean="0"/>
              <a:t>를 통해 서비스 제공</a:t>
            </a:r>
            <a:endParaRPr lang="en-US" altLang="ko-KR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/>
              <a:t>빠른 콘텐츠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제공을 위해 </a:t>
            </a:r>
            <a:r>
              <a:rPr lang="en-US" altLang="ko-KR" sz="1050" dirty="0" smtClean="0"/>
              <a:t>CDN </a:t>
            </a:r>
            <a:r>
              <a:rPr lang="ko-KR" altLang="en-US" sz="1050" dirty="0" smtClean="0"/>
              <a:t>사용</a:t>
            </a:r>
            <a:endParaRPr lang="en-US" altLang="ko-KR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/>
              <a:t>SENS </a:t>
            </a:r>
            <a:r>
              <a:rPr lang="ko-KR" altLang="en-US" sz="1050" dirty="0" smtClean="0"/>
              <a:t>서비스를 통해 사용자에게 알림 전송</a:t>
            </a:r>
            <a:endParaRPr lang="en-US" altLang="ko-KR" sz="105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6739251" y="4020949"/>
            <a:ext cx="2592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/>
              <a:t>ACG(Access Control Group)</a:t>
            </a:r>
            <a:r>
              <a:rPr lang="ko-KR" altLang="en-US" sz="1050" dirty="0" smtClean="0"/>
              <a:t>을 통한 네트워크 접근 제어 관리</a:t>
            </a:r>
            <a:endParaRPr lang="en-US" altLang="ko-KR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/>
              <a:t>NCP </a:t>
            </a:r>
            <a:r>
              <a:rPr lang="ko-KR" altLang="en-US" sz="1050" dirty="0" smtClean="0"/>
              <a:t>서버 접속 시 </a:t>
            </a:r>
            <a:r>
              <a:rPr lang="en-US" altLang="ko-KR" sz="1050" dirty="0" smtClean="0"/>
              <a:t>SSL VPN</a:t>
            </a:r>
            <a:r>
              <a:rPr lang="ko-KR" altLang="en-US" sz="1050" dirty="0"/>
              <a:t> </a:t>
            </a:r>
            <a:r>
              <a:rPr lang="ko-KR" altLang="en-US" sz="1050" dirty="0" smtClean="0"/>
              <a:t>사용</a:t>
            </a:r>
            <a:endParaRPr lang="en-US" altLang="ko-KR" sz="1050" dirty="0" smtClean="0"/>
          </a:p>
        </p:txBody>
      </p:sp>
      <p:sp>
        <p:nvSpPr>
          <p:cNvPr id="34" name="AutoShape 21"/>
          <p:cNvSpPr>
            <a:spLocks noChangeArrowheads="1"/>
          </p:cNvSpPr>
          <p:nvPr/>
        </p:nvSpPr>
        <p:spPr bwMode="auto">
          <a:xfrm>
            <a:off x="5615156" y="605865"/>
            <a:ext cx="1184122" cy="407339"/>
          </a:xfrm>
          <a:prstGeom prst="roundRect">
            <a:avLst>
              <a:gd name="adj" fmla="val 3918"/>
            </a:avLst>
          </a:prstGeom>
          <a:solidFill>
            <a:schemeClr val="tx2"/>
          </a:solidFill>
          <a:ln w="1270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ko-KR" altLang="en-US" sz="1100" b="1" kern="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구축 방안</a:t>
            </a:r>
            <a:endParaRPr kumimoji="1" lang="ko-KR" altLang="en-US" sz="11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39836" y="5015286"/>
            <a:ext cx="295120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/>
              <a:t>기본 </a:t>
            </a:r>
            <a:r>
              <a:rPr lang="en-US" altLang="ko-KR" sz="1050" dirty="0" smtClean="0"/>
              <a:t>Monitoring </a:t>
            </a:r>
            <a:r>
              <a:rPr lang="ko-KR" altLang="en-US" sz="1050" dirty="0" smtClean="0"/>
              <a:t>서비스로 자원 상태 확인</a:t>
            </a:r>
            <a:endParaRPr lang="en-US" altLang="ko-KR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/>
              <a:t>WMS</a:t>
            </a:r>
            <a:r>
              <a:rPr lang="ko-KR" altLang="en-US" sz="1050" dirty="0" smtClean="0"/>
              <a:t>를 통해 </a:t>
            </a:r>
            <a:r>
              <a:rPr lang="ko-KR" altLang="en-US" sz="1050" dirty="0" err="1" smtClean="0"/>
              <a:t>웹서비스</a:t>
            </a:r>
            <a:r>
              <a:rPr lang="ko-KR" altLang="en-US" sz="1050" dirty="0" smtClean="0"/>
              <a:t> 모니터링</a:t>
            </a:r>
            <a:endParaRPr lang="en-US" altLang="ko-KR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/>
              <a:t>Pinpoint </a:t>
            </a:r>
            <a:r>
              <a:rPr lang="ko-KR" altLang="en-US" sz="1050" dirty="0" smtClean="0"/>
              <a:t>서비스를 통한 장애 원인 분석</a:t>
            </a:r>
            <a:endParaRPr lang="en-US" altLang="ko-KR" sz="105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0302" y="5082912"/>
            <a:ext cx="612083" cy="6516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692" y="1246154"/>
            <a:ext cx="4930070" cy="449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4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577815"/>
              </p:ext>
            </p:extLst>
          </p:nvPr>
        </p:nvGraphicFramePr>
        <p:xfrm>
          <a:off x="304827" y="548680"/>
          <a:ext cx="9124200" cy="5765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4294769332"/>
                    </a:ext>
                  </a:extLst>
                </a:gridCol>
                <a:gridCol w="1907988">
                  <a:extLst>
                    <a:ext uri="{9D8B030D-6E8A-4147-A177-3AD203B41FA5}">
                      <a16:colId xmlns:a16="http://schemas.microsoft.com/office/drawing/2014/main" val="4075980727"/>
                    </a:ext>
                  </a:extLst>
                </a:gridCol>
                <a:gridCol w="368399">
                  <a:extLst>
                    <a:ext uri="{9D8B030D-6E8A-4147-A177-3AD203B41FA5}">
                      <a16:colId xmlns:a16="http://schemas.microsoft.com/office/drawing/2014/main" val="320266588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4069281338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3665532183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3290499938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87281828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2083284252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2421324966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1236399049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2852526285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1071108888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1553524193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3347876746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635866913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3104953677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1129227050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521922319"/>
                    </a:ext>
                  </a:extLst>
                </a:gridCol>
              </a:tblGrid>
              <a:tr h="33967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단계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활동</a:t>
                      </a:r>
                      <a:endParaRPr lang="ko-KR" altLang="en-US" dirty="0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857642"/>
                  </a:ext>
                </a:extLst>
              </a:tr>
              <a:tr h="3396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292532"/>
                  </a:ext>
                </a:extLst>
              </a:tr>
              <a:tr h="2830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19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142945"/>
                  </a:ext>
                </a:extLst>
              </a:tr>
              <a:tr h="339677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WBS</a:t>
                      </a:r>
                      <a:r>
                        <a:rPr lang="ko-KR" altLang="en-US" sz="1600" dirty="0" smtClean="0"/>
                        <a:t>작성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909517"/>
                  </a:ext>
                </a:extLst>
              </a:tr>
              <a:tr h="33967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착수보고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572535"/>
                  </a:ext>
                </a:extLst>
              </a:tr>
              <a:tr h="3396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프로젝트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수행계획서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463097"/>
                  </a:ext>
                </a:extLst>
              </a:tr>
              <a:tr h="339677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분석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설계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요구사항 분석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390276"/>
                  </a:ext>
                </a:extLst>
              </a:tr>
              <a:tr h="33967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시스템 분석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449721"/>
                  </a:ext>
                </a:extLst>
              </a:tr>
              <a:tr h="33967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아키텍처 설계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421260"/>
                  </a:ext>
                </a:extLst>
              </a:tr>
              <a:tr h="339677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DB migration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135041"/>
                  </a:ext>
                </a:extLst>
              </a:tr>
              <a:tr h="33967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App migration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173981"/>
                  </a:ext>
                </a:extLst>
              </a:tr>
              <a:tr h="33967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NCP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서비스 설정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043269"/>
                  </a:ext>
                </a:extLst>
              </a:tr>
              <a:tr h="339677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단위테스트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162960"/>
                  </a:ext>
                </a:extLst>
              </a:tr>
              <a:tr h="33967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통합테스트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067142"/>
                  </a:ext>
                </a:extLst>
              </a:tr>
              <a:tr h="33967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성능테스트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32718"/>
                  </a:ext>
                </a:extLst>
              </a:tr>
              <a:tr h="339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종료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프로젝트 종료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60812"/>
                  </a:ext>
                </a:extLst>
              </a:tr>
            </a:tbl>
          </a:graphicData>
        </a:graphic>
      </p:graphicFrame>
      <p:sp>
        <p:nvSpPr>
          <p:cNvPr id="4" name="Rectangle 52"/>
          <p:cNvSpPr txBox="1">
            <a:spLocks noChangeArrowheads="1"/>
          </p:cNvSpPr>
          <p:nvPr/>
        </p:nvSpPr>
        <p:spPr>
          <a:xfrm>
            <a:off x="139547" y="14042"/>
            <a:ext cx="9454760" cy="39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900" b="1" dirty="0" smtClean="0">
                <a:latin typeface="+mj-ea"/>
              </a:rPr>
              <a:t>4. </a:t>
            </a:r>
            <a:r>
              <a:rPr lang="ko-KR" altLang="en-US" sz="1900" b="1" dirty="0" smtClean="0">
                <a:latin typeface="+mj-ea"/>
              </a:rPr>
              <a:t>추진 일정</a:t>
            </a:r>
            <a:endParaRPr lang="en-US" altLang="ko-KR" sz="1900" b="1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42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2"/>
          <p:cNvSpPr txBox="1">
            <a:spLocks noChangeArrowheads="1"/>
          </p:cNvSpPr>
          <p:nvPr/>
        </p:nvSpPr>
        <p:spPr>
          <a:xfrm>
            <a:off x="2144688" y="1124745"/>
            <a:ext cx="5655078" cy="5254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latin typeface="+mj-ea"/>
              </a:rPr>
              <a:t>목  차</a:t>
            </a:r>
            <a:endParaRPr lang="ko-KR" altLang="en-US" sz="2800" b="1" dirty="0">
              <a:latin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44688" y="1916832"/>
            <a:ext cx="5655078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872062" y="2223604"/>
            <a:ext cx="4265181" cy="50405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Rectangle 52"/>
          <p:cNvSpPr txBox="1">
            <a:spLocks noChangeArrowheads="1"/>
          </p:cNvSpPr>
          <p:nvPr/>
        </p:nvSpPr>
        <p:spPr>
          <a:xfrm>
            <a:off x="3025947" y="2071694"/>
            <a:ext cx="3088445" cy="25657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200000"/>
              </a:lnSpc>
              <a:buAutoNum type="arabicPeriod"/>
            </a:pPr>
            <a:r>
              <a:rPr lang="ko-KR" altLang="en-US" sz="1900" b="1" dirty="0" smtClean="0">
                <a:solidFill>
                  <a:schemeClr val="bg1"/>
                </a:solidFill>
                <a:latin typeface="+mj-ea"/>
              </a:rPr>
              <a:t>프로젝트 개요</a:t>
            </a:r>
            <a:endParaRPr lang="en-US" altLang="ko-KR" sz="1900" b="1" dirty="0" smtClean="0">
              <a:solidFill>
                <a:schemeClr val="bg1"/>
              </a:solidFill>
              <a:latin typeface="+mj-ea"/>
            </a:endParaRPr>
          </a:p>
          <a:p>
            <a:pPr marL="457200" indent="-457200" algn="l">
              <a:lnSpc>
                <a:spcPct val="200000"/>
              </a:lnSpc>
              <a:buAutoNum type="arabicPeriod"/>
            </a:pPr>
            <a:r>
              <a:rPr lang="ko-KR" altLang="en-US" sz="1900" b="1" dirty="0" smtClean="0">
                <a:latin typeface="+mj-ea"/>
              </a:rPr>
              <a:t>기존 시스템 분석</a:t>
            </a:r>
            <a:endParaRPr lang="en-US" altLang="ko-KR" sz="1900" b="1" dirty="0" smtClean="0">
              <a:latin typeface="+mj-ea"/>
            </a:endParaRPr>
          </a:p>
          <a:p>
            <a:pPr marL="457200" indent="-457200" algn="l">
              <a:lnSpc>
                <a:spcPct val="200000"/>
              </a:lnSpc>
              <a:buAutoNum type="arabicPeriod"/>
            </a:pPr>
            <a:r>
              <a:rPr lang="en-US" altLang="ko-KR" sz="1900" b="1" dirty="0" smtClean="0">
                <a:latin typeface="+mj-ea"/>
              </a:rPr>
              <a:t>To-Be </a:t>
            </a:r>
            <a:r>
              <a:rPr lang="ko-KR" altLang="en-US" sz="1900" b="1" dirty="0" smtClean="0">
                <a:latin typeface="+mj-ea"/>
              </a:rPr>
              <a:t>시스템</a:t>
            </a:r>
            <a:endParaRPr lang="en-US" altLang="ko-KR" sz="1900" b="1" dirty="0" smtClean="0">
              <a:latin typeface="+mj-ea"/>
            </a:endParaRPr>
          </a:p>
          <a:p>
            <a:pPr marL="457200" indent="-457200" algn="l">
              <a:lnSpc>
                <a:spcPct val="200000"/>
              </a:lnSpc>
              <a:buAutoNum type="arabicPeriod"/>
            </a:pPr>
            <a:r>
              <a:rPr lang="ko-KR" altLang="en-US" sz="1900" b="1" dirty="0" smtClean="0">
                <a:latin typeface="+mj-ea"/>
              </a:rPr>
              <a:t>추진 일정</a:t>
            </a:r>
            <a:endParaRPr lang="en-US" altLang="ko-KR" sz="1900" b="1" dirty="0" smtClean="0">
              <a:latin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1" y="6453337"/>
            <a:ext cx="1008111" cy="32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9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2"/>
          <p:cNvSpPr txBox="1">
            <a:spLocks noChangeArrowheads="1"/>
          </p:cNvSpPr>
          <p:nvPr/>
        </p:nvSpPr>
        <p:spPr>
          <a:xfrm>
            <a:off x="139547" y="14042"/>
            <a:ext cx="9454760" cy="39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900" b="1" dirty="0" smtClean="0">
                <a:latin typeface="+mj-ea"/>
              </a:rPr>
              <a:t>1. </a:t>
            </a:r>
            <a:r>
              <a:rPr lang="ko-KR" altLang="en-US" sz="1900" b="1" dirty="0" smtClean="0">
                <a:latin typeface="+mj-ea"/>
              </a:rPr>
              <a:t>프로젝트 개요</a:t>
            </a:r>
            <a:endParaRPr lang="en-US" altLang="ko-KR" sz="1900" b="1" dirty="0" smtClean="0">
              <a:latin typeface="+mj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88504" y="1183663"/>
            <a:ext cx="1440160" cy="759916"/>
          </a:xfrm>
          <a:prstGeom prst="round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Whitney-MediumItalic" pitchFamily="2" charset="0"/>
              </a:rPr>
              <a:t>프로젝트 명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88504" y="2262733"/>
            <a:ext cx="1440160" cy="759916"/>
          </a:xfrm>
          <a:prstGeom prst="round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Whitney-MediumItalic" pitchFamily="2" charset="0"/>
              </a:rPr>
              <a:t>프로젝트 목표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88504" y="3341804"/>
            <a:ext cx="1440160" cy="1079461"/>
          </a:xfrm>
          <a:prstGeom prst="roundRect">
            <a:avLst/>
          </a:prstGeom>
          <a:solidFill>
            <a:srgbClr val="37609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Whitney-MediumItalic" pitchFamily="2" charset="0"/>
              </a:rPr>
              <a:t>수행 범위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88504" y="4660534"/>
            <a:ext cx="1440160" cy="759916"/>
          </a:xfrm>
          <a:prstGeom prst="roundRect">
            <a:avLst/>
          </a:prstGeom>
          <a:solidFill>
            <a:srgbClr val="37609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Whitney-MediumItalic" pitchFamily="2" charset="0"/>
              </a:rPr>
              <a:t>수행 기간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576736" y="1183663"/>
            <a:ext cx="6552728" cy="7599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b="1" dirty="0" smtClean="0">
                <a:latin typeface="Whitney-MediumItalic" pitchFamily="2" charset="0"/>
              </a:rPr>
              <a:t>회의실 관리 시스템의 </a:t>
            </a:r>
            <a:r>
              <a:rPr lang="en-US" altLang="ko-KR" sz="1200" b="1" dirty="0" smtClean="0">
                <a:latin typeface="Whitney-MediumItalic" pitchFamily="2" charset="0"/>
              </a:rPr>
              <a:t>NCP migration</a:t>
            </a:r>
            <a:endParaRPr lang="ko-KR" altLang="en-US" sz="1200" b="1" dirty="0" smtClean="0">
              <a:latin typeface="Whitney-MediumItalic" pitchFamily="2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76736" y="2262733"/>
            <a:ext cx="6552728" cy="7599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b="1" dirty="0" err="1" smtClean="0">
                <a:latin typeface="Whitney-MediumItalic" pitchFamily="2" charset="0"/>
              </a:rPr>
              <a:t>고가용성</a:t>
            </a:r>
            <a:r>
              <a:rPr lang="ko-KR" altLang="en-US" sz="1200" b="1" dirty="0" smtClean="0">
                <a:latin typeface="Whitney-MediumItalic" pitchFamily="2" charset="0"/>
              </a:rPr>
              <a:t> 및 확장성을 </a:t>
            </a:r>
            <a:r>
              <a:rPr lang="ko-KR" altLang="en-US" sz="1200" b="1" dirty="0">
                <a:latin typeface="Whitney-MediumItalic" pitchFamily="2" charset="0"/>
              </a:rPr>
              <a:t>만족하기 위한 </a:t>
            </a:r>
            <a:r>
              <a:rPr lang="en-US" altLang="ko-KR" sz="1200" b="1" dirty="0">
                <a:latin typeface="Whitney-MediumItalic" pitchFamily="2" charset="0"/>
              </a:rPr>
              <a:t>Public Cloud</a:t>
            </a:r>
            <a:r>
              <a:rPr lang="ko-KR" altLang="en-US" sz="1200" b="1" dirty="0" smtClean="0">
                <a:latin typeface="Whitney-MediumItalic" pitchFamily="2" charset="0"/>
              </a:rPr>
              <a:t>로 </a:t>
            </a:r>
            <a:r>
              <a:rPr lang="ko-KR" altLang="en-US" sz="1200" b="1" dirty="0">
                <a:latin typeface="Whitney-MediumItalic" pitchFamily="2" charset="0"/>
              </a:rPr>
              <a:t>시스템 </a:t>
            </a:r>
            <a:r>
              <a:rPr lang="en-US" altLang="ko-KR" sz="1200" b="1" dirty="0">
                <a:latin typeface="Whitney-MediumItalic" pitchFamily="2" charset="0"/>
              </a:rPr>
              <a:t>migration</a:t>
            </a:r>
            <a:endParaRPr lang="ko-KR" altLang="en-US" sz="1200" b="1" dirty="0" smtClean="0">
              <a:latin typeface="Whitney-MediumItalic" pitchFamily="2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76736" y="3341803"/>
            <a:ext cx="6552728" cy="1079461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marL="228600" indent="-228600" algn="ctr">
              <a:buFontTx/>
              <a:buAutoNum type="arabicParenR"/>
            </a:pPr>
            <a:r>
              <a:rPr lang="ko-KR" altLang="en-US" sz="1200" b="1" dirty="0">
                <a:latin typeface="Whitney-MediumItalic" pitchFamily="2" charset="0"/>
              </a:rPr>
              <a:t>로컬에서 </a:t>
            </a:r>
            <a:r>
              <a:rPr lang="ko-KR" altLang="en-US" sz="1200" b="1" dirty="0" smtClean="0">
                <a:latin typeface="Whitney-MediumItalic" pitchFamily="2" charset="0"/>
              </a:rPr>
              <a:t>아닌 온라인 상에서의 서비스 제공</a:t>
            </a:r>
            <a:endParaRPr lang="en-US" altLang="ko-KR" sz="1200" b="1" dirty="0" smtClean="0">
              <a:latin typeface="Whitney-MediumItalic" pitchFamily="2" charset="0"/>
            </a:endParaRPr>
          </a:p>
          <a:p>
            <a:pPr marL="228600" indent="-228600" algn="ctr">
              <a:buAutoNum type="arabicParenR"/>
            </a:pPr>
            <a:r>
              <a:rPr lang="en-US" altLang="ko-KR" sz="1200" b="1" dirty="0" smtClean="0">
                <a:latin typeface="Whitney-MediumItalic" pitchFamily="2" charset="0"/>
              </a:rPr>
              <a:t> </a:t>
            </a:r>
            <a:r>
              <a:rPr lang="en-US" altLang="ko-KR" sz="1200" b="1" dirty="0" err="1" smtClean="0">
                <a:latin typeface="Whitney-MediumItalic" pitchFamily="2" charset="0"/>
              </a:rPr>
              <a:t>WebAPP</a:t>
            </a:r>
            <a:r>
              <a:rPr lang="ko-KR" altLang="en-US" sz="1200" b="1" dirty="0" smtClean="0">
                <a:latin typeface="Whitney-MediumItalic" pitchFamily="2" charset="0"/>
              </a:rPr>
              <a:t>과 </a:t>
            </a:r>
            <a:r>
              <a:rPr lang="en-US" altLang="ko-KR" sz="1200" b="1" dirty="0" smtClean="0">
                <a:latin typeface="Whitney-MediumItalic" pitchFamily="2" charset="0"/>
              </a:rPr>
              <a:t>DB</a:t>
            </a:r>
            <a:r>
              <a:rPr lang="ko-KR" altLang="en-US" sz="1200" b="1" dirty="0" smtClean="0">
                <a:latin typeface="Whitney-MediumItalic" pitchFamily="2" charset="0"/>
              </a:rPr>
              <a:t>의 </a:t>
            </a:r>
            <a:r>
              <a:rPr lang="en-US" altLang="ko-KR" sz="1200" b="1" dirty="0" smtClean="0">
                <a:latin typeface="Whitney-MediumItalic" pitchFamily="2" charset="0"/>
              </a:rPr>
              <a:t>Tier</a:t>
            </a:r>
            <a:r>
              <a:rPr lang="ko-KR" altLang="en-US" sz="1200" b="1" dirty="0" smtClean="0">
                <a:latin typeface="Whitney-MediumItalic" pitchFamily="2" charset="0"/>
              </a:rPr>
              <a:t>를 구분 함으로써 </a:t>
            </a:r>
            <a:r>
              <a:rPr lang="ko-KR" altLang="en-US" sz="1200" b="1" dirty="0" err="1" smtClean="0">
                <a:latin typeface="Whitney-MediumItalic" pitchFamily="2" charset="0"/>
              </a:rPr>
              <a:t>보안성</a:t>
            </a:r>
            <a:r>
              <a:rPr lang="ko-KR" altLang="en-US" sz="1200" b="1" dirty="0" smtClean="0">
                <a:latin typeface="Whitney-MediumItalic" pitchFamily="2" charset="0"/>
              </a:rPr>
              <a:t> 확보</a:t>
            </a:r>
            <a:endParaRPr lang="en-US" altLang="ko-KR" sz="1200" b="1" dirty="0" smtClean="0">
              <a:latin typeface="Whitney-MediumItalic" pitchFamily="2" charset="0"/>
            </a:endParaRPr>
          </a:p>
          <a:p>
            <a:pPr marL="228600" indent="-228600" algn="ctr">
              <a:buAutoNum type="arabicParenR"/>
            </a:pPr>
            <a:r>
              <a:rPr lang="ko-KR" altLang="en-US" sz="1200" b="1" dirty="0" smtClean="0">
                <a:latin typeface="Whitney-MediumItalic" pitchFamily="2" charset="0"/>
              </a:rPr>
              <a:t>이중화 구성을 통한 안정성 확보</a:t>
            </a:r>
            <a:endParaRPr lang="en-US" altLang="ko-KR" sz="1200" b="1" dirty="0" smtClean="0">
              <a:latin typeface="Whitney-MediumItalic" pitchFamily="2" charset="0"/>
            </a:endParaRPr>
          </a:p>
          <a:p>
            <a:pPr marL="228600" indent="-228600" algn="ctr">
              <a:buAutoNum type="arabicParenR"/>
            </a:pPr>
            <a:r>
              <a:rPr lang="ko-KR" altLang="en-US" sz="1200" b="1" dirty="0" smtClean="0">
                <a:latin typeface="Whitney-MediumItalic" pitchFamily="2" charset="0"/>
              </a:rPr>
              <a:t>서비스 비용의 절감을 통한 경제성의 확보</a:t>
            </a:r>
            <a:endParaRPr lang="en-US" altLang="ko-KR" sz="1200" b="1" dirty="0">
              <a:latin typeface="Whitney-MediumItalic" pitchFamily="2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576736" y="4660534"/>
            <a:ext cx="6552728" cy="7599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b="1" dirty="0">
                <a:latin typeface="Whitney-MediumItalic" pitchFamily="2" charset="0"/>
              </a:rPr>
              <a:t>2019</a:t>
            </a:r>
            <a:r>
              <a:rPr lang="ko-KR" altLang="en-US" sz="1200" b="1" dirty="0">
                <a:latin typeface="Whitney-MediumItalic" pitchFamily="2" charset="0"/>
              </a:rPr>
              <a:t>년 </a:t>
            </a:r>
            <a:r>
              <a:rPr lang="en-US" altLang="ko-KR" sz="1200" b="1" dirty="0">
                <a:latin typeface="Whitney-MediumItalic" pitchFamily="2" charset="0"/>
              </a:rPr>
              <a:t>07</a:t>
            </a:r>
            <a:r>
              <a:rPr lang="ko-KR" altLang="en-US" sz="1200" b="1" dirty="0">
                <a:latin typeface="Whitney-MediumItalic" pitchFamily="2" charset="0"/>
              </a:rPr>
              <a:t>월 </a:t>
            </a:r>
            <a:r>
              <a:rPr lang="en-US" altLang="ko-KR" sz="1200" b="1" dirty="0">
                <a:latin typeface="Whitney-MediumItalic" pitchFamily="2" charset="0"/>
              </a:rPr>
              <a:t>08</a:t>
            </a:r>
            <a:r>
              <a:rPr lang="ko-KR" altLang="en-US" sz="1200" b="1" dirty="0">
                <a:latin typeface="Whitney-MediumItalic" pitchFamily="2" charset="0"/>
              </a:rPr>
              <a:t>일 </a:t>
            </a:r>
            <a:r>
              <a:rPr lang="en-US" altLang="ko-KR" sz="1200" b="1" dirty="0">
                <a:latin typeface="Whitney-MediumItalic" pitchFamily="2" charset="0"/>
              </a:rPr>
              <a:t>~ 2019</a:t>
            </a:r>
            <a:r>
              <a:rPr lang="ko-KR" altLang="en-US" sz="1200" b="1" dirty="0">
                <a:latin typeface="Whitney-MediumItalic" pitchFamily="2" charset="0"/>
              </a:rPr>
              <a:t>년 </a:t>
            </a:r>
            <a:r>
              <a:rPr lang="en-US" altLang="ko-KR" sz="1200" b="1" dirty="0">
                <a:latin typeface="Whitney-MediumItalic" pitchFamily="2" charset="0"/>
              </a:rPr>
              <a:t>07</a:t>
            </a:r>
            <a:r>
              <a:rPr lang="ko-KR" altLang="en-US" sz="1200" b="1" dirty="0">
                <a:latin typeface="Whitney-MediumItalic" pitchFamily="2" charset="0"/>
              </a:rPr>
              <a:t>월 </a:t>
            </a:r>
            <a:r>
              <a:rPr lang="en-US" altLang="ko-KR" sz="1200" b="1" dirty="0">
                <a:latin typeface="Whitney-MediumItalic" pitchFamily="2" charset="0"/>
              </a:rPr>
              <a:t>31</a:t>
            </a:r>
            <a:r>
              <a:rPr lang="ko-KR" altLang="en-US" sz="1200" b="1" dirty="0">
                <a:latin typeface="Whitney-MediumItalic" pitchFamily="2" charset="0"/>
              </a:rPr>
              <a:t>일</a:t>
            </a:r>
            <a:endParaRPr lang="ko-KR" altLang="en-US" sz="1200" b="1" dirty="0" smtClean="0">
              <a:latin typeface="Whitney-MediumItal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41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880992" y="1844824"/>
            <a:ext cx="4122185" cy="1826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883509" y="3677037"/>
            <a:ext cx="4119668" cy="1826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761326" y="3684993"/>
            <a:ext cx="4122184" cy="1826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761326" y="1852780"/>
            <a:ext cx="4122184" cy="1826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막힌 원호 5"/>
          <p:cNvSpPr/>
          <p:nvPr/>
        </p:nvSpPr>
        <p:spPr>
          <a:xfrm rot="10800000">
            <a:off x="3454580" y="2249097"/>
            <a:ext cx="2857858" cy="2857858"/>
          </a:xfrm>
          <a:prstGeom prst="blockArc">
            <a:avLst>
              <a:gd name="adj1" fmla="val 10800956"/>
              <a:gd name="adj2" fmla="val 16204831"/>
              <a:gd name="adj3" fmla="val 10356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막힌 원호 6"/>
          <p:cNvSpPr/>
          <p:nvPr/>
        </p:nvSpPr>
        <p:spPr>
          <a:xfrm rot="16200000">
            <a:off x="3454580" y="2258543"/>
            <a:ext cx="2857858" cy="2857858"/>
          </a:xfrm>
          <a:prstGeom prst="blockArc">
            <a:avLst>
              <a:gd name="adj1" fmla="val 10800956"/>
              <a:gd name="adj2" fmla="val 15206094"/>
              <a:gd name="adj3" fmla="val 10485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막힌 원호 7"/>
          <p:cNvSpPr/>
          <p:nvPr/>
        </p:nvSpPr>
        <p:spPr>
          <a:xfrm>
            <a:off x="3449546" y="2242632"/>
            <a:ext cx="2857858" cy="2857858"/>
          </a:xfrm>
          <a:prstGeom prst="blockArc">
            <a:avLst>
              <a:gd name="adj1" fmla="val 10800956"/>
              <a:gd name="adj2" fmla="val 16204831"/>
              <a:gd name="adj3" fmla="val 10356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막힌 원호 8"/>
          <p:cNvSpPr/>
          <p:nvPr/>
        </p:nvSpPr>
        <p:spPr>
          <a:xfrm rot="5400000">
            <a:off x="3452064" y="2242632"/>
            <a:ext cx="2857858" cy="2857858"/>
          </a:xfrm>
          <a:prstGeom prst="blockArc">
            <a:avLst>
              <a:gd name="adj1" fmla="val 10800956"/>
              <a:gd name="adj2" fmla="val 14416502"/>
              <a:gd name="adj3" fmla="val 10868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29441" y="2262354"/>
            <a:ext cx="1588897" cy="338554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회의실 정보 제공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29441" y="4638618"/>
            <a:ext cx="1402948" cy="338554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비품 정보 제공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24745" y="2262354"/>
            <a:ext cx="1588897" cy="338554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회의실 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24745" y="4674622"/>
            <a:ext cx="1588897" cy="338554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회의실 비품 관리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903686" y="2946778"/>
            <a:ext cx="4122185" cy="132183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36113" y="2951048"/>
            <a:ext cx="4122185" cy="131756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920813" y="2730250"/>
            <a:ext cx="1925395" cy="192539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회의실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예약관리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8221" y="3465004"/>
            <a:ext cx="1826141" cy="338554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예약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현황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정보 제공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47938" y="3320988"/>
            <a:ext cx="1165704" cy="58477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회의실 사용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이력 관리</a:t>
            </a:r>
          </a:p>
        </p:txBody>
      </p:sp>
      <p:sp>
        <p:nvSpPr>
          <p:cNvPr id="19" name="Rectangle 52"/>
          <p:cNvSpPr txBox="1">
            <a:spLocks noChangeArrowheads="1"/>
          </p:cNvSpPr>
          <p:nvPr/>
        </p:nvSpPr>
        <p:spPr>
          <a:xfrm>
            <a:off x="139547" y="14042"/>
            <a:ext cx="9454760" cy="39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900" b="1" dirty="0">
                <a:latin typeface="+mj-ea"/>
              </a:rPr>
              <a:t>2</a:t>
            </a:r>
            <a:r>
              <a:rPr lang="en-US" altLang="ko-KR" sz="1900" b="1" dirty="0" smtClean="0">
                <a:latin typeface="+mj-ea"/>
              </a:rPr>
              <a:t>. </a:t>
            </a:r>
            <a:r>
              <a:rPr lang="ko-KR" altLang="en-US" sz="1900" b="1" dirty="0" smtClean="0">
                <a:latin typeface="+mj-ea"/>
              </a:rPr>
              <a:t>기존 시스템 분석</a:t>
            </a:r>
            <a:endParaRPr lang="en-US" altLang="ko-KR" sz="1900" b="1" dirty="0" smtClean="0">
              <a:latin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315" y="669992"/>
            <a:ext cx="9541060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회의실 관리 시스템은 비품과 회의실 관리를 체계화 하여 사용에 있어 임직원의 업무 효율성을 높이고 있는 로컬 환경의 서비스입니다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031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1"/>
          <p:cNvSpPr>
            <a:spLocks noChangeArrowheads="1"/>
          </p:cNvSpPr>
          <p:nvPr/>
        </p:nvSpPr>
        <p:spPr bwMode="auto">
          <a:xfrm>
            <a:off x="488504" y="1268760"/>
            <a:ext cx="4932548" cy="4248472"/>
          </a:xfrm>
          <a:prstGeom prst="roundRect">
            <a:avLst>
              <a:gd name="adj" fmla="val 2397"/>
            </a:avLst>
          </a:pr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 Box 119"/>
          <p:cNvSpPr txBox="1">
            <a:spLocks noChangeArrowheads="1"/>
          </p:cNvSpPr>
          <p:nvPr/>
        </p:nvSpPr>
        <p:spPr bwMode="auto">
          <a:xfrm>
            <a:off x="739015" y="2358210"/>
            <a:ext cx="485307" cy="11349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tIns="36000" rIns="36000" bIns="36000" anchor="ctr"/>
          <a:lstStyle>
            <a:defPPr>
              <a:defRPr lang="ko-KR"/>
            </a:defPPr>
            <a:lvl1pPr algn="ctr" fontAlgn="ctr">
              <a:spcAft>
                <a:spcPct val="0"/>
              </a:spcAft>
              <a:defRPr sz="1400" b="1">
                <a:solidFill>
                  <a:schemeClr val="bg1"/>
                </a:solidFill>
                <a:latin typeface="+mn-ea"/>
              </a:defRPr>
            </a:lvl1pPr>
          </a:lstStyle>
          <a:p>
            <a:r>
              <a:rPr lang="ko-KR" altLang="en-US" sz="105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접속</a:t>
            </a:r>
            <a:endParaRPr lang="en-US" altLang="ko-KR" sz="1050" dirty="0" smtClean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&amp;</a:t>
            </a:r>
          </a:p>
          <a:p>
            <a:r>
              <a:rPr lang="en-US" altLang="ko-KR" sz="105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DB</a:t>
            </a:r>
            <a:endParaRPr lang="ko-KR" altLang="en-US" sz="105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AutoShape 21"/>
          <p:cNvSpPr>
            <a:spLocks noChangeArrowheads="1"/>
          </p:cNvSpPr>
          <p:nvPr/>
        </p:nvSpPr>
        <p:spPr bwMode="auto">
          <a:xfrm>
            <a:off x="300100" y="1133020"/>
            <a:ext cx="1184122" cy="407339"/>
          </a:xfrm>
          <a:prstGeom prst="roundRect">
            <a:avLst>
              <a:gd name="adj" fmla="val 3918"/>
            </a:avLst>
          </a:prstGeom>
          <a:solidFill>
            <a:schemeClr val="tx2"/>
          </a:solidFill>
          <a:ln w="1270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lvl="0" algn="ctr" eaLnBrk="0" fontAlgn="base" latinLnBrk="0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1100" b="1" kern="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As-Is</a:t>
            </a:r>
          </a:p>
          <a:p>
            <a:pPr lvl="0" algn="ctr" eaLnBrk="0" fontAlgn="base" latinLnBrk="0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ko-KR" altLang="en-US" sz="1100" b="1" kern="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시스템 </a:t>
            </a:r>
            <a:r>
              <a:rPr kumimoji="1" lang="ko-KR" altLang="en-US" sz="1100" b="1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구성도</a:t>
            </a:r>
            <a:endParaRPr kumimoji="1" lang="en-US" altLang="ko-KR" sz="11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1219399" y="2357012"/>
            <a:ext cx="3945146" cy="1136126"/>
          </a:xfrm>
          <a:prstGeom prst="rect">
            <a:avLst/>
          </a:prstGeom>
          <a:solidFill>
            <a:schemeClr val="accent6">
              <a:lumMod val="40000"/>
              <a:lumOff val="60000"/>
              <a:alpha val="14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25473" y="1972992"/>
            <a:ext cx="863925" cy="153888"/>
          </a:xfrm>
          <a:prstGeom prst="rect">
            <a:avLst/>
          </a:prstGeom>
          <a:noFill/>
          <a:ln>
            <a:noFill/>
          </a:ln>
        </p:spPr>
        <p:txBody>
          <a:bodyPr wrap="none" lIns="122191" tIns="0" rIns="122191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내부 사용자</a:t>
            </a:r>
          </a:p>
        </p:txBody>
      </p:sp>
      <p:pic>
        <p:nvPicPr>
          <p:cNvPr id="7" name="Picture 2" descr="H:\Hazardloan\5.문서지침\PPT기본\이미지\서버_기본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8678" y="2638643"/>
            <a:ext cx="348942" cy="455399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1620795" y="3182009"/>
            <a:ext cx="564163" cy="138499"/>
          </a:xfrm>
          <a:prstGeom prst="rect">
            <a:avLst/>
          </a:prstGeom>
          <a:noFill/>
          <a:ln>
            <a:noFill/>
          </a:ln>
        </p:spPr>
        <p:txBody>
          <a:bodyPr wrap="none" lIns="122191" tIns="0" rIns="122191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내부망</a:t>
            </a:r>
            <a:endParaRPr kumimoji="1"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9" name="Picture 3" descr="C:\Users\bluesocks\Downloads\1376491620_compu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748" y="1469754"/>
            <a:ext cx="427323" cy="42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094691" y="4591339"/>
            <a:ext cx="1420168" cy="138499"/>
          </a:xfrm>
          <a:prstGeom prst="rect">
            <a:avLst/>
          </a:prstGeom>
          <a:noFill/>
          <a:ln>
            <a:noFill/>
          </a:ln>
        </p:spPr>
        <p:txBody>
          <a:bodyPr wrap="none" lIns="122191" tIns="0" rIns="122191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회의실 예약 관리 </a:t>
            </a:r>
            <a:r>
              <a:rPr lang="ko-KR" altLang="en-US" sz="9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시스템</a:t>
            </a:r>
            <a:endParaRPr kumimoji="1"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1" name="Picture 2" descr="H:\Hazardloan\5.문서지침\PPT기본\이미지\서버_기본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9659" y="2659344"/>
            <a:ext cx="348942" cy="455399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3551143" y="3182489"/>
            <a:ext cx="980944" cy="138499"/>
          </a:xfrm>
          <a:prstGeom prst="rect">
            <a:avLst/>
          </a:prstGeom>
          <a:noFill/>
          <a:ln>
            <a:noFill/>
          </a:ln>
        </p:spPr>
        <p:txBody>
          <a:bodyPr wrap="none" lIns="122191" tIns="0" rIns="122191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회의실 관리 </a:t>
            </a:r>
            <a:r>
              <a:rPr kumimoji="1"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DB</a:t>
            </a:r>
            <a:endParaRPr kumimoji="1"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3" name="Picture 147" descr="GPM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473" y="4011666"/>
            <a:ext cx="759806" cy="437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6130" y="1412776"/>
            <a:ext cx="251554" cy="48430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92" y="2362955"/>
            <a:ext cx="936104" cy="93610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615" y="2407201"/>
            <a:ext cx="1035748" cy="103574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272" y="4799466"/>
            <a:ext cx="705686" cy="61159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490" y="4826217"/>
            <a:ext cx="584843" cy="58484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831" y="4691296"/>
            <a:ext cx="849643" cy="849643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 flipV="1">
            <a:off x="1999911" y="2205445"/>
            <a:ext cx="850618" cy="33319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1999911" y="3355288"/>
            <a:ext cx="850618" cy="60859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3038934" y="3368772"/>
            <a:ext cx="1002681" cy="58267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52"/>
          <p:cNvSpPr txBox="1">
            <a:spLocks noChangeArrowheads="1"/>
          </p:cNvSpPr>
          <p:nvPr/>
        </p:nvSpPr>
        <p:spPr>
          <a:xfrm>
            <a:off x="139547" y="14042"/>
            <a:ext cx="9454760" cy="39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900" b="1" dirty="0" smtClean="0">
                <a:latin typeface="+mj-ea"/>
              </a:rPr>
              <a:t>2. </a:t>
            </a:r>
            <a:r>
              <a:rPr lang="ko-KR" altLang="en-US" sz="1900" b="1" dirty="0" smtClean="0">
                <a:latin typeface="+mj-ea"/>
              </a:rPr>
              <a:t>기존 시스템 분석</a:t>
            </a:r>
            <a:endParaRPr lang="en-US" altLang="ko-KR" sz="1900" b="1" dirty="0" smtClean="0">
              <a:latin typeface="+mj-ea"/>
            </a:endParaRPr>
          </a:p>
        </p:txBody>
      </p:sp>
      <p:sp>
        <p:nvSpPr>
          <p:cNvPr id="24" name="AutoShape 21"/>
          <p:cNvSpPr>
            <a:spLocks noChangeArrowheads="1"/>
          </p:cNvSpPr>
          <p:nvPr/>
        </p:nvSpPr>
        <p:spPr bwMode="auto">
          <a:xfrm>
            <a:off x="5812173" y="1341139"/>
            <a:ext cx="3600400" cy="4176093"/>
          </a:xfrm>
          <a:prstGeom prst="roundRect">
            <a:avLst>
              <a:gd name="adj" fmla="val 2397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b"/>
          <a:lstStyle/>
          <a:p>
            <a:pPr latinLnBrk="0">
              <a:lnSpc>
                <a:spcPct val="150000"/>
              </a:lnSpc>
            </a:pPr>
            <a:endParaRPr lang="ko-KR" altLang="en-US" sz="12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AutoShape 21"/>
          <p:cNvSpPr>
            <a:spLocks noChangeArrowheads="1"/>
          </p:cNvSpPr>
          <p:nvPr/>
        </p:nvSpPr>
        <p:spPr bwMode="auto">
          <a:xfrm>
            <a:off x="5658757" y="1137470"/>
            <a:ext cx="1184122" cy="407339"/>
          </a:xfrm>
          <a:prstGeom prst="roundRect">
            <a:avLst>
              <a:gd name="adj" fmla="val 3918"/>
            </a:avLst>
          </a:prstGeom>
          <a:solidFill>
            <a:schemeClr val="tx2"/>
          </a:solidFill>
          <a:ln w="1270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ko-KR" altLang="en-US" sz="1100" b="1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개발 환경</a:t>
            </a:r>
            <a:endParaRPr kumimoji="1" lang="ko-KR" altLang="en-US" sz="11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958550"/>
              </p:ext>
            </p:extLst>
          </p:nvPr>
        </p:nvGraphicFramePr>
        <p:xfrm>
          <a:off x="5985773" y="1696108"/>
          <a:ext cx="3282784" cy="3553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524">
                  <a:extLst>
                    <a:ext uri="{9D8B030D-6E8A-4147-A177-3AD203B41FA5}">
                      <a16:colId xmlns:a16="http://schemas.microsoft.com/office/drawing/2014/main" val="3676906385"/>
                    </a:ext>
                  </a:extLst>
                </a:gridCol>
                <a:gridCol w="2340260">
                  <a:extLst>
                    <a:ext uri="{9D8B030D-6E8A-4147-A177-3AD203B41FA5}">
                      <a16:colId xmlns:a16="http://schemas.microsoft.com/office/drawing/2014/main" val="320756456"/>
                    </a:ext>
                  </a:extLst>
                </a:gridCol>
              </a:tblGrid>
              <a:tr h="311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구분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세부내역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289295"/>
                  </a:ext>
                </a:extLst>
              </a:tr>
              <a:tr h="626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WEB SERVER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Apache-Tomcat 8.5.39</a:t>
                      </a:r>
                    </a:p>
                    <a:p>
                      <a:pPr latinLnBrk="1"/>
                      <a:r>
                        <a:rPr lang="en-US" altLang="ko-KR" sz="900" dirty="0"/>
                        <a:t> - </a:t>
                      </a:r>
                      <a:r>
                        <a:rPr lang="ko-KR" altLang="en-US" sz="900" dirty="0"/>
                        <a:t>전세계적으로 최대의 마켓 </a:t>
                      </a:r>
                      <a:r>
                        <a:rPr lang="ko-KR" altLang="en-US" sz="900" dirty="0" err="1"/>
                        <a:t>쉐어</a:t>
                      </a:r>
                      <a:r>
                        <a:rPr lang="ko-KR" altLang="en-US" sz="900" dirty="0"/>
                        <a:t> 점유</a:t>
                      </a:r>
                      <a:endParaRPr lang="en-US" altLang="ko-KR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056330"/>
                  </a:ext>
                </a:extLst>
              </a:tr>
              <a:tr h="3580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형상관리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GitHub 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841531"/>
                  </a:ext>
                </a:extLst>
              </a:tr>
              <a:tr h="5950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FrameWork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kern="1200" dirty="0">
                        <a:effectLst/>
                      </a:endParaRPr>
                    </a:p>
                    <a:p>
                      <a:pPr latinLnBrk="1"/>
                      <a:r>
                        <a:rPr lang="en-US" altLang="ko-KR" sz="900" kern="1200" dirty="0">
                          <a:effectLst/>
                        </a:rPr>
                        <a:t>Spring 5.1.5</a:t>
                      </a:r>
                      <a:endParaRPr lang="ko-KR" altLang="ko-KR" sz="900" kern="1200" dirty="0">
                        <a:solidFill>
                          <a:schemeClr val="dk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550732"/>
                  </a:ext>
                </a:extLst>
              </a:tr>
              <a:tr h="642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DBMS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Oracle Database 11g</a:t>
                      </a:r>
                    </a:p>
                    <a:p>
                      <a:pPr latinLnBrk="1"/>
                      <a:r>
                        <a:rPr lang="en-US" altLang="ko-KR" sz="900" dirty="0"/>
                        <a:t> - </a:t>
                      </a:r>
                      <a:r>
                        <a:rPr lang="ko-KR" altLang="en-US" sz="900" dirty="0"/>
                        <a:t>다중 동시 사용자 지원 복잡한 트랜잭션 지원 초대형 데이터 베이스 지원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22745"/>
                  </a:ext>
                </a:extLst>
              </a:tr>
              <a:tr h="378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OS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Windows</a:t>
                      </a:r>
                      <a:r>
                        <a:rPr lang="en-US" altLang="ko-KR" sz="900" baseline="0" dirty="0"/>
                        <a:t> 10</a:t>
                      </a:r>
                      <a:endParaRPr lang="en-US" altLang="ko-KR" sz="900" b="1" baseline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636648"/>
                  </a:ext>
                </a:extLst>
              </a:tr>
              <a:tr h="597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Tool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 smtClean="0"/>
                        <a:t>Eclipse</a:t>
                      </a:r>
                    </a:p>
                    <a:p>
                      <a:pPr latinLnBrk="1"/>
                      <a:endParaRPr lang="en-US" altLang="ko-KR" sz="900" baseline="0" dirty="0"/>
                    </a:p>
                    <a:p>
                      <a:pPr latinLnBrk="1"/>
                      <a:r>
                        <a:rPr lang="en-US" altLang="ko-KR" sz="900" baseline="0" dirty="0" err="1" smtClean="0"/>
                        <a:t>Sql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/>
                        <a:t>Developer</a:t>
                      </a:r>
                    </a:p>
                    <a:p>
                      <a:pPr latinLnBrk="1"/>
                      <a:endParaRPr lang="en-US" altLang="ko-KR" sz="900" b="1" baseline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397537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923900" y="1621159"/>
            <a:ext cx="3344657" cy="38017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ko-KR"/>
            </a:defPPr>
            <a:lvl1pPr algn="ctr">
              <a:spcBef>
                <a:spcPct val="0"/>
              </a:spcBef>
              <a:buNone/>
              <a:defRPr sz="1200" b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116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552859"/>
              </p:ext>
            </p:extLst>
          </p:nvPr>
        </p:nvGraphicFramePr>
        <p:xfrm>
          <a:off x="416496" y="1232757"/>
          <a:ext cx="9001000" cy="4372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4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4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문제점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61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Server</a:t>
                      </a:r>
                      <a:r>
                        <a:rPr lang="en-US" altLang="ko-KR" sz="1400" b="1" i="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&amp; DB</a:t>
                      </a:r>
                      <a:endParaRPr lang="ko-KR" altLang="en-US" sz="1400" b="1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하나의 서버가 모든 트래픽을 처리하기 때문에 과부하의 발생 가능성</a:t>
                      </a:r>
                      <a:r>
                        <a:rPr lang="ko-KR" altLang="en-US" sz="1200" b="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 있음</a:t>
                      </a:r>
                      <a:endParaRPr lang="en-US" altLang="ko-KR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6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DB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장애 대처가 불가능함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(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백업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DB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필요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6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오라클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DB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의 라이선스 비용 부담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347750"/>
                  </a:ext>
                </a:extLst>
              </a:tr>
              <a:tr h="671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Storage</a:t>
                      </a:r>
                      <a:endParaRPr lang="ko-KR" altLang="en-US" sz="1400" b="1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JS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라이브러리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사진 등의 파일이 로컬에 저장되어 있어 접근성이 낮음</a:t>
                      </a:r>
                      <a:endParaRPr lang="en-US" altLang="ko-KR" sz="1200" b="0" kern="1200" baseline="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961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보안</a:t>
                      </a:r>
                      <a:endParaRPr lang="ko-KR" altLang="en-US" sz="1400" b="1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서버와 </a:t>
                      </a:r>
                      <a:r>
                        <a:rPr lang="en-US" altLang="ko-KR" sz="1200" b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DB</a:t>
                      </a:r>
                      <a:r>
                        <a:rPr lang="ko-KR" altLang="en-US" sz="1200" b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 같은 </a:t>
                      </a:r>
                      <a:r>
                        <a:rPr lang="en-US" altLang="ko-KR" sz="1200" b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Tier</a:t>
                      </a:r>
                      <a:r>
                        <a:rPr lang="en-US" altLang="ko-KR" sz="1200" b="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안에 구성되어 보안에 취약함</a:t>
                      </a:r>
                      <a:endParaRPr lang="en-US" altLang="ko-KR" sz="1200" b="0" kern="1200" baseline="0" dirty="0" smtClean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9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사용자가 파일을 업로드할 때 파일의 악성코드 여부를 필터링하지 않음</a:t>
                      </a:r>
                      <a:endParaRPr lang="ko-KR" altLang="en-US" sz="1200" b="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293843"/>
                  </a:ext>
                </a:extLst>
              </a:tr>
              <a:tr h="5596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기타</a:t>
                      </a:r>
                      <a:endParaRPr lang="ko-KR" altLang="en-US" sz="1400" b="1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메일 서비스는 한 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vender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에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종속되어 있고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발신자 계정이 오프라인 상태일 시 서비스 불가</a:t>
                      </a:r>
                      <a:endParaRPr lang="en-US" altLang="ko-KR" sz="1200" b="0" kern="1200" baseline="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554014"/>
                  </a:ext>
                </a:extLst>
              </a:tr>
            </a:tbl>
          </a:graphicData>
        </a:graphic>
      </p:graphicFrame>
      <p:sp>
        <p:nvSpPr>
          <p:cNvPr id="3" name="Rectangle 52"/>
          <p:cNvSpPr txBox="1">
            <a:spLocks noChangeArrowheads="1"/>
          </p:cNvSpPr>
          <p:nvPr/>
        </p:nvSpPr>
        <p:spPr>
          <a:xfrm>
            <a:off x="139547" y="14042"/>
            <a:ext cx="9454760" cy="39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900" b="1" dirty="0" smtClean="0">
                <a:latin typeface="+mj-ea"/>
              </a:rPr>
              <a:t>2. </a:t>
            </a:r>
            <a:r>
              <a:rPr lang="ko-KR" altLang="en-US" sz="1900" b="1" dirty="0" smtClean="0">
                <a:latin typeface="+mj-ea"/>
              </a:rPr>
              <a:t>기존 시스템 분석</a:t>
            </a:r>
            <a:endParaRPr lang="en-US" altLang="ko-KR" sz="1900" b="1" dirty="0" smtClean="0">
              <a:latin typeface="+mj-ea"/>
            </a:endParaRPr>
          </a:p>
        </p:txBody>
      </p:sp>
      <p:sp>
        <p:nvSpPr>
          <p:cNvPr id="4" name="AutoShape 21"/>
          <p:cNvSpPr>
            <a:spLocks noChangeArrowheads="1"/>
          </p:cNvSpPr>
          <p:nvPr/>
        </p:nvSpPr>
        <p:spPr bwMode="auto">
          <a:xfrm>
            <a:off x="416496" y="683025"/>
            <a:ext cx="1184122" cy="407339"/>
          </a:xfrm>
          <a:prstGeom prst="roundRect">
            <a:avLst>
              <a:gd name="adj" fmla="val 3918"/>
            </a:avLst>
          </a:prstGeom>
          <a:solidFill>
            <a:schemeClr val="tx2"/>
          </a:solidFill>
          <a:ln w="1270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lvl="0" algn="ctr" eaLnBrk="0" fontAlgn="base" latinLnBrk="0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ko-KR" altLang="en-US" sz="1100" b="1" kern="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기존 시스템 문제점</a:t>
            </a:r>
            <a:endParaRPr kumimoji="1" lang="en-US" altLang="ko-KR" sz="11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3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21"/>
          <p:cNvSpPr>
            <a:spLocks noChangeArrowheads="1"/>
          </p:cNvSpPr>
          <p:nvPr/>
        </p:nvSpPr>
        <p:spPr bwMode="auto">
          <a:xfrm>
            <a:off x="204917" y="3468395"/>
            <a:ext cx="9389389" cy="2850079"/>
          </a:xfrm>
          <a:prstGeom prst="roundRect">
            <a:avLst>
              <a:gd name="adj" fmla="val 2397"/>
            </a:avLst>
          </a:pr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204917" y="605358"/>
            <a:ext cx="9389389" cy="2603444"/>
          </a:xfrm>
          <a:prstGeom prst="roundRect">
            <a:avLst>
              <a:gd name="adj" fmla="val 2397"/>
            </a:avLst>
          </a:pr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Rectangle 52"/>
          <p:cNvSpPr txBox="1">
            <a:spLocks noChangeArrowheads="1"/>
          </p:cNvSpPr>
          <p:nvPr/>
        </p:nvSpPr>
        <p:spPr>
          <a:xfrm>
            <a:off x="139547" y="14042"/>
            <a:ext cx="9454760" cy="39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900" b="1" dirty="0" smtClean="0">
                <a:latin typeface="+mj-ea"/>
              </a:rPr>
              <a:t>2. </a:t>
            </a:r>
            <a:r>
              <a:rPr lang="ko-KR" altLang="en-US" sz="1900" b="1" dirty="0" smtClean="0">
                <a:latin typeface="+mj-ea"/>
              </a:rPr>
              <a:t>기존 시스템 분석</a:t>
            </a:r>
            <a:endParaRPr lang="en-US" altLang="ko-KR" sz="1900" b="1" dirty="0" smtClean="0">
              <a:latin typeface="+mj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261655"/>
              </p:ext>
            </p:extLst>
          </p:nvPr>
        </p:nvGraphicFramePr>
        <p:xfrm>
          <a:off x="396924" y="939118"/>
          <a:ext cx="9037005" cy="2210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401">
                  <a:extLst>
                    <a:ext uri="{9D8B030D-6E8A-4147-A177-3AD203B41FA5}">
                      <a16:colId xmlns:a16="http://schemas.microsoft.com/office/drawing/2014/main" val="262953926"/>
                    </a:ext>
                  </a:extLst>
                </a:gridCol>
                <a:gridCol w="1807401">
                  <a:extLst>
                    <a:ext uri="{9D8B030D-6E8A-4147-A177-3AD203B41FA5}">
                      <a16:colId xmlns:a16="http://schemas.microsoft.com/office/drawing/2014/main" val="3735542713"/>
                    </a:ext>
                  </a:extLst>
                </a:gridCol>
                <a:gridCol w="1807401">
                  <a:extLst>
                    <a:ext uri="{9D8B030D-6E8A-4147-A177-3AD203B41FA5}">
                      <a16:colId xmlns:a16="http://schemas.microsoft.com/office/drawing/2014/main" val="3178568161"/>
                    </a:ext>
                  </a:extLst>
                </a:gridCol>
                <a:gridCol w="1807401">
                  <a:extLst>
                    <a:ext uri="{9D8B030D-6E8A-4147-A177-3AD203B41FA5}">
                      <a16:colId xmlns:a16="http://schemas.microsoft.com/office/drawing/2014/main" val="1171145357"/>
                    </a:ext>
                  </a:extLst>
                </a:gridCol>
                <a:gridCol w="1807401">
                  <a:extLst>
                    <a:ext uri="{9D8B030D-6E8A-4147-A177-3AD203B41FA5}">
                      <a16:colId xmlns:a16="http://schemas.microsoft.com/office/drawing/2014/main" val="2482066151"/>
                    </a:ext>
                  </a:extLst>
                </a:gridCol>
              </a:tblGrid>
              <a:tr h="313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n>
                            <a:solidFill>
                              <a:schemeClr val="accent1"/>
                            </a:solidFill>
                          </a:ln>
                        </a:rPr>
                        <a:t>DB</a:t>
                      </a:r>
                      <a:endParaRPr lang="ko-KR" altLang="en-US" sz="14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Oracle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MySQL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PostgreSQL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MSSQL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457391"/>
                  </a:ext>
                </a:extLst>
              </a:tr>
              <a:tr h="313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라이선스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1,720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(MySQL</a:t>
                      </a:r>
                      <a:r>
                        <a:rPr lang="en-US" altLang="ko-KR" sz="1400" baseline="0" dirty="0" smtClean="0"/>
                        <a:t> 5.7)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(PostgreSQL </a:t>
                      </a:r>
                      <a:r>
                        <a:rPr lang="en-US" altLang="ko-KR" sz="1400" baseline="0" dirty="0" smtClean="0"/>
                        <a:t>9.4)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290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(Standard</a:t>
                      </a:r>
                      <a:r>
                        <a:rPr lang="en-US" altLang="ko-KR" sz="1400" baseline="0" dirty="0" smtClean="0"/>
                        <a:t> Edition)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64680"/>
                  </a:ext>
                </a:extLst>
              </a:tr>
              <a:tr h="313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OS </a:t>
                      </a:r>
                      <a:r>
                        <a:rPr lang="ko-KR" altLang="en-US" sz="1400" dirty="0" smtClean="0"/>
                        <a:t>비용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(CentOS 7.2)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(CentOS 7.2)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(Windows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970636"/>
                  </a:ext>
                </a:extLst>
              </a:tr>
              <a:tr h="5478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서버 운영 비용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849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(Bare Metal)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489190"/>
                  </a:ext>
                </a:extLst>
              </a:tr>
              <a:tr h="313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합계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2,570‬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390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63821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137783" y="687180"/>
            <a:ext cx="1296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단위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천원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AutoShape 21"/>
          <p:cNvSpPr>
            <a:spLocks noChangeArrowheads="1"/>
          </p:cNvSpPr>
          <p:nvPr/>
        </p:nvSpPr>
        <p:spPr bwMode="auto">
          <a:xfrm>
            <a:off x="86502" y="490433"/>
            <a:ext cx="1733673" cy="407339"/>
          </a:xfrm>
          <a:prstGeom prst="roundRect">
            <a:avLst>
              <a:gd name="adj" fmla="val 3918"/>
            </a:avLst>
          </a:prstGeom>
          <a:solidFill>
            <a:schemeClr val="tx2"/>
          </a:solidFill>
          <a:ln w="1270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lvl="0" algn="ctr" eaLnBrk="0" fontAlgn="base" latinLnBrk="0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1100" b="1" kern="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NCP DBMS </a:t>
            </a:r>
          </a:p>
          <a:p>
            <a:pPr lvl="0" algn="ctr" eaLnBrk="0" fontAlgn="base" latinLnBrk="0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ko-KR" altLang="en-US" sz="1100" b="1" kern="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가격 비교 분석</a:t>
            </a:r>
            <a:endParaRPr kumimoji="1" lang="en-US" altLang="ko-KR" sz="1100" b="1" kern="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90" y="3573015"/>
            <a:ext cx="8820981" cy="2446395"/>
          </a:xfrm>
          <a:prstGeom prst="rect">
            <a:avLst/>
          </a:prstGeom>
        </p:spPr>
      </p:pic>
      <p:sp>
        <p:nvSpPr>
          <p:cNvPr id="11" name="AutoShape 21"/>
          <p:cNvSpPr>
            <a:spLocks noChangeArrowheads="1"/>
          </p:cNvSpPr>
          <p:nvPr/>
        </p:nvSpPr>
        <p:spPr bwMode="auto">
          <a:xfrm>
            <a:off x="86502" y="3327350"/>
            <a:ext cx="1733673" cy="407339"/>
          </a:xfrm>
          <a:prstGeom prst="roundRect">
            <a:avLst>
              <a:gd name="adj" fmla="val 3918"/>
            </a:avLst>
          </a:prstGeom>
          <a:solidFill>
            <a:schemeClr val="tx2"/>
          </a:solidFill>
          <a:ln w="1270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lvl="0" algn="ctr" eaLnBrk="0" fontAlgn="base" latinLnBrk="0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1100" b="1" kern="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DBMS</a:t>
            </a:r>
            <a:r>
              <a:rPr kumimoji="1" lang="ko-KR" altLang="en-US" sz="1100" b="1" kern="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검색 빈도</a:t>
            </a:r>
            <a:endParaRPr kumimoji="1" lang="en-US" altLang="ko-KR" sz="1100" b="1" kern="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996" y="5885620"/>
            <a:ext cx="4858933" cy="43285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006010" y="2825720"/>
            <a:ext cx="3600400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 smtClean="0">
              <a:solidFill>
                <a:schemeClr val="bg1"/>
              </a:solidFill>
              <a:latin typeface="Whitney-MediumItalic" pitchFamily="2" charset="0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7311832" y="3821698"/>
            <a:ext cx="58915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315647" y="3987486"/>
            <a:ext cx="78416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6609184" y="4653136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11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532163"/>
              </p:ext>
            </p:extLst>
          </p:nvPr>
        </p:nvGraphicFramePr>
        <p:xfrm>
          <a:off x="416496" y="980728"/>
          <a:ext cx="8712970" cy="1224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710">
                  <a:extLst>
                    <a:ext uri="{9D8B030D-6E8A-4147-A177-3AD203B41FA5}">
                      <a16:colId xmlns:a16="http://schemas.microsoft.com/office/drawing/2014/main" val="216974788"/>
                    </a:ext>
                  </a:extLst>
                </a:gridCol>
                <a:gridCol w="1131554">
                  <a:extLst>
                    <a:ext uri="{9D8B030D-6E8A-4147-A177-3AD203B41FA5}">
                      <a16:colId xmlns:a16="http://schemas.microsoft.com/office/drawing/2014/main" val="93705661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860225690"/>
                    </a:ext>
                  </a:extLst>
                </a:gridCol>
                <a:gridCol w="1450448">
                  <a:extLst>
                    <a:ext uri="{9D8B030D-6E8A-4147-A177-3AD203B41FA5}">
                      <a16:colId xmlns:a16="http://schemas.microsoft.com/office/drawing/2014/main" val="1183882364"/>
                    </a:ext>
                  </a:extLst>
                </a:gridCol>
                <a:gridCol w="1244710">
                  <a:extLst>
                    <a:ext uri="{9D8B030D-6E8A-4147-A177-3AD203B41FA5}">
                      <a16:colId xmlns:a16="http://schemas.microsoft.com/office/drawing/2014/main" val="3836678687"/>
                    </a:ext>
                  </a:extLst>
                </a:gridCol>
                <a:gridCol w="1244710">
                  <a:extLst>
                    <a:ext uri="{9D8B030D-6E8A-4147-A177-3AD203B41FA5}">
                      <a16:colId xmlns:a16="http://schemas.microsoft.com/office/drawing/2014/main" val="1351597170"/>
                    </a:ext>
                  </a:extLst>
                </a:gridCol>
                <a:gridCol w="1244710">
                  <a:extLst>
                    <a:ext uri="{9D8B030D-6E8A-4147-A177-3AD203B41FA5}">
                      <a16:colId xmlns:a16="http://schemas.microsoft.com/office/drawing/2014/main" val="4131783440"/>
                    </a:ext>
                  </a:extLst>
                </a:gridCol>
              </a:tblGrid>
              <a:tr h="42840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Server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제공 사양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이용 요금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739445"/>
                  </a:ext>
                </a:extLst>
              </a:tr>
              <a:tr h="36733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vCPU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메모리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디스크</a:t>
                      </a:r>
                      <a:r>
                        <a:rPr lang="en-US" altLang="ko-KR" dirty="0" smtClean="0"/>
                        <a:t>(SSD)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526391"/>
                  </a:ext>
                </a:extLst>
              </a:tr>
              <a:tr h="4284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2GB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50GB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34,000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204,000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959819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290350"/>
              </p:ext>
            </p:extLst>
          </p:nvPr>
        </p:nvGraphicFramePr>
        <p:xfrm>
          <a:off x="416496" y="2492896"/>
          <a:ext cx="6604000" cy="2530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80315030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346391766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1465688287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1006700342"/>
                    </a:ext>
                  </a:extLst>
                </a:gridCol>
              </a:tblGrid>
              <a:tr h="3780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서비스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이용 요금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서비스</a:t>
                      </a:r>
                      <a:r>
                        <a:rPr lang="ko-KR" altLang="en-US" baseline="0" dirty="0" smtClean="0"/>
                        <a:t> 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총 요금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329162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SSL VPN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9,000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18,000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033828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로드밸런서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18,720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37,440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589286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098235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Object Storage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13,300</a:t>
                      </a:r>
                      <a:r>
                        <a:rPr lang="ko-KR" altLang="en-US" dirty="0" smtClean="0"/>
                        <a:t>원</a:t>
                      </a:r>
                      <a:r>
                        <a:rPr lang="en-US" altLang="ko-KR" dirty="0" smtClean="0"/>
                        <a:t>(100GB</a:t>
                      </a:r>
                      <a:r>
                        <a:rPr lang="ko-KR" altLang="en-US" dirty="0" smtClean="0"/>
                        <a:t>단위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500MB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13,000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978941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CDN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135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730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21"/>
          <p:cNvSpPr>
            <a:spLocks noChangeArrowheads="1"/>
          </p:cNvSpPr>
          <p:nvPr/>
        </p:nvSpPr>
        <p:spPr bwMode="auto">
          <a:xfrm>
            <a:off x="172232" y="966171"/>
            <a:ext cx="9389389" cy="4263029"/>
          </a:xfrm>
          <a:prstGeom prst="roundRect">
            <a:avLst>
              <a:gd name="adj" fmla="val 2397"/>
            </a:avLst>
          </a:pr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Rectangle 52"/>
          <p:cNvSpPr txBox="1">
            <a:spLocks noChangeArrowheads="1"/>
          </p:cNvSpPr>
          <p:nvPr/>
        </p:nvSpPr>
        <p:spPr>
          <a:xfrm>
            <a:off x="139547" y="14042"/>
            <a:ext cx="9454760" cy="39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900" b="1" dirty="0" smtClean="0">
                <a:latin typeface="+mj-ea"/>
              </a:rPr>
              <a:t>2. </a:t>
            </a:r>
            <a:r>
              <a:rPr lang="ko-KR" altLang="en-US" sz="1900" b="1" dirty="0" smtClean="0">
                <a:latin typeface="+mj-ea"/>
              </a:rPr>
              <a:t>기존 시스템 분석</a:t>
            </a:r>
            <a:endParaRPr lang="en-US" altLang="ko-KR" sz="1900" b="1" dirty="0" smtClean="0">
              <a:latin typeface="+mj-ea"/>
            </a:endParaRPr>
          </a:p>
        </p:txBody>
      </p:sp>
      <p:sp>
        <p:nvSpPr>
          <p:cNvPr id="3" name="AutoShape 21"/>
          <p:cNvSpPr>
            <a:spLocks noChangeArrowheads="1"/>
          </p:cNvSpPr>
          <p:nvPr/>
        </p:nvSpPr>
        <p:spPr bwMode="auto">
          <a:xfrm>
            <a:off x="116355" y="752901"/>
            <a:ext cx="1907040" cy="407339"/>
          </a:xfrm>
          <a:prstGeom prst="roundRect">
            <a:avLst>
              <a:gd name="adj" fmla="val 3918"/>
            </a:avLst>
          </a:prstGeom>
          <a:solidFill>
            <a:schemeClr val="tx2"/>
          </a:solidFill>
          <a:ln w="1270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lvl="0" algn="ctr" eaLnBrk="0" fontAlgn="base" latinLnBrk="0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1100" b="1" kern="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MySQL vs. PostgreSQL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76" y="1472783"/>
            <a:ext cx="2160240" cy="159617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76" y="3574234"/>
            <a:ext cx="2160240" cy="1181100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3440832" y="3372696"/>
            <a:ext cx="5040560" cy="15841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소규모 서비스에 적합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Oracle </a:t>
            </a:r>
            <a:r>
              <a:rPr lang="ko-KR" altLang="en-US" dirty="0">
                <a:solidFill>
                  <a:schemeClr val="tx1"/>
                </a:solidFill>
              </a:rPr>
              <a:t>제외 점유율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높은 인지도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활성화된 기술 커뮤니티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449216" y="1418723"/>
            <a:ext cx="5040560" cy="15841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대규모 서비스에 적합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상대적으로 낮은 점유율과 인지도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적은 기술문서 및 많은 개발자 교육비용 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808" y="2940648"/>
            <a:ext cx="872716" cy="872716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1280592" y="5497189"/>
            <a:ext cx="936104" cy="432048"/>
          </a:xfrm>
          <a:prstGeom prst="rightArrow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>
              <a:solidFill>
                <a:schemeClr val="bg1"/>
              </a:solidFill>
              <a:latin typeface="Whitney-MediumItalic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62164" y="5528547"/>
            <a:ext cx="6027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Cost, </a:t>
            </a:r>
            <a:r>
              <a:rPr lang="ko-KR" altLang="en-US" b="1" dirty="0" smtClean="0">
                <a:solidFill>
                  <a:srgbClr val="FF0000"/>
                </a:solidFill>
              </a:rPr>
              <a:t>활용도</a:t>
            </a:r>
            <a:r>
              <a:rPr lang="ko-KR" altLang="en-US" dirty="0" smtClean="0"/>
              <a:t> 측면에서 유리한 </a:t>
            </a:r>
            <a:r>
              <a:rPr lang="en-US" altLang="ko-KR" b="1" dirty="0" smtClean="0">
                <a:solidFill>
                  <a:srgbClr val="FF0000"/>
                </a:solidFill>
              </a:rPr>
              <a:t>MySQL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로 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5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wrap="square" rtlCol="0" anchor="ctr">
        <a:noAutofit/>
      </a:bodyPr>
      <a:lstStyle>
        <a:defPPr algn="ctr">
          <a:defRPr sz="1200" b="1" dirty="0" smtClean="0">
            <a:solidFill>
              <a:schemeClr val="bg1"/>
            </a:solidFill>
            <a:latin typeface="Whitney-MediumItalic" pitchFamily="2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4809</TotalTime>
  <Words>899</Words>
  <Application>Microsoft Office PowerPoint</Application>
  <PresentationFormat>A4 용지(210x297mm)</PresentationFormat>
  <Paragraphs>253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Whitney-MediumItalic</vt:lpstr>
      <vt:lpstr>나눔고딕</vt:lpstr>
      <vt:lpstr>나눔스퀘어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</dc:creator>
  <cp:lastModifiedBy>it1258@gsitm.com</cp:lastModifiedBy>
  <cp:revision>433</cp:revision>
  <cp:lastPrinted>2013-04-24T08:57:24Z</cp:lastPrinted>
  <dcterms:created xsi:type="dcterms:W3CDTF">2013-04-17T05:43:14Z</dcterms:created>
  <dcterms:modified xsi:type="dcterms:W3CDTF">2019-07-12T05:32:38Z</dcterms:modified>
</cp:coreProperties>
</file>