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7" r:id="rId2"/>
    <p:sldId id="292" r:id="rId3"/>
    <p:sldId id="302" r:id="rId4"/>
    <p:sldId id="308" r:id="rId5"/>
    <p:sldId id="307" r:id="rId6"/>
    <p:sldId id="312" r:id="rId7"/>
    <p:sldId id="309" r:id="rId8"/>
    <p:sldId id="310" r:id="rId9"/>
    <p:sldId id="301" r:id="rId10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0443A0"/>
    <a:srgbClr val="E5F2F8"/>
    <a:srgbClr val="0080BB"/>
    <a:srgbClr val="58A5E2"/>
    <a:srgbClr val="5683BA"/>
    <a:srgbClr val="6792C5"/>
    <a:srgbClr val="5A89C2"/>
    <a:srgbClr val="638FC5"/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7" autoAdjust="0"/>
    <p:restoredTop sz="94660"/>
  </p:normalViewPr>
  <p:slideViewPr>
    <p:cSldViewPr>
      <p:cViewPr>
        <p:scale>
          <a:sx n="70" d="100"/>
          <a:sy n="70" d="100"/>
        </p:scale>
        <p:origin x="566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30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6431-B932-49EE-A9DB-6BFE2EF5B9D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2D77-855E-44D1-83EF-E5E1EA2C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4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26283" y="6567156"/>
            <a:ext cx="3646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Copyright ⓒ 2015 GS ITM. All rights reserved.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645025"/>
            <a:ext cx="4410489" cy="3212975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0" y="3520058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6" y="6259194"/>
            <a:ext cx="1008111" cy="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57"/>
            <a:ext cx="9906000" cy="386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6"/>
          <p:cNvSpPr>
            <a:spLocks noChangeArrowheads="1"/>
          </p:cNvSpPr>
          <p:nvPr userDrawn="1"/>
        </p:nvSpPr>
        <p:spPr bwMode="auto">
          <a:xfrm>
            <a:off x="4468019" y="6434980"/>
            <a:ext cx="969962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fld id="{DA15268E-868A-4F69-AC6C-13620A560E7E}" type="slidenum">
              <a:rPr lang="en-US" altLang="ko-KR" sz="1000" b="0" baseline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b="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baseline="0" dirty="0" smtClean="0">
                <a:latin typeface="맑은 고딕" pitchFamily="50" charset="-127"/>
                <a:ea typeface="맑은 고딕" pitchFamily="50" charset="-127"/>
              </a:rPr>
              <a:t>/100</a:t>
            </a:r>
            <a:endParaRPr lang="ko-KR" altLang="en-US" sz="1000" b="0" baseline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06506" y="2132857"/>
            <a:ext cx="8790223" cy="115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smtClean="0">
                <a:latin typeface="+mj-ea"/>
              </a:rPr>
              <a:t>회의실 관리 시스템</a:t>
            </a:r>
            <a:r>
              <a:rPr lang="en-US" altLang="ko-KR" sz="3600" b="1" dirty="0">
                <a:latin typeface="+mj-ea"/>
              </a:rPr>
              <a:t> </a:t>
            </a:r>
            <a:r>
              <a:rPr lang="en-US" altLang="ko-KR" sz="3600" b="1" dirty="0" smtClean="0">
                <a:latin typeface="+mj-ea"/>
              </a:rPr>
              <a:t>NCP Migration</a:t>
            </a:r>
            <a:endParaRPr lang="en-US" altLang="ko-KR" sz="3600" b="1" dirty="0">
              <a:latin typeface="+mj-ea"/>
            </a:endParaRPr>
          </a:p>
        </p:txBody>
      </p:sp>
      <p:sp>
        <p:nvSpPr>
          <p:cNvPr id="11" name="Rectangle 52"/>
          <p:cNvSpPr txBox="1">
            <a:spLocks noChangeArrowheads="1"/>
          </p:cNvSpPr>
          <p:nvPr/>
        </p:nvSpPr>
        <p:spPr>
          <a:xfrm>
            <a:off x="544977" y="3645025"/>
            <a:ext cx="6312846" cy="1461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dirty="0" smtClean="0">
                <a:latin typeface="+mj-ea"/>
              </a:rPr>
              <a:t>2019.07.02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1" dirty="0" err="1" smtClean="0">
                <a:latin typeface="+mj-ea"/>
              </a:rPr>
              <a:t>클라우드사업지원파트</a:t>
            </a:r>
            <a:r>
              <a:rPr lang="en-US" altLang="ko-KR" sz="1800" b="1" dirty="0" smtClean="0">
                <a:latin typeface="+mj-ea"/>
              </a:rPr>
              <a:t/>
            </a:r>
            <a:br>
              <a:rPr lang="en-US" altLang="ko-KR" sz="1800" b="1" dirty="0" smtClean="0">
                <a:latin typeface="+mj-ea"/>
              </a:rPr>
            </a:br>
            <a:endParaRPr lang="ko-KR" altLang="en-US" sz="1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77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2"/>
          <p:cNvSpPr txBox="1">
            <a:spLocks noChangeArrowheads="1"/>
          </p:cNvSpPr>
          <p:nvPr/>
        </p:nvSpPr>
        <p:spPr>
          <a:xfrm>
            <a:off x="2144688" y="1124745"/>
            <a:ext cx="5655078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j-ea"/>
              </a:rPr>
              <a:t>목  차</a:t>
            </a:r>
            <a:endParaRPr lang="ko-KR" altLang="en-US" sz="2800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44688" y="1916832"/>
            <a:ext cx="565507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872062" y="2223604"/>
            <a:ext cx="4265181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52"/>
          <p:cNvSpPr txBox="1">
            <a:spLocks noChangeArrowheads="1"/>
          </p:cNvSpPr>
          <p:nvPr/>
        </p:nvSpPr>
        <p:spPr>
          <a:xfrm>
            <a:off x="3025947" y="2071694"/>
            <a:ext cx="3088445" cy="2565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solidFill>
                  <a:schemeClr val="bg1"/>
                </a:solidFill>
                <a:latin typeface="+mj-ea"/>
              </a:rPr>
              <a:t>프로젝트 개요</a:t>
            </a:r>
            <a:endParaRPr lang="en-US" altLang="ko-KR" sz="1900" b="1" dirty="0" smtClean="0">
              <a:solidFill>
                <a:schemeClr val="bg1"/>
              </a:solidFill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en-US" altLang="ko-KR" sz="1900" b="1" dirty="0" smtClean="0">
                <a:latin typeface="+mj-ea"/>
              </a:rPr>
              <a:t>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추진 조직 및 일정</a:t>
            </a:r>
            <a:endParaRPr lang="en-US" altLang="ko-KR" sz="1900" b="1" dirty="0">
              <a:latin typeface="+mj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1900" b="1" dirty="0" smtClean="0">
                <a:latin typeface="+mj-ea"/>
              </a:rPr>
              <a:t>별첨</a:t>
            </a:r>
            <a:r>
              <a:rPr lang="en-US" altLang="ko-KR" sz="1900" b="1" dirty="0" smtClean="0">
                <a:latin typeface="+mj-ea"/>
              </a:rPr>
              <a:t>1. </a:t>
            </a:r>
            <a:r>
              <a:rPr lang="ko-KR" altLang="en-US" sz="1900" b="1" dirty="0" smtClean="0">
                <a:latin typeface="+mj-ea"/>
              </a:rPr>
              <a:t>인력 투입 계획</a:t>
            </a:r>
            <a:endParaRPr lang="en-US" altLang="ko-KR" sz="1900" b="1" dirty="0" smtClean="0">
              <a:latin typeface="+mj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1900" b="1" dirty="0" smtClean="0">
                <a:latin typeface="+mj-ea"/>
              </a:rPr>
              <a:t>별첨</a:t>
            </a:r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산출물 목록</a:t>
            </a:r>
            <a:endParaRPr lang="en-US" altLang="ko-KR" sz="1900" b="1" dirty="0" smtClean="0"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1. </a:t>
            </a:r>
            <a:r>
              <a:rPr lang="ko-KR" altLang="en-US" sz="1900" b="1" dirty="0" smtClean="0">
                <a:latin typeface="+mj-ea"/>
              </a:rPr>
              <a:t>프로젝트 개요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88504" y="1183663"/>
            <a:ext cx="1440160" cy="759916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프로젝트 명</a:t>
            </a:r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4" y="2262733"/>
            <a:ext cx="1440160" cy="759916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프로젝트 목표</a:t>
            </a:r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3341804"/>
            <a:ext cx="1440160" cy="1079461"/>
          </a:xfrm>
          <a:prstGeom prst="roundRect">
            <a:avLst/>
          </a:prstGeom>
          <a:solidFill>
            <a:srgbClr val="3760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수행 범위</a:t>
            </a:r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8504" y="4660534"/>
            <a:ext cx="1440160" cy="759916"/>
          </a:xfrm>
          <a:prstGeom prst="roundRect">
            <a:avLst/>
          </a:prstGeom>
          <a:solidFill>
            <a:srgbClr val="3760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수행 기간</a:t>
            </a:r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6736" y="1183663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Whitney-MediumItalic" pitchFamily="2" charset="0"/>
              </a:rPr>
              <a:t>회의실 관리 시스템의 </a:t>
            </a:r>
            <a:r>
              <a:rPr lang="en-US" altLang="ko-KR" sz="1200" b="1" dirty="0" smtClean="0">
                <a:latin typeface="Whitney-MediumItalic" pitchFamily="2" charset="0"/>
              </a:rPr>
              <a:t>NCP migration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6736" y="2262733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err="1" smtClean="0">
                <a:latin typeface="Whitney-MediumItalic" pitchFamily="2" charset="0"/>
              </a:rPr>
              <a:t>고가용성</a:t>
            </a:r>
            <a:r>
              <a:rPr lang="ko-KR" altLang="en-US" sz="1200" b="1" dirty="0" smtClean="0">
                <a:latin typeface="Whitney-MediumItalic" pitchFamily="2" charset="0"/>
              </a:rPr>
              <a:t> 및 확장성을 </a:t>
            </a:r>
            <a:r>
              <a:rPr lang="ko-KR" altLang="en-US" sz="1200" b="1" dirty="0">
                <a:latin typeface="Whitney-MediumItalic" pitchFamily="2" charset="0"/>
              </a:rPr>
              <a:t>만족하기 위한 </a:t>
            </a:r>
            <a:r>
              <a:rPr lang="en-US" altLang="ko-KR" sz="1200" b="1" dirty="0">
                <a:latin typeface="Whitney-MediumItalic" pitchFamily="2" charset="0"/>
              </a:rPr>
              <a:t>Public Cloud</a:t>
            </a:r>
            <a:r>
              <a:rPr lang="ko-KR" altLang="en-US" sz="1200" b="1" dirty="0" smtClean="0">
                <a:latin typeface="Whitney-MediumItalic" pitchFamily="2" charset="0"/>
              </a:rPr>
              <a:t>로 </a:t>
            </a:r>
            <a:r>
              <a:rPr lang="ko-KR" altLang="en-US" sz="1200" b="1" dirty="0">
                <a:latin typeface="Whitney-MediumItalic" pitchFamily="2" charset="0"/>
              </a:rPr>
              <a:t>시스템 </a:t>
            </a:r>
            <a:r>
              <a:rPr lang="en-US" altLang="ko-KR" sz="1200" b="1" dirty="0">
                <a:latin typeface="Whitney-MediumItalic" pitchFamily="2" charset="0"/>
              </a:rPr>
              <a:t>migration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76736" y="3341803"/>
            <a:ext cx="6552728" cy="107946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Whitney-MediumItalic" pitchFamily="2" charset="0"/>
              </a:rPr>
              <a:t>1) </a:t>
            </a:r>
            <a:r>
              <a:rPr lang="ko-KR" altLang="en-US" sz="1200" b="1" dirty="0" smtClean="0">
                <a:latin typeface="Whitney-MediumItalic" pitchFamily="2" charset="0"/>
              </a:rPr>
              <a:t>회의실 관리 시스템을 </a:t>
            </a:r>
            <a:r>
              <a:rPr lang="ko-KR" altLang="en-US" sz="1200" b="1" dirty="0" err="1" smtClean="0">
                <a:latin typeface="Whitney-MediumItalic" pitchFamily="2" charset="0"/>
              </a:rPr>
              <a:t>퍼블릭</a:t>
            </a:r>
            <a:r>
              <a:rPr lang="ko-KR" altLang="en-US" sz="1200" b="1" dirty="0" smtClean="0">
                <a:latin typeface="Whitney-MediumItalic" pitchFamily="2" charset="0"/>
              </a:rPr>
              <a:t> </a:t>
            </a:r>
            <a:r>
              <a:rPr lang="ko-KR" altLang="en-US" sz="1200" b="1" dirty="0" err="1" smtClean="0">
                <a:latin typeface="Whitney-MediumItalic" pitchFamily="2" charset="0"/>
              </a:rPr>
              <a:t>클라우드로</a:t>
            </a:r>
            <a:r>
              <a:rPr lang="ko-KR" altLang="en-US" sz="1200" b="1" dirty="0" smtClean="0">
                <a:latin typeface="Whitney-MediumItalic" pitchFamily="2" charset="0"/>
              </a:rPr>
              <a:t> </a:t>
            </a:r>
            <a:r>
              <a:rPr lang="en-US" altLang="ko-KR" sz="1200" b="1" dirty="0" smtClean="0">
                <a:latin typeface="Whitney-MediumItalic" pitchFamily="2" charset="0"/>
              </a:rPr>
              <a:t>migration</a:t>
            </a:r>
            <a:r>
              <a:rPr lang="ko-KR" altLang="en-US" sz="1200" b="1" dirty="0" smtClean="0">
                <a:latin typeface="Whitney-MediumItalic" pitchFamily="2" charset="0"/>
              </a:rPr>
              <a:t>하여 서비스해야 한다</a:t>
            </a:r>
            <a:r>
              <a:rPr lang="en-US" altLang="ko-KR" sz="1200" b="1" dirty="0" smtClean="0">
                <a:latin typeface="Whitney-MediumItalic" pitchFamily="2" charset="0"/>
              </a:rPr>
              <a:t>.</a:t>
            </a:r>
            <a:endParaRPr lang="ko-KR" altLang="en-US" sz="1200" b="1" dirty="0">
              <a:latin typeface="Whitney-MediumItalic" pitchFamily="2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76736" y="4660534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Whitney-MediumItalic" pitchFamily="2" charset="0"/>
              </a:rPr>
              <a:t>2019</a:t>
            </a:r>
            <a:r>
              <a:rPr lang="ko-KR" altLang="en-US" sz="1200" b="1" dirty="0">
                <a:latin typeface="Whitney-MediumItalic" pitchFamily="2" charset="0"/>
              </a:rPr>
              <a:t>년 </a:t>
            </a:r>
            <a:r>
              <a:rPr lang="en-US" altLang="ko-KR" sz="1200" b="1" dirty="0">
                <a:latin typeface="Whitney-MediumItalic" pitchFamily="2" charset="0"/>
              </a:rPr>
              <a:t>07</a:t>
            </a:r>
            <a:r>
              <a:rPr lang="ko-KR" altLang="en-US" sz="1200" b="1" dirty="0">
                <a:latin typeface="Whitney-MediumItalic" pitchFamily="2" charset="0"/>
              </a:rPr>
              <a:t>월 </a:t>
            </a:r>
            <a:r>
              <a:rPr lang="en-US" altLang="ko-KR" sz="1200" b="1" dirty="0">
                <a:latin typeface="Whitney-MediumItalic" pitchFamily="2" charset="0"/>
              </a:rPr>
              <a:t>08</a:t>
            </a:r>
            <a:r>
              <a:rPr lang="ko-KR" altLang="en-US" sz="1200" b="1" dirty="0">
                <a:latin typeface="Whitney-MediumItalic" pitchFamily="2" charset="0"/>
              </a:rPr>
              <a:t>일 </a:t>
            </a:r>
            <a:r>
              <a:rPr lang="en-US" altLang="ko-KR" sz="1200" b="1" dirty="0">
                <a:latin typeface="Whitney-MediumItalic" pitchFamily="2" charset="0"/>
              </a:rPr>
              <a:t>~ 2019</a:t>
            </a:r>
            <a:r>
              <a:rPr lang="ko-KR" altLang="en-US" sz="1200" b="1" dirty="0">
                <a:latin typeface="Whitney-MediumItalic" pitchFamily="2" charset="0"/>
              </a:rPr>
              <a:t>년 </a:t>
            </a:r>
            <a:r>
              <a:rPr lang="en-US" altLang="ko-KR" sz="1200" b="1" dirty="0">
                <a:latin typeface="Whitney-MediumItalic" pitchFamily="2" charset="0"/>
              </a:rPr>
              <a:t>07</a:t>
            </a:r>
            <a:r>
              <a:rPr lang="ko-KR" altLang="en-US" sz="1200" b="1" dirty="0">
                <a:latin typeface="Whitney-MediumItalic" pitchFamily="2" charset="0"/>
              </a:rPr>
              <a:t>월 </a:t>
            </a:r>
            <a:r>
              <a:rPr lang="en-US" altLang="ko-KR" sz="1200" b="1" dirty="0">
                <a:latin typeface="Whitney-MediumItalic" pitchFamily="2" charset="0"/>
              </a:rPr>
              <a:t>31</a:t>
            </a:r>
            <a:r>
              <a:rPr lang="ko-KR" altLang="en-US" sz="1200" b="1" dirty="0">
                <a:latin typeface="Whitney-MediumItalic" pitchFamily="2" charset="0"/>
              </a:rPr>
              <a:t>일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1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880992" y="1844824"/>
            <a:ext cx="4122185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883509" y="3677037"/>
            <a:ext cx="4119668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61326" y="3684993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61326" y="1852780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막힌 원호 5"/>
          <p:cNvSpPr/>
          <p:nvPr/>
        </p:nvSpPr>
        <p:spPr>
          <a:xfrm rot="10800000">
            <a:off x="3454580" y="2249097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막힌 원호 6"/>
          <p:cNvSpPr/>
          <p:nvPr/>
        </p:nvSpPr>
        <p:spPr>
          <a:xfrm rot="16200000">
            <a:off x="3454580" y="2258543"/>
            <a:ext cx="2857858" cy="2857858"/>
          </a:xfrm>
          <a:prstGeom prst="blockArc">
            <a:avLst>
              <a:gd name="adj1" fmla="val 10800956"/>
              <a:gd name="adj2" fmla="val 15206094"/>
              <a:gd name="adj3" fmla="val 10485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막힌 원호 7"/>
          <p:cNvSpPr/>
          <p:nvPr/>
        </p:nvSpPr>
        <p:spPr>
          <a:xfrm>
            <a:off x="3449546" y="2242632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막힌 원호 8"/>
          <p:cNvSpPr/>
          <p:nvPr/>
        </p:nvSpPr>
        <p:spPr>
          <a:xfrm rot="5400000">
            <a:off x="3452064" y="2242632"/>
            <a:ext cx="2857858" cy="2857858"/>
          </a:xfrm>
          <a:prstGeom prst="blockArc">
            <a:avLst>
              <a:gd name="adj1" fmla="val 10800956"/>
              <a:gd name="adj2" fmla="val 14416502"/>
              <a:gd name="adj3" fmla="val 10868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9441" y="2262354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정보 제공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9441" y="4638618"/>
            <a:ext cx="1402948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비품 정보 제공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4745" y="2262354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4745" y="4674622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비품 관리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03686" y="2946778"/>
            <a:ext cx="4122185" cy="13218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113" y="2951048"/>
            <a:ext cx="4122185" cy="13175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20813" y="2730250"/>
            <a:ext cx="1925395" cy="19253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예약관리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8221" y="3465004"/>
            <a:ext cx="1826141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제공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47938" y="3320988"/>
            <a:ext cx="1165704" cy="58477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이력 관리</a:t>
            </a:r>
          </a:p>
        </p:txBody>
      </p:sp>
      <p:sp>
        <p:nvSpPr>
          <p:cNvPr id="19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2</a:t>
            </a:r>
            <a:r>
              <a:rPr lang="en-US" altLang="ko-KR" sz="1900" b="1" dirty="0" smtClean="0">
                <a:latin typeface="+mj-ea"/>
              </a:rPr>
              <a:t>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315" y="669992"/>
            <a:ext cx="95410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MBMS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현재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체계화된 시스템의 부재로 인한 회의실 및 비품 관리의 어려움을 해결하여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사용과 관련하여  임직원의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업무효율성을 증대하고 있습니다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31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88504" y="1268760"/>
            <a:ext cx="4932548" cy="4248472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 Box 119"/>
          <p:cNvSpPr txBox="1">
            <a:spLocks noChangeArrowheads="1"/>
          </p:cNvSpPr>
          <p:nvPr/>
        </p:nvSpPr>
        <p:spPr bwMode="auto">
          <a:xfrm>
            <a:off x="739015" y="2358210"/>
            <a:ext cx="485307" cy="11349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ctr" fontAlgn="ctr">
              <a:spcAft>
                <a:spcPct val="0"/>
              </a:spcAft>
              <a:defRPr sz="14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접속</a:t>
            </a: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&amp;</a:t>
            </a:r>
          </a:p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300100" y="1133020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As-Is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</a:t>
            </a:r>
            <a:r>
              <a:rPr kumimoji="1"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구성도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219399" y="2357012"/>
            <a:ext cx="3945146" cy="1136126"/>
          </a:xfrm>
          <a:prstGeom prst="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5473" y="1972992"/>
            <a:ext cx="863925" cy="153888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 사용자</a:t>
            </a:r>
          </a:p>
        </p:txBody>
      </p:sp>
      <p:pic>
        <p:nvPicPr>
          <p:cNvPr id="7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8678" y="2638643"/>
            <a:ext cx="348942" cy="455399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620795" y="3182009"/>
            <a:ext cx="564163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내부망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3" descr="C:\Users\bluesocks\Downloads\1376491620_compu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48" y="1469754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094691" y="4591339"/>
            <a:ext cx="1420168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예약 관리 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9659" y="2659344"/>
            <a:ext cx="348942" cy="455399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551143" y="3182489"/>
            <a:ext cx="980944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관리 </a:t>
            </a:r>
            <a:r>
              <a:rPr kumimoji="1"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Picture 147" descr="GPM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73" y="4011666"/>
            <a:ext cx="759806" cy="43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130" y="1412776"/>
            <a:ext cx="251554" cy="4843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92" y="2362955"/>
            <a:ext cx="936104" cy="9361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15" y="2407201"/>
            <a:ext cx="1035748" cy="10357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72" y="4799466"/>
            <a:ext cx="705686" cy="6115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90" y="4826217"/>
            <a:ext cx="584843" cy="5848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31" y="4691296"/>
            <a:ext cx="849643" cy="84964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1999911" y="2205445"/>
            <a:ext cx="850618" cy="333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999911" y="3355288"/>
            <a:ext cx="850618" cy="6085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038934" y="3368772"/>
            <a:ext cx="1002681" cy="58267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5812173" y="1341139"/>
            <a:ext cx="3600400" cy="4176093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5658757" y="1137470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개발 환경</a:t>
            </a:r>
            <a:endParaRPr kumimoji="1" lang="ko-KR" altLang="en-US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41926"/>
              </p:ext>
            </p:extLst>
          </p:nvPr>
        </p:nvGraphicFramePr>
        <p:xfrm>
          <a:off x="5985773" y="1696108"/>
          <a:ext cx="3282784" cy="3553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24">
                  <a:extLst>
                    <a:ext uri="{9D8B030D-6E8A-4147-A177-3AD203B41FA5}">
                      <a16:colId xmlns:a16="http://schemas.microsoft.com/office/drawing/2014/main" val="3676906385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320756456"/>
                    </a:ext>
                  </a:extLst>
                </a:gridCol>
              </a:tblGrid>
              <a:tr h="311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세부내역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89295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WEB SERVER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Apache-Tomcat 8.5.39</a:t>
                      </a:r>
                    </a:p>
                    <a:p>
                      <a:pPr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전세계적으로 최대의 마켓 </a:t>
                      </a:r>
                      <a:r>
                        <a:rPr lang="ko-KR" altLang="en-US" sz="900" dirty="0" err="1"/>
                        <a:t>쉐어</a:t>
                      </a:r>
                      <a:r>
                        <a:rPr lang="ko-KR" altLang="en-US" sz="900" dirty="0"/>
                        <a:t> 점유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6330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형상관리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GitHub 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41531"/>
                  </a:ext>
                </a:extLst>
              </a:tr>
              <a:tr h="595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FrameWork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 err="1">
                          <a:effectLst/>
                        </a:rPr>
                        <a:t>myBATIS</a:t>
                      </a:r>
                      <a:r>
                        <a:rPr lang="en-US" altLang="ko-KR" sz="900" kern="1200" dirty="0">
                          <a:effectLst/>
                        </a:rPr>
                        <a:t> 3.5.0</a:t>
                      </a:r>
                      <a:endParaRPr lang="ko-KR" altLang="ko-KR" sz="900" kern="1200" dirty="0">
                        <a:effectLst/>
                      </a:endParaRPr>
                    </a:p>
                    <a:p>
                      <a:pPr latinLnBrk="1"/>
                      <a:endParaRPr lang="en-US" altLang="ko-KR" sz="900" kern="1200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900" kern="1200" dirty="0">
                          <a:effectLst/>
                        </a:rPr>
                        <a:t>Spring 5.1.5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50732"/>
                  </a:ext>
                </a:extLst>
              </a:tr>
              <a:tr h="64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DBMS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Oracle Database 11g</a:t>
                      </a:r>
                    </a:p>
                    <a:p>
                      <a:pPr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다중 동시 사용자 지원 복잡한 트랜잭션 지원 초대형 데이터 베이스 지원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22745"/>
                  </a:ext>
                </a:extLst>
              </a:tr>
              <a:tr h="378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OS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Windows</a:t>
                      </a:r>
                      <a:r>
                        <a:rPr lang="en-US" altLang="ko-KR" sz="900" baseline="0" dirty="0"/>
                        <a:t> 10</a:t>
                      </a:r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36648"/>
                  </a:ext>
                </a:extLst>
              </a:tr>
              <a:tr h="597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Tool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STS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Eclipse</a:t>
                      </a:r>
                      <a:endParaRPr lang="en-US" altLang="ko-KR" sz="900" baseline="0" dirty="0"/>
                    </a:p>
                    <a:p>
                      <a:pPr latinLnBrk="1"/>
                      <a:r>
                        <a:rPr lang="en-US" altLang="ko-KR" sz="900" baseline="0" dirty="0" err="1" smtClean="0"/>
                        <a:t>Sql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/>
                        <a:t>Developer</a:t>
                      </a:r>
                    </a:p>
                    <a:p>
                      <a:pPr latinLnBrk="1"/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9753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23900" y="1621159"/>
            <a:ext cx="3344657" cy="3801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1200" b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1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42269"/>
              </p:ext>
            </p:extLst>
          </p:nvPr>
        </p:nvGraphicFramePr>
        <p:xfrm>
          <a:off x="416496" y="1232757"/>
          <a:ext cx="9001000" cy="493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문제점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1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Server</a:t>
                      </a:r>
                      <a:r>
                        <a:rPr lang="en-US" altLang="ko-KR" sz="1400" b="1" i="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DB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서버와 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같은 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Tier</a:t>
                      </a:r>
                      <a:r>
                        <a:rPr lang="en-US" altLang="ko-KR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안에 구성되어 보안에 취약함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서버가 웹 서비스와 보안 정책 모두 수행하기 때문에 과부하의 발생 가능성을 지님</a:t>
                      </a: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장애 발생시 대처가 불가능함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백업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필요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클라우드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환경에서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Oracle 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낮은 호환성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47750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Storage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JS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라이브러리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사진 등의 파일이 로컬에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저장되어있어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접근속도가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클라우드에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상대적으로 느림</a:t>
                      </a:r>
                      <a:endParaRPr lang="en-US" altLang="ko-KR" sz="12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보안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사용자가 파일을 업로드할 때 파일의 악성코드 여부를 필터링하지 않음</a:t>
                      </a:r>
                      <a:endParaRPr lang="en-US" altLang="ko-KR" sz="1200" b="0" kern="1200" baseline="0" dirty="0" smtClean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사용자가 회의실 예약 시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입력하는 정보가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외부망에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그대로 노출될 가능성이 있음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(VPN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필요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93843"/>
                  </a:ext>
                </a:extLst>
              </a:tr>
              <a:tr h="55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메일 서비스는 한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vender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한정되어 있고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발신자 계정이 오프라인 상태일 시 서비스를 제공할 수 없음</a:t>
                      </a:r>
                      <a:endParaRPr lang="en-US" altLang="ko-KR" sz="12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54014"/>
                  </a:ext>
                </a:extLst>
              </a:tr>
            </a:tbl>
          </a:graphicData>
        </a:graphic>
      </p:graphicFrame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416496" y="683025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기존 시스템 문제점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3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204917" y="3468395"/>
            <a:ext cx="9389389" cy="2850079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204917" y="791576"/>
            <a:ext cx="9389389" cy="2417225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28056"/>
              </p:ext>
            </p:extLst>
          </p:nvPr>
        </p:nvGraphicFramePr>
        <p:xfrm>
          <a:off x="380493" y="1124744"/>
          <a:ext cx="9037005" cy="180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01">
                  <a:extLst>
                    <a:ext uri="{9D8B030D-6E8A-4147-A177-3AD203B41FA5}">
                      <a16:colId xmlns:a16="http://schemas.microsoft.com/office/drawing/2014/main" val="262953926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3735542713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3178568161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1171145357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2482066151"/>
                    </a:ext>
                  </a:extLst>
                </a:gridCol>
              </a:tblGrid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/>
                            </a:solidFill>
                          </a:ln>
                        </a:rPr>
                        <a:t>DB</a:t>
                      </a:r>
                      <a:endParaRPr lang="ko-KR" altLang="en-US" sz="14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Oracle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MySQL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PostgreSQL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MSSQL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57391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라이선스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1,720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64680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OS </a:t>
                      </a:r>
                      <a:r>
                        <a:rPr lang="ko-KR" altLang="en-US" sz="1400" dirty="0" smtClean="0"/>
                        <a:t>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70636"/>
                  </a:ext>
                </a:extLst>
              </a:tr>
              <a:tr h="54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 운영 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849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(Bare Metal)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89190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2,570‬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382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98160" y="2931802"/>
            <a:ext cx="129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86502" y="605357"/>
            <a:ext cx="1733673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NCP DBMS 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가격 비교 분석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0" y="3573015"/>
            <a:ext cx="8820981" cy="2446395"/>
          </a:xfrm>
          <a:prstGeom prst="rect">
            <a:avLst/>
          </a:prstGeom>
        </p:spPr>
      </p:pic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86502" y="3327350"/>
            <a:ext cx="1733673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DBMS</a:t>
            </a: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검색 빈도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96" y="5885620"/>
            <a:ext cx="4858933" cy="4328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995124" y="2575790"/>
            <a:ext cx="360040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311832" y="3821698"/>
            <a:ext cx="5891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315647" y="3987486"/>
            <a:ext cx="7841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6609184" y="4653136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72232" y="966171"/>
            <a:ext cx="9389389" cy="4983109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116355" y="752901"/>
            <a:ext cx="1907040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MySQL vs. PostgreSQL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" y="1619236"/>
            <a:ext cx="2160240" cy="15961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" y="4026582"/>
            <a:ext cx="2160240" cy="11811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40832" y="3825044"/>
            <a:ext cx="50405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소규모 서비스에 적합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Oracle </a:t>
            </a:r>
            <a:r>
              <a:rPr lang="ko-KR" altLang="en-US" dirty="0">
                <a:solidFill>
                  <a:schemeClr val="tx1"/>
                </a:solidFill>
              </a:rPr>
              <a:t>제외 점유율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높은 인지도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활성화된 기술 커뮤니티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49216" y="1565176"/>
            <a:ext cx="50405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대규모 서비스에 적합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상대적으로 낮은 점유율과 인지도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적은 기술문서 및 많은 개발자 교육비용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3392996"/>
            <a:ext cx="872716" cy="8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1"/>
          <p:cNvSpPr>
            <a:spLocks noChangeArrowheads="1"/>
          </p:cNvSpPr>
          <p:nvPr/>
        </p:nvSpPr>
        <p:spPr bwMode="auto">
          <a:xfrm>
            <a:off x="5689218" y="797693"/>
            <a:ext cx="4001826" cy="5359335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3</a:t>
            </a:r>
            <a:r>
              <a:rPr lang="en-US" altLang="ko-KR" sz="1900" b="1" dirty="0" smtClean="0">
                <a:latin typeface="+mj-ea"/>
              </a:rPr>
              <a:t>. </a:t>
            </a:r>
            <a:r>
              <a:rPr lang="en-US" altLang="ko-KR" sz="1900" b="1" dirty="0" smtClean="0">
                <a:latin typeface="+mj-ea"/>
              </a:rPr>
              <a:t>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221417" y="756428"/>
            <a:ext cx="5256584" cy="5400600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39547" y="577753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To-Be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</a:t>
            </a:r>
            <a:r>
              <a:rPr kumimoji="1"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구성도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1" y="1280571"/>
            <a:ext cx="4825193" cy="4641497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5884635" y="1194225"/>
            <a:ext cx="902811" cy="1087796"/>
            <a:chOff x="5884635" y="1194225"/>
            <a:chExt cx="902811" cy="1087796"/>
          </a:xfrm>
        </p:grpSpPr>
        <p:sp>
          <p:nvSpPr>
            <p:cNvPr id="21" name="TextBox 20"/>
            <p:cNvSpPr txBox="1"/>
            <p:nvPr/>
          </p:nvSpPr>
          <p:spPr>
            <a:xfrm>
              <a:off x="5884635" y="197424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0443A0"/>
                  </a:solidFill>
                </a:rPr>
                <a:t>고가용성</a:t>
              </a:r>
              <a:endParaRPr lang="ko-KR" altLang="en-US" sz="1400" b="1" dirty="0">
                <a:solidFill>
                  <a:srgbClr val="0443A0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475" y="1194225"/>
              <a:ext cx="760516" cy="762946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5884327" y="2473264"/>
            <a:ext cx="902811" cy="1131272"/>
            <a:chOff x="5900698" y="2562128"/>
            <a:chExt cx="902811" cy="1131272"/>
          </a:xfrm>
        </p:grpSpPr>
        <p:sp>
          <p:nvSpPr>
            <p:cNvPr id="22" name="TextBox 21"/>
            <p:cNvSpPr txBox="1"/>
            <p:nvPr/>
          </p:nvSpPr>
          <p:spPr>
            <a:xfrm>
              <a:off x="5900698" y="33856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0443A0"/>
                  </a:solidFill>
                </a:rPr>
                <a:t>내결함성</a:t>
              </a:r>
              <a:endParaRPr lang="ko-KR" altLang="en-US" sz="1400" b="1" dirty="0">
                <a:solidFill>
                  <a:srgbClr val="0443A0"/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5475" y="2562128"/>
              <a:ext cx="785299" cy="804298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5899356" y="3792804"/>
            <a:ext cx="881837" cy="1068118"/>
            <a:chOff x="5941575" y="3884329"/>
            <a:chExt cx="881837" cy="1068118"/>
          </a:xfrm>
        </p:grpSpPr>
        <p:sp>
          <p:nvSpPr>
            <p:cNvPr id="23" name="TextBox 22"/>
            <p:cNvSpPr txBox="1"/>
            <p:nvPr/>
          </p:nvSpPr>
          <p:spPr>
            <a:xfrm>
              <a:off x="6020855" y="464467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443A0"/>
                  </a:solidFill>
                </a:rPr>
                <a:t>접근성</a:t>
              </a:r>
              <a:endParaRPr lang="ko-KR" altLang="en-US" sz="1400" b="1" dirty="0">
                <a:solidFill>
                  <a:srgbClr val="0443A0"/>
                </a:solidFill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1575" y="3884329"/>
              <a:ext cx="881837" cy="763180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5992668" y="5030929"/>
            <a:ext cx="725637" cy="1060375"/>
            <a:chOff x="5969020" y="4993681"/>
            <a:chExt cx="725637" cy="1060375"/>
          </a:xfrm>
        </p:grpSpPr>
        <p:sp>
          <p:nvSpPr>
            <p:cNvPr id="24" name="TextBox 23"/>
            <p:cNvSpPr txBox="1"/>
            <p:nvPr/>
          </p:nvSpPr>
          <p:spPr>
            <a:xfrm>
              <a:off x="6047577" y="574627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443A0"/>
                  </a:solidFill>
                </a:rPr>
                <a:t>보안</a:t>
              </a:r>
              <a:endParaRPr lang="ko-KR" altLang="en-US" sz="1400" b="1" dirty="0">
                <a:solidFill>
                  <a:srgbClr val="0443A0"/>
                </a:solidFill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9020" y="4993681"/>
              <a:ext cx="725637" cy="749576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6897882" y="126448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로드밸런서를</a:t>
            </a:r>
            <a:r>
              <a:rPr lang="ko-KR" altLang="en-US" sz="1200" dirty="0" smtClean="0"/>
              <a:t> 통한 트래픽 분산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Auto Scaling</a:t>
            </a:r>
            <a:r>
              <a:rPr lang="ko-KR" altLang="en-US" sz="1200" dirty="0" smtClean="0"/>
              <a:t>을 통한 효율적인 서버 관리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97882" y="2562267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두 개의 </a:t>
            </a:r>
            <a:r>
              <a:rPr lang="en-US" altLang="ko-KR" sz="1200" dirty="0" smtClean="0"/>
              <a:t>Zone</a:t>
            </a:r>
            <a:r>
              <a:rPr lang="ko-KR" altLang="en-US" sz="1200" dirty="0" smtClean="0"/>
              <a:t>에 같은 환경을 구성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Master/Slave DB</a:t>
            </a:r>
            <a:r>
              <a:rPr lang="ko-KR" altLang="en-US" sz="1200" dirty="0" smtClean="0"/>
              <a:t>를 활용하여 </a:t>
            </a:r>
            <a:r>
              <a:rPr lang="en-US" altLang="ko-KR" sz="1200" dirty="0" smtClean="0"/>
              <a:t>Zone </a:t>
            </a:r>
            <a:r>
              <a:rPr lang="ko-KR" altLang="en-US" sz="1200" dirty="0" smtClean="0"/>
              <a:t>수준의 </a:t>
            </a:r>
            <a:r>
              <a:rPr lang="en-US" altLang="ko-KR" sz="1200" dirty="0" smtClean="0"/>
              <a:t>DR </a:t>
            </a:r>
            <a:r>
              <a:rPr lang="ko-KR" altLang="en-US" sz="1200" dirty="0" smtClean="0"/>
              <a:t>구성</a:t>
            </a:r>
            <a:endParaRPr lang="en-US" altLang="ko-KR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897882" y="3851703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DNS</a:t>
            </a:r>
            <a:r>
              <a:rPr lang="ko-KR" altLang="en-US" sz="1200" dirty="0" smtClean="0"/>
              <a:t>를 통해 서비스 제공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여러 </a:t>
            </a:r>
            <a:r>
              <a:rPr lang="en-US" altLang="ko-KR" sz="1200" dirty="0" smtClean="0"/>
              <a:t>Server</a:t>
            </a:r>
            <a:r>
              <a:rPr lang="ko-KR" altLang="en-US" sz="1200" dirty="0" smtClean="0"/>
              <a:t>가 함께 공유하는 객체 스토리지 활용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856434" y="526039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ACG(Access Control Group)</a:t>
            </a:r>
            <a:r>
              <a:rPr lang="ko-KR" altLang="en-US" sz="1200" dirty="0" smtClean="0"/>
              <a:t>을 통한 네트워크 접근 제어 관리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5615156" y="605865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구축 방안</a:t>
            </a:r>
            <a:endParaRPr kumimoji="1" lang="ko-KR" altLang="en-US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4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</a:spPr>
      <a:bodyPr wrap="square" rtlCol="0" anchor="ctr">
        <a:noAutofit/>
      </a:bodyPr>
      <a:lstStyle>
        <a:defPPr algn="ctr">
          <a:defRPr sz="1200" b="1" dirty="0" smtClean="0">
            <a:solidFill>
              <a:schemeClr val="bg1"/>
            </a:solidFill>
            <a:latin typeface="Whitney-MediumItalic" pitchFamily="2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475</Words>
  <Application>Microsoft Office PowerPoint</Application>
  <PresentationFormat>A4 용지(210x297mm)</PresentationFormat>
  <Paragraphs>138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Whitney-MediumItalic</vt:lpstr>
      <vt:lpstr>나눔고딕</vt:lpstr>
      <vt:lpstr>나눔스퀘어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</dc:creator>
  <cp:lastModifiedBy>it1258@gsitm.com</cp:lastModifiedBy>
  <cp:revision>331</cp:revision>
  <cp:lastPrinted>2013-04-24T08:57:24Z</cp:lastPrinted>
  <dcterms:created xsi:type="dcterms:W3CDTF">2013-04-17T05:43:14Z</dcterms:created>
  <dcterms:modified xsi:type="dcterms:W3CDTF">2019-07-08T09:06:26Z</dcterms:modified>
</cp:coreProperties>
</file>