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5" r:id="rId2"/>
    <p:sldId id="272" r:id="rId3"/>
    <p:sldId id="273" r:id="rId4"/>
    <p:sldId id="276" r:id="rId5"/>
    <p:sldId id="289" r:id="rId6"/>
    <p:sldId id="278" r:id="rId7"/>
    <p:sldId id="279" r:id="rId8"/>
    <p:sldId id="281" r:id="rId9"/>
    <p:sldId id="288" r:id="rId10"/>
    <p:sldId id="283" r:id="rId11"/>
    <p:sldId id="286" r:id="rId12"/>
    <p:sldId id="285" r:id="rId13"/>
    <p:sldId id="290" r:id="rId14"/>
    <p:sldId id="280" r:id="rId15"/>
    <p:sldId id="284" r:id="rId16"/>
    <p:sldId id="287" r:id="rId17"/>
    <p:sldId id="271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고딕" panose="020D0604000000000000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D9"/>
    <a:srgbClr val="0F9D58"/>
    <a:srgbClr val="27A565"/>
    <a:srgbClr val="666565"/>
    <a:srgbClr val="000000"/>
    <a:srgbClr val="2D9FD8"/>
    <a:srgbClr val="84C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8" autoAdjust="0"/>
    <p:restoredTop sz="96752" autoAdjust="0"/>
  </p:normalViewPr>
  <p:slideViewPr>
    <p:cSldViewPr>
      <p:cViewPr>
        <p:scale>
          <a:sx n="100" d="100"/>
          <a:sy n="100" d="100"/>
        </p:scale>
        <p:origin x="-1578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6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E79C6-319C-481D-8B61-C839CF05011D}" type="datetimeFigureOut">
              <a:rPr lang="ko-KR" altLang="en-US" smtClean="0"/>
              <a:pPr/>
              <a:t>2016-04-26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EBF3-2D7A-43E4-BF08-F753FDD0C4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1732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37637-C439-432A-A798-0165B0A5E23C}" type="datetimeFigureOut">
              <a:rPr lang="ko-KR" altLang="en-US" smtClean="0"/>
              <a:pPr/>
              <a:t>2016-04-26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602F6-5981-4E18-8C81-1CFA733FD7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427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02F6-5981-4E18-8C81-1CFA733FD7E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3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://screensiz.es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docs.google.com/spreadsheets/d/1MwdKzTn9DDTbPxJGyZWBERicnU7F15H6hQHw_B_2muE/edit?usp=shari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www.myclex.co.kr/new/images/common/top_logo_fix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98532" y="117252"/>
            <a:ext cx="541784" cy="165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그룹 7"/>
          <p:cNvGrpSpPr/>
          <p:nvPr userDrawn="1"/>
        </p:nvGrpSpPr>
        <p:grpSpPr>
          <a:xfrm>
            <a:off x="1908634" y="1481956"/>
            <a:ext cx="5326732" cy="2265897"/>
            <a:chOff x="1908634" y="1335137"/>
            <a:chExt cx="5326732" cy="2265897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1908634" y="2666628"/>
              <a:ext cx="5326732" cy="934406"/>
              <a:chOff x="1467644" y="2242763"/>
              <a:chExt cx="6081464" cy="1066800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7644" y="2242763"/>
                <a:ext cx="8001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6" name="Picture 4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6499" y="2242763"/>
                <a:ext cx="8001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5354" y="2242763"/>
                <a:ext cx="8001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8" name="Picture 6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4208" y="2290392"/>
                <a:ext cx="1104900" cy="971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그룹 6"/>
            <p:cNvGrpSpPr/>
            <p:nvPr userDrawn="1"/>
          </p:nvGrpSpPr>
          <p:grpSpPr>
            <a:xfrm>
              <a:off x="3621280" y="1335137"/>
              <a:ext cx="1901439" cy="678086"/>
              <a:chOff x="1531269" y="639984"/>
              <a:chExt cx="2590803" cy="923926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531269" y="639984"/>
                <a:ext cx="2590803" cy="923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직사각형 5"/>
              <p:cNvSpPr/>
              <p:nvPr userDrawn="1"/>
            </p:nvSpPr>
            <p:spPr>
              <a:xfrm>
                <a:off x="3590173" y="1347886"/>
                <a:ext cx="333755" cy="21602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 userDrawn="1"/>
        </p:nvGrpSpPr>
        <p:grpSpPr>
          <a:xfrm>
            <a:off x="2232656" y="4085491"/>
            <a:ext cx="5157181" cy="1258223"/>
            <a:chOff x="2232656" y="4085491"/>
            <a:chExt cx="5157181" cy="1258223"/>
          </a:xfrm>
        </p:grpSpPr>
        <p:sp>
          <p:nvSpPr>
            <p:cNvPr id="4" name="TextBox 3"/>
            <p:cNvSpPr txBox="1"/>
            <p:nvPr userDrawn="1"/>
          </p:nvSpPr>
          <p:spPr>
            <a:xfrm>
              <a:off x="3638855" y="4085491"/>
              <a:ext cx="3714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altLang="ko-KR" sz="2400" b="0" spc="-100" dirty="0" smtClean="0">
                  <a:noFill/>
                  <a:latin typeface="+mj-ea"/>
                  <a:ea typeface="+mj-ea"/>
                </a:rPr>
                <a:t>Google</a:t>
              </a:r>
              <a:r>
                <a:rPr lang="en-US" altLang="ko-KR" sz="2400" b="0" spc="-100" baseline="0" dirty="0" smtClean="0">
                  <a:noFill/>
                  <a:latin typeface="+mj-ea"/>
                  <a:ea typeface="+mj-ea"/>
                </a:rPr>
                <a:t> Docs</a:t>
              </a:r>
              <a:r>
                <a:rPr lang="ko-KR" altLang="en-US" sz="2400" b="0" spc="-150" baseline="0" dirty="0" smtClean="0">
                  <a:noFill/>
                  <a:latin typeface="+mj-ea"/>
                  <a:ea typeface="+mj-ea"/>
                </a:rPr>
                <a:t> 스프레드시트</a:t>
              </a:r>
              <a:endParaRPr lang="en-US" altLang="ko-KR" sz="2400" b="0" spc="-150" baseline="0" dirty="0" smtClean="0">
                <a:noFill/>
                <a:latin typeface="+mj-ea"/>
                <a:ea typeface="+mj-ea"/>
              </a:endParaRP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2232656" y="4512717"/>
              <a:ext cx="51571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 smtClean="0">
                  <a:ln>
                    <a:noFill/>
                  </a:ln>
                  <a:noFill/>
                  <a:effectLst/>
                  <a:uLnTx/>
                  <a:uFillTx/>
                  <a:latin typeface="+mn-lt"/>
                  <a:ea typeface="+mn-ea"/>
                  <a:cs typeface="+mn-cs"/>
                </a:rPr>
                <a:t>일정표 관리 메뉴얼</a:t>
              </a:r>
            </a:p>
          </p:txBody>
        </p:sp>
      </p:grpSp>
      <p:sp>
        <p:nvSpPr>
          <p:cNvPr id="20" name="TextBox 19">
            <a:hlinkClick r:id="rId9"/>
          </p:cNvPr>
          <p:cNvSpPr txBox="1"/>
          <p:nvPr userDrawn="1"/>
        </p:nvSpPr>
        <p:spPr>
          <a:xfrm>
            <a:off x="6830073" y="6547687"/>
            <a:ext cx="225093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ko-KR" altLang="en-US" sz="900" spc="0" baseline="0" dirty="0" smtClean="0">
                <a:solidFill>
                  <a:srgbClr val="666565"/>
                </a:solidFill>
                <a:latin typeface="+mn-ea"/>
                <a:ea typeface="+mn-ea"/>
              </a:rPr>
              <a:t>부서 </a:t>
            </a:r>
            <a:r>
              <a:rPr lang="en-US" altLang="ko-KR" sz="900" spc="0" baseline="0" dirty="0" smtClean="0">
                <a:solidFill>
                  <a:srgbClr val="666565"/>
                </a:solidFill>
                <a:latin typeface="+mn-ea"/>
                <a:ea typeface="+mn-ea"/>
              </a:rPr>
              <a:t>: IT</a:t>
            </a:r>
            <a:r>
              <a:rPr lang="ko-KR" altLang="en-US" sz="900" spc="0" baseline="0" dirty="0" smtClean="0">
                <a:solidFill>
                  <a:srgbClr val="666565"/>
                </a:solidFill>
                <a:latin typeface="+mn-ea"/>
                <a:ea typeface="+mn-ea"/>
              </a:rPr>
              <a:t>서비스팀 </a:t>
            </a:r>
            <a:r>
              <a:rPr lang="en-US" altLang="ko-KR" sz="900" spc="0" baseline="0" dirty="0" smtClean="0">
                <a:solidFill>
                  <a:srgbClr val="666565"/>
                </a:solidFill>
                <a:latin typeface="+mn-ea"/>
                <a:ea typeface="+mn-ea"/>
              </a:rPr>
              <a:t>| </a:t>
            </a:r>
            <a:r>
              <a:rPr lang="ko-KR" altLang="en-US" sz="900" spc="0" baseline="0" dirty="0" smtClean="0">
                <a:solidFill>
                  <a:srgbClr val="666565"/>
                </a:solidFill>
                <a:latin typeface="+mn-ea"/>
                <a:ea typeface="+mn-ea"/>
              </a:rPr>
              <a:t>작성자 </a:t>
            </a:r>
            <a:r>
              <a:rPr lang="en-US" altLang="ko-KR" sz="900" spc="0" baseline="0" dirty="0" smtClean="0">
                <a:solidFill>
                  <a:srgbClr val="666565"/>
                </a:solidFill>
                <a:latin typeface="+mn-ea"/>
                <a:ea typeface="+mn-ea"/>
              </a:rPr>
              <a:t>: </a:t>
            </a:r>
            <a:r>
              <a:rPr lang="ko-KR" altLang="en-US" sz="900" spc="0" baseline="0" dirty="0" smtClean="0">
                <a:solidFill>
                  <a:srgbClr val="666565"/>
                </a:solidFill>
                <a:latin typeface="+mn-ea"/>
                <a:ea typeface="+mn-ea"/>
              </a:rPr>
              <a:t>정인영 대리</a:t>
            </a:r>
          </a:p>
        </p:txBody>
      </p:sp>
      <p:pic>
        <p:nvPicPr>
          <p:cNvPr id="1026" name="Picture 2" descr="C:\Users\clex\Desktop\그림2.png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1" t="7052" r="7000" b="26543"/>
          <a:stretch/>
        </p:blipFill>
        <p:spPr bwMode="auto">
          <a:xfrm>
            <a:off x="2410011" y="4152875"/>
            <a:ext cx="48672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4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rgbClr val="0F9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693988"/>
            <a:ext cx="914400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0" spc="-15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7" name="Picture 2" descr="http://www.myclex.co.kr/new/images/common/top_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98352" y="6575768"/>
            <a:ext cx="541964" cy="16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rgbClr val="0F9D5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noFill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459928" y="133327"/>
            <a:ext cx="7246887" cy="36828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800" spc="-13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9" y="16666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816" y="166665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>
            <a:off x="7092280" y="642918"/>
            <a:ext cx="0" cy="6215082"/>
          </a:xfrm>
          <a:prstGeom prst="line">
            <a:avLst/>
          </a:prstGeom>
          <a:ln>
            <a:solidFill>
              <a:srgbClr val="27A56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4"/>
          </p:cNvPr>
          <p:cNvSpPr txBox="1"/>
          <p:nvPr userDrawn="1"/>
        </p:nvSpPr>
        <p:spPr>
          <a:xfrm>
            <a:off x="7094124" y="6639163"/>
            <a:ext cx="2049875" cy="246221"/>
          </a:xfrm>
          <a:prstGeom prst="rect">
            <a:avLst/>
          </a:prstGeom>
          <a:solidFill>
            <a:srgbClr val="0F9D58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일정표 관리 바로가기</a:t>
            </a:r>
            <a:r>
              <a:rPr lang="ko-KR" altLang="en-US" sz="1000" baseline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▶</a:t>
            </a:r>
            <a:endParaRPr lang="ko-KR" altLang="en-US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3.wdp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4.wdp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microsoft.com/office/2007/relationships/hdphoto" Target="../media/hdphoto5.wdp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46" y="6547687"/>
            <a:ext cx="1204176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900" spc="0" baseline="0" dirty="0">
                <a:solidFill>
                  <a:srgbClr val="666565"/>
                </a:solidFill>
                <a:latin typeface="+mn-ea"/>
                <a:ea typeface="+mn-ea"/>
              </a:rPr>
              <a:t>버전 </a:t>
            </a:r>
            <a:r>
              <a:rPr lang="en-US" altLang="ko-KR" sz="900" spc="0" baseline="0" dirty="0">
                <a:solidFill>
                  <a:srgbClr val="666565"/>
                </a:solidFill>
                <a:latin typeface="+mn-ea"/>
                <a:ea typeface="+mn-ea"/>
              </a:rPr>
              <a:t>: </a:t>
            </a:r>
            <a:r>
              <a:rPr lang="en-US" altLang="ko-KR" sz="900" spc="0" baseline="0" dirty="0" smtClean="0">
                <a:solidFill>
                  <a:srgbClr val="666565"/>
                </a:solidFill>
                <a:latin typeface="+mn-ea"/>
                <a:ea typeface="+mn-ea"/>
              </a:rPr>
              <a:t>20160420_v4</a:t>
            </a:r>
            <a:endParaRPr lang="ko-KR" altLang="en-US" sz="1000" spc="0" baseline="0" dirty="0">
              <a:solidFill>
                <a:srgbClr val="66656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3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1" y="4087316"/>
            <a:ext cx="6267450" cy="22288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6" y="1376050"/>
            <a:ext cx="6238875" cy="2057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744963" y="2433861"/>
            <a:ext cx="1806737" cy="990600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설명선 2 28"/>
          <p:cNvSpPr/>
          <p:nvPr/>
        </p:nvSpPr>
        <p:spPr>
          <a:xfrm flipH="1">
            <a:off x="2276474" y="3025527"/>
            <a:ext cx="2074565" cy="210978"/>
          </a:xfrm>
          <a:prstGeom prst="borderCallout2">
            <a:avLst>
              <a:gd name="adj1" fmla="val 18750"/>
              <a:gd name="adj2" fmla="val -161"/>
              <a:gd name="adj3" fmla="val 18751"/>
              <a:gd name="adj4" fmla="val -8746"/>
              <a:gd name="adj5" fmla="val -66356"/>
              <a:gd name="adj6" fmla="val -19098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페이지 제목 </a:t>
            </a:r>
            <a:r>
              <a:rPr lang="en-US" altLang="ko-KR" sz="800" dirty="0" smtClean="0">
                <a:solidFill>
                  <a:srgbClr val="0090D9"/>
                </a:solidFill>
              </a:rPr>
              <a:t>or </a:t>
            </a:r>
            <a:r>
              <a:rPr lang="ko-KR" altLang="en-US" sz="800" dirty="0" smtClean="0">
                <a:solidFill>
                  <a:srgbClr val="0090D9"/>
                </a:solidFill>
              </a:rPr>
              <a:t>프로모션명 작성 </a:t>
            </a:r>
            <a:r>
              <a:rPr lang="en-US" altLang="ko-KR" sz="800" dirty="0" smtClean="0">
                <a:solidFill>
                  <a:srgbClr val="0090D9"/>
                </a:solidFill>
              </a:rPr>
              <a:t>(</a:t>
            </a:r>
            <a:r>
              <a:rPr lang="ko-KR" altLang="en-US" sz="800" dirty="0" smtClean="0">
                <a:solidFill>
                  <a:srgbClr val="0090D9"/>
                </a:solidFill>
              </a:rPr>
              <a:t>업무경로</a:t>
            </a:r>
            <a:r>
              <a:rPr lang="en-US" altLang="ko-KR" sz="800" dirty="0" smtClean="0">
                <a:solidFill>
                  <a:srgbClr val="0090D9"/>
                </a:solidFill>
              </a:rPr>
              <a:t>)</a:t>
            </a:r>
            <a:endParaRPr lang="ko-KR" altLang="en-US" sz="800" dirty="0">
              <a:solidFill>
                <a:srgbClr val="0090D9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46168" y="2325849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 관리 </a:t>
            </a:r>
            <a:r>
              <a:rPr lang="en-US" altLang="ko-KR" dirty="0"/>
              <a:t>- </a:t>
            </a:r>
            <a:r>
              <a:rPr lang="ko-KR" altLang="en-US" dirty="0"/>
              <a:t>기본작성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225" y="871264"/>
            <a:ext cx="26805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>
                <a:solidFill>
                  <a:srgbClr val="0F9D58"/>
                </a:solidFill>
                <a:latin typeface="+mn-ea"/>
              </a:rPr>
              <a:t>8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.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페이지 제목</a:t>
            </a:r>
            <a:r>
              <a:rPr lang="en-US" altLang="ko-KR" sz="1200" spc="-100" dirty="0">
                <a:solidFill>
                  <a:srgbClr val="0F9D58"/>
                </a:solidFill>
                <a:latin typeface="+mn-ea"/>
              </a:rPr>
              <a:t> 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or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프로모</a:t>
            </a:r>
            <a:r>
              <a:rPr lang="ko-KR" altLang="en-US" sz="1200" spc="-100" dirty="0">
                <a:solidFill>
                  <a:srgbClr val="0F9D58"/>
                </a:solidFill>
                <a:latin typeface="+mn-ea"/>
              </a:rPr>
              <a:t>션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 명 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(Title)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 작성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1805" y="692696"/>
            <a:ext cx="20421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00"/>
              </a:lnSpc>
            </a:pPr>
            <a:r>
              <a:rPr lang="en-US" altLang="ko-KR" sz="1000" b="1" spc="-100" dirty="0" smtClean="0">
                <a:solidFill>
                  <a:srgbClr val="666565"/>
                </a:solidFill>
              </a:rPr>
              <a:t>      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페이지 제목 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(Title)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 작성</a:t>
            </a:r>
            <a:endParaRPr lang="en-US" altLang="ko-KR" sz="1000" b="1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업무 할 사이트의 페이지 제목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or</a:t>
            </a: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프로모션 명 작성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예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메인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,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오시는 길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,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회사소개 등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..</a:t>
            </a:r>
          </a:p>
          <a:p>
            <a:pPr lvl="0">
              <a:lnSpc>
                <a:spcPts val="1800"/>
              </a:lnSpc>
            </a:pP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ko-KR" altLang="en-US" sz="1000" b="1" spc="-100" dirty="0" smtClean="0">
                <a:solidFill>
                  <a:srgbClr val="666565"/>
                </a:solidFill>
              </a:rPr>
              <a:t>       주 단위 날자 작성</a:t>
            </a:r>
            <a:endParaRPr lang="en-US" altLang="ko-KR" sz="1000" b="1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>
                <a:solidFill>
                  <a:srgbClr val="666565"/>
                </a:solidFill>
              </a:rPr>
              <a:t>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주 단위별 병합하여 작성하고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,</a:t>
            </a: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병합된 셀에는 첫째 주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년월일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기입</a:t>
            </a:r>
            <a:endParaRPr lang="en-US" altLang="ko-KR" sz="1000" spc="-100" dirty="0">
              <a:solidFill>
                <a:srgbClr val="66656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6648450"/>
            <a:ext cx="7086600" cy="2095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8359" y="1376050"/>
            <a:ext cx="311660" cy="54819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164288" y="76325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665514" y="4867275"/>
            <a:ext cx="1504602" cy="409576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설명선 2 14"/>
          <p:cNvSpPr/>
          <p:nvPr/>
        </p:nvSpPr>
        <p:spPr>
          <a:xfrm>
            <a:off x="1800550" y="5412779"/>
            <a:ext cx="1910309" cy="201936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1594"/>
              <a:gd name="adj5" fmla="val -59390"/>
              <a:gd name="adj6" fmla="val -20368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주간 단위로 나눔</a:t>
            </a:r>
            <a:r>
              <a:rPr lang="en-US" altLang="ko-KR" sz="800" dirty="0" smtClean="0">
                <a:solidFill>
                  <a:srgbClr val="0090D9"/>
                </a:solidFill>
              </a:rPr>
              <a:t>(</a:t>
            </a:r>
            <a:r>
              <a:rPr lang="ko-KR" altLang="en-US" sz="800" dirty="0" smtClean="0">
                <a:solidFill>
                  <a:srgbClr val="0090D9"/>
                </a:solidFill>
              </a:rPr>
              <a:t>첫째주 년월일만 작성</a:t>
            </a:r>
            <a:r>
              <a:rPr lang="en-US" altLang="ko-KR" sz="800" dirty="0" smtClean="0">
                <a:solidFill>
                  <a:srgbClr val="0090D9"/>
                </a:solidFill>
              </a:rPr>
              <a:t>)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6467" y="4752713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7" name="타원 16"/>
          <p:cNvSpPr/>
          <p:nvPr/>
        </p:nvSpPr>
        <p:spPr>
          <a:xfrm>
            <a:off x="7164288" y="189778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8225" y="3681899"/>
            <a:ext cx="14318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>
                <a:solidFill>
                  <a:srgbClr val="0F9D58"/>
                </a:solidFill>
                <a:latin typeface="+mn-ea"/>
              </a:rPr>
              <a:t>9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.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주 단위 날자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작성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69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1" y="1376050"/>
            <a:ext cx="6467475" cy="50387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411936" y="2999841"/>
            <a:ext cx="415577" cy="3410484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301232" y="2881571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 관리 </a:t>
            </a:r>
            <a:r>
              <a:rPr lang="en-US" altLang="ko-KR" dirty="0"/>
              <a:t>- </a:t>
            </a:r>
            <a:r>
              <a:rPr lang="ko-KR" altLang="en-US" dirty="0"/>
              <a:t>기본작성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225" y="871264"/>
            <a:ext cx="18277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10. 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업무 일정 색상 채우기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1805" y="692696"/>
            <a:ext cx="2042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00"/>
              </a:lnSpc>
            </a:pPr>
            <a:r>
              <a:rPr lang="en-US" altLang="ko-KR" sz="1000" b="1" spc="-100" dirty="0" smtClean="0">
                <a:solidFill>
                  <a:srgbClr val="666565"/>
                </a:solidFill>
              </a:rPr>
              <a:t>      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주말 색상 채우기</a:t>
            </a:r>
            <a:endParaRPr lang="en-US" altLang="ko-KR" sz="1000" b="1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주말은 회색으로 색상 채우기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2)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출근 시 이슈사항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“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댓글 삽입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”</a:t>
            </a: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(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슬라이드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p.14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참고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)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ko-KR" altLang="en-US" sz="1000" b="1" spc="-100" dirty="0" smtClean="0">
                <a:solidFill>
                  <a:srgbClr val="666565"/>
                </a:solidFill>
              </a:rPr>
              <a:t>       공휴일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,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연차 색상 채우기</a:t>
            </a:r>
            <a:endParaRPr lang="en-US" altLang="ko-KR" sz="1000" b="1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>
                <a:solidFill>
                  <a:srgbClr val="666565"/>
                </a:solidFill>
              </a:rPr>
              <a:t>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공휴일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,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연차는 빨간색으로 색상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채우고 이슈사항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“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댓글 삽입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”</a:t>
            </a:r>
            <a:endParaRPr lang="en-US" altLang="ko-KR" sz="1000" spc="-100" dirty="0">
              <a:solidFill>
                <a:srgbClr val="66656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6648450"/>
            <a:ext cx="7086600" cy="2095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8359" y="1376050"/>
            <a:ext cx="311660" cy="54819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164288" y="76325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7" name="타원 16"/>
          <p:cNvSpPr/>
          <p:nvPr/>
        </p:nvSpPr>
        <p:spPr>
          <a:xfrm>
            <a:off x="7164288" y="189778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0" name="설명선 2 19"/>
          <p:cNvSpPr/>
          <p:nvPr/>
        </p:nvSpPr>
        <p:spPr>
          <a:xfrm flipH="1">
            <a:off x="1648247" y="3408832"/>
            <a:ext cx="1366639" cy="205381"/>
          </a:xfrm>
          <a:prstGeom prst="borderCallout2">
            <a:avLst>
              <a:gd name="adj1" fmla="val 18750"/>
              <a:gd name="adj2" fmla="val -161"/>
              <a:gd name="adj3" fmla="val 18751"/>
              <a:gd name="adj4" fmla="val -16062"/>
              <a:gd name="adj5" fmla="val 98372"/>
              <a:gd name="adj6" fmla="val -29285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토요일</a:t>
            </a:r>
            <a:r>
              <a:rPr lang="en-US" altLang="ko-KR" sz="800" dirty="0" smtClean="0">
                <a:solidFill>
                  <a:srgbClr val="0090D9"/>
                </a:solidFill>
              </a:rPr>
              <a:t>, </a:t>
            </a:r>
            <a:r>
              <a:rPr lang="ko-KR" altLang="en-US" sz="800" dirty="0" smtClean="0">
                <a:solidFill>
                  <a:srgbClr val="0090D9"/>
                </a:solidFill>
              </a:rPr>
              <a:t>일요일</a:t>
            </a:r>
            <a:r>
              <a:rPr lang="en-US" altLang="ko-KR" sz="800" dirty="0" smtClean="0">
                <a:solidFill>
                  <a:srgbClr val="0090D9"/>
                </a:solidFill>
              </a:rPr>
              <a:t>(</a:t>
            </a:r>
            <a:r>
              <a:rPr lang="ko-KR" altLang="en-US" sz="800" dirty="0" smtClean="0">
                <a:solidFill>
                  <a:srgbClr val="0090D9"/>
                </a:solidFill>
              </a:rPr>
              <a:t>회색 채우기</a:t>
            </a:r>
            <a:r>
              <a:rPr lang="en-US" altLang="ko-KR" sz="800" dirty="0" smtClean="0">
                <a:solidFill>
                  <a:srgbClr val="0090D9"/>
                </a:solidFill>
              </a:rPr>
              <a:t>)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604" y="2999841"/>
            <a:ext cx="207788" cy="3410484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601768" y="2891829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6" name="설명선 2 25"/>
          <p:cNvSpPr/>
          <p:nvPr/>
        </p:nvSpPr>
        <p:spPr>
          <a:xfrm flipH="1">
            <a:off x="3952503" y="3408832"/>
            <a:ext cx="1366639" cy="205381"/>
          </a:xfrm>
          <a:prstGeom prst="borderCallout2">
            <a:avLst>
              <a:gd name="adj1" fmla="val 18750"/>
              <a:gd name="adj2" fmla="val -161"/>
              <a:gd name="adj3" fmla="val 18751"/>
              <a:gd name="adj4" fmla="val -16062"/>
              <a:gd name="adj5" fmla="val 98372"/>
              <a:gd name="adj6" fmla="val -29285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공휴일</a:t>
            </a:r>
            <a:r>
              <a:rPr lang="en-US" altLang="ko-KR" sz="800" dirty="0" smtClean="0">
                <a:solidFill>
                  <a:srgbClr val="0090D9"/>
                </a:solidFill>
              </a:rPr>
              <a:t>, </a:t>
            </a:r>
            <a:r>
              <a:rPr lang="ko-KR" altLang="en-US" sz="800" dirty="0" smtClean="0">
                <a:solidFill>
                  <a:srgbClr val="0090D9"/>
                </a:solidFill>
              </a:rPr>
              <a:t>연차</a:t>
            </a:r>
            <a:r>
              <a:rPr lang="en-US" altLang="ko-KR" sz="800" dirty="0" smtClean="0">
                <a:solidFill>
                  <a:srgbClr val="0090D9"/>
                </a:solidFill>
              </a:rPr>
              <a:t>(</a:t>
            </a:r>
            <a:r>
              <a:rPr lang="ko-KR" altLang="en-US" sz="800" dirty="0" smtClean="0">
                <a:solidFill>
                  <a:srgbClr val="0090D9"/>
                </a:solidFill>
              </a:rPr>
              <a:t>빨간색 채우기</a:t>
            </a:r>
            <a:r>
              <a:rPr lang="en-US" altLang="ko-KR" sz="800" dirty="0" smtClean="0">
                <a:solidFill>
                  <a:srgbClr val="0090D9"/>
                </a:solidFill>
              </a:rPr>
              <a:t>)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1" y="1376050"/>
            <a:ext cx="6467475" cy="50387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356347" y="3011736"/>
            <a:ext cx="215403" cy="607764"/>
          </a:xfrm>
          <a:prstGeom prst="rect">
            <a:avLst/>
          </a:prstGeom>
          <a:solidFill>
            <a:srgbClr val="0F9D58">
              <a:alpha val="5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245643" y="2893466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 관리 </a:t>
            </a:r>
            <a:r>
              <a:rPr lang="en-US" altLang="ko-KR" dirty="0"/>
              <a:t>- </a:t>
            </a:r>
            <a:r>
              <a:rPr lang="ko-KR" altLang="en-US" dirty="0"/>
              <a:t>기본작성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225" y="871264"/>
            <a:ext cx="18277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10. 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업무 일정 색상 채우기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1805" y="692696"/>
            <a:ext cx="20421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00"/>
              </a:lnSpc>
            </a:pPr>
            <a:r>
              <a:rPr lang="en-US" altLang="ko-KR" sz="1000" b="1" spc="-100" dirty="0" smtClean="0">
                <a:solidFill>
                  <a:srgbClr val="666565"/>
                </a:solidFill>
              </a:rPr>
              <a:t>      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채우기 색상 선택</a:t>
            </a:r>
            <a:endParaRPr lang="en-US" altLang="ko-KR" sz="1000" b="1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날</a:t>
            </a:r>
            <a:r>
              <a:rPr lang="ko-KR" altLang="en-US" sz="1000" spc="-100" dirty="0">
                <a:solidFill>
                  <a:srgbClr val="666565"/>
                </a:solidFill>
              </a:rPr>
              <a:t>자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 영역 선택 후 업무 기간에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따라 색상 채우기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(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일정 회의 진행 후 최종 반영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)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ko-KR" altLang="en-US" sz="1000" b="1" spc="-100" dirty="0" smtClean="0">
                <a:solidFill>
                  <a:srgbClr val="666565"/>
                </a:solidFill>
              </a:rPr>
              <a:t>       일정 영역 색상 채우기</a:t>
            </a:r>
            <a:endParaRPr lang="en-US" altLang="ko-KR" sz="1000" b="1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>
                <a:solidFill>
                  <a:srgbClr val="666565"/>
                </a:solidFill>
              </a:rPr>
              <a:t>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최종 컨펌 일정에 맞춰 일자별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기간 산정하여 색상 채우기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 (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각 업무 파트별 색상 다르게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)</a:t>
            </a:r>
            <a:endParaRPr lang="en-US" altLang="ko-KR" sz="1000" spc="-100" dirty="0">
              <a:solidFill>
                <a:srgbClr val="66656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6648450"/>
            <a:ext cx="7086600" cy="2095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8359" y="1376050"/>
            <a:ext cx="311660" cy="54819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164288" y="76325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7" name="타원 16"/>
          <p:cNvSpPr/>
          <p:nvPr/>
        </p:nvSpPr>
        <p:spPr>
          <a:xfrm>
            <a:off x="7164288" y="189778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0" name="설명선 2 19"/>
          <p:cNvSpPr/>
          <p:nvPr/>
        </p:nvSpPr>
        <p:spPr>
          <a:xfrm>
            <a:off x="2959249" y="3400796"/>
            <a:ext cx="2664841" cy="201936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9092"/>
              <a:gd name="adj5" fmla="val -54673"/>
              <a:gd name="adj6" fmla="val -14649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작업 기간 일정에 색상 채우기 </a:t>
            </a:r>
            <a:r>
              <a:rPr lang="en-US" altLang="ko-KR" sz="800" dirty="0" smtClean="0">
                <a:solidFill>
                  <a:srgbClr val="0090D9"/>
                </a:solidFill>
              </a:rPr>
              <a:t>(</a:t>
            </a:r>
            <a:r>
              <a:rPr lang="ko-KR" altLang="en-US" sz="800" dirty="0" smtClean="0">
                <a:solidFill>
                  <a:srgbClr val="0090D9"/>
                </a:solidFill>
              </a:rPr>
              <a:t>업무파트별 색상 다르게</a:t>
            </a:r>
            <a:r>
              <a:rPr lang="en-US" altLang="ko-KR" sz="800" dirty="0" smtClean="0">
                <a:solidFill>
                  <a:srgbClr val="0090D9"/>
                </a:solidFill>
              </a:rPr>
              <a:t>)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43560" y="1362075"/>
            <a:ext cx="399653" cy="354715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설명선 2 22"/>
          <p:cNvSpPr/>
          <p:nvPr/>
        </p:nvSpPr>
        <p:spPr>
          <a:xfrm>
            <a:off x="2511202" y="1871111"/>
            <a:ext cx="2094706" cy="195814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8183"/>
              <a:gd name="adj5" fmla="val -75509"/>
              <a:gd name="adj6" fmla="val -17873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b">
            <a:spAutoFit/>
          </a:bodyPr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채우기 색상</a:t>
            </a:r>
            <a:r>
              <a:rPr lang="en-US" altLang="ko-KR" sz="800" dirty="0" smtClean="0">
                <a:solidFill>
                  <a:srgbClr val="0090D9"/>
                </a:solidFill>
              </a:rPr>
              <a:t>(</a:t>
            </a:r>
            <a:r>
              <a:rPr lang="ko-KR" altLang="en-US" sz="800" dirty="0" smtClean="0">
                <a:solidFill>
                  <a:srgbClr val="0090D9"/>
                </a:solidFill>
              </a:rPr>
              <a:t>날자 영역 선택 후 색상 채우기</a:t>
            </a:r>
            <a:r>
              <a:rPr lang="en-US" altLang="ko-KR" sz="800" dirty="0" smtClean="0">
                <a:solidFill>
                  <a:srgbClr val="0090D9"/>
                </a:solidFill>
              </a:rPr>
              <a:t>)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35548" y="1271210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2571750" y="4211563"/>
            <a:ext cx="215403" cy="607764"/>
          </a:xfrm>
          <a:prstGeom prst="rect">
            <a:avLst/>
          </a:prstGeom>
          <a:solidFill>
            <a:srgbClr val="0090D9">
              <a:alpha val="5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777628" y="5407124"/>
            <a:ext cx="222747" cy="60776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8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pc="-130" dirty="0" smtClean="0">
                <a:latin typeface="+mj-ea"/>
                <a:ea typeface="+mj-ea"/>
              </a:rPr>
              <a:t>활용기능</a:t>
            </a:r>
            <a:endParaRPr lang="ko-KR" altLang="en-US" spc="-13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75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496"/>
          <a:stretch/>
        </p:blipFill>
        <p:spPr bwMode="auto">
          <a:xfrm>
            <a:off x="312826" y="1376051"/>
            <a:ext cx="6491421" cy="22193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 관리 </a:t>
            </a:r>
            <a:r>
              <a:rPr lang="en-US" altLang="ko-KR" dirty="0"/>
              <a:t>- </a:t>
            </a:r>
            <a:r>
              <a:rPr lang="ko-KR" altLang="en-US" dirty="0" smtClean="0"/>
              <a:t>활용기능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225" y="871264"/>
            <a:ext cx="25955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>
                <a:solidFill>
                  <a:srgbClr val="0F9D58"/>
                </a:solidFill>
                <a:latin typeface="+mn-ea"/>
              </a:rPr>
              <a:t>1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.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프로젝트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(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업체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) 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조건 검색 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(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필터설정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)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1805" y="692696"/>
            <a:ext cx="20421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000" b="1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b="1" spc="-100" dirty="0" smtClean="0">
                <a:solidFill>
                  <a:srgbClr val="666565"/>
                </a:solidFill>
                <a:latin typeface="+mn-ea"/>
              </a:rPr>
              <a:t>      </a:t>
            </a:r>
            <a:r>
              <a:rPr lang="ko-KR" altLang="en-US" sz="1000" b="1" spc="-100" dirty="0" smtClean="0">
                <a:solidFill>
                  <a:srgbClr val="666565"/>
                </a:solidFill>
                <a:latin typeface="+mn-ea"/>
              </a:rPr>
              <a:t>조건 </a:t>
            </a:r>
            <a:r>
              <a:rPr lang="ko-KR" altLang="en-US" sz="1000" b="1" spc="-100" dirty="0" smtClean="0">
                <a:solidFill>
                  <a:srgbClr val="666565"/>
                </a:solidFill>
                <a:latin typeface="+mn-ea"/>
              </a:rPr>
              <a:t>검색 영역</a:t>
            </a:r>
            <a:endParaRPr lang="en-US" altLang="ko-KR" sz="1000" b="1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1)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검색할 영역을 마우스 드래그</a:t>
            </a: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   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하여 지정</a:t>
            </a: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 lvl="0">
              <a:lnSpc>
                <a:spcPts val="1800"/>
              </a:lnSpc>
            </a:pPr>
            <a:r>
              <a:rPr lang="en-US" altLang="ko-KR" sz="1000" b="1" spc="-100" dirty="0">
                <a:solidFill>
                  <a:srgbClr val="666565"/>
                </a:solidFill>
              </a:rPr>
              <a:t> 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     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조건 검색 설정 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(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필터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)</a:t>
            </a: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1) 1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번 지정 후 필터 아이콘을 클릭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2)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값이 작성된 영역까지 필터 영역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이 설정됨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.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병합된 셀은 조건 검색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을 할 수 없음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.</a:t>
            </a:r>
            <a:endParaRPr lang="en-US" altLang="ko-KR" sz="1000" spc="-100" dirty="0">
              <a:solidFill>
                <a:srgbClr val="666565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8359" y="1376050"/>
            <a:ext cx="311660" cy="54819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2827" y="3147120"/>
            <a:ext cx="6435226" cy="214001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설명선 2 22"/>
          <p:cNvSpPr/>
          <p:nvPr/>
        </p:nvSpPr>
        <p:spPr>
          <a:xfrm>
            <a:off x="1628506" y="3665234"/>
            <a:ext cx="2007390" cy="195814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6667"/>
              <a:gd name="adj5" fmla="val -158203"/>
              <a:gd name="adj6" fmla="val -27254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b">
            <a:spAutoFit/>
          </a:bodyPr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필터 설정할 영역 드래그 선택 </a:t>
            </a:r>
            <a:r>
              <a:rPr lang="en-US" altLang="ko-KR" sz="800" dirty="0" smtClean="0">
                <a:solidFill>
                  <a:srgbClr val="0090D9"/>
                </a:solidFill>
              </a:rPr>
              <a:t>(A3:F3</a:t>
            </a:r>
            <a:r>
              <a:rPr lang="ko-KR" altLang="en-US" sz="800" dirty="0" smtClean="0">
                <a:solidFill>
                  <a:srgbClr val="0090D9"/>
                </a:solidFill>
              </a:rPr>
              <a:t>까지</a:t>
            </a:r>
            <a:r>
              <a:rPr lang="en-US" altLang="ko-KR" sz="800" dirty="0" smtClean="0">
                <a:solidFill>
                  <a:srgbClr val="0090D9"/>
                </a:solidFill>
              </a:rPr>
              <a:t>)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39552" y="2991619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50"/>
          <a:stretch/>
        </p:blipFill>
        <p:spPr bwMode="auto">
          <a:xfrm>
            <a:off x="303301" y="4089995"/>
            <a:ext cx="6435226" cy="22193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3292512" y="4681711"/>
            <a:ext cx="399653" cy="280417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설명선 2 42"/>
          <p:cNvSpPr/>
          <p:nvPr/>
        </p:nvSpPr>
        <p:spPr>
          <a:xfrm>
            <a:off x="3945918" y="5171696"/>
            <a:ext cx="1292644" cy="195814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6667"/>
              <a:gd name="adj5" fmla="val -104695"/>
              <a:gd name="adj6" fmla="val -35321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b">
            <a:spAutoFit/>
          </a:bodyPr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필터 설정 </a:t>
            </a:r>
            <a:r>
              <a:rPr lang="en-US" altLang="ko-KR" sz="800" dirty="0" smtClean="0">
                <a:solidFill>
                  <a:srgbClr val="0090D9"/>
                </a:solidFill>
              </a:rPr>
              <a:t>(</a:t>
            </a:r>
            <a:r>
              <a:rPr lang="ko-KR" altLang="en-US" sz="800" dirty="0" smtClean="0">
                <a:solidFill>
                  <a:srgbClr val="0090D9"/>
                </a:solidFill>
              </a:rPr>
              <a:t>조건 검색 가능</a:t>
            </a:r>
            <a:r>
              <a:rPr lang="en-US" altLang="ko-KR" sz="800" dirty="0" smtClean="0">
                <a:solidFill>
                  <a:srgbClr val="0090D9"/>
                </a:solidFill>
              </a:rPr>
              <a:t>)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184500" y="4573699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pic>
        <p:nvPicPr>
          <p:cNvPr id="1028" name="Picture 4" descr="C:\Users\clex\Desktop\그림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88" r="34822"/>
          <a:stretch/>
        </p:blipFill>
        <p:spPr bwMode="auto">
          <a:xfrm>
            <a:off x="6555071" y="1376051"/>
            <a:ext cx="393193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C:\Users\clex\Desktop\그림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6" t="63995" r="2726"/>
          <a:stretch/>
        </p:blipFill>
        <p:spPr bwMode="auto">
          <a:xfrm>
            <a:off x="238089" y="4089996"/>
            <a:ext cx="393193" cy="22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/>
          <p:cNvSpPr/>
          <p:nvPr/>
        </p:nvSpPr>
        <p:spPr>
          <a:xfrm>
            <a:off x="7164288" y="76325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8" name="타원 17"/>
          <p:cNvSpPr/>
          <p:nvPr/>
        </p:nvSpPr>
        <p:spPr>
          <a:xfrm>
            <a:off x="7164288" y="1676425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606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 관리 </a:t>
            </a:r>
            <a:r>
              <a:rPr lang="en-US" altLang="ko-KR" dirty="0"/>
              <a:t>- </a:t>
            </a:r>
            <a:r>
              <a:rPr lang="ko-KR" altLang="en-US" dirty="0" smtClean="0"/>
              <a:t>활용기능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225" y="871264"/>
            <a:ext cx="13901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2.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이슈 메모 남기기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1805" y="692696"/>
            <a:ext cx="204219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000" b="1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b="1" spc="-100" dirty="0" smtClean="0">
                <a:solidFill>
                  <a:srgbClr val="666565"/>
                </a:solidFill>
                <a:latin typeface="+mn-ea"/>
              </a:rPr>
              <a:t>      </a:t>
            </a:r>
            <a:r>
              <a:rPr lang="ko-KR" altLang="en-US" sz="1000" b="1" spc="-100" dirty="0" smtClean="0">
                <a:solidFill>
                  <a:srgbClr val="666565"/>
                </a:solidFill>
                <a:latin typeface="+mn-ea"/>
              </a:rPr>
              <a:t>댓글 삽입</a:t>
            </a:r>
            <a:endParaRPr lang="en-US" altLang="ko-KR" sz="1000" b="1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1)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이슈사항 전달 시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“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댓글 삽입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”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을</a:t>
            </a: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    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통해 메모를 남김</a:t>
            </a: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 2)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댓글 삽입된 셀에 마우스 커서를</a:t>
            </a: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   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올리면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댓글 남긴 작성자와 시간</a:t>
            </a: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    및</a:t>
            </a:r>
            <a:r>
              <a:rPr lang="en-US" altLang="ko-KR" sz="1000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이슈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내용을 확인 가능</a:t>
            </a: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  3)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댓글 삽입 방법</a:t>
            </a: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     (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슬라이드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p.14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참고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)</a:t>
            </a: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 lvl="0">
              <a:lnSpc>
                <a:spcPts val="1800"/>
              </a:lnSpc>
            </a:pPr>
            <a:r>
              <a:rPr lang="en-US" altLang="ko-KR" sz="1000" b="1" spc="-100" dirty="0">
                <a:solidFill>
                  <a:srgbClr val="666565"/>
                </a:solidFill>
              </a:rPr>
              <a:t> 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     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댓글 개수 표시</a:t>
            </a:r>
            <a:endParaRPr lang="en-US" altLang="ko-KR" sz="1000" b="1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1)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“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댓글 삽입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”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시 한 시트의 전체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댓글의 개수가 표시됨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(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하위 시트명 앞에  개수 표시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)</a:t>
            </a:r>
            <a:endParaRPr lang="en-US" altLang="ko-KR" sz="1000" spc="-100" dirty="0">
              <a:solidFill>
                <a:srgbClr val="666565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8359" y="1376050"/>
            <a:ext cx="311660" cy="54819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164288" y="76325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8" name="타원 17"/>
          <p:cNvSpPr/>
          <p:nvPr/>
        </p:nvSpPr>
        <p:spPr>
          <a:xfrm>
            <a:off x="7164288" y="2809503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1" y="1376050"/>
            <a:ext cx="6238875" cy="44100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438275" y="3580290"/>
            <a:ext cx="2295526" cy="820259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설명선 2 21"/>
          <p:cNvSpPr/>
          <p:nvPr/>
        </p:nvSpPr>
        <p:spPr>
          <a:xfrm>
            <a:off x="2167136" y="4533503"/>
            <a:ext cx="2260848" cy="204249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8130"/>
              <a:gd name="adj5" fmla="val -66750"/>
              <a:gd name="adj6" fmla="val -14539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>
                <a:solidFill>
                  <a:srgbClr val="0090D9"/>
                </a:solidFill>
              </a:rPr>
              <a:t>댓</a:t>
            </a:r>
            <a:r>
              <a:rPr lang="ko-KR" altLang="en-US" sz="800" dirty="0" smtClean="0">
                <a:solidFill>
                  <a:srgbClr val="0090D9"/>
                </a:solidFill>
              </a:rPr>
              <a:t>글 작성된 셀에 마우스 오버 시 팝업창 나타남</a:t>
            </a:r>
            <a:endParaRPr lang="ko-KR" altLang="en-US" sz="800" dirty="0">
              <a:solidFill>
                <a:srgbClr val="0090D9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6526" y="3580290"/>
            <a:ext cx="701749" cy="201135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330263" y="3481804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5"/>
          <a:stretch/>
        </p:blipFill>
        <p:spPr bwMode="auto">
          <a:xfrm>
            <a:off x="303301" y="5594573"/>
            <a:ext cx="6238875" cy="8763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51519" y="5373218"/>
            <a:ext cx="6336705" cy="607682"/>
            <a:chOff x="360449" y="5373218"/>
            <a:chExt cx="6336705" cy="607682"/>
          </a:xfrm>
        </p:grpSpPr>
        <p:pic>
          <p:nvPicPr>
            <p:cNvPr id="26" name="Picture 4" descr="C:\Users\clex\Desktop\그림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33" t="47737" b="926"/>
            <a:stretch/>
          </p:blipFill>
          <p:spPr bwMode="auto">
            <a:xfrm rot="5400000">
              <a:off x="1638508" y="4095160"/>
              <a:ext cx="607681" cy="3163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C:\Users\clex\Desktop\그림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33" t="47736" b="780"/>
            <a:stretch/>
          </p:blipFill>
          <p:spPr bwMode="auto">
            <a:xfrm rot="16200000" flipH="1">
              <a:off x="4806862" y="4090607"/>
              <a:ext cx="607681" cy="3172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설명선 2 28"/>
          <p:cNvSpPr/>
          <p:nvPr/>
        </p:nvSpPr>
        <p:spPr>
          <a:xfrm>
            <a:off x="2873584" y="5892244"/>
            <a:ext cx="660191" cy="203756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31529"/>
              <a:gd name="adj5" fmla="val 114807"/>
              <a:gd name="adj6" fmla="val -58971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smtClean="0">
                <a:solidFill>
                  <a:srgbClr val="0090D9"/>
                </a:solidFill>
              </a:rPr>
              <a:t>댓글 수 표시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87599" y="6127014"/>
            <a:ext cx="209551" cy="188061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63714" y="6005775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231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9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9" y="4443100"/>
            <a:ext cx="3314700" cy="17907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9" y="1376050"/>
            <a:ext cx="3314700" cy="29241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209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1" y="1376050"/>
            <a:ext cx="3105150" cy="48577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 관리 </a:t>
            </a:r>
            <a:r>
              <a:rPr lang="en-US" altLang="ko-KR" dirty="0"/>
              <a:t>- </a:t>
            </a:r>
            <a:r>
              <a:rPr lang="ko-KR" altLang="en-US" dirty="0" smtClean="0"/>
              <a:t>활용기능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225" y="871264"/>
            <a:ext cx="21291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2.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이슈 메모 남기기 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-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댓글 삽입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1805" y="692696"/>
            <a:ext cx="204219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00"/>
              </a:lnSpc>
            </a:pPr>
            <a:r>
              <a:rPr lang="ko-KR" altLang="en-US" sz="1000" b="1" spc="-100" dirty="0">
                <a:solidFill>
                  <a:srgbClr val="666565"/>
                </a:solidFill>
              </a:rPr>
              <a:t>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      셀에서 </a:t>
            </a:r>
            <a:r>
              <a:rPr lang="ko-KR" altLang="en-US" sz="1000" b="1" spc="-100" dirty="0">
                <a:solidFill>
                  <a:srgbClr val="666565"/>
                </a:solidFill>
              </a:rPr>
              <a:t>바로 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“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댓글 </a:t>
            </a:r>
            <a:r>
              <a:rPr lang="ko-KR" altLang="en-US" sz="1000" b="1" spc="-100" dirty="0">
                <a:solidFill>
                  <a:srgbClr val="666565"/>
                </a:solidFill>
              </a:rPr>
              <a:t>삽입</a:t>
            </a:r>
            <a:r>
              <a:rPr lang="en-US" altLang="ko-KR" sz="1000" b="1" spc="-100" dirty="0">
                <a:solidFill>
                  <a:srgbClr val="666565"/>
                </a:solidFill>
              </a:rPr>
              <a:t>”</a:t>
            </a: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이슈 남길 셀에서 오른쪽 버튼을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클릭 후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“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댓글 </a:t>
            </a:r>
            <a:r>
              <a:rPr lang="ko-KR" altLang="en-US" sz="1000" spc="-100" dirty="0">
                <a:solidFill>
                  <a:srgbClr val="666565"/>
                </a:solidFill>
              </a:rPr>
              <a:t>삽입</a:t>
            </a:r>
            <a:r>
              <a:rPr lang="en-US" altLang="ko-KR" sz="1000" spc="-100" dirty="0">
                <a:solidFill>
                  <a:srgbClr val="666565"/>
                </a:solidFill>
              </a:rPr>
              <a:t>” </a:t>
            </a:r>
            <a:r>
              <a:rPr lang="ko-KR" altLang="en-US" sz="1000" spc="-100" dirty="0">
                <a:solidFill>
                  <a:srgbClr val="666565"/>
                </a:solidFill>
              </a:rPr>
              <a:t>선택</a:t>
            </a:r>
            <a:endParaRPr lang="en-US" altLang="ko-KR" sz="1000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2)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댓</a:t>
            </a:r>
            <a:r>
              <a:rPr lang="ko-KR" altLang="en-US" sz="1000" spc="-100" dirty="0">
                <a:solidFill>
                  <a:srgbClr val="666565"/>
                </a:solidFill>
              </a:rPr>
              <a:t>글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 </a:t>
            </a:r>
            <a:r>
              <a:rPr lang="ko-KR" altLang="en-US" sz="1000" spc="-100" dirty="0">
                <a:solidFill>
                  <a:srgbClr val="666565"/>
                </a:solidFill>
              </a:rPr>
              <a:t>팝업 생성되면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이슈 메모를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작성하고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“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댓글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”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 버튼 클릭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endParaRPr lang="en-US" altLang="ko-KR" sz="1000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b="1" spc="-100" dirty="0">
                <a:solidFill>
                  <a:srgbClr val="666565"/>
                </a:solidFill>
              </a:rPr>
              <a:t>       </a:t>
            </a:r>
            <a:r>
              <a:rPr lang="ko-KR" altLang="en-US" sz="1000" b="1" spc="-100" dirty="0">
                <a:solidFill>
                  <a:srgbClr val="666565"/>
                </a:solidFill>
              </a:rPr>
              <a:t>메뉴 삽입에서 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“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댓</a:t>
            </a:r>
            <a:r>
              <a:rPr lang="ko-KR" altLang="en-US" sz="1000" b="1" spc="-100" dirty="0">
                <a:solidFill>
                  <a:srgbClr val="666565"/>
                </a:solidFill>
              </a:rPr>
              <a:t>글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 </a:t>
            </a:r>
            <a:r>
              <a:rPr lang="ko-KR" altLang="en-US" sz="1000" b="1" spc="-100" dirty="0">
                <a:solidFill>
                  <a:srgbClr val="666565"/>
                </a:solidFill>
              </a:rPr>
              <a:t>삽입</a:t>
            </a:r>
            <a:r>
              <a:rPr lang="en-US" altLang="ko-KR" sz="1000" b="1" spc="-100" dirty="0">
                <a:solidFill>
                  <a:srgbClr val="666565"/>
                </a:solidFill>
              </a:rPr>
              <a:t>”</a:t>
            </a: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이슈 남길 셀에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</a:t>
            </a:r>
            <a:r>
              <a:rPr lang="ko-KR" altLang="en-US" sz="1000" spc="-100" dirty="0">
                <a:solidFill>
                  <a:srgbClr val="666565"/>
                </a:solidFill>
              </a:rPr>
              <a:t>커서를 이동한 후</a:t>
            </a:r>
            <a:endParaRPr lang="en-US" altLang="ko-KR" sz="1000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  </a:t>
            </a:r>
            <a:r>
              <a:rPr lang="ko-KR" altLang="en-US" sz="1000" spc="-100" dirty="0">
                <a:solidFill>
                  <a:srgbClr val="666565"/>
                </a:solidFill>
              </a:rPr>
              <a:t> 마우스 오른쪽 버튼 클릭</a:t>
            </a:r>
            <a:endParaRPr lang="en-US" altLang="ko-KR" sz="1000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2</a:t>
            </a:r>
            <a:r>
              <a:rPr lang="en-US" altLang="ko-KR" sz="1000" spc="-100" dirty="0">
                <a:solidFill>
                  <a:srgbClr val="666565"/>
                </a:solidFill>
              </a:rPr>
              <a:t>) </a:t>
            </a:r>
            <a:r>
              <a:rPr lang="ko-KR" altLang="en-US" sz="1000" spc="-100" dirty="0">
                <a:solidFill>
                  <a:srgbClr val="666565"/>
                </a:solidFill>
              </a:rPr>
              <a:t>댓글 팝업 생성되면 이슈 메모를</a:t>
            </a:r>
            <a:endParaRPr lang="en-US" altLang="ko-KR" sz="1000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작성</a:t>
            </a:r>
            <a:r>
              <a:rPr lang="ko-KR" altLang="en-US" sz="1000" spc="-100" dirty="0">
                <a:solidFill>
                  <a:srgbClr val="666565"/>
                </a:solidFill>
              </a:rPr>
              <a:t>하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고 </a:t>
            </a:r>
            <a:r>
              <a:rPr lang="en-US" altLang="ko-KR" sz="1000" spc="-100" dirty="0">
                <a:solidFill>
                  <a:srgbClr val="666565"/>
                </a:solidFill>
              </a:rPr>
              <a:t>“</a:t>
            </a:r>
            <a:r>
              <a:rPr lang="ko-KR" altLang="en-US" sz="1000" spc="-100" dirty="0">
                <a:solidFill>
                  <a:srgbClr val="666565"/>
                </a:solidFill>
              </a:rPr>
              <a:t>댓글</a:t>
            </a:r>
            <a:r>
              <a:rPr lang="en-US" altLang="ko-KR" sz="1000" spc="-100" dirty="0">
                <a:solidFill>
                  <a:srgbClr val="666565"/>
                </a:solidFill>
              </a:rPr>
              <a:t>”</a:t>
            </a:r>
            <a:r>
              <a:rPr lang="ko-KR" altLang="en-US" sz="1000" spc="-100" dirty="0">
                <a:solidFill>
                  <a:srgbClr val="666565"/>
                </a:solidFill>
              </a:rPr>
              <a:t> 버튼 클릭</a:t>
            </a:r>
            <a:endParaRPr lang="en-US" altLang="ko-KR" sz="1000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3) </a:t>
            </a:r>
            <a:r>
              <a:rPr lang="ko-KR" altLang="en-US" sz="1000" spc="-100" dirty="0">
                <a:solidFill>
                  <a:srgbClr val="666565"/>
                </a:solidFill>
              </a:rPr>
              <a:t>링크</a:t>
            </a: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ko-KR" altLang="en-US" sz="1000" spc="-100" dirty="0">
                <a:solidFill>
                  <a:srgbClr val="666565"/>
                </a:solidFill>
              </a:rPr>
              <a:t>삽입 단축키 </a:t>
            </a:r>
            <a:r>
              <a:rPr lang="en-US" altLang="ko-KR" sz="1000" spc="-100" dirty="0">
                <a:solidFill>
                  <a:srgbClr val="666565"/>
                </a:solidFill>
              </a:rPr>
              <a:t>“ Ctrl +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Alt + M”</a:t>
            </a: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누름</a:t>
            </a:r>
            <a:endParaRPr lang="en-US" altLang="ko-KR" sz="1000" spc="-100" dirty="0">
              <a:solidFill>
                <a:srgbClr val="666565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8359" y="1376050"/>
            <a:ext cx="311660" cy="54819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164288" y="76325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8" name="타원 17"/>
          <p:cNvSpPr/>
          <p:nvPr/>
        </p:nvSpPr>
        <p:spPr>
          <a:xfrm>
            <a:off x="7164288" y="2123331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3" name="직사각형 22"/>
          <p:cNvSpPr/>
          <p:nvPr/>
        </p:nvSpPr>
        <p:spPr>
          <a:xfrm>
            <a:off x="733425" y="2428875"/>
            <a:ext cx="701420" cy="201563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설명선 2 27"/>
          <p:cNvSpPr/>
          <p:nvPr/>
        </p:nvSpPr>
        <p:spPr>
          <a:xfrm>
            <a:off x="1728850" y="2060476"/>
            <a:ext cx="845046" cy="202654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6667"/>
              <a:gd name="adj5" fmla="val 238415"/>
              <a:gd name="adj6" fmla="val -47720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>
                <a:solidFill>
                  <a:srgbClr val="0090D9"/>
                </a:solidFill>
              </a:rPr>
              <a:t>오른쪽버튼 </a:t>
            </a:r>
            <a:r>
              <a:rPr lang="ko-KR" altLang="en-US" sz="800" dirty="0" smtClean="0">
                <a:solidFill>
                  <a:srgbClr val="0090D9"/>
                </a:solidFill>
              </a:rPr>
              <a:t>클릭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39441" y="4922118"/>
            <a:ext cx="2047439" cy="274712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104905" y="4795056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pic>
        <p:nvPicPr>
          <p:cNvPr id="34" name="Picture 14" descr="http://icons.iconarchive.com/icons/fatcow/farm-fresh/32/mouse-select-r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66" y="25226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4303019" y="5248275"/>
            <a:ext cx="2202556" cy="333375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32" idx="3"/>
            <a:endCxn id="37" idx="1"/>
          </p:cNvCxnSpPr>
          <p:nvPr/>
        </p:nvCxnSpPr>
        <p:spPr>
          <a:xfrm>
            <a:off x="3286880" y="5059474"/>
            <a:ext cx="1016139" cy="35548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794994" y="3455762"/>
            <a:ext cx="1520081" cy="274712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677458" y="3357275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555034" y="3730474"/>
            <a:ext cx="0" cy="15178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dirty="0" smtClean="0"/>
              <a:t>수고하셨습니다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pc="-130" dirty="0" smtClean="0">
                <a:latin typeface="+mj-ea"/>
                <a:ea typeface="+mj-ea"/>
              </a:rPr>
              <a:t>기본설정</a:t>
            </a:r>
            <a:endParaRPr lang="ko-KR" altLang="en-US" spc="-13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1" y="1376050"/>
            <a:ext cx="6520500" cy="4968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일정표 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기본설정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225" y="871264"/>
            <a:ext cx="20377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1.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프로젝트 진행 시 시트 생성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1805" y="699954"/>
            <a:ext cx="2042195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000" b="1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b="1" spc="-100" dirty="0" smtClean="0">
                <a:solidFill>
                  <a:srgbClr val="666565"/>
                </a:solidFill>
                <a:latin typeface="+mn-ea"/>
              </a:rPr>
              <a:t>      </a:t>
            </a:r>
            <a:r>
              <a:rPr lang="ko-KR" altLang="en-US" sz="1000" b="1" spc="-100" dirty="0" smtClean="0">
                <a:solidFill>
                  <a:srgbClr val="666565"/>
                </a:solidFill>
                <a:latin typeface="+mn-ea"/>
              </a:rPr>
              <a:t>시트 생성 방법</a:t>
            </a:r>
            <a:endParaRPr lang="en-US" altLang="ko-KR" sz="1000" b="1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  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1)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하</a:t>
            </a:r>
            <a:r>
              <a:rPr lang="ko-KR" altLang="en-US" sz="1000" spc="-100" dirty="0">
                <a:solidFill>
                  <a:srgbClr val="666565"/>
                </a:solidFill>
                <a:latin typeface="+mn-ea"/>
              </a:rPr>
              <a:t>단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에서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“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원본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”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 시트 복사</a:t>
            </a: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ko-KR" altLang="en-US" sz="1000" b="0" i="0" spc="-100" dirty="0" smtClean="0">
                <a:solidFill>
                  <a:srgbClr val="666565"/>
                </a:solidFill>
                <a:latin typeface="+mn-ea"/>
              </a:rPr>
              <a:t>   </a:t>
            </a:r>
            <a:r>
              <a:rPr lang="ko-KR" altLang="en-US" sz="1000" b="0" i="0" spc="-100" dirty="0" smtClean="0">
                <a:solidFill>
                  <a:srgbClr val="666565"/>
                </a:solidFill>
                <a:latin typeface="+mn-ea"/>
              </a:rPr>
              <a:t>    </a:t>
            </a:r>
            <a:r>
              <a:rPr lang="en-US" altLang="ko-KR" sz="1000" b="0" i="0" spc="-100" dirty="0" smtClean="0">
                <a:solidFill>
                  <a:srgbClr val="666565"/>
                </a:solidFill>
                <a:latin typeface="+mn-ea"/>
              </a:rPr>
              <a:t>(“</a:t>
            </a:r>
            <a:r>
              <a:rPr lang="ko-KR" altLang="en-US" sz="1000" b="0" i="0" spc="-100" dirty="0" smtClean="0">
                <a:solidFill>
                  <a:srgbClr val="666565"/>
                </a:solidFill>
                <a:latin typeface="+mn-ea"/>
              </a:rPr>
              <a:t>원본의 사본</a:t>
            </a:r>
            <a:r>
              <a:rPr lang="en-US" altLang="ko-KR" sz="1000" b="0" i="0" spc="-100" dirty="0" smtClean="0">
                <a:solidFill>
                  <a:srgbClr val="666565"/>
                </a:solidFill>
                <a:latin typeface="+mn-ea"/>
              </a:rPr>
              <a:t>”</a:t>
            </a:r>
            <a:r>
              <a:rPr lang="ko-KR" altLang="en-US" sz="1000" b="0" i="0" spc="-100" dirty="0" smtClean="0">
                <a:solidFill>
                  <a:srgbClr val="666565"/>
                </a:solidFill>
                <a:latin typeface="+mn-ea"/>
              </a:rPr>
              <a:t>이 우측에 생성됨</a:t>
            </a:r>
            <a:r>
              <a:rPr lang="en-US" altLang="ko-KR" sz="1000" b="0" i="0" spc="-100" dirty="0" smtClean="0">
                <a:solidFill>
                  <a:srgbClr val="666565"/>
                </a:solidFill>
                <a:latin typeface="+mn-ea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566" y="2017415"/>
            <a:ext cx="2066925" cy="3305175"/>
          </a:xfrm>
          <a:prstGeom prst="rect">
            <a:avLst/>
          </a:prstGeom>
          <a:noFill/>
          <a:ln w="31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59001" y="6136729"/>
            <a:ext cx="488057" cy="142875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0"/>
            <a:endCxn id="5" idx="2"/>
          </p:cNvCxnSpPr>
          <p:nvPr/>
        </p:nvCxnSpPr>
        <p:spPr>
          <a:xfrm flipH="1" flipV="1">
            <a:off x="4403029" y="5322590"/>
            <a:ext cx="1" cy="81413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" y="6648450"/>
            <a:ext cx="7086600" cy="2095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-8359" y="1376050"/>
            <a:ext cx="311660" cy="54819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http://icons.iconarchive.com/icons/fatcow/farm-fresh/32/mouse-select-r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38" y="61653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설명선 2 12"/>
          <p:cNvSpPr/>
          <p:nvPr/>
        </p:nvSpPr>
        <p:spPr>
          <a:xfrm>
            <a:off x="5013573" y="5934075"/>
            <a:ext cx="845046" cy="202654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6667"/>
              <a:gd name="adj5" fmla="val 130312"/>
              <a:gd name="adj6" fmla="val -34194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>
                <a:solidFill>
                  <a:srgbClr val="0090D9"/>
                </a:solidFill>
              </a:rPr>
              <a:t>오른쪽버튼 </a:t>
            </a:r>
            <a:r>
              <a:rPr lang="ko-KR" altLang="en-US" sz="800" dirty="0" smtClean="0">
                <a:solidFill>
                  <a:srgbClr val="0090D9"/>
                </a:solidFill>
              </a:rPr>
              <a:t>클릭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60040" y="2358405"/>
            <a:ext cx="2076451" cy="260970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000" b="19664"/>
          <a:stretch/>
        </p:blipFill>
        <p:spPr bwMode="auto">
          <a:xfrm>
            <a:off x="2802654" y="6033816"/>
            <a:ext cx="893440" cy="29842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696094" y="6206034"/>
            <a:ext cx="47163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685117" y="591537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8" name="타원 17"/>
          <p:cNvSpPr/>
          <p:nvPr/>
        </p:nvSpPr>
        <p:spPr>
          <a:xfrm>
            <a:off x="7164288" y="76325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0" y="1376050"/>
            <a:ext cx="6520500" cy="4968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6151" b="19664"/>
          <a:stretch/>
        </p:blipFill>
        <p:spPr bwMode="auto">
          <a:xfrm>
            <a:off x="1875085" y="6043341"/>
            <a:ext cx="1885131" cy="29842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42417" y="6038242"/>
            <a:ext cx="1017799" cy="303527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 관리 </a:t>
            </a:r>
            <a:r>
              <a:rPr lang="en-US" altLang="ko-KR" dirty="0"/>
              <a:t>- </a:t>
            </a:r>
            <a:r>
              <a:rPr lang="ko-KR" altLang="en-US" dirty="0"/>
              <a:t>기본설정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225" y="871264"/>
            <a:ext cx="20377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>
                <a:solidFill>
                  <a:srgbClr val="0F9D58"/>
                </a:solidFill>
                <a:latin typeface="+mn-ea"/>
              </a:rPr>
              <a:t>2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. 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프로젝트 시트 이름 바꾸기</a:t>
            </a:r>
            <a:endParaRPr lang="ko-KR" altLang="en-US" sz="1200" spc="-100" dirty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1805" y="692696"/>
            <a:ext cx="20421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000" b="1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b="1" spc="-100" dirty="0" smtClean="0">
                <a:solidFill>
                  <a:srgbClr val="666565"/>
                </a:solidFill>
                <a:latin typeface="+mn-ea"/>
              </a:rPr>
              <a:t>      </a:t>
            </a:r>
            <a:r>
              <a:rPr lang="ko-KR" altLang="en-US" sz="1000" b="1" spc="-100" dirty="0" smtClean="0">
                <a:solidFill>
                  <a:srgbClr val="666565"/>
                </a:solidFill>
                <a:latin typeface="+mn-ea"/>
              </a:rPr>
              <a:t>시트 이름 변경 방법</a:t>
            </a:r>
            <a:endParaRPr lang="en-US" altLang="ko-KR" sz="1000" b="1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1)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생성된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“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원본의 사본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”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시트를</a:t>
            </a: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b="0" i="0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b="0" i="0" spc="-100" dirty="0" smtClean="0">
                <a:solidFill>
                  <a:srgbClr val="666565"/>
                </a:solidFill>
                <a:latin typeface="+mn-ea"/>
              </a:rPr>
              <a:t>    “</a:t>
            </a:r>
            <a:r>
              <a:rPr lang="ko-KR" altLang="en-US" sz="1000" b="0" i="0" spc="-100" dirty="0" smtClean="0">
                <a:solidFill>
                  <a:srgbClr val="666565"/>
                </a:solidFill>
                <a:latin typeface="+mn-ea"/>
              </a:rPr>
              <a:t>더블 클릭</a:t>
            </a:r>
            <a:r>
              <a:rPr lang="en-US" altLang="ko-KR" sz="1000" b="0" i="0" spc="-100" dirty="0" smtClean="0">
                <a:solidFill>
                  <a:srgbClr val="666565"/>
                </a:solidFill>
                <a:latin typeface="+mn-ea"/>
              </a:rPr>
              <a:t>”</a:t>
            </a:r>
            <a:r>
              <a:rPr lang="ko-KR" altLang="en-US" sz="1000" b="0" i="0" spc="-100" dirty="0" smtClean="0">
                <a:solidFill>
                  <a:srgbClr val="666565"/>
                </a:solidFill>
                <a:latin typeface="+mn-ea"/>
              </a:rPr>
              <a:t>하여 이름 변경</a:t>
            </a:r>
            <a:endParaRPr lang="en-US" altLang="ko-KR" sz="1000" spc="-100" dirty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  2)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마우스 오른쪽 버튼 클릭 후</a:t>
            </a: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   “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이름 </a:t>
            </a:r>
            <a:r>
              <a:rPr lang="ko-KR" altLang="en-US" sz="1000" b="0" i="0" spc="-100" dirty="0" smtClean="0">
                <a:solidFill>
                  <a:srgbClr val="666565"/>
                </a:solidFill>
                <a:latin typeface="+mn-ea"/>
              </a:rPr>
              <a:t>바꾸기</a:t>
            </a:r>
            <a:r>
              <a:rPr lang="en-US" altLang="ko-KR" sz="1000" b="0" i="0" spc="-100" dirty="0" smtClean="0">
                <a:solidFill>
                  <a:srgbClr val="666565"/>
                </a:solidFill>
                <a:latin typeface="+mn-ea"/>
              </a:rPr>
              <a:t>...” </a:t>
            </a:r>
            <a:r>
              <a:rPr lang="ko-KR" altLang="en-US" sz="1000" b="0" i="0" spc="-100" dirty="0" smtClean="0">
                <a:solidFill>
                  <a:srgbClr val="666565"/>
                </a:solidFill>
                <a:latin typeface="+mn-ea"/>
              </a:rPr>
              <a:t>선택하여 변경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 </a:t>
            </a:r>
            <a:endParaRPr lang="ko-KR" altLang="en-US" sz="1200" b="0" i="0" spc="-100" dirty="0" smtClean="0">
              <a:solidFill>
                <a:srgbClr val="2D9FD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6648450"/>
            <a:ext cx="7086600" cy="2095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8359" y="1376050"/>
            <a:ext cx="311660" cy="54819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00858" y="6143625"/>
            <a:ext cx="516633" cy="142875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0"/>
          </p:cNvCxnSpPr>
          <p:nvPr/>
        </p:nvCxnSpPr>
        <p:spPr>
          <a:xfrm flipV="1">
            <a:off x="4559175" y="5401791"/>
            <a:ext cx="0" cy="74183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12" y="2106141"/>
            <a:ext cx="2066925" cy="32956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14" descr="http://icons.iconarchive.com/icons/fatcow/farm-fresh/32/mouse-select-right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96" y="617482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설명선 2 20"/>
          <p:cNvSpPr/>
          <p:nvPr/>
        </p:nvSpPr>
        <p:spPr>
          <a:xfrm>
            <a:off x="5155431" y="5943600"/>
            <a:ext cx="845046" cy="202654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6667"/>
              <a:gd name="adj5" fmla="val 130312"/>
              <a:gd name="adj6" fmla="val -34194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>
                <a:solidFill>
                  <a:srgbClr val="0090D9"/>
                </a:solidFill>
              </a:rPr>
              <a:t>오른쪽버튼 </a:t>
            </a:r>
            <a:r>
              <a:rPr lang="ko-KR" altLang="en-US" sz="800" dirty="0" smtClean="0">
                <a:solidFill>
                  <a:srgbClr val="0090D9"/>
                </a:solidFill>
              </a:rPr>
              <a:t>클릭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11423" y="3010669"/>
            <a:ext cx="2076451" cy="260970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829223" y="6215559"/>
            <a:ext cx="47163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설명선 2 23"/>
          <p:cNvSpPr/>
          <p:nvPr/>
        </p:nvSpPr>
        <p:spPr>
          <a:xfrm flipH="1">
            <a:off x="1801788" y="6481911"/>
            <a:ext cx="968151" cy="213816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7405"/>
              <a:gd name="adj5" fmla="val -77967"/>
              <a:gd name="adj6" fmla="val -36305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왼쪽버튼 더블클릭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01080" y="5930230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pic>
        <p:nvPicPr>
          <p:cNvPr id="16" name="Picture 12" descr="http://icons.iconarchive.com/icons/fatcow/farm-fresh/32/mouse-select-left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55" y="62322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타원 22"/>
          <p:cNvSpPr/>
          <p:nvPr/>
        </p:nvSpPr>
        <p:spPr>
          <a:xfrm>
            <a:off x="7164288" y="76325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43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pc="-130" dirty="0" smtClean="0">
                <a:latin typeface="+mj-ea"/>
                <a:ea typeface="+mj-ea"/>
              </a:rPr>
              <a:t>기본작성</a:t>
            </a:r>
            <a:endParaRPr lang="ko-KR" altLang="en-US" spc="-13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6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6" y="4221088"/>
            <a:ext cx="6238875" cy="2057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6" y="1376050"/>
            <a:ext cx="6238875" cy="2057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 관리 </a:t>
            </a:r>
            <a:r>
              <a:rPr lang="en-US" altLang="ko-KR" dirty="0"/>
              <a:t>- </a:t>
            </a:r>
            <a:r>
              <a:rPr lang="ko-KR" altLang="en-US" dirty="0" smtClean="0"/>
              <a:t>기본작성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225" y="871264"/>
            <a:ext cx="1348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1.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프로젝트명 작성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1805" y="692696"/>
            <a:ext cx="20421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000" b="1" spc="-100" dirty="0" smtClean="0">
                <a:solidFill>
                  <a:srgbClr val="666565"/>
                </a:solidFill>
                <a:latin typeface="+mn-ea"/>
              </a:rPr>
              <a:t>       프로젝트명 작성</a:t>
            </a:r>
            <a:endParaRPr lang="en-US" altLang="ko-KR" sz="1000" b="1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 1)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프로젝트명 </a:t>
            </a:r>
            <a:r>
              <a:rPr lang="en-US" altLang="ko-KR" sz="1000" spc="-100" dirty="0" smtClean="0">
                <a:solidFill>
                  <a:srgbClr val="666565"/>
                </a:solidFill>
                <a:latin typeface="+mn-ea"/>
              </a:rPr>
              <a:t>or </a:t>
            </a:r>
            <a:r>
              <a:rPr lang="ko-KR" altLang="en-US" sz="1000" spc="-100" dirty="0" smtClean="0">
                <a:solidFill>
                  <a:srgbClr val="666565"/>
                </a:solidFill>
                <a:latin typeface="+mn-ea"/>
              </a:rPr>
              <a:t>업체명을 작성</a:t>
            </a: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>
              <a:lnSpc>
                <a:spcPts val="1800"/>
              </a:lnSpc>
            </a:pPr>
            <a:endParaRPr lang="en-US" altLang="ko-KR" sz="1000" spc="-100" dirty="0" smtClean="0">
              <a:solidFill>
                <a:srgbClr val="666565"/>
              </a:solidFill>
              <a:latin typeface="+mn-ea"/>
            </a:endParaRPr>
          </a:p>
          <a:p>
            <a:pPr lvl="0">
              <a:lnSpc>
                <a:spcPts val="1800"/>
              </a:lnSpc>
            </a:pPr>
            <a:r>
              <a:rPr lang="ko-KR" altLang="en-US" sz="1000" b="1" spc="-100" dirty="0">
                <a:solidFill>
                  <a:srgbClr val="666565"/>
                </a:solidFill>
                <a:latin typeface="+mn-ea"/>
              </a:rPr>
              <a:t> </a:t>
            </a:r>
            <a:r>
              <a:rPr lang="ko-KR" altLang="en-US" sz="1000" b="1" spc="-100" dirty="0" smtClean="0">
                <a:solidFill>
                  <a:srgbClr val="666565"/>
                </a:solidFill>
                <a:latin typeface="+mn-ea"/>
              </a:rPr>
              <a:t>     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업무명 작성</a:t>
            </a:r>
            <a:endParaRPr lang="en-US" altLang="ko-KR" sz="1000" b="1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</a:t>
            </a:r>
            <a:r>
              <a:rPr lang="en-US" altLang="ko-KR" sz="1000" spc="-100" dirty="0">
                <a:solidFill>
                  <a:srgbClr val="666565"/>
                </a:solidFill>
              </a:rPr>
              <a:t>1)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담당 업무에 따라 예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)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와 같이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  업무명 작성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예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기획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,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디자인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,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퍼블리싱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,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개발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b="1" spc="-100" dirty="0" smtClean="0">
                <a:solidFill>
                  <a:srgbClr val="666565"/>
                </a:solidFill>
              </a:rPr>
              <a:t>      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업무명 반복 작성</a:t>
            </a:r>
            <a:endParaRPr lang="en-US" altLang="ko-KR" sz="1000" b="1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>
                <a:solidFill>
                  <a:srgbClr val="666565"/>
                </a:solidFill>
              </a:rPr>
              <a:t>담당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업무 영역 내 반복 </a:t>
            </a:r>
            <a:r>
              <a:rPr lang="ko-KR" altLang="en-US" sz="1000" spc="-100" dirty="0">
                <a:solidFill>
                  <a:srgbClr val="666565"/>
                </a:solidFill>
              </a:rPr>
              <a:t>작성</a:t>
            </a:r>
            <a:endParaRPr lang="en-US" altLang="ko-KR" sz="1000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    </a:t>
            </a:r>
            <a:r>
              <a:rPr lang="ko-KR" altLang="en-US" sz="1000" spc="-100" dirty="0">
                <a:solidFill>
                  <a:srgbClr val="666565"/>
                </a:solidFill>
              </a:rPr>
              <a:t>예</a:t>
            </a:r>
            <a:r>
              <a:rPr lang="en-US" altLang="ko-KR" sz="1000" spc="-100" dirty="0">
                <a:solidFill>
                  <a:srgbClr val="666565"/>
                </a:solidFill>
              </a:rPr>
              <a:t>) </a:t>
            </a:r>
            <a:r>
              <a:rPr lang="ko-KR" altLang="en-US" sz="1000" spc="-100" dirty="0">
                <a:solidFill>
                  <a:srgbClr val="666565"/>
                </a:solidFill>
              </a:rPr>
              <a:t>기획</a:t>
            </a:r>
            <a:r>
              <a:rPr lang="en-US" altLang="ko-KR" sz="1000" spc="-100" dirty="0">
                <a:solidFill>
                  <a:srgbClr val="666565"/>
                </a:solidFill>
              </a:rPr>
              <a:t>, </a:t>
            </a:r>
            <a:r>
              <a:rPr lang="ko-KR" altLang="en-US" sz="1000" spc="-100" dirty="0">
                <a:solidFill>
                  <a:srgbClr val="666565"/>
                </a:solidFill>
              </a:rPr>
              <a:t>디자인</a:t>
            </a:r>
            <a:r>
              <a:rPr lang="en-US" altLang="ko-KR" sz="1000" spc="-100" dirty="0">
                <a:solidFill>
                  <a:srgbClr val="666565"/>
                </a:solidFill>
              </a:rPr>
              <a:t>, </a:t>
            </a:r>
            <a:r>
              <a:rPr lang="ko-KR" altLang="en-US" sz="1000" spc="-100" dirty="0">
                <a:solidFill>
                  <a:srgbClr val="666565"/>
                </a:solidFill>
              </a:rPr>
              <a:t>퍼블리싱</a:t>
            </a:r>
            <a:r>
              <a:rPr lang="en-US" altLang="ko-KR" sz="1000" spc="-100" dirty="0">
                <a:solidFill>
                  <a:srgbClr val="666565"/>
                </a:solidFill>
              </a:rPr>
              <a:t>,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개발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2)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담당 업무 반복 복사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(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조건 검색 필터 기능을 사용하기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 위해 반복 복사가 필요함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)</a:t>
            </a:r>
            <a:endParaRPr lang="en-US" altLang="ko-KR" sz="1000" spc="-100" dirty="0">
              <a:solidFill>
                <a:srgbClr val="66656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6648450"/>
            <a:ext cx="7086600" cy="2095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8359" y="1376050"/>
            <a:ext cx="311660" cy="54819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46050" y="1590675"/>
            <a:ext cx="701749" cy="397229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설명선 2 22"/>
          <p:cNvSpPr/>
          <p:nvPr/>
        </p:nvSpPr>
        <p:spPr>
          <a:xfrm>
            <a:off x="1460106" y="2234599"/>
            <a:ext cx="1120054" cy="195814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22620"/>
              <a:gd name="adj5" fmla="val -129016"/>
              <a:gd name="adj6" fmla="val -31920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b">
            <a:spAutoFit/>
          </a:bodyPr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프로젝트명</a:t>
            </a:r>
            <a:r>
              <a:rPr lang="en-US" altLang="ko-KR" sz="800" dirty="0" smtClean="0">
                <a:solidFill>
                  <a:srgbClr val="0090D9"/>
                </a:solidFill>
              </a:rPr>
              <a:t>(</a:t>
            </a:r>
            <a:r>
              <a:rPr lang="ko-KR" altLang="en-US" sz="800" dirty="0" smtClean="0">
                <a:solidFill>
                  <a:srgbClr val="0090D9"/>
                </a:solidFill>
              </a:rPr>
              <a:t>업체</a:t>
            </a:r>
            <a:r>
              <a:rPr lang="en-US" altLang="ko-KR" sz="800" dirty="0" smtClean="0">
                <a:solidFill>
                  <a:srgbClr val="0090D9"/>
                </a:solidFill>
              </a:rPr>
              <a:t>) </a:t>
            </a:r>
            <a:r>
              <a:rPr lang="ko-KR" altLang="en-US" sz="800" dirty="0" smtClean="0">
                <a:solidFill>
                  <a:srgbClr val="0090D9"/>
                </a:solidFill>
              </a:rPr>
              <a:t>작성</a:t>
            </a:r>
            <a:r>
              <a:rPr lang="en-US" altLang="ko-KR" sz="800" dirty="0" smtClean="0">
                <a:solidFill>
                  <a:srgbClr val="0090D9"/>
                </a:solidFill>
              </a:rPr>
              <a:t> 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6525" y="5289798"/>
            <a:ext cx="701749" cy="990600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설명선 2 28"/>
          <p:cNvSpPr/>
          <p:nvPr/>
        </p:nvSpPr>
        <p:spPr>
          <a:xfrm>
            <a:off x="1869604" y="5478389"/>
            <a:ext cx="1968971" cy="201934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1501"/>
              <a:gd name="adj5" fmla="val 91548"/>
              <a:gd name="adj6" fmla="val -21289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업무명 반복 작성 </a:t>
            </a:r>
            <a:r>
              <a:rPr lang="en-US" altLang="ko-KR" sz="800" dirty="0" smtClean="0">
                <a:solidFill>
                  <a:srgbClr val="0090D9"/>
                </a:solidFill>
              </a:rPr>
              <a:t>-</a:t>
            </a:r>
            <a:r>
              <a:rPr lang="ko-KR" altLang="en-US" sz="800" dirty="0" smtClean="0">
                <a:solidFill>
                  <a:srgbClr val="0090D9"/>
                </a:solidFill>
              </a:rPr>
              <a:t> 글자색 투명으로 설정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4665" y="5061198"/>
            <a:ext cx="701749" cy="228599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설명선 2 31"/>
          <p:cNvSpPr/>
          <p:nvPr/>
        </p:nvSpPr>
        <p:spPr>
          <a:xfrm>
            <a:off x="1888655" y="4973562"/>
            <a:ext cx="1902296" cy="201936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1501"/>
              <a:gd name="adj5" fmla="val 100982"/>
              <a:gd name="adj6" fmla="val -23707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업무명 예</a:t>
            </a:r>
            <a:r>
              <a:rPr lang="en-US" altLang="ko-KR" sz="800" dirty="0" smtClean="0">
                <a:solidFill>
                  <a:srgbClr val="0090D9"/>
                </a:solidFill>
              </a:rPr>
              <a:t>) </a:t>
            </a:r>
            <a:r>
              <a:rPr lang="ko-KR" altLang="en-US" sz="800" dirty="0" smtClean="0">
                <a:solidFill>
                  <a:srgbClr val="0090D9"/>
                </a:solidFill>
              </a:rPr>
              <a:t>기획</a:t>
            </a:r>
            <a:r>
              <a:rPr lang="en-US" altLang="ko-KR" sz="800" dirty="0" smtClean="0">
                <a:solidFill>
                  <a:srgbClr val="0090D9"/>
                </a:solidFill>
              </a:rPr>
              <a:t>, </a:t>
            </a:r>
            <a:r>
              <a:rPr lang="ko-KR" altLang="en-US" sz="800" dirty="0" smtClean="0">
                <a:solidFill>
                  <a:srgbClr val="0090D9"/>
                </a:solidFill>
              </a:rPr>
              <a:t>디자인</a:t>
            </a:r>
            <a:r>
              <a:rPr lang="en-US" altLang="ko-KR" sz="800" dirty="0" smtClean="0">
                <a:solidFill>
                  <a:srgbClr val="0090D9"/>
                </a:solidFill>
              </a:rPr>
              <a:t>, </a:t>
            </a:r>
            <a:r>
              <a:rPr lang="ko-KR" altLang="en-US" sz="800" dirty="0" smtClean="0">
                <a:solidFill>
                  <a:srgbClr val="0090D9"/>
                </a:solidFill>
              </a:rPr>
              <a:t>퍼블리싱</a:t>
            </a:r>
            <a:r>
              <a:rPr lang="en-US" altLang="ko-KR" sz="800" dirty="0" smtClean="0">
                <a:solidFill>
                  <a:srgbClr val="0090D9"/>
                </a:solidFill>
              </a:rPr>
              <a:t>, </a:t>
            </a:r>
            <a:r>
              <a:rPr lang="ko-KR" altLang="en-US" sz="800" dirty="0" smtClean="0">
                <a:solidFill>
                  <a:srgbClr val="0090D9"/>
                </a:solidFill>
              </a:rPr>
              <a:t>개발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977527" y="5677086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638038" y="1482663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626653" y="4953186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8225" y="3681899"/>
            <a:ext cx="1066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2.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업무명 작성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164288" y="76325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1" name="타원 20"/>
          <p:cNvSpPr/>
          <p:nvPr/>
        </p:nvSpPr>
        <p:spPr>
          <a:xfrm>
            <a:off x="7164288" y="1441351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2" name="타원 21"/>
          <p:cNvSpPr/>
          <p:nvPr/>
        </p:nvSpPr>
        <p:spPr>
          <a:xfrm>
            <a:off x="7164288" y="2593479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831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6" y="4221088"/>
            <a:ext cx="6238875" cy="2057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6" y="1376050"/>
            <a:ext cx="6238875" cy="2057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447800" y="2433861"/>
            <a:ext cx="723900" cy="990600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설명선 2 28"/>
          <p:cNvSpPr/>
          <p:nvPr/>
        </p:nvSpPr>
        <p:spPr>
          <a:xfrm>
            <a:off x="2593504" y="3025552"/>
            <a:ext cx="2064221" cy="206474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1501"/>
              <a:gd name="adj5" fmla="val 87143"/>
              <a:gd name="adj6" fmla="val -20016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담당자명 반복 작성 </a:t>
            </a:r>
            <a:r>
              <a:rPr lang="en-US" altLang="ko-KR" sz="800" dirty="0" smtClean="0">
                <a:solidFill>
                  <a:srgbClr val="0090D9"/>
                </a:solidFill>
              </a:rPr>
              <a:t>-</a:t>
            </a:r>
            <a:r>
              <a:rPr lang="ko-KR" altLang="en-US" sz="800" dirty="0" smtClean="0">
                <a:solidFill>
                  <a:srgbClr val="0090D9"/>
                </a:solidFill>
              </a:rPr>
              <a:t> 글자색 투명으로 설정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7800" y="2195736"/>
            <a:ext cx="722039" cy="242664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설명선 2 31"/>
          <p:cNvSpPr/>
          <p:nvPr/>
        </p:nvSpPr>
        <p:spPr>
          <a:xfrm>
            <a:off x="2583980" y="2117624"/>
            <a:ext cx="1730845" cy="206475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1501"/>
              <a:gd name="adj5" fmla="val 100982"/>
              <a:gd name="adj6" fmla="val -23707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담당자명 예</a:t>
            </a:r>
            <a:r>
              <a:rPr lang="en-US" altLang="ko-KR" sz="800" dirty="0" smtClean="0">
                <a:solidFill>
                  <a:srgbClr val="0090D9"/>
                </a:solidFill>
              </a:rPr>
              <a:t>) </a:t>
            </a:r>
            <a:r>
              <a:rPr lang="ko-KR" altLang="en-US" sz="800" dirty="0" smtClean="0">
                <a:solidFill>
                  <a:srgbClr val="0090D9"/>
                </a:solidFill>
              </a:rPr>
              <a:t>정인영 </a:t>
            </a:r>
            <a:r>
              <a:rPr lang="en-US" altLang="ko-KR" sz="800" dirty="0" smtClean="0">
                <a:solidFill>
                  <a:srgbClr val="0090D9"/>
                </a:solidFill>
              </a:rPr>
              <a:t>(</a:t>
            </a:r>
            <a:r>
              <a:rPr lang="ko-KR" altLang="en-US" sz="800" dirty="0" smtClean="0">
                <a:solidFill>
                  <a:srgbClr val="0090D9"/>
                </a:solidFill>
              </a:rPr>
              <a:t>직급작성 안함</a:t>
            </a:r>
            <a:r>
              <a:rPr lang="en-US" altLang="ko-KR" sz="800" dirty="0" smtClean="0">
                <a:solidFill>
                  <a:srgbClr val="0090D9"/>
                </a:solidFill>
              </a:rPr>
              <a:t>)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701738" y="2821149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1360078" y="2097249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 관리 </a:t>
            </a:r>
            <a:r>
              <a:rPr lang="en-US" altLang="ko-KR" dirty="0"/>
              <a:t>- </a:t>
            </a:r>
            <a:r>
              <a:rPr lang="ko-KR" altLang="en-US" dirty="0"/>
              <a:t>기본작성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225" y="871264"/>
            <a:ext cx="1207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>
                <a:solidFill>
                  <a:srgbClr val="0F9D58"/>
                </a:solidFill>
                <a:latin typeface="+mn-ea"/>
              </a:rPr>
              <a:t>3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.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담당자명 작성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1805" y="692696"/>
            <a:ext cx="204219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00"/>
              </a:lnSpc>
            </a:pPr>
            <a:r>
              <a:rPr lang="en-US" altLang="ko-KR" sz="1000" b="1" spc="-100" dirty="0">
                <a:solidFill>
                  <a:srgbClr val="666565"/>
                </a:solidFill>
              </a:rPr>
              <a:t> 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     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담당자명 작성</a:t>
            </a:r>
            <a:endParaRPr lang="en-US" altLang="ko-KR" sz="1000" b="1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담당자명 작성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,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직급은 작성 안함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b="1" spc="-100" dirty="0">
                <a:solidFill>
                  <a:srgbClr val="666565"/>
                </a:solidFill>
              </a:rPr>
              <a:t> 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     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담당자명 반복 작성</a:t>
            </a:r>
            <a:endParaRPr lang="en-US" altLang="ko-KR" sz="1000" b="1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담당자명 영역 내 반복 작성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2) 1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번과 동일하게 이름만 작성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    (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조건 검색 필터 기능을 사용하기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 위해 반복 복사가 필요함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)</a:t>
            </a:r>
          </a:p>
          <a:p>
            <a:pPr lvl="0">
              <a:lnSpc>
                <a:spcPts val="1800"/>
              </a:lnSpc>
            </a:pP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b="1" spc="-100" dirty="0" smtClean="0">
                <a:solidFill>
                  <a:srgbClr val="666565"/>
                </a:solidFill>
              </a:rPr>
              <a:t>      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작성 하지 않는 영역</a:t>
            </a:r>
            <a:endParaRPr lang="en-US" altLang="ko-KR" sz="1000" b="1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C4:F4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까지 공백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,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 작성 안함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b="1" spc="-100" dirty="0">
                <a:solidFill>
                  <a:srgbClr val="666565"/>
                </a:solidFill>
              </a:rPr>
              <a:t> 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     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진행순서 작성</a:t>
            </a:r>
            <a:endParaRPr lang="en-US" altLang="ko-KR" sz="1000" b="1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우선 작업 순위 별 진행 순서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작성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(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숫자로 기입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)</a:t>
            </a:r>
            <a:endParaRPr lang="en-US" altLang="ko-KR" sz="1000" spc="-100" dirty="0">
              <a:solidFill>
                <a:srgbClr val="66656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6648450"/>
            <a:ext cx="7086600" cy="2095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8359" y="1376050"/>
            <a:ext cx="311660" cy="54819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67161" y="5273799"/>
            <a:ext cx="629158" cy="1003548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설명선 2 20"/>
          <p:cNvSpPr/>
          <p:nvPr/>
        </p:nvSpPr>
        <p:spPr>
          <a:xfrm>
            <a:off x="3150890" y="5886773"/>
            <a:ext cx="1611845" cy="206523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1501"/>
              <a:gd name="adj5" fmla="val 91548"/>
              <a:gd name="adj6" fmla="val -21289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진행순서 </a:t>
            </a:r>
            <a:r>
              <a:rPr lang="en-US" altLang="ko-KR" sz="800" dirty="0" smtClean="0">
                <a:solidFill>
                  <a:srgbClr val="0090D9"/>
                </a:solidFill>
              </a:rPr>
              <a:t>(</a:t>
            </a:r>
            <a:r>
              <a:rPr lang="ko-KR" altLang="en-US" sz="800" dirty="0" smtClean="0">
                <a:solidFill>
                  <a:srgbClr val="0090D9"/>
                </a:solidFill>
              </a:rPr>
              <a:t>우선 업무 순위별</a:t>
            </a:r>
            <a:r>
              <a:rPr lang="en-US" altLang="ko-KR" sz="800" dirty="0" smtClean="0">
                <a:solidFill>
                  <a:srgbClr val="0090D9"/>
                </a:solidFill>
              </a:rPr>
              <a:t>) </a:t>
            </a:r>
            <a:r>
              <a:rPr lang="ko-KR" altLang="en-US" sz="800" dirty="0" smtClean="0">
                <a:solidFill>
                  <a:srgbClr val="0090D9"/>
                </a:solidFill>
              </a:rPr>
              <a:t>작성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71699" y="5051673"/>
            <a:ext cx="4380001" cy="228599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설명선 2 23"/>
          <p:cNvSpPr/>
          <p:nvPr/>
        </p:nvSpPr>
        <p:spPr>
          <a:xfrm>
            <a:off x="5652120" y="5411316"/>
            <a:ext cx="786780" cy="198909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26552"/>
              <a:gd name="adj5" fmla="val -64107"/>
              <a:gd name="adj6" fmla="val -44301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 smtClean="0">
                <a:solidFill>
                  <a:srgbClr val="0090D9"/>
                </a:solidFill>
              </a:rPr>
              <a:t>작성안함</a:t>
            </a:r>
            <a:r>
              <a:rPr lang="en-US" altLang="ko-KR" sz="800" dirty="0" smtClean="0">
                <a:solidFill>
                  <a:srgbClr val="0090D9"/>
                </a:solidFill>
              </a:rPr>
              <a:t>(</a:t>
            </a:r>
            <a:r>
              <a:rPr lang="ko-KR" altLang="en-US" sz="800" dirty="0" smtClean="0">
                <a:solidFill>
                  <a:srgbClr val="0090D9"/>
                </a:solidFill>
              </a:rPr>
              <a:t>공백</a:t>
            </a:r>
            <a:r>
              <a:rPr lang="en-US" altLang="ko-KR" sz="800" dirty="0" smtClean="0">
                <a:solidFill>
                  <a:srgbClr val="0090D9"/>
                </a:solidFill>
              </a:rPr>
              <a:t>)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73728" y="5667561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28" name="타원 27"/>
          <p:cNvSpPr/>
          <p:nvPr/>
        </p:nvSpPr>
        <p:spPr>
          <a:xfrm>
            <a:off x="2061245" y="4943661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8225" y="3681899"/>
            <a:ext cx="1207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>
                <a:solidFill>
                  <a:srgbClr val="0F9D58"/>
                </a:solidFill>
                <a:latin typeface="+mn-ea"/>
              </a:rPr>
              <a:t>4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.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진행순서 작성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164288" y="76325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7" name="타원 36"/>
          <p:cNvSpPr/>
          <p:nvPr/>
        </p:nvSpPr>
        <p:spPr>
          <a:xfrm>
            <a:off x="7164288" y="1441351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38" name="타원 37"/>
          <p:cNvSpPr/>
          <p:nvPr/>
        </p:nvSpPr>
        <p:spPr>
          <a:xfrm>
            <a:off x="7164288" y="2799978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9" name="타원 38"/>
          <p:cNvSpPr/>
          <p:nvPr/>
        </p:nvSpPr>
        <p:spPr>
          <a:xfrm>
            <a:off x="7164288" y="3491027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782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6" y="4221088"/>
            <a:ext cx="6238875" cy="2057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6" y="1376050"/>
            <a:ext cx="6238875" cy="2057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800351" y="2433861"/>
            <a:ext cx="619124" cy="990600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설명선 2 28"/>
          <p:cNvSpPr/>
          <p:nvPr/>
        </p:nvSpPr>
        <p:spPr>
          <a:xfrm>
            <a:off x="3832870" y="2564929"/>
            <a:ext cx="2020813" cy="206474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1501"/>
              <a:gd name="adj5" fmla="val 87143"/>
              <a:gd name="adj6" fmla="val -20016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en-US" altLang="ko-KR" sz="800" dirty="0">
                <a:solidFill>
                  <a:srgbClr val="0090D9"/>
                </a:solidFill>
              </a:rPr>
              <a:t>Mobile, Tablet, PC </a:t>
            </a:r>
            <a:r>
              <a:rPr lang="ko-KR" altLang="en-US" sz="800" dirty="0">
                <a:solidFill>
                  <a:srgbClr val="0090D9"/>
                </a:solidFill>
              </a:rPr>
              <a:t>순으로 </a:t>
            </a:r>
            <a:r>
              <a:rPr lang="ko-KR" altLang="en-US" sz="800" dirty="0" smtClean="0">
                <a:solidFill>
                  <a:srgbClr val="0090D9"/>
                </a:solidFill>
              </a:rPr>
              <a:t>작성 </a:t>
            </a:r>
            <a:r>
              <a:rPr lang="en-US" altLang="ko-KR" sz="800" dirty="0" smtClean="0">
                <a:solidFill>
                  <a:srgbClr val="0090D9"/>
                </a:solidFill>
              </a:rPr>
              <a:t>(</a:t>
            </a:r>
            <a:r>
              <a:rPr lang="ko-KR" altLang="en-US" sz="800" dirty="0" smtClean="0">
                <a:solidFill>
                  <a:srgbClr val="0090D9"/>
                </a:solidFill>
              </a:rPr>
              <a:t>명칭통일</a:t>
            </a:r>
            <a:r>
              <a:rPr lang="en-US" altLang="ko-KR" sz="800" dirty="0" smtClean="0">
                <a:solidFill>
                  <a:srgbClr val="0090D9"/>
                </a:solidFill>
              </a:rPr>
              <a:t>)</a:t>
            </a:r>
            <a:endParaRPr lang="ko-KR" altLang="en-US" sz="800" dirty="0">
              <a:solidFill>
                <a:srgbClr val="0090D9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701555" y="2325849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 관리 </a:t>
            </a:r>
            <a:r>
              <a:rPr lang="en-US" altLang="ko-KR" dirty="0"/>
              <a:t>- </a:t>
            </a:r>
            <a:r>
              <a:rPr lang="ko-KR" altLang="en-US" dirty="0"/>
              <a:t>기본작성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225" y="871264"/>
            <a:ext cx="16578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5.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디바이스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(Device)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 작성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1805" y="692696"/>
            <a:ext cx="204219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00"/>
              </a:lnSpc>
            </a:pPr>
            <a:r>
              <a:rPr lang="en-US" altLang="ko-KR" sz="1000" b="1" spc="-100" dirty="0" smtClean="0">
                <a:solidFill>
                  <a:srgbClr val="666565"/>
                </a:solidFill>
              </a:rPr>
              <a:t>      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디바이스</a:t>
            </a:r>
            <a:r>
              <a:rPr lang="en-US" altLang="ko-KR" sz="1000" b="1" spc="-100" dirty="0">
                <a:solidFill>
                  <a:srgbClr val="666565"/>
                </a:solidFill>
              </a:rPr>
              <a:t>(Device)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 작성</a:t>
            </a:r>
            <a:endParaRPr lang="en-US" altLang="ko-KR" sz="1000" b="1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>
                <a:solidFill>
                  <a:srgbClr val="666565"/>
                </a:solidFill>
              </a:rPr>
              <a:t>디바이스 별 업무 분리를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위해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 작업 환경 작성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endParaRPr lang="en-US" altLang="ko-KR" sz="1000" b="1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b="1" spc="-100" dirty="0" smtClean="0">
                <a:solidFill>
                  <a:srgbClr val="666565"/>
                </a:solidFill>
              </a:rPr>
              <a:t>      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사이트 경로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(Site URL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)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이</a:t>
            </a:r>
            <a:r>
              <a:rPr lang="ko-KR" altLang="en-US" sz="1000" b="1" spc="-100" dirty="0">
                <a:solidFill>
                  <a:srgbClr val="666565"/>
                </a:solidFill>
              </a:rPr>
              <a:t>동</a:t>
            </a:r>
            <a:endParaRPr lang="en-US" altLang="ko-KR" sz="1000" b="1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3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번 링크 삽입 시 해당 영역으로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이동 가능한 연결 팝업 생김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     (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링크 삽입하면 밑줄 생김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)    </a:t>
            </a:r>
          </a:p>
          <a:p>
            <a:pPr lvl="0">
              <a:lnSpc>
                <a:spcPts val="1800"/>
              </a:lnSpc>
            </a:pPr>
            <a:endParaRPr lang="en-US" altLang="ko-KR" sz="1000" b="1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b="1" spc="-100" dirty="0">
                <a:solidFill>
                  <a:srgbClr val="666565"/>
                </a:solidFill>
              </a:rPr>
              <a:t>       </a:t>
            </a:r>
            <a:r>
              <a:rPr lang="ko-KR" altLang="en-US" sz="1000" b="1" spc="-100" dirty="0">
                <a:solidFill>
                  <a:srgbClr val="666565"/>
                </a:solidFill>
              </a:rPr>
              <a:t>사이트 경로</a:t>
            </a:r>
            <a:r>
              <a:rPr lang="en-US" altLang="ko-KR" sz="1000" b="1" spc="-100" dirty="0">
                <a:solidFill>
                  <a:srgbClr val="666565"/>
                </a:solidFill>
              </a:rPr>
              <a:t>(Site URL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)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삽입</a:t>
            </a:r>
            <a:endParaRPr lang="en-US" altLang="ko-KR" sz="1000" b="1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>
                <a:solidFill>
                  <a:srgbClr val="666565"/>
                </a:solidFill>
              </a:rPr>
              <a:t> 작업할 </a:t>
            </a:r>
            <a:r>
              <a:rPr lang="en-US" altLang="ko-KR" sz="1000" spc="-100" dirty="0">
                <a:solidFill>
                  <a:srgbClr val="666565"/>
                </a:solidFill>
              </a:rPr>
              <a:t>URL </a:t>
            </a:r>
            <a:r>
              <a:rPr lang="ko-KR" altLang="en-US" sz="1000" spc="-100" dirty="0">
                <a:solidFill>
                  <a:srgbClr val="666565"/>
                </a:solidFill>
              </a:rPr>
              <a:t>경로 </a:t>
            </a:r>
            <a:r>
              <a:rPr lang="en-US" altLang="ko-KR" sz="1000" spc="-100" dirty="0">
                <a:solidFill>
                  <a:srgbClr val="666565"/>
                </a:solidFill>
              </a:rPr>
              <a:t>&amp; </a:t>
            </a:r>
            <a:r>
              <a:rPr lang="ko-KR" altLang="en-US" sz="1000" spc="-100" dirty="0">
                <a:solidFill>
                  <a:srgbClr val="666565"/>
                </a:solidFill>
              </a:rPr>
              <a:t>파일명 작성</a:t>
            </a:r>
            <a:endParaRPr lang="en-US" altLang="ko-KR" sz="1000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     (</a:t>
            </a:r>
            <a:r>
              <a:rPr lang="ko-KR" altLang="en-US" sz="1000" spc="-100" dirty="0">
                <a:solidFill>
                  <a:srgbClr val="666565"/>
                </a:solidFill>
              </a:rPr>
              <a:t>도메인주소를 제외한 </a:t>
            </a:r>
            <a:r>
              <a:rPr lang="en-US" altLang="ko-KR" sz="1000" spc="-100" dirty="0">
                <a:solidFill>
                  <a:srgbClr val="666565"/>
                </a:solidFill>
              </a:rPr>
              <a:t>root </a:t>
            </a:r>
            <a:r>
              <a:rPr lang="ko-KR" altLang="en-US" sz="1000" spc="-100" dirty="0">
                <a:solidFill>
                  <a:srgbClr val="666565"/>
                </a:solidFill>
              </a:rPr>
              <a:t>작성</a:t>
            </a:r>
            <a:r>
              <a:rPr lang="en-US" altLang="ko-KR" sz="1000" spc="-100" dirty="0">
                <a:solidFill>
                  <a:srgbClr val="666565"/>
                </a:solidFill>
              </a:rPr>
              <a:t>)</a:t>
            </a: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2)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링크 삽입 방법</a:t>
            </a:r>
            <a:endParaRPr lang="en-US" altLang="ko-KR" sz="1000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    (</a:t>
            </a:r>
            <a:r>
              <a:rPr lang="ko-KR" altLang="en-US" sz="1000" spc="-100" dirty="0">
                <a:solidFill>
                  <a:srgbClr val="666565"/>
                </a:solidFill>
              </a:rPr>
              <a:t>슬라이드</a:t>
            </a:r>
            <a:r>
              <a:rPr lang="en-US" altLang="ko-KR" sz="1000" spc="-100" dirty="0">
                <a:solidFill>
                  <a:srgbClr val="666565"/>
                </a:solidFill>
              </a:rPr>
              <a:t> p. 8 </a:t>
            </a:r>
            <a:r>
              <a:rPr lang="ko-KR" altLang="en-US" sz="1000" spc="-100" dirty="0">
                <a:solidFill>
                  <a:srgbClr val="666565"/>
                </a:solidFill>
              </a:rPr>
              <a:t>참고</a:t>
            </a:r>
            <a:r>
              <a:rPr lang="en-US" altLang="ko-KR" sz="1000" spc="-100" dirty="0">
                <a:solidFill>
                  <a:srgbClr val="666565"/>
                </a:solidFill>
              </a:rPr>
              <a:t>)</a:t>
            </a:r>
          </a:p>
          <a:p>
            <a:pPr lvl="0">
              <a:lnSpc>
                <a:spcPts val="1800"/>
              </a:lnSpc>
            </a:pPr>
            <a:endParaRPr lang="en-US" altLang="ko-KR" sz="1000" spc="-100" dirty="0" smtClean="0">
              <a:solidFill>
                <a:srgbClr val="66656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6648450"/>
            <a:ext cx="7086600" cy="2095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8359" y="1376050"/>
            <a:ext cx="311660" cy="54819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38225" y="3681899"/>
            <a:ext cx="19819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6.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사이트 경로 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(Site URL)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 작성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164288" y="76325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1" name="타원 40"/>
          <p:cNvSpPr/>
          <p:nvPr/>
        </p:nvSpPr>
        <p:spPr>
          <a:xfrm>
            <a:off x="7164288" y="1666900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38" name="설명선 2 37"/>
          <p:cNvSpPr/>
          <p:nvPr/>
        </p:nvSpPr>
        <p:spPr>
          <a:xfrm>
            <a:off x="4680398" y="4705439"/>
            <a:ext cx="1869804" cy="207154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1501"/>
              <a:gd name="adj5" fmla="val 234280"/>
              <a:gd name="adj6" fmla="val -27148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>
                <a:solidFill>
                  <a:srgbClr val="0090D9"/>
                </a:solidFill>
              </a:rPr>
              <a:t>해당 업무 경로 작성 </a:t>
            </a:r>
            <a:r>
              <a:rPr lang="en-US" altLang="ko-KR" sz="800" dirty="0">
                <a:solidFill>
                  <a:srgbClr val="0090D9"/>
                </a:solidFill>
              </a:rPr>
              <a:t>(</a:t>
            </a:r>
            <a:r>
              <a:rPr lang="ko-KR" altLang="en-US" sz="800" dirty="0">
                <a:solidFill>
                  <a:srgbClr val="0090D9"/>
                </a:solidFill>
              </a:rPr>
              <a:t>하이퍼링크 추가</a:t>
            </a:r>
            <a:r>
              <a:rPr lang="en-US" altLang="ko-KR" sz="800" dirty="0">
                <a:solidFill>
                  <a:srgbClr val="0090D9"/>
                </a:solidFill>
              </a:rPr>
              <a:t>)</a:t>
            </a:r>
          </a:p>
        </p:txBody>
      </p:sp>
      <p:sp>
        <p:nvSpPr>
          <p:cNvPr id="23" name="타원 22"/>
          <p:cNvSpPr/>
          <p:nvPr/>
        </p:nvSpPr>
        <p:spPr>
          <a:xfrm>
            <a:off x="7164288" y="2809503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7" name="직사각형 36"/>
          <p:cNvSpPr/>
          <p:nvPr/>
        </p:nvSpPr>
        <p:spPr>
          <a:xfrm>
            <a:off x="3419475" y="5486400"/>
            <a:ext cx="1326777" cy="803522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19475" y="5201334"/>
            <a:ext cx="1695450" cy="283512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301965" y="509332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2" name="타원 21"/>
          <p:cNvSpPr/>
          <p:nvPr/>
        </p:nvSpPr>
        <p:spPr>
          <a:xfrm>
            <a:off x="3974851" y="5780149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1517" b="418"/>
          <a:stretch/>
        </p:blipFill>
        <p:spPr bwMode="auto">
          <a:xfrm>
            <a:off x="3877159" y="3111450"/>
            <a:ext cx="2628900" cy="17367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일정표 관리 </a:t>
            </a:r>
            <a:r>
              <a:rPr lang="en-US" altLang="ko-KR" dirty="0"/>
              <a:t>- </a:t>
            </a:r>
            <a:r>
              <a:rPr lang="ko-KR" altLang="en-US" dirty="0"/>
              <a:t>기본작성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225" y="871264"/>
            <a:ext cx="2720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spc="-100" dirty="0">
                <a:solidFill>
                  <a:srgbClr val="0F9D58"/>
                </a:solidFill>
                <a:latin typeface="+mn-ea"/>
              </a:rPr>
              <a:t>7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. </a:t>
            </a:r>
            <a:r>
              <a:rPr lang="ko-KR" altLang="en-US" sz="1200" spc="-100" dirty="0">
                <a:solidFill>
                  <a:srgbClr val="0F9D58"/>
                </a:solidFill>
                <a:latin typeface="+mn-ea"/>
              </a:rPr>
              <a:t>사이트 경로 </a:t>
            </a:r>
            <a:r>
              <a:rPr lang="en-US" altLang="ko-KR" sz="1200" spc="-100" dirty="0">
                <a:solidFill>
                  <a:srgbClr val="0F9D58"/>
                </a:solidFill>
                <a:latin typeface="+mn-ea"/>
              </a:rPr>
              <a:t>(Site URL)</a:t>
            </a:r>
            <a:r>
              <a:rPr lang="ko-KR" altLang="en-US" sz="1200" spc="-100" dirty="0">
                <a:solidFill>
                  <a:srgbClr val="0F9D58"/>
                </a:solidFill>
                <a:latin typeface="+mn-ea"/>
              </a:rPr>
              <a:t>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작성 </a:t>
            </a:r>
            <a:r>
              <a:rPr lang="en-US" altLang="ko-KR" sz="1200" spc="-100" dirty="0" smtClean="0">
                <a:solidFill>
                  <a:srgbClr val="0F9D58"/>
                </a:solidFill>
                <a:latin typeface="+mn-ea"/>
              </a:rPr>
              <a:t>- </a:t>
            </a:r>
            <a:r>
              <a:rPr lang="ko-KR" altLang="en-US" sz="1200" spc="-100" dirty="0" smtClean="0">
                <a:solidFill>
                  <a:srgbClr val="0F9D58"/>
                </a:solidFill>
                <a:latin typeface="+mn-ea"/>
              </a:rPr>
              <a:t>링크 삽입</a:t>
            </a:r>
            <a:endParaRPr lang="ko-KR" altLang="en-US" sz="1200" b="0" i="0" spc="-100" dirty="0" smtClean="0">
              <a:solidFill>
                <a:srgbClr val="0F9D58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1805" y="692696"/>
            <a:ext cx="2042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00"/>
              </a:lnSpc>
            </a:pPr>
            <a:r>
              <a:rPr lang="ko-KR" altLang="en-US" sz="1000" b="1" spc="-100" dirty="0" smtClean="0">
                <a:solidFill>
                  <a:srgbClr val="666565"/>
                </a:solidFill>
              </a:rPr>
              <a:t>      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셀에서 바로 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“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링크 삽입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”</a:t>
            </a: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해당 셀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(URL)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에 오른쪽 버튼을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클릭 후</a:t>
            </a: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“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링크 삽입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”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선택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2) </a:t>
            </a:r>
            <a:r>
              <a:rPr lang="ko-KR" altLang="en-US" sz="1000" spc="-100" dirty="0">
                <a:solidFill>
                  <a:srgbClr val="666565"/>
                </a:solidFill>
              </a:rPr>
              <a:t>링크 팝업 생성되면 </a:t>
            </a:r>
            <a:r>
              <a:rPr lang="en-US" altLang="ko-KR" sz="1000" spc="-100" dirty="0">
                <a:solidFill>
                  <a:srgbClr val="666565"/>
                </a:solidFill>
              </a:rPr>
              <a:t>“</a:t>
            </a:r>
            <a:r>
              <a:rPr lang="ko-KR" altLang="en-US" sz="1000" spc="-100" dirty="0">
                <a:solidFill>
                  <a:srgbClr val="666565"/>
                </a:solidFill>
              </a:rPr>
              <a:t>링크</a:t>
            </a:r>
            <a:r>
              <a:rPr lang="en-US" altLang="ko-KR" sz="1000" spc="-100" dirty="0">
                <a:solidFill>
                  <a:srgbClr val="666565"/>
                </a:solidFill>
              </a:rPr>
              <a:t>” </a:t>
            </a:r>
            <a:r>
              <a:rPr lang="ko-KR" altLang="en-US" sz="1000" spc="-100" dirty="0">
                <a:solidFill>
                  <a:srgbClr val="666565"/>
                </a:solidFill>
              </a:rPr>
              <a:t>영역</a:t>
            </a:r>
            <a:endParaRPr lang="en-US" altLang="ko-KR" sz="1000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    </a:t>
            </a:r>
            <a:r>
              <a:rPr lang="ko-KR" altLang="en-US" sz="1000" spc="-100" dirty="0">
                <a:solidFill>
                  <a:srgbClr val="666565"/>
                </a:solidFill>
              </a:rPr>
              <a:t>에 </a:t>
            </a:r>
            <a:r>
              <a:rPr lang="en-US" altLang="ko-KR" sz="1000" spc="-100" dirty="0">
                <a:solidFill>
                  <a:srgbClr val="666565"/>
                </a:solidFill>
              </a:rPr>
              <a:t>URL</a:t>
            </a:r>
            <a:r>
              <a:rPr lang="ko-KR" altLang="en-US" sz="1000" spc="-100" dirty="0">
                <a:solidFill>
                  <a:srgbClr val="666565"/>
                </a:solidFill>
              </a:rPr>
              <a:t> 삽입 후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“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적용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”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 버튼 클릭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b="1" spc="-100" dirty="0" smtClean="0">
                <a:solidFill>
                  <a:srgbClr val="666565"/>
                </a:solidFill>
              </a:rPr>
              <a:t>       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메뉴 삽입에서 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“</a:t>
            </a:r>
            <a:r>
              <a:rPr lang="ko-KR" altLang="en-US" sz="1000" b="1" spc="-100" dirty="0" smtClean="0">
                <a:solidFill>
                  <a:srgbClr val="666565"/>
                </a:solidFill>
              </a:rPr>
              <a:t>링크 삽입</a:t>
            </a:r>
            <a:r>
              <a:rPr lang="en-US" altLang="ko-KR" sz="1000" b="1" spc="-100" dirty="0" smtClean="0">
                <a:solidFill>
                  <a:srgbClr val="666565"/>
                </a:solidFill>
              </a:rPr>
              <a:t>”</a:t>
            </a:r>
            <a:endParaRPr lang="en-US" altLang="ko-KR" sz="1000" b="1" spc="-100" dirty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 1)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해당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셀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(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URL)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에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커서를 이동한 후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 마우스 오른쪽 버튼 클릭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2)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링크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팝업 생성되면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“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링크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”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영역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 smtClean="0">
                <a:solidFill>
                  <a:srgbClr val="666565"/>
                </a:solidFill>
              </a:rPr>
              <a:t>     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에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URL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삽입 후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“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적용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”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버튼 클릭</a:t>
            </a:r>
            <a:endParaRPr lang="en-US" altLang="ko-KR" sz="1000" spc="-100" dirty="0" smtClean="0">
              <a:solidFill>
                <a:srgbClr val="666565"/>
              </a:solidFill>
            </a:endParaRPr>
          </a:p>
          <a:p>
            <a:pPr lvl="0">
              <a:lnSpc>
                <a:spcPts val="1800"/>
              </a:lnSpc>
            </a:pPr>
            <a:r>
              <a:rPr lang="en-US" altLang="ko-KR" sz="1000" spc="-100" dirty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3)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링크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삽입 단축키 </a:t>
            </a:r>
            <a:r>
              <a:rPr lang="en-US" altLang="ko-KR" sz="1000" spc="-100" dirty="0" smtClean="0">
                <a:solidFill>
                  <a:srgbClr val="666565"/>
                </a:solidFill>
              </a:rPr>
              <a:t>“ Ctrl + K” </a:t>
            </a:r>
            <a:r>
              <a:rPr lang="ko-KR" altLang="en-US" sz="1000" spc="-100" dirty="0" smtClean="0">
                <a:solidFill>
                  <a:srgbClr val="666565"/>
                </a:solidFill>
              </a:rPr>
              <a:t>누</a:t>
            </a:r>
            <a:r>
              <a:rPr lang="ko-KR" altLang="en-US" sz="1000" spc="-100" dirty="0">
                <a:solidFill>
                  <a:srgbClr val="666565"/>
                </a:solidFill>
              </a:rPr>
              <a:t>름</a:t>
            </a:r>
            <a:endParaRPr lang="en-US" altLang="ko-KR" sz="1000" spc="-100" dirty="0">
              <a:solidFill>
                <a:srgbClr val="66656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6648450"/>
            <a:ext cx="7086600" cy="2095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8359" y="1376050"/>
            <a:ext cx="311660" cy="548195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35" b="38813"/>
          <a:stretch/>
        </p:blipFill>
        <p:spPr bwMode="auto">
          <a:xfrm>
            <a:off x="312826" y="1374676"/>
            <a:ext cx="2935199" cy="347354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12826" y="2838450"/>
            <a:ext cx="1315949" cy="190500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4" descr="http://icons.iconarchive.com/icons/fatcow/farm-fresh/32/mouse-select-r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5" y="290212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설명선 2 39"/>
          <p:cNvSpPr/>
          <p:nvPr/>
        </p:nvSpPr>
        <p:spPr>
          <a:xfrm>
            <a:off x="1576239" y="2439938"/>
            <a:ext cx="845046" cy="202654"/>
          </a:xfrm>
          <a:prstGeom prst="borderCallout2">
            <a:avLst>
              <a:gd name="adj1" fmla="val 18750"/>
              <a:gd name="adj2" fmla="val -161"/>
              <a:gd name="adj3" fmla="val 18750"/>
              <a:gd name="adj4" fmla="val -16667"/>
              <a:gd name="adj5" fmla="val 238415"/>
              <a:gd name="adj6" fmla="val -47720"/>
            </a:avLst>
          </a:prstGeom>
          <a:solidFill>
            <a:schemeClr val="bg1">
              <a:alpha val="85000"/>
            </a:schemeClr>
          </a:solidFill>
          <a:ln w="9525">
            <a:solidFill>
              <a:srgbClr val="009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lvl="0"/>
            <a:r>
              <a:rPr lang="ko-KR" altLang="en-US" sz="800" dirty="0">
                <a:solidFill>
                  <a:srgbClr val="0090D9"/>
                </a:solidFill>
              </a:rPr>
              <a:t>오른쪽버튼 </a:t>
            </a:r>
            <a:r>
              <a:rPr lang="ko-KR" altLang="en-US" sz="800" dirty="0" smtClean="0">
                <a:solidFill>
                  <a:srgbClr val="0090D9"/>
                </a:solidFill>
              </a:rPr>
              <a:t>클릭</a:t>
            </a:r>
            <a:endParaRPr lang="en-US" altLang="ko-KR" sz="800" dirty="0">
              <a:solidFill>
                <a:srgbClr val="0090D9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164288" y="763252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6" y="5229200"/>
            <a:ext cx="4048125" cy="10953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105336" y="4221088"/>
            <a:ext cx="2047439" cy="274712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1883" y="5848350"/>
            <a:ext cx="3902085" cy="388962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2" idx="2"/>
          </p:cNvCxnSpPr>
          <p:nvPr/>
        </p:nvCxnSpPr>
        <p:spPr>
          <a:xfrm flipH="1">
            <a:off x="1043608" y="4495800"/>
            <a:ext cx="1085448" cy="15470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164288" y="2123331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61963"/>
          <a:stretch/>
        </p:blipFill>
        <p:spPr bwMode="auto">
          <a:xfrm>
            <a:off x="3877159" y="1376050"/>
            <a:ext cx="2628900" cy="1735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3919960" y="3921993"/>
            <a:ext cx="1525662" cy="274712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48" idx="2"/>
          </p:cNvCxnSpPr>
          <p:nvPr/>
        </p:nvCxnSpPr>
        <p:spPr>
          <a:xfrm flipH="1">
            <a:off x="1090613" y="4196705"/>
            <a:ext cx="3592178" cy="1775470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802423" y="3823506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38" name="타원 37"/>
          <p:cNvSpPr/>
          <p:nvPr/>
        </p:nvSpPr>
        <p:spPr>
          <a:xfrm>
            <a:off x="970800" y="4094026"/>
            <a:ext cx="216024" cy="216024"/>
          </a:xfrm>
          <a:prstGeom prst="ellipse">
            <a:avLst/>
          </a:prstGeom>
          <a:solidFill>
            <a:srgbClr val="0090D9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pic>
        <p:nvPicPr>
          <p:cNvPr id="60" name="Picture 4" descr="C:\Users\clex\Desktop\그림1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" t="5261" b="50000"/>
          <a:stretch/>
        </p:blipFill>
        <p:spPr bwMode="auto">
          <a:xfrm rot="5400000">
            <a:off x="4896243" y="1765596"/>
            <a:ext cx="607681" cy="275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916140" y="1410330"/>
            <a:ext cx="398685" cy="266070"/>
          </a:xfrm>
          <a:prstGeom prst="rect">
            <a:avLst/>
          </a:prstGeom>
          <a:solidFill>
            <a:srgbClr val="0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4" idx="2"/>
            <a:endCxn id="48" idx="0"/>
          </p:cNvCxnSpPr>
          <p:nvPr/>
        </p:nvCxnSpPr>
        <p:spPr>
          <a:xfrm>
            <a:off x="4115483" y="1676400"/>
            <a:ext cx="567308" cy="224559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>
            <a:alpha val="20000"/>
          </a:srgbClr>
        </a:solidFill>
        <a:ln w="952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ts val="1800"/>
          </a:lnSpc>
          <a:defRPr sz="1000" b="1" spc="-100" dirty="0">
            <a:solidFill>
              <a:srgbClr val="666565"/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16066</TotalTime>
  <Words>1159</Words>
  <Application>Microsoft Office PowerPoint</Application>
  <PresentationFormat>화면 슬라이드 쇼(4:3)</PresentationFormat>
  <Paragraphs>234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Arial</vt:lpstr>
      <vt:lpstr>맑은 고딕</vt:lpstr>
      <vt:lpstr>나눔고딕</vt:lpstr>
      <vt:lpstr>Office 테마</vt:lpstr>
      <vt:lpstr>PowerPoint 프레젠테이션</vt:lpstr>
      <vt:lpstr>기본설정</vt:lpstr>
      <vt:lpstr>프로젝트 일정표 관리 - 기본설정</vt:lpstr>
      <vt:lpstr>프로젝트 일정표 관리 - 기본설정</vt:lpstr>
      <vt:lpstr>기본작성</vt:lpstr>
      <vt:lpstr>프로젝트 일정표 관리 - 기본작성</vt:lpstr>
      <vt:lpstr>프로젝트 일정표 관리 - 기본작성</vt:lpstr>
      <vt:lpstr>프로젝트 일정표 관리 - 기본작성</vt:lpstr>
      <vt:lpstr>프로젝트 일정표 관리 - 기본작성</vt:lpstr>
      <vt:lpstr>프로젝트 일정표 관리 - 기본작성</vt:lpstr>
      <vt:lpstr>프로젝트 일정표 관리 - 기본작성</vt:lpstr>
      <vt:lpstr>프로젝트 일정표 관리 - 기본작성</vt:lpstr>
      <vt:lpstr>활용기능</vt:lpstr>
      <vt:lpstr>프로젝트 일정표 관리 - 활용기능</vt:lpstr>
      <vt:lpstr>프로젝트 일정표 관리 - 활용기능</vt:lpstr>
      <vt:lpstr>프로젝트 일정표 관리 - 활용기능</vt:lpstr>
      <vt:lpstr>수고하셨습니다.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clex</dc:creator>
  <cp:lastModifiedBy>clex</cp:lastModifiedBy>
  <cp:revision>506</cp:revision>
  <dcterms:created xsi:type="dcterms:W3CDTF">2016-03-23T02:46:47Z</dcterms:created>
  <dcterms:modified xsi:type="dcterms:W3CDTF">2016-05-03T00:02:23Z</dcterms:modified>
</cp:coreProperties>
</file>