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0" r:id="rId3"/>
    <p:sldId id="311" r:id="rId4"/>
    <p:sldId id="312" r:id="rId5"/>
    <p:sldId id="313" r:id="rId6"/>
    <p:sldId id="314" r:id="rId7"/>
    <p:sldId id="321" r:id="rId8"/>
    <p:sldId id="315" r:id="rId9"/>
    <p:sldId id="316" r:id="rId10"/>
    <p:sldId id="317" r:id="rId11"/>
    <p:sldId id="323" r:id="rId12"/>
    <p:sldId id="322" r:id="rId13"/>
    <p:sldId id="325" r:id="rId14"/>
    <p:sldId id="318" r:id="rId15"/>
    <p:sldId id="319" r:id="rId16"/>
    <p:sldId id="320" r:id="rId17"/>
    <p:sldId id="324" r:id="rId18"/>
    <p:sldId id="271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4" autoAdjust="0"/>
  </p:normalViewPr>
  <p:slideViewPr>
    <p:cSldViewPr>
      <p:cViewPr varScale="1">
        <p:scale>
          <a:sx n="64" d="100"/>
          <a:sy n="64" d="100"/>
        </p:scale>
        <p:origin x="26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94A6253-4F05-4761-A967-84C2E3CC1BE6}" type="datetimeFigureOut">
              <a:rPr lang="ko-KR" altLang="en-US"/>
              <a:pPr>
                <a:defRPr/>
              </a:pPr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D5A35CE-E40C-4453-98C6-4AD9E6B372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9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9BB00A7-17AA-4600-8D26-E08236D2C279}" type="datetimeFigureOut">
              <a:rPr lang="ko-KR" altLang="en-US"/>
              <a:pPr>
                <a:defRPr/>
              </a:pPr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B02262-781F-43C1-B340-6B116C3755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09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-99392"/>
            <a:ext cx="9144000" cy="15841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8" descr="Light horizontal"/>
          <p:cNvSpPr>
            <a:spLocks noChangeArrowheads="1"/>
          </p:cNvSpPr>
          <p:nvPr userDrawn="1"/>
        </p:nvSpPr>
        <p:spPr bwMode="gray">
          <a:xfrm>
            <a:off x="0" y="-99391"/>
            <a:ext cx="1476375" cy="6957392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725488" y="1196752"/>
            <a:ext cx="723900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AutoShape 21"/>
          <p:cNvSpPr>
            <a:spLocks noChangeArrowheads="1"/>
          </p:cNvSpPr>
          <p:nvPr userDrawn="1"/>
        </p:nvSpPr>
        <p:spPr bwMode="ltGray">
          <a:xfrm>
            <a:off x="176301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rgbClr val="23387D"/>
          </a:soli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2718" y="5224463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21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009600" y="319088"/>
            <a:ext cx="716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97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FC38F-1E9A-416E-82C6-7CF0999BAB8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68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677306-76B5-4741-8A65-FDC66C038CA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Rectangle 16"/>
          <p:cNvSpPr>
            <a:spLocks noChangeArrowheads="1"/>
          </p:cNvSpPr>
          <p:nvPr userDrawn="1"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rgbClr val="4972B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18"/>
          <p:cNvSpPr>
            <a:spLocks noChangeArrowheads="1"/>
          </p:cNvSpPr>
          <p:nvPr userDrawn="1"/>
        </p:nvSpPr>
        <p:spPr bwMode="blackWhite">
          <a:xfrm>
            <a:off x="828179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rgbClr val="23387D"/>
          </a:soli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907554" y="319088"/>
            <a:ext cx="716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596" y="1071546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771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응용설계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07704" y="5191100"/>
            <a:ext cx="6858000" cy="381000"/>
          </a:xfrm>
        </p:spPr>
        <p:txBody>
          <a:bodyPr/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</a:t>
            </a:r>
            <a:r>
              <a:rPr lang="en-US" altLang="ko-KR" sz="2000" dirty="0"/>
              <a:t> 1</a:t>
            </a:r>
            <a:r>
              <a:rPr lang="ko-KR" altLang="en-US" sz="2000" dirty="0"/>
              <a:t>학기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EAB23-A037-44B4-A80D-4F623F7E2FF3}"/>
              </a:ext>
            </a:extLst>
          </p:cNvPr>
          <p:cNvSpPr txBox="1"/>
          <p:nvPr/>
        </p:nvSpPr>
        <p:spPr>
          <a:xfrm>
            <a:off x="2411761" y="4293096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201224431 </a:t>
            </a:r>
            <a:r>
              <a:rPr lang="ko-KR" altLang="en-US" dirty="0"/>
              <a:t>김용수 </a:t>
            </a:r>
            <a:r>
              <a:rPr lang="en-US" altLang="ko-KR" dirty="0"/>
              <a:t>201324412 </a:t>
            </a:r>
            <a:r>
              <a:rPr lang="ko-KR" altLang="en-US" dirty="0"/>
              <a:t>김대현</a:t>
            </a:r>
            <a:r>
              <a:rPr lang="en-US" altLang="ko-KR" dirty="0"/>
              <a:t> 201324490 </a:t>
            </a:r>
            <a:r>
              <a:rPr lang="ko-KR" altLang="en-US" dirty="0"/>
              <a:t>이민재</a:t>
            </a:r>
            <a:endParaRPr lang="en-US" altLang="ko-KR" dirty="0"/>
          </a:p>
          <a:p>
            <a:pPr algn="r"/>
            <a:r>
              <a:rPr lang="en-US" altLang="ko-KR" dirty="0"/>
              <a:t>201324520</a:t>
            </a:r>
            <a:r>
              <a:rPr lang="ko-KR" altLang="en-US" dirty="0"/>
              <a:t> 정재욱 </a:t>
            </a:r>
            <a:r>
              <a:rPr lang="en-US" altLang="ko-KR" dirty="0"/>
              <a:t>201324540 </a:t>
            </a:r>
            <a:r>
              <a:rPr lang="ko-KR" altLang="en-US" dirty="0"/>
              <a:t>최윤혁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1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불필요 요구사항 체크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비회원 기능</a:t>
            </a:r>
            <a:endParaRPr lang="en-US" altLang="ko-KR" dirty="0"/>
          </a:p>
          <a:p>
            <a:pPr lvl="1" algn="just"/>
            <a:r>
              <a:rPr lang="ko-KR" altLang="en-US" dirty="0"/>
              <a:t>로그인 하지 않으면 대부분의 기능들을 정상적으로 사용할 수 없어 회원가입 후 로그인을 진행한 후에 기능들을 사용할 수 있도록 변경 및 비회원 기능 제외</a:t>
            </a:r>
            <a:endParaRPr lang="en-US" altLang="ko-KR" dirty="0"/>
          </a:p>
          <a:p>
            <a:pPr algn="just"/>
            <a:r>
              <a:rPr lang="ko-KR" altLang="en-US" dirty="0"/>
              <a:t>본인인증</a:t>
            </a:r>
            <a:endParaRPr lang="en-US" altLang="ko-KR" dirty="0"/>
          </a:p>
          <a:p>
            <a:pPr lvl="1" algn="just"/>
            <a:r>
              <a:rPr lang="ko-KR" altLang="en-US" dirty="0"/>
              <a:t>실제 최초 로그인 이후 로그인 된 계정의 정보를 가지고 기능들을 사용하기에 따로 본인인증의 필요성이 없다고 판단되어 제외</a:t>
            </a:r>
            <a:endParaRPr lang="en-US" altLang="ko-KR" dirty="0"/>
          </a:p>
          <a:p>
            <a:pPr algn="just"/>
            <a:r>
              <a:rPr lang="ko-KR" altLang="en-US" dirty="0"/>
              <a:t>본인인증을 사용하는 기능들</a:t>
            </a:r>
            <a:endParaRPr lang="en-US" altLang="ko-KR" dirty="0"/>
          </a:p>
          <a:p>
            <a:pPr lvl="1" algn="just"/>
            <a:r>
              <a:rPr lang="ko-KR" altLang="en-US" dirty="0"/>
              <a:t>본인인증을 제외하여 추가적인 본인인증이 필요한 기능들 에서 추가적인 본인인증을 실행하지 않도록 변경</a:t>
            </a:r>
            <a:endParaRPr lang="en-US" altLang="ko-KR" dirty="0"/>
          </a:p>
          <a:p>
            <a:pPr algn="just"/>
            <a:r>
              <a:rPr lang="ko-KR" altLang="en-US" dirty="0"/>
              <a:t>카드 신청시에 약관 동의</a:t>
            </a:r>
            <a:endParaRPr lang="en-US" altLang="ko-KR" dirty="0"/>
          </a:p>
          <a:p>
            <a:pPr lvl="1" algn="just"/>
            <a:r>
              <a:rPr lang="ko-KR" altLang="en-US" dirty="0"/>
              <a:t>핵심적인 기능을 설계하고 구현한 것을 보여주는데 불필요하다고 판단되어 제외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086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불필요 요구사항 체크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카드 신청</a:t>
            </a:r>
            <a:r>
              <a:rPr lang="en-US" altLang="ko-KR" dirty="0"/>
              <a:t>/</a:t>
            </a:r>
            <a:r>
              <a:rPr lang="ko-KR" altLang="en-US" dirty="0"/>
              <a:t>등록시에 카드 설명문</a:t>
            </a:r>
            <a:endParaRPr lang="en-US" altLang="ko-KR" dirty="0"/>
          </a:p>
          <a:p>
            <a:pPr lvl="1" algn="just"/>
            <a:r>
              <a:rPr lang="ko-KR" altLang="en-US" dirty="0"/>
              <a:t>핵심적인 기능을 설계하고 구현한 것을 보여주는데 불필요하다고 판단되어 제외</a:t>
            </a:r>
            <a:endParaRPr lang="en-US" altLang="ko-KR" dirty="0"/>
          </a:p>
          <a:p>
            <a:pPr algn="just"/>
            <a:r>
              <a:rPr lang="ko-KR" altLang="en-US" dirty="0"/>
              <a:t>외환의 </a:t>
            </a:r>
            <a:r>
              <a:rPr lang="ko-KR" altLang="en-US" dirty="0" err="1"/>
              <a:t>고시회차</a:t>
            </a:r>
            <a:endParaRPr lang="en-US" altLang="ko-KR" dirty="0"/>
          </a:p>
          <a:p>
            <a:pPr lvl="1" algn="just"/>
            <a:r>
              <a:rPr lang="ko-KR" altLang="en-US" dirty="0"/>
              <a:t>환율 조회시에 </a:t>
            </a:r>
            <a:r>
              <a:rPr lang="ko-KR" altLang="en-US" dirty="0" err="1"/>
              <a:t>고시회차도</a:t>
            </a:r>
            <a:r>
              <a:rPr lang="ko-KR" altLang="en-US" dirty="0"/>
              <a:t> 추가로 입력하여 조회하려 하였으나 구현상에서 단순 조회 조건의 추가가 무의미하다고 판단되어 제외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214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4A8594-8B03-4779-988A-A5ED98F8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 입</a:t>
            </a:r>
            <a:r>
              <a:rPr lang="en-US" altLang="ko-KR" dirty="0"/>
              <a:t>/</a:t>
            </a:r>
            <a:r>
              <a:rPr lang="ko-KR" altLang="en-US" dirty="0"/>
              <a:t>출금</a:t>
            </a:r>
            <a:endParaRPr lang="en-US" altLang="ko-KR" dirty="0"/>
          </a:p>
          <a:p>
            <a:pPr lvl="1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출금 기능을 따로 명세서에 적어 놓지않았으나 다른 기능 구현시에 필요하여 구현</a:t>
            </a:r>
            <a:endParaRPr lang="en-US" altLang="ko-KR" dirty="0"/>
          </a:p>
          <a:p>
            <a:r>
              <a:rPr lang="ko-KR" altLang="en-US" dirty="0"/>
              <a:t>모바일 </a:t>
            </a:r>
            <a:r>
              <a:rPr lang="en-US" altLang="ko-KR" dirty="0"/>
              <a:t>ATM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r>
              <a:rPr lang="ko-KR" altLang="en-US" dirty="0"/>
              <a:t>모바일 </a:t>
            </a:r>
            <a:r>
              <a:rPr lang="en-US" altLang="ko-KR" dirty="0"/>
              <a:t>atm</a:t>
            </a:r>
            <a:r>
              <a:rPr lang="ko-KR" altLang="en-US" dirty="0"/>
              <a:t>을 등록할 때에는 모바일 </a:t>
            </a:r>
            <a:r>
              <a:rPr lang="en-US" altLang="ko-KR" dirty="0"/>
              <a:t>atm</a:t>
            </a:r>
            <a:r>
              <a:rPr lang="ko-KR" altLang="en-US" dirty="0"/>
              <a:t>이 등록되지 않은 계좌 목록이 필요하여 해당 기능을 구현</a:t>
            </a:r>
            <a:endParaRPr lang="en-US" altLang="ko-KR" dirty="0"/>
          </a:p>
          <a:p>
            <a:r>
              <a:rPr lang="ko-KR" altLang="en-US" dirty="0"/>
              <a:t>외환 예약</a:t>
            </a:r>
            <a:endParaRPr lang="en-US" altLang="ko-KR" dirty="0"/>
          </a:p>
          <a:p>
            <a:pPr lvl="1"/>
            <a:r>
              <a:rPr lang="ko-KR" altLang="en-US" dirty="0"/>
              <a:t>환전 시 사용했던 출금 계좌와 출금된 금액의 정보를 예약정보에 같이 있는 것이 좋다고 판단되어 추가</a:t>
            </a:r>
            <a:endParaRPr lang="en-US" altLang="ko-KR" dirty="0"/>
          </a:p>
          <a:p>
            <a:pPr lvl="1"/>
            <a:r>
              <a:rPr lang="ko-KR" altLang="en-US" dirty="0"/>
              <a:t>예약 정보에 사용자의 이름으로 </a:t>
            </a:r>
            <a:r>
              <a:rPr lang="en-US" altLang="ko-KR" dirty="0"/>
              <a:t>ID</a:t>
            </a:r>
            <a:r>
              <a:rPr lang="ko-KR" altLang="en-US" dirty="0"/>
              <a:t>를 기입하려 했으나 이름으로 기입하는 것이 맞다고 판단되어 따로 기입 추가</a:t>
            </a:r>
            <a:endParaRPr lang="en-US" altLang="ko-KR" dirty="0"/>
          </a:p>
          <a:p>
            <a:pPr lvl="1"/>
            <a:r>
              <a:rPr lang="ko-KR" altLang="en-US" dirty="0"/>
              <a:t>수령인을 로그인 되어있는 사용자 말고도 다른 사람으로 설정할 수 있도록 구현</a:t>
            </a:r>
            <a:endParaRPr lang="en-US" altLang="ko-KR" dirty="0"/>
          </a:p>
          <a:p>
            <a:pPr lvl="1"/>
            <a:r>
              <a:rPr lang="ko-KR" altLang="en-US" dirty="0"/>
              <a:t>최초 환전통화와 환전금액을 받아 예약정보를 만들려고 하였으나 두가지만으로 정보가 부족하다고 판단하여 </a:t>
            </a:r>
            <a:r>
              <a:rPr lang="ko-KR" altLang="en-US" dirty="0" err="1"/>
              <a:t>수령자</a:t>
            </a:r>
            <a:r>
              <a:rPr lang="en-US" altLang="ko-KR" dirty="0"/>
              <a:t>, </a:t>
            </a:r>
            <a:r>
              <a:rPr lang="ko-KR" altLang="en-US" dirty="0"/>
              <a:t>전화번호 등 추가적인 정보를 같이 받아 예약정보를 생성하도록 구현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4F53C0-8C38-42E4-BE9F-6B8F37B3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CA9957-C977-4A92-A7D0-B6B30CF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제시된 요구사항 외 반영</a:t>
            </a:r>
            <a:r>
              <a:rPr lang="en-US" altLang="ko-KR" dirty="0"/>
              <a:t>(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r>
              <a:rPr lang="ko-KR" altLang="en-US" dirty="0"/>
              <a:t>된 요소</a:t>
            </a:r>
          </a:p>
        </p:txBody>
      </p:sp>
    </p:spTree>
    <p:extLst>
      <p:ext uri="{BB962C8B-B14F-4D97-AF65-F5344CB8AC3E}">
        <p14:creationId xmlns:p14="http://schemas.microsoft.com/office/powerpoint/2010/main" val="298543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4A8594-8B03-4779-988A-A5ED98F8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환전</a:t>
            </a:r>
            <a:endParaRPr lang="en-US" altLang="ko-KR" dirty="0"/>
          </a:p>
          <a:p>
            <a:pPr lvl="1"/>
            <a:r>
              <a:rPr lang="ko-KR" altLang="en-US" dirty="0"/>
              <a:t>최초 환전시에 계좌에서 출금되도록 하였으나 출금은 서버에 수령 또는 배달 예약이 저장될 때 같이 되는 것이 옳다고 판단되어 변경</a:t>
            </a:r>
            <a:endParaRPr lang="en-US" altLang="ko-KR" dirty="0"/>
          </a:p>
          <a:p>
            <a:r>
              <a:rPr lang="ko-KR" altLang="en-US" dirty="0"/>
              <a:t>환율 조회</a:t>
            </a:r>
            <a:endParaRPr lang="en-US" altLang="ko-KR" dirty="0"/>
          </a:p>
          <a:p>
            <a:pPr lvl="1"/>
            <a:r>
              <a:rPr lang="en-US" altLang="ko-KR" dirty="0" err="1"/>
              <a:t>ListExchangeRateRecordDate</a:t>
            </a:r>
            <a:r>
              <a:rPr lang="ko-KR" altLang="en-US" dirty="0"/>
              <a:t>의 </a:t>
            </a:r>
            <a:r>
              <a:rPr lang="en-US" altLang="ko-KR" dirty="0"/>
              <a:t>attribute </a:t>
            </a:r>
            <a:r>
              <a:rPr lang="ko-KR" altLang="en-US" dirty="0"/>
              <a:t>추가</a:t>
            </a:r>
            <a:r>
              <a:rPr lang="en-US" altLang="ko-KR" dirty="0"/>
              <a:t>. </a:t>
            </a:r>
            <a:r>
              <a:rPr lang="ko-KR" altLang="en-US" dirty="0"/>
              <a:t>최초 </a:t>
            </a:r>
            <a:r>
              <a:rPr lang="en-US" altLang="ko-KR" dirty="0" err="1"/>
              <a:t>ListExchangeRateRecordDate</a:t>
            </a:r>
            <a:r>
              <a:rPr lang="ko-KR" altLang="en-US" dirty="0"/>
              <a:t>에 있는 날짜를 통해 </a:t>
            </a:r>
            <a:r>
              <a:rPr lang="en-US" altLang="ko-KR" dirty="0" err="1"/>
              <a:t>ExchangeRateInfomation</a:t>
            </a:r>
            <a:r>
              <a:rPr lang="ko-KR" altLang="en-US" dirty="0"/>
              <a:t>에서 해당 날짜의 환율들을 조회하려 하였으나 그보다는 날짜별로 환율들을 각기 테이블로 구성하는 것이 낫다고 판단하여 테이블 수정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4F53C0-8C38-42E4-BE9F-6B8F37B3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CA9957-C977-4A92-A7D0-B6B30CF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제시된 요구사항 외 반영</a:t>
            </a:r>
            <a:r>
              <a:rPr lang="en-US" altLang="ko-KR" dirty="0"/>
              <a:t>(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r>
              <a:rPr lang="ko-KR" altLang="en-US" dirty="0"/>
              <a:t>된 요소</a:t>
            </a:r>
          </a:p>
        </p:txBody>
      </p:sp>
    </p:spTree>
    <p:extLst>
      <p:ext uri="{BB962C8B-B14F-4D97-AF65-F5344CB8AC3E}">
        <p14:creationId xmlns:p14="http://schemas.microsoft.com/office/powerpoint/2010/main" val="249978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4A8594-8B03-4779-988A-A5ED98F8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관리</a:t>
            </a:r>
            <a:endParaRPr lang="en-US" altLang="ko-KR" dirty="0"/>
          </a:p>
          <a:p>
            <a:pPr lvl="1"/>
            <a:r>
              <a:rPr lang="ko-KR" altLang="en-US" dirty="0"/>
              <a:t>비밀번호 찾기</a:t>
            </a:r>
            <a:r>
              <a:rPr lang="en-US" altLang="ko-KR" dirty="0"/>
              <a:t>/</a:t>
            </a:r>
            <a:r>
              <a:rPr lang="ko-KR" altLang="en-US" dirty="0"/>
              <a:t>변경 </a:t>
            </a:r>
            <a:r>
              <a:rPr lang="en-US" altLang="ko-KR" dirty="0"/>
              <a:t>: </a:t>
            </a:r>
            <a:r>
              <a:rPr lang="ko-KR" altLang="en-US" dirty="0"/>
              <a:t>기능구현에 어려움이 있어 구현하지 못함</a:t>
            </a:r>
            <a:endParaRPr lang="en-US" altLang="ko-KR" dirty="0"/>
          </a:p>
          <a:p>
            <a:pPr lvl="1"/>
            <a:r>
              <a:rPr lang="ko-KR" altLang="en-US" dirty="0"/>
              <a:t>자동 로그아웃 </a:t>
            </a:r>
            <a:r>
              <a:rPr lang="en-US" altLang="ko-KR" dirty="0"/>
              <a:t>: </a:t>
            </a:r>
            <a:r>
              <a:rPr lang="ko-KR" altLang="en-US" dirty="0"/>
              <a:t>기능구현에 어려움이 있어 구현하지 못함</a:t>
            </a:r>
            <a:endParaRPr lang="en-US" altLang="ko-KR" dirty="0"/>
          </a:p>
          <a:p>
            <a:pPr lvl="1"/>
            <a:r>
              <a:rPr lang="ko-KR" altLang="en-US" dirty="0"/>
              <a:t>다중 로그인 방지 </a:t>
            </a:r>
            <a:r>
              <a:rPr lang="en-US" altLang="ko-KR" dirty="0"/>
              <a:t>: </a:t>
            </a:r>
            <a:r>
              <a:rPr lang="ko-KR" altLang="en-US" dirty="0"/>
              <a:t>기능구현에 어려움이 있어 구현하지 못함</a:t>
            </a:r>
            <a:endParaRPr lang="en-US" altLang="ko-KR" dirty="0"/>
          </a:p>
          <a:p>
            <a:r>
              <a:rPr lang="ko-KR" altLang="en-US" dirty="0"/>
              <a:t>계좌</a:t>
            </a:r>
            <a:endParaRPr lang="en-US" altLang="ko-KR" dirty="0"/>
          </a:p>
          <a:p>
            <a:pPr lvl="1"/>
            <a:r>
              <a:rPr lang="ko-KR" altLang="en-US" dirty="0"/>
              <a:t>계좌정보 관리 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ID</a:t>
            </a:r>
            <a:r>
              <a:rPr lang="ko-KR" altLang="en-US" dirty="0"/>
              <a:t>를 따로 설정하는 것에 어려움이 있어 구현하지 못함</a:t>
            </a:r>
            <a:endParaRPr lang="en-US" altLang="ko-KR" dirty="0"/>
          </a:p>
          <a:p>
            <a:r>
              <a:rPr lang="ko-KR" altLang="en-US" dirty="0"/>
              <a:t>카드</a:t>
            </a:r>
            <a:endParaRPr lang="en-US" altLang="ko-KR" dirty="0"/>
          </a:p>
          <a:p>
            <a:pPr lvl="1"/>
            <a:r>
              <a:rPr lang="ko-KR" altLang="en-US" dirty="0"/>
              <a:t>카드 신청 시에 카드의 이미지를 보여주고 클릭시에 카드신청 기능을 수행한다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카드 종류를 설정하고 그에 맞는 이미지를 </a:t>
            </a:r>
            <a:r>
              <a:rPr lang="en-US" altLang="ko-KR" dirty="0"/>
              <a:t>DB</a:t>
            </a:r>
            <a:r>
              <a:rPr lang="ko-KR" altLang="en-US" dirty="0"/>
              <a:t>에 저장하는 작업에 어려움이 있어 사용자가 카드 신청시에 입력하는 카드의 종류를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에 저장되도록 하였다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4F53C0-8C38-42E4-BE9F-6B8F37B3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CA9957-C977-4A92-A7D0-B6B30CF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누락된 요구사항</a:t>
            </a:r>
          </a:p>
        </p:txBody>
      </p:sp>
    </p:spTree>
    <p:extLst>
      <p:ext uri="{BB962C8B-B14F-4D97-AF65-F5344CB8AC3E}">
        <p14:creationId xmlns:p14="http://schemas.microsoft.com/office/powerpoint/2010/main" val="79301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17B241-D2D0-4CF3-9068-2832B3D4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06" y="1092200"/>
            <a:ext cx="6144387" cy="507365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4F53C0-8C38-42E4-BE9F-6B8F37B3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CA9957-C977-4A92-A7D0-B6B30CF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산출물 명세 </a:t>
            </a:r>
            <a:r>
              <a:rPr lang="en-US" altLang="ko-KR" dirty="0"/>
              <a:t>–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95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A314BB-488F-4E81-A7C9-C1FE2C56A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02" y="1092200"/>
            <a:ext cx="5831196" cy="507365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4F53C0-8C38-42E4-BE9F-6B8F37B3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CA9957-C977-4A92-A7D0-B6B30CF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산출물 명세 </a:t>
            </a:r>
            <a:r>
              <a:rPr lang="en-US" altLang="ko-KR" dirty="0"/>
              <a:t>–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56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F23F0E-6FC3-485A-9F7E-910B97C3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MySQL, node.js, express</a:t>
            </a:r>
            <a:r>
              <a:rPr lang="ko-KR" altLang="en-US" dirty="0"/>
              <a:t>등을 사용하여 구현 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81EAE0-9C5D-49EF-B041-B615A8C6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239069-2C1E-4BB4-82BB-402F872E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30792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/>
          <a:stretch/>
        </p:blipFill>
        <p:spPr bwMode="auto">
          <a:xfrm>
            <a:off x="0" y="933450"/>
            <a:ext cx="9144000" cy="592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프로젝트 개요</a:t>
            </a:r>
            <a:endParaRPr lang="en-US" altLang="ko-KR" dirty="0"/>
          </a:p>
          <a:p>
            <a:pPr lvl="1" algn="just"/>
            <a:r>
              <a:rPr lang="ko-KR" altLang="en-US" dirty="0"/>
              <a:t>개발 시스템</a:t>
            </a:r>
            <a:endParaRPr lang="en-US" altLang="ko-KR" dirty="0"/>
          </a:p>
          <a:p>
            <a:pPr lvl="1" algn="just"/>
            <a:r>
              <a:rPr lang="ko-KR" altLang="en-US" dirty="0"/>
              <a:t>제공 기능</a:t>
            </a:r>
            <a:endParaRPr lang="en-US" altLang="ko-KR" dirty="0"/>
          </a:p>
          <a:p>
            <a:pPr lvl="1" algn="just"/>
            <a:r>
              <a:rPr lang="ko-KR" altLang="en-US" dirty="0"/>
              <a:t>상세 기능</a:t>
            </a:r>
            <a:endParaRPr lang="en-US" altLang="ko-KR" dirty="0"/>
          </a:p>
          <a:p>
            <a:pPr lvl="1" algn="just"/>
            <a:r>
              <a:rPr lang="ko-KR" altLang="en-US" dirty="0"/>
              <a:t>고려한 비기능적 요구사항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요구사항 </a:t>
            </a:r>
            <a:r>
              <a:rPr lang="ko-KR" altLang="en-US" dirty="0" err="1"/>
              <a:t>추적성</a:t>
            </a:r>
            <a:endParaRPr lang="en-US" altLang="ko-KR" dirty="0"/>
          </a:p>
          <a:p>
            <a:pPr lvl="1" algn="just"/>
            <a:r>
              <a:rPr lang="ko-KR" altLang="en-US" dirty="0"/>
              <a:t>제시 기능 명세서 반영도</a:t>
            </a:r>
            <a:endParaRPr lang="en-US" altLang="ko-KR" dirty="0"/>
          </a:p>
          <a:p>
            <a:pPr lvl="1" algn="just"/>
            <a:r>
              <a:rPr lang="ko-KR" altLang="en-US" dirty="0"/>
              <a:t>불필요 요구사항 체크</a:t>
            </a:r>
            <a:endParaRPr lang="en-US" altLang="ko-KR" dirty="0"/>
          </a:p>
          <a:p>
            <a:pPr lvl="1" algn="just"/>
            <a:r>
              <a:rPr lang="ko-KR" altLang="en-US" dirty="0"/>
              <a:t>제시된 요구사항 외 반영</a:t>
            </a:r>
            <a:r>
              <a:rPr lang="en-US" altLang="ko-KR" dirty="0"/>
              <a:t>(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r>
              <a:rPr lang="ko-KR" altLang="en-US" dirty="0"/>
              <a:t>된 요소</a:t>
            </a:r>
            <a:endParaRPr lang="en-US" altLang="ko-KR" dirty="0"/>
          </a:p>
          <a:p>
            <a:pPr lvl="1" algn="just"/>
            <a:r>
              <a:rPr lang="ko-KR" altLang="en-US" dirty="0"/>
              <a:t>누락된 요구사항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4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소프트웨어 개발 프로세스 </a:t>
            </a:r>
            <a:endParaRPr lang="en-US" altLang="ko-KR" dirty="0"/>
          </a:p>
          <a:p>
            <a:pPr lvl="1" algn="just"/>
            <a:r>
              <a:rPr lang="en-US" altLang="ko-KR" spc="-150" dirty="0" err="1"/>
              <a:t>Usecase</a:t>
            </a:r>
            <a:r>
              <a:rPr lang="ko-KR" altLang="en-US" spc="-150" dirty="0"/>
              <a:t> </a:t>
            </a:r>
            <a:r>
              <a:rPr lang="en-US" altLang="ko-KR" spc="-150" dirty="0"/>
              <a:t>diagram</a:t>
            </a:r>
          </a:p>
          <a:p>
            <a:pPr lvl="1" algn="just"/>
            <a:r>
              <a:rPr lang="en-US" altLang="ko-KR" spc="-150" dirty="0"/>
              <a:t>Flow</a:t>
            </a:r>
            <a:r>
              <a:rPr lang="ko-KR" altLang="en-US" spc="-150" dirty="0"/>
              <a:t> </a:t>
            </a:r>
            <a:r>
              <a:rPr lang="en-US" altLang="ko-KR" spc="-150"/>
              <a:t>chart</a:t>
            </a:r>
            <a:endParaRPr lang="en-US" altLang="ko-KR" spc="-150" dirty="0"/>
          </a:p>
          <a:p>
            <a:pPr lvl="1" algn="just"/>
            <a:endParaRPr lang="en-US" altLang="ko-KR" spc="-150" dirty="0"/>
          </a:p>
          <a:p>
            <a:pPr algn="just"/>
            <a:r>
              <a:rPr lang="ko-KR" altLang="en-US" spc="-150" dirty="0"/>
              <a:t>시연</a:t>
            </a: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19604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시스템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은행 시스템</a:t>
            </a:r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0F41B-D9D8-448D-9D1C-13DCFBA3B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3799" r="12589" b="9002"/>
          <a:stretch/>
        </p:blipFill>
        <p:spPr>
          <a:xfrm>
            <a:off x="457200" y="1591418"/>
            <a:ext cx="6480720" cy="31644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ABD3B-F642-4327-80DB-9E3446611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8" t="8000" r="16925" b="27601"/>
          <a:stretch/>
        </p:blipFill>
        <p:spPr>
          <a:xfrm>
            <a:off x="1331640" y="2083798"/>
            <a:ext cx="7541913" cy="40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 기능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로그인 관리</a:t>
            </a:r>
            <a:endParaRPr lang="en-US" altLang="ko-KR" dirty="0"/>
          </a:p>
          <a:p>
            <a:pPr algn="just"/>
            <a:r>
              <a:rPr lang="ko-KR" altLang="en-US" dirty="0"/>
              <a:t>계좌 관리</a:t>
            </a:r>
            <a:endParaRPr lang="en-US" altLang="ko-KR" dirty="0"/>
          </a:p>
          <a:p>
            <a:pPr algn="just"/>
            <a:r>
              <a:rPr lang="ko-KR" altLang="en-US" dirty="0"/>
              <a:t>모바일</a:t>
            </a:r>
            <a:r>
              <a:rPr lang="en-US" altLang="ko-KR" dirty="0"/>
              <a:t>ATM</a:t>
            </a:r>
          </a:p>
          <a:p>
            <a:pPr algn="just"/>
            <a:r>
              <a:rPr lang="ko-KR" altLang="en-US" dirty="0"/>
              <a:t>카드</a:t>
            </a:r>
            <a:endParaRPr lang="en-US" altLang="ko-KR" dirty="0"/>
          </a:p>
          <a:p>
            <a:pPr algn="just"/>
            <a:r>
              <a:rPr lang="ko-KR" altLang="en-US" dirty="0"/>
              <a:t>외환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18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로그인 관리</a:t>
            </a:r>
            <a:endParaRPr lang="en-US" altLang="ko-KR" dirty="0"/>
          </a:p>
          <a:p>
            <a:pPr lvl="1" algn="just"/>
            <a:r>
              <a:rPr lang="ko-KR" altLang="en-US" dirty="0"/>
              <a:t>로그인</a:t>
            </a:r>
            <a:endParaRPr lang="en-US" altLang="ko-KR" dirty="0"/>
          </a:p>
          <a:p>
            <a:pPr lvl="1" algn="just"/>
            <a:r>
              <a:rPr lang="ko-KR" altLang="en-US" dirty="0"/>
              <a:t>회원가입</a:t>
            </a:r>
            <a:endParaRPr lang="en-US" altLang="ko-KR" dirty="0"/>
          </a:p>
          <a:p>
            <a:pPr algn="just"/>
            <a:r>
              <a:rPr lang="ko-KR" altLang="en-US" dirty="0"/>
              <a:t>계좌 관리</a:t>
            </a:r>
            <a:endParaRPr lang="en-US" altLang="ko-KR" dirty="0"/>
          </a:p>
          <a:p>
            <a:pPr lvl="1" algn="just"/>
            <a:r>
              <a:rPr lang="ko-KR" altLang="en-US" dirty="0"/>
              <a:t>전체 계좌조회</a:t>
            </a:r>
            <a:endParaRPr lang="en-US" altLang="ko-KR" dirty="0"/>
          </a:p>
          <a:p>
            <a:pPr lvl="1" algn="just"/>
            <a:r>
              <a:rPr lang="ko-KR" altLang="en-US" dirty="0"/>
              <a:t>내 계좌 조회</a:t>
            </a:r>
            <a:endParaRPr lang="en-US" altLang="ko-KR" dirty="0"/>
          </a:p>
          <a:p>
            <a:pPr lvl="1" algn="just"/>
            <a:r>
              <a:rPr lang="ko-KR" altLang="en-US" dirty="0"/>
              <a:t>입</a:t>
            </a:r>
            <a:r>
              <a:rPr lang="en-US" altLang="ko-KR" dirty="0"/>
              <a:t>,</a:t>
            </a:r>
            <a:r>
              <a:rPr lang="ko-KR" altLang="en-US" dirty="0"/>
              <a:t> 출금</a:t>
            </a:r>
            <a:endParaRPr lang="en-US" altLang="ko-KR" dirty="0"/>
          </a:p>
          <a:p>
            <a:pPr lvl="1" algn="just"/>
            <a:r>
              <a:rPr lang="ko-KR" altLang="en-US" dirty="0"/>
              <a:t>계좌 등록 및 해지</a:t>
            </a:r>
            <a:endParaRPr lang="en-US" altLang="ko-KR" dirty="0"/>
          </a:p>
          <a:p>
            <a:pPr lvl="1" algn="just"/>
            <a:r>
              <a:rPr lang="ko-KR" altLang="en-US" dirty="0"/>
              <a:t>계좌 이체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85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모바일 </a:t>
            </a:r>
            <a:r>
              <a:rPr lang="en-US" altLang="ko-KR" dirty="0"/>
              <a:t>ATM</a:t>
            </a:r>
          </a:p>
          <a:p>
            <a:pPr lvl="1" algn="just"/>
            <a:r>
              <a:rPr lang="ko-KR" altLang="en-US" dirty="0"/>
              <a:t>모바일 </a:t>
            </a:r>
            <a:r>
              <a:rPr lang="en-US" altLang="ko-KR" dirty="0"/>
              <a:t>ATM</a:t>
            </a:r>
            <a:r>
              <a:rPr lang="ko-KR" altLang="en-US" dirty="0"/>
              <a:t>등록 및 해지</a:t>
            </a:r>
            <a:endParaRPr lang="en-US" altLang="ko-KR" dirty="0"/>
          </a:p>
          <a:p>
            <a:pPr lvl="1" algn="just"/>
            <a:r>
              <a:rPr lang="ko-KR" altLang="en-US" dirty="0"/>
              <a:t>출금 인증번호 확인</a:t>
            </a:r>
            <a:endParaRPr lang="en-US" altLang="ko-KR" dirty="0"/>
          </a:p>
          <a:p>
            <a:pPr algn="just"/>
            <a:r>
              <a:rPr lang="ko-KR" altLang="en-US" dirty="0"/>
              <a:t>외환</a:t>
            </a:r>
            <a:endParaRPr lang="en-US" altLang="ko-KR" dirty="0"/>
          </a:p>
          <a:p>
            <a:pPr lvl="1" algn="just"/>
            <a:r>
              <a:rPr lang="ko-KR" altLang="en-US" dirty="0"/>
              <a:t>환율 조회</a:t>
            </a:r>
            <a:endParaRPr lang="en-US" altLang="ko-KR" dirty="0"/>
          </a:p>
          <a:p>
            <a:pPr lvl="1" algn="just"/>
            <a:r>
              <a:rPr lang="ko-KR" altLang="en-US" dirty="0"/>
              <a:t>환전</a:t>
            </a:r>
            <a:endParaRPr lang="en-US" altLang="ko-KR" dirty="0"/>
          </a:p>
          <a:p>
            <a:pPr algn="just"/>
            <a:r>
              <a:rPr lang="ko-KR" altLang="en-US" dirty="0"/>
              <a:t>카드</a:t>
            </a:r>
            <a:endParaRPr lang="en-US" altLang="ko-KR" dirty="0"/>
          </a:p>
          <a:p>
            <a:pPr lvl="1" algn="just"/>
            <a:r>
              <a:rPr lang="ko-KR" altLang="en-US" dirty="0"/>
              <a:t>카드 신청</a:t>
            </a:r>
            <a:endParaRPr lang="en-US" altLang="ko-KR" dirty="0"/>
          </a:p>
          <a:p>
            <a:pPr lvl="1" algn="just"/>
            <a:r>
              <a:rPr lang="ko-KR" altLang="en-US" dirty="0"/>
              <a:t>카드 발급조회</a:t>
            </a:r>
            <a:endParaRPr lang="en-US" altLang="ko-KR" dirty="0"/>
          </a:p>
          <a:p>
            <a:pPr lvl="1" algn="just"/>
            <a:r>
              <a:rPr lang="ko-KR" altLang="en-US" dirty="0"/>
              <a:t>카드 등록</a:t>
            </a:r>
            <a:endParaRPr lang="en-US" altLang="ko-KR" dirty="0"/>
          </a:p>
          <a:p>
            <a:pPr lvl="1" algn="just"/>
            <a:r>
              <a:rPr lang="ko-KR" altLang="en-US" dirty="0"/>
              <a:t>카드 </a:t>
            </a:r>
            <a:r>
              <a:rPr lang="en-US" altLang="ko-KR" dirty="0"/>
              <a:t>P/W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14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고려한 비기능적 요구사항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보안</a:t>
            </a:r>
            <a:endParaRPr lang="en-US" altLang="ko-KR" dirty="0"/>
          </a:p>
          <a:p>
            <a:pPr lvl="1" algn="just"/>
            <a:r>
              <a:rPr lang="ko-KR" altLang="en-US" dirty="0"/>
              <a:t>본인인증</a:t>
            </a:r>
            <a:endParaRPr lang="en-US" altLang="ko-KR" dirty="0"/>
          </a:p>
          <a:p>
            <a:pPr algn="just"/>
            <a:r>
              <a:rPr lang="ko-KR" altLang="en-US" dirty="0"/>
              <a:t>가용성</a:t>
            </a:r>
            <a:endParaRPr lang="en-US" altLang="ko-KR" dirty="0"/>
          </a:p>
          <a:p>
            <a:pPr lvl="1" algn="just"/>
            <a:r>
              <a:rPr lang="en-US" altLang="ko-KR" dirty="0"/>
              <a:t>24</a:t>
            </a:r>
            <a:r>
              <a:rPr lang="ko-KR" altLang="en-US" dirty="0"/>
              <a:t>시간 서비스</a:t>
            </a:r>
            <a:endParaRPr lang="en-US" altLang="ko-KR" dirty="0"/>
          </a:p>
          <a:p>
            <a:pPr algn="just"/>
            <a:r>
              <a:rPr lang="ko-KR" altLang="en-US" dirty="0"/>
              <a:t>성능</a:t>
            </a:r>
            <a:endParaRPr lang="en-US" altLang="ko-KR" dirty="0"/>
          </a:p>
          <a:p>
            <a:pPr lvl="1" algn="just"/>
            <a:r>
              <a:rPr lang="ko-KR" altLang="en-US" dirty="0"/>
              <a:t>창 전환 속도</a:t>
            </a:r>
            <a:endParaRPr lang="en-US" altLang="ko-KR" dirty="0"/>
          </a:p>
          <a:p>
            <a:pPr algn="just"/>
            <a:r>
              <a:rPr lang="ko-KR" altLang="en-US" dirty="0"/>
              <a:t>정확성</a:t>
            </a:r>
            <a:endParaRPr lang="en-US" altLang="ko-KR" dirty="0"/>
          </a:p>
          <a:p>
            <a:pPr lvl="1" algn="just"/>
            <a:r>
              <a:rPr lang="ko-KR" altLang="en-US" dirty="0"/>
              <a:t>계좌</a:t>
            </a:r>
            <a:r>
              <a:rPr lang="en-US" altLang="ko-KR" dirty="0"/>
              <a:t>, </a:t>
            </a:r>
            <a:r>
              <a:rPr lang="ko-KR" altLang="en-US" dirty="0"/>
              <a:t>환율 등의 정확한 조회</a:t>
            </a:r>
            <a:endParaRPr lang="en-US" altLang="ko-KR" dirty="0"/>
          </a:p>
          <a:p>
            <a:pPr algn="just"/>
            <a:r>
              <a:rPr lang="ko-KR" altLang="en-US" dirty="0"/>
              <a:t>인터페이스</a:t>
            </a:r>
            <a:endParaRPr lang="en-US" altLang="ko-KR" dirty="0"/>
          </a:p>
          <a:p>
            <a:pPr lvl="1" algn="just"/>
            <a:r>
              <a:rPr lang="ko-KR" altLang="en-US" dirty="0"/>
              <a:t>글자 수 제한</a:t>
            </a:r>
            <a:r>
              <a:rPr lang="en-US" altLang="ko-KR" dirty="0"/>
              <a:t>, </a:t>
            </a:r>
            <a:r>
              <a:rPr lang="ko-KR" altLang="en-US" dirty="0"/>
              <a:t>형식 일치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89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5808-AD6F-4957-96D7-55DD45D760C1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요구사항 명세서 반영도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073427"/>
          </a:xfrm>
        </p:spPr>
        <p:txBody>
          <a:bodyPr/>
          <a:lstStyle/>
          <a:p>
            <a:pPr algn="just"/>
            <a:r>
              <a:rPr lang="ko-KR" altLang="en-US" dirty="0"/>
              <a:t>명세서 상으로는 고객 요구사항이 소프트웨어 요구사항 명세서 </a:t>
            </a:r>
            <a:r>
              <a:rPr lang="en-US" altLang="ko-KR" dirty="0"/>
              <a:t>– </a:t>
            </a:r>
            <a:r>
              <a:rPr lang="ko-KR" altLang="en-US" dirty="0"/>
              <a:t>구조 설계 명세서 </a:t>
            </a:r>
            <a:r>
              <a:rPr lang="en-US" altLang="ko-KR" dirty="0"/>
              <a:t>– </a:t>
            </a:r>
            <a:r>
              <a:rPr lang="ko-KR" altLang="en-US" dirty="0"/>
              <a:t>상세 설계 명세서에 반영</a:t>
            </a:r>
            <a:endParaRPr lang="en-US" altLang="ko-KR" dirty="0"/>
          </a:p>
          <a:p>
            <a:pPr algn="just"/>
            <a:r>
              <a:rPr lang="ko-KR" altLang="en-US" dirty="0"/>
              <a:t>실제 기능 구현 시 몇 가지 불필요한 요구사항과 누락된 요구사항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830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</TotalTime>
  <Words>587</Words>
  <Application>Microsoft Office PowerPoint</Application>
  <PresentationFormat>화면 슬라이드 쇼(4:3)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맑은 고딕</vt:lpstr>
      <vt:lpstr>Arial</vt:lpstr>
      <vt:lpstr>Wingdings</vt:lpstr>
      <vt:lpstr>Office 테마</vt:lpstr>
      <vt:lpstr>컴퓨터 응용설계 및 실험</vt:lpstr>
      <vt:lpstr>목차</vt:lpstr>
      <vt:lpstr>목차</vt:lpstr>
      <vt:lpstr>개발 시스템</vt:lpstr>
      <vt:lpstr>제공 기능</vt:lpstr>
      <vt:lpstr>상세 기능</vt:lpstr>
      <vt:lpstr>상세 기능</vt:lpstr>
      <vt:lpstr>고려한 비기능적 요구사항</vt:lpstr>
      <vt:lpstr>고객 요구사항 명세서 반영도</vt:lpstr>
      <vt:lpstr>불필요 요구사항 체크</vt:lpstr>
      <vt:lpstr>불필요 요구사항 체크</vt:lpstr>
      <vt:lpstr>제시된 요구사항 외 반영(변경)된 요소</vt:lpstr>
      <vt:lpstr>제시된 요구사항 외 반영(변경)된 요소</vt:lpstr>
      <vt:lpstr>누락된 요구사항</vt:lpstr>
      <vt:lpstr>개발 산출물 명세 – usecase diagram</vt:lpstr>
      <vt:lpstr>개발 산출물 명세 – flow chart</vt:lpstr>
      <vt:lpstr>시연</vt:lpstr>
      <vt:lpstr>Q &amp; A</vt:lpstr>
    </vt:vector>
  </TitlesOfParts>
  <Company>OOS Lab.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배정호님</dc:creator>
  <cp:lastModifiedBy>Jeong JaeUk</cp:lastModifiedBy>
  <cp:revision>724</cp:revision>
  <dcterms:created xsi:type="dcterms:W3CDTF">2009-03-12T07:18:36Z</dcterms:created>
  <dcterms:modified xsi:type="dcterms:W3CDTF">2018-06-26T08:26:25Z</dcterms:modified>
</cp:coreProperties>
</file>