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6" r:id="rId5"/>
    <p:sldId id="267" r:id="rId6"/>
    <p:sldId id="268" r:id="rId7"/>
    <p:sldId id="270" r:id="rId8"/>
    <p:sldId id="269" r:id="rId9"/>
    <p:sldId id="283" r:id="rId10"/>
    <p:sldId id="286" r:id="rId11"/>
    <p:sldId id="265" r:id="rId12"/>
    <p:sldId id="260" r:id="rId13"/>
    <p:sldId id="258" r:id="rId14"/>
    <p:sldId id="261" r:id="rId15"/>
    <p:sldId id="263" r:id="rId16"/>
    <p:sldId id="259" r:id="rId17"/>
    <p:sldId id="262" r:id="rId18"/>
    <p:sldId id="272" r:id="rId19"/>
    <p:sldId id="271" r:id="rId20"/>
    <p:sldId id="287" r:id="rId21"/>
    <p:sldId id="288" r:id="rId22"/>
    <p:sldId id="273" r:id="rId23"/>
    <p:sldId id="274" r:id="rId24"/>
    <p:sldId id="276" r:id="rId25"/>
    <p:sldId id="278" r:id="rId26"/>
    <p:sldId id="282" r:id="rId27"/>
    <p:sldId id="280" r:id="rId28"/>
    <p:sldId id="28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BFBFB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3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4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9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4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0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6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E6A1-7D1A-4728-B317-8F0FD184CE7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5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150.png"/><Relationship Id="rId21" Type="http://schemas.openxmlformats.org/officeDocument/2006/relationships/image" Target="../media/image42.png"/><Relationship Id="rId7" Type="http://schemas.openxmlformats.org/officeDocument/2006/relationships/image" Target="../media/image190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140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170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16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40.png"/><Relationship Id="rId10" Type="http://schemas.openxmlformats.org/officeDocument/2006/relationships/image" Target="../media/image52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20.png"/><Relationship Id="rId7" Type="http://schemas.openxmlformats.org/officeDocument/2006/relationships/image" Target="../media/image5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1.png"/><Relationship Id="rId5" Type="http://schemas.openxmlformats.org/officeDocument/2006/relationships/image" Target="../media/image440.png"/><Relationship Id="rId10" Type="http://schemas.openxmlformats.org/officeDocument/2006/relationships/image" Target="../media/image54.png"/><Relationship Id="rId4" Type="http://schemas.openxmlformats.org/officeDocument/2006/relationships/image" Target="../media/image430.png"/><Relationship Id="rId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0.png"/><Relationship Id="rId7" Type="http://schemas.openxmlformats.org/officeDocument/2006/relationships/image" Target="../media/image55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5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20.png"/><Relationship Id="rId7" Type="http://schemas.openxmlformats.org/officeDocument/2006/relationships/image" Target="../media/image5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40.png"/><Relationship Id="rId10" Type="http://schemas.openxmlformats.org/officeDocument/2006/relationships/image" Target="../media/image52.png"/><Relationship Id="rId4" Type="http://schemas.openxmlformats.org/officeDocument/2006/relationships/image" Target="../media/image430.png"/><Relationship Id="rId9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530.png"/><Relationship Id="rId7" Type="http://schemas.openxmlformats.org/officeDocument/2006/relationships/image" Target="../media/image5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2.png"/><Relationship Id="rId5" Type="http://schemas.openxmlformats.org/officeDocument/2006/relationships/image" Target="../media/image550.png"/><Relationship Id="rId10" Type="http://schemas.openxmlformats.org/officeDocument/2006/relationships/image" Target="../media/image61.png"/><Relationship Id="rId4" Type="http://schemas.openxmlformats.org/officeDocument/2006/relationships/image" Target="../media/image540.png"/><Relationship Id="rId9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2144" y="1088136"/>
            <a:ext cx="9729216" cy="5422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20824" y="804672"/>
            <a:ext cx="7955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X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17651" y="2052828"/>
            <a:ext cx="1369186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__init__.py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  <a:endParaRPr lang="ko-KR" altLang="en-US" sz="150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252344" y="1371600"/>
            <a:ext cx="2340480" cy="4791456"/>
            <a:chOff x="4252344" y="1371600"/>
            <a:chExt cx="2340480" cy="4791456"/>
          </a:xfrm>
        </p:grpSpPr>
        <p:sp>
          <p:nvSpPr>
            <p:cNvPr id="7" name="직사각형 6"/>
            <p:cNvSpPr/>
            <p:nvPr/>
          </p:nvSpPr>
          <p:spPr>
            <a:xfrm>
              <a:off x="4707002" y="2153412"/>
              <a:ext cx="1430780" cy="12252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__init__.py</a:t>
              </a:r>
            </a:p>
            <a:p>
              <a:pPr algn="ctr"/>
              <a:endParaRPr lang="en-US" altLang="ko-KR" sz="15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52344" y="1655064"/>
              <a:ext cx="2340480" cy="4507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5696" y="1371600"/>
              <a:ext cx="795528" cy="566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tx1"/>
                  </a:solidFill>
                </a:rPr>
                <a:t>Y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24706" y="4158234"/>
              <a:ext cx="1584070" cy="14470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b.py</a:t>
              </a:r>
            </a:p>
            <a:p>
              <a:pPr algn="ctr"/>
              <a:endParaRPr lang="en-US" altLang="ko-KR" sz="1500">
                <a:solidFill>
                  <a:schemeClr val="tx1"/>
                </a:solidFill>
              </a:endParaRPr>
            </a:p>
            <a:p>
              <a:r>
                <a:rPr lang="en-US" altLang="ko-KR" sz="1500" smtClean="0">
                  <a:solidFill>
                    <a:schemeClr val="tx1"/>
                  </a:solidFill>
                </a:rPr>
                <a:t>def function2():</a:t>
              </a:r>
            </a:p>
            <a:p>
              <a:r>
                <a:rPr lang="en-US" altLang="ko-KR" sz="1500" smtClean="0">
                  <a:solidFill>
                    <a:schemeClr val="tx1"/>
                  </a:solidFill>
                </a:rPr>
                <a:t>    print(2)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108570" y="2153412"/>
            <a:ext cx="1430780" cy="122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__init__.py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3912" y="1655064"/>
            <a:ext cx="2340480" cy="4507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827264" y="1371600"/>
            <a:ext cx="7955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tx1"/>
                </a:solidFill>
              </a:rPr>
              <a:t>Z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90082" y="4158234"/>
            <a:ext cx="1702942" cy="136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def </a:t>
            </a:r>
            <a:r>
              <a:rPr lang="en-US" altLang="ko-KR" sz="1500" smtClean="0">
                <a:solidFill>
                  <a:schemeClr val="tx1"/>
                </a:solidFill>
              </a:rPr>
              <a:t>function3():</a:t>
            </a:r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    </a:t>
            </a:r>
            <a:r>
              <a:rPr lang="en-US" altLang="ko-KR" sz="1500" smtClean="0">
                <a:solidFill>
                  <a:schemeClr val="tx1"/>
                </a:solidFill>
              </a:rPr>
              <a:t>print(3)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50773" y="4158234"/>
            <a:ext cx="1702942" cy="136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a</a:t>
            </a:r>
            <a:r>
              <a:rPr lang="en-US" altLang="ko-KR" sz="1500" smtClean="0">
                <a:solidFill>
                  <a:schemeClr val="tx1"/>
                </a:solidFill>
              </a:rPr>
              <a:t>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def </a:t>
            </a:r>
            <a:r>
              <a:rPr lang="en-US" altLang="ko-KR" sz="1500" smtClean="0">
                <a:solidFill>
                  <a:schemeClr val="tx1"/>
                </a:solidFill>
              </a:rPr>
              <a:t>function1():</a:t>
            </a:r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    </a:t>
            </a:r>
            <a:r>
              <a:rPr lang="en-US" altLang="ko-KR" sz="1500" smtClean="0">
                <a:solidFill>
                  <a:schemeClr val="tx1"/>
                </a:solidFill>
              </a:rPr>
              <a:t>print(1)</a:t>
            </a:r>
            <a:endParaRPr lang="ko-KR" alt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1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7864" y="2532253"/>
            <a:ext cx="1996440" cy="1325563"/>
          </a:xfrm>
        </p:spPr>
        <p:txBody>
          <a:bodyPr/>
          <a:lstStyle/>
          <a:p>
            <a:r>
              <a:rPr lang="en-US" altLang="ko-KR" smtClean="0"/>
              <a:t>django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6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3166618" y="5096102"/>
            <a:ext cx="785709" cy="1138926"/>
            <a:chOff x="2899322" y="4851240"/>
            <a:chExt cx="785709" cy="1138926"/>
          </a:xfrm>
        </p:grpSpPr>
        <p:sp>
          <p:nvSpPr>
            <p:cNvPr id="50" name="직사각형 49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024207" y="5457707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036145" y="4964190"/>
            <a:ext cx="785709" cy="1138926"/>
            <a:chOff x="2899322" y="4851240"/>
            <a:chExt cx="785709" cy="1138926"/>
          </a:xfrm>
        </p:grpSpPr>
        <p:sp>
          <p:nvSpPr>
            <p:cNvPr id="46" name="직사각형 45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24207" y="5457707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429000" y="420624"/>
            <a:ext cx="5449824" cy="521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웹 서버와 </a:t>
            </a:r>
            <a:r>
              <a:rPr lang="en-US" altLang="ko-KR" smtClean="0">
                <a:solidFill>
                  <a:schemeClr val="tx1"/>
                </a:solidFill>
              </a:rPr>
              <a:t>django</a:t>
            </a:r>
            <a:r>
              <a:rPr lang="ko-KR" altLang="en-US" smtClean="0">
                <a:solidFill>
                  <a:schemeClr val="tx1"/>
                </a:solidFill>
              </a:rPr>
              <a:t> 구조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97280" y="1143000"/>
            <a:ext cx="621792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고객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05456" y="1289304"/>
            <a:ext cx="9381744" cy="522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15001" y="1184148"/>
            <a:ext cx="3073400" cy="251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관리자</a:t>
            </a:r>
            <a:r>
              <a:rPr lang="en-US" altLang="ko-KR" sz="1000" smtClean="0">
                <a:solidFill>
                  <a:schemeClr val="tx1"/>
                </a:solidFill>
              </a:rPr>
              <a:t>(django</a:t>
            </a:r>
            <a:r>
              <a:rPr lang="ko-KR" altLang="en-US" sz="1000">
                <a:solidFill>
                  <a:schemeClr val="tx1"/>
                </a:solidFill>
              </a:rPr>
              <a:t>로 구성되어 있는 </a:t>
            </a:r>
            <a:r>
              <a:rPr lang="ko-KR" altLang="en-US" sz="1000" smtClean="0">
                <a:solidFill>
                  <a:schemeClr val="tx1"/>
                </a:solidFill>
              </a:rPr>
              <a:t>서버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651760" y="1901952"/>
            <a:ext cx="1920240" cy="2203704"/>
            <a:chOff x="2816352" y="1901952"/>
            <a:chExt cx="1920240" cy="2203704"/>
          </a:xfrm>
        </p:grpSpPr>
        <p:sp>
          <p:nvSpPr>
            <p:cNvPr id="9" name="직사각형 8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~url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이 들어오면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~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함수를 실행시키자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83280" y="1901952"/>
              <a:ext cx="786384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urls.py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718304" y="1901952"/>
            <a:ext cx="1920240" cy="2203704"/>
            <a:chOff x="2816352" y="1901952"/>
            <a:chExt cx="1920240" cy="2203704"/>
          </a:xfrm>
        </p:grpSpPr>
        <p:sp>
          <p:nvSpPr>
            <p:cNvPr id="13" name="직사각형 12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smtClean="0">
                  <a:solidFill>
                    <a:schemeClr val="tx1"/>
                  </a:solidFill>
                </a:rPr>
                <a:t>함수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1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함수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2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def 3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28416" y="1901952"/>
              <a:ext cx="896112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views.py(C)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784848" y="1901952"/>
            <a:ext cx="1920240" cy="2203704"/>
            <a:chOff x="2816352" y="1901952"/>
            <a:chExt cx="1920240" cy="2203704"/>
          </a:xfrm>
        </p:grpSpPr>
        <p:sp>
          <p:nvSpPr>
            <p:cNvPr id="16" name="직사각형 15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class Post():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class Comment():</a:t>
              </a: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주머니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 같은 것인가봐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82696" y="1901952"/>
              <a:ext cx="987552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models.py(M)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765792" y="1901952"/>
            <a:ext cx="1920240" cy="2203704"/>
            <a:chOff x="2816352" y="1901952"/>
            <a:chExt cx="1920240" cy="2203704"/>
          </a:xfrm>
        </p:grpSpPr>
        <p:sp>
          <p:nvSpPr>
            <p:cNvPr id="20" name="직사각형 19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주머니 속 알맹이들이 있는 곳</a:t>
              </a:r>
              <a:endParaRPr lang="en-US" altLang="ko-KR" sz="100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383280" y="1901952"/>
              <a:ext cx="786384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database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직선 화살표 연결선 22"/>
          <p:cNvCxnSpPr/>
          <p:nvPr/>
        </p:nvCxnSpPr>
        <p:spPr>
          <a:xfrm>
            <a:off x="4400550" y="2194560"/>
            <a:ext cx="461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485382" y="2194560"/>
            <a:ext cx="461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551926" y="2295144"/>
            <a:ext cx="1369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781255" y="4640928"/>
            <a:ext cx="1442466" cy="1785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24458" y="4549314"/>
            <a:ext cx="870885" cy="210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Tamplets(</a:t>
            </a:r>
            <a:r>
              <a:rPr lang="en-US" altLang="ko-KR" sz="1000" b="1">
                <a:solidFill>
                  <a:schemeClr val="tx1"/>
                </a:solidFill>
              </a:rPr>
              <a:t>V</a:t>
            </a:r>
            <a:r>
              <a:rPr lang="en-US" altLang="ko-KR" sz="1000" b="1" smtClean="0">
                <a:solidFill>
                  <a:schemeClr val="tx1"/>
                </a:solidFill>
              </a:rPr>
              <a:t>)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905672" y="4844214"/>
            <a:ext cx="785709" cy="1138926"/>
            <a:chOff x="2899322" y="4851240"/>
            <a:chExt cx="785709" cy="1138926"/>
          </a:xfrm>
        </p:grpSpPr>
        <p:sp>
          <p:nvSpPr>
            <p:cNvPr id="35" name="직사각형 34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018108" y="5440889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화살표 연결선 38"/>
          <p:cNvCxnSpPr/>
          <p:nvPr/>
        </p:nvCxnSpPr>
        <p:spPr>
          <a:xfrm flipH="1">
            <a:off x="3192039" y="3983567"/>
            <a:ext cx="1635860" cy="156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648883" y="1324864"/>
            <a:ext cx="1350349" cy="97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 flipV="1">
            <a:off x="8526659" y="3987970"/>
            <a:ext cx="1369314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1529126" y="1435608"/>
            <a:ext cx="1545313" cy="407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9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8128" y="2696845"/>
            <a:ext cx="7555992" cy="1325563"/>
          </a:xfrm>
        </p:spPr>
        <p:txBody>
          <a:bodyPr/>
          <a:lstStyle/>
          <a:p>
            <a:r>
              <a:rPr lang="ko-KR" altLang="en-US" smtClean="0"/>
              <a:t>여기서 부터 인공지능 자료풀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8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13607" y="3307080"/>
            <a:ext cx="3049765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unsupervised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비지도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없음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집단</a:t>
            </a:r>
            <a:r>
              <a:rPr lang="en-US" altLang="ko-KR" sz="1000" smtClean="0">
                <a:solidFill>
                  <a:schemeClr val="tx1"/>
                </a:solidFill>
              </a:rPr>
              <a:t>A</a:t>
            </a:r>
            <a:r>
              <a:rPr lang="ko-KR" altLang="en-US" sz="1000" smtClean="0">
                <a:solidFill>
                  <a:schemeClr val="tx1"/>
                </a:solidFill>
              </a:rPr>
              <a:t>는 여자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집단 </a:t>
            </a:r>
            <a:r>
              <a:rPr lang="en-US" altLang="ko-KR" sz="1000" smtClean="0">
                <a:solidFill>
                  <a:schemeClr val="tx1"/>
                </a:solidFill>
              </a:rPr>
              <a:t>B</a:t>
            </a:r>
            <a:r>
              <a:rPr lang="ko-KR" altLang="en-US" sz="1000" smtClean="0">
                <a:solidFill>
                  <a:schemeClr val="tx1"/>
                </a:solidFill>
              </a:rPr>
              <a:t>는 남자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13607" y="1834896"/>
            <a:ext cx="275138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있음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13608" y="4779264"/>
            <a:ext cx="2578608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reinforcement learning(</a:t>
            </a:r>
            <a:r>
              <a:rPr lang="ko-KR" altLang="en-US" sz="1000" smtClean="0">
                <a:solidFill>
                  <a:schemeClr val="tx1"/>
                </a:solidFill>
              </a:rPr>
              <a:t>강화학습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214880" y="2758440"/>
            <a:ext cx="998728" cy="740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214880" y="2036064"/>
            <a:ext cx="998728" cy="722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975676" y="1569720"/>
            <a:ext cx="420044" cy="932688"/>
            <a:chOff x="1014984" y="1700784"/>
            <a:chExt cx="969264" cy="146304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14984" y="2423160"/>
              <a:ext cx="969264" cy="740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014984" y="1700784"/>
              <a:ext cx="969264" cy="722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395719" y="1146443"/>
            <a:ext cx="2333851" cy="612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#regression(</a:t>
            </a:r>
            <a:r>
              <a:rPr lang="ko-KR" altLang="en-US" sz="1000" smtClean="0">
                <a:solidFill>
                  <a:schemeClr val="tx1"/>
                </a:solidFill>
              </a:rPr>
              <a:t>회귀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linear regression #</a:t>
            </a:r>
            <a:r>
              <a:rPr lang="ko-KR" altLang="en-US" sz="1000" smtClean="0">
                <a:solidFill>
                  <a:schemeClr val="tx1"/>
                </a:solidFill>
              </a:rPr>
              <a:t>연속된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방의 수가 </a:t>
            </a:r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ko-KR" altLang="en-US" sz="1000" smtClean="0">
                <a:solidFill>
                  <a:schemeClr val="tx1"/>
                </a:solidFill>
              </a:rPr>
              <a:t>개이면 가격은 </a:t>
            </a:r>
            <a:r>
              <a:rPr lang="en-US" altLang="ko-KR" sz="1000" b="1" smtClean="0">
                <a:solidFill>
                  <a:schemeClr val="tx1"/>
                </a:solidFill>
              </a:rPr>
              <a:t>1</a:t>
            </a:r>
            <a:r>
              <a:rPr lang="ko-KR" altLang="en-US" sz="1000" b="1" smtClean="0">
                <a:solidFill>
                  <a:schemeClr val="tx1"/>
                </a:solidFill>
              </a:rPr>
              <a:t>억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95719" y="2166583"/>
            <a:ext cx="2401139" cy="591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#classification(</a:t>
            </a:r>
            <a:r>
              <a:rPr lang="ko-KR" altLang="en-US" sz="1000" smtClean="0">
                <a:solidFill>
                  <a:schemeClr val="tx1"/>
                </a:solidFill>
              </a:rPr>
              <a:t>분류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logistic regression #</a:t>
            </a:r>
            <a:r>
              <a:rPr lang="ko-KR" altLang="en-US" sz="1000" smtClean="0">
                <a:solidFill>
                  <a:schemeClr val="tx1"/>
                </a:solidFill>
              </a:rPr>
              <a:t>이산적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이게 스팸메일</a:t>
            </a:r>
            <a:r>
              <a:rPr lang="ko-KR" altLang="en-US" sz="1000" b="1" smtClean="0">
                <a:solidFill>
                  <a:schemeClr val="tx1"/>
                </a:solidFill>
              </a:rPr>
              <a:t>인지 아닌지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9661055" y="1049700"/>
            <a:ext cx="1064034" cy="928651"/>
            <a:chOff x="7580433" y="735273"/>
            <a:chExt cx="1064034" cy="928651"/>
          </a:xfrm>
        </p:grpSpPr>
        <p:grpSp>
          <p:nvGrpSpPr>
            <p:cNvPr id="45" name="그룹 44"/>
            <p:cNvGrpSpPr/>
            <p:nvPr/>
          </p:nvGrpSpPr>
          <p:grpSpPr>
            <a:xfrm>
              <a:off x="7580433" y="735273"/>
              <a:ext cx="1064034" cy="928651"/>
              <a:chOff x="7580433" y="735273"/>
              <a:chExt cx="1064034" cy="928651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7598069" y="1663924"/>
                <a:ext cx="10463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 flipV="1">
                <a:off x="7580433" y="735273"/>
                <a:ext cx="17305" cy="9283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/>
            <p:cNvSpPr/>
            <p:nvPr/>
          </p:nvSpPr>
          <p:spPr>
            <a:xfrm>
              <a:off x="7744968" y="140109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7857680" y="121158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064055" y="141489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8168746" y="135537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221555" y="119992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302518" y="112372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8439912" y="1021614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8302518" y="992305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8161335" y="107764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8105030" y="1015165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8035394" y="111466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8004808" y="122278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8314365" y="123444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7963852" y="1348598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8109471" y="1227668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V="1">
              <a:off x="7709749" y="923406"/>
              <a:ext cx="728152" cy="58557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9681590" y="2108283"/>
            <a:ext cx="1168075" cy="953725"/>
            <a:chOff x="7631233" y="1933760"/>
            <a:chExt cx="1168075" cy="953725"/>
          </a:xfrm>
        </p:grpSpPr>
        <p:grpSp>
          <p:nvGrpSpPr>
            <p:cNvPr id="48" name="그룹 47"/>
            <p:cNvGrpSpPr/>
            <p:nvPr/>
          </p:nvGrpSpPr>
          <p:grpSpPr>
            <a:xfrm>
              <a:off x="7631233" y="1958834"/>
              <a:ext cx="1064034" cy="928651"/>
              <a:chOff x="7580433" y="735273"/>
              <a:chExt cx="1064034" cy="928651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7598069" y="1663924"/>
                <a:ext cx="10463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H="1" flipV="1">
                <a:off x="7580433" y="735273"/>
                <a:ext cx="17305" cy="9283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타원 48"/>
            <p:cNvSpPr/>
            <p:nvPr/>
          </p:nvSpPr>
          <p:spPr>
            <a:xfrm>
              <a:off x="7795768" y="262465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7908480" y="243514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8114855" y="2638453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8219546" y="257893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55608" y="2446343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8014652" y="257215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 rot="2554301" flipV="1">
              <a:off x="8239787" y="2204859"/>
              <a:ext cx="125461" cy="111312"/>
              <a:chOff x="6233006" y="3515333"/>
              <a:chExt cx="1046398" cy="928399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/>
            <p:cNvGrpSpPr/>
            <p:nvPr/>
          </p:nvGrpSpPr>
          <p:grpSpPr>
            <a:xfrm rot="2554301" flipV="1">
              <a:off x="8400039" y="2296061"/>
              <a:ext cx="125461" cy="111312"/>
              <a:chOff x="6233006" y="3515333"/>
              <a:chExt cx="1046398" cy="928399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 rot="2554301" flipV="1">
              <a:off x="8497888" y="2136624"/>
              <a:ext cx="125461" cy="111312"/>
              <a:chOff x="6233006" y="3515333"/>
              <a:chExt cx="1046398" cy="928399"/>
            </a:xfrm>
          </p:grpSpPr>
          <p:cxnSp>
            <p:nvCxnSpPr>
              <p:cNvPr id="75" name="직선 연결선 74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 rot="2554301" flipV="1">
              <a:off x="8314047" y="1993876"/>
              <a:ext cx="125461" cy="111312"/>
              <a:chOff x="6233006" y="3515333"/>
              <a:chExt cx="1046398" cy="928399"/>
            </a:xfrm>
          </p:grpSpPr>
          <p:cxnSp>
            <p:nvCxnSpPr>
              <p:cNvPr id="78" name="직선 연결선 77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 rot="2554301" flipV="1">
              <a:off x="8606487" y="2268389"/>
              <a:ext cx="125461" cy="111312"/>
              <a:chOff x="6233006" y="3515333"/>
              <a:chExt cx="1046398" cy="928399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/>
            <p:cNvGrpSpPr/>
            <p:nvPr/>
          </p:nvGrpSpPr>
          <p:grpSpPr>
            <a:xfrm rot="2554301" flipV="1">
              <a:off x="8572821" y="2003691"/>
              <a:ext cx="125461" cy="111312"/>
              <a:chOff x="6233006" y="3515333"/>
              <a:chExt cx="1046398" cy="928399"/>
            </a:xfrm>
          </p:grpSpPr>
          <p:cxnSp>
            <p:nvCxnSpPr>
              <p:cNvPr id="84" name="직선 연결선 83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타원 85"/>
            <p:cNvSpPr/>
            <p:nvPr/>
          </p:nvSpPr>
          <p:spPr>
            <a:xfrm>
              <a:off x="7815813" y="2352476"/>
              <a:ext cx="398652" cy="39866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8264865" y="1933760"/>
              <a:ext cx="534443" cy="53445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735226" y="3257627"/>
            <a:ext cx="1064034" cy="928651"/>
            <a:chOff x="7580433" y="735273"/>
            <a:chExt cx="1064034" cy="928651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7598069" y="1663924"/>
              <a:ext cx="10463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 flipV="1">
              <a:off x="7580433" y="735273"/>
              <a:ext cx="17305" cy="9283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타원 90"/>
          <p:cNvSpPr/>
          <p:nvPr/>
        </p:nvSpPr>
        <p:spPr>
          <a:xfrm>
            <a:off x="6899761" y="392344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7012473" y="373393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218848" y="3937246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23539" y="387772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159601" y="3745136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7118645" y="3870952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6919806" y="3651269"/>
            <a:ext cx="398652" cy="39866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7368858" y="3232553"/>
            <a:ext cx="534443" cy="5344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7536348" y="353708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7559207" y="3363998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7687794" y="344949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7731254" y="334607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7776973" y="353708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7646075" y="3631567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7420650" y="3418403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7518924" y="3298011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7708394" y="320591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365252" y="2546363"/>
            <a:ext cx="1847088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machine learning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>
            <a:stCxn id="128" idx="3"/>
          </p:cNvCxnSpPr>
          <p:nvPr/>
        </p:nvCxnSpPr>
        <p:spPr>
          <a:xfrm>
            <a:off x="2212340" y="2747531"/>
            <a:ext cx="1001268" cy="21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7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6647" y="414526"/>
            <a:ext cx="275138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있음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4861793" y="-1091418"/>
            <a:ext cx="657953" cy="4474516"/>
            <a:chOff x="1014984" y="1700784"/>
            <a:chExt cx="969264" cy="146304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14984" y="2423160"/>
              <a:ext cx="969264" cy="740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014984" y="1700784"/>
              <a:ext cx="969264" cy="722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1969548" y="1461009"/>
            <a:ext cx="233385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linear regression #</a:t>
            </a:r>
            <a:r>
              <a:rPr lang="ko-KR" altLang="en-US" sz="1000" smtClean="0">
                <a:solidFill>
                  <a:schemeClr val="tx1"/>
                </a:solidFill>
              </a:rPr>
              <a:t>연속된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방의 수가 </a:t>
            </a:r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ko-KR" altLang="en-US" sz="1000" smtClean="0">
                <a:solidFill>
                  <a:schemeClr val="tx1"/>
                </a:solidFill>
              </a:rPr>
              <a:t>개이면 가격은 </a:t>
            </a:r>
            <a:r>
              <a:rPr lang="en-US" altLang="ko-KR" sz="1000" b="1" smtClean="0">
                <a:solidFill>
                  <a:schemeClr val="tx1"/>
                </a:solidFill>
              </a:rPr>
              <a:t>1</a:t>
            </a:r>
            <a:r>
              <a:rPr lang="ko-KR" altLang="en-US" sz="1000" b="1" smtClean="0">
                <a:solidFill>
                  <a:schemeClr val="tx1"/>
                </a:solidFill>
              </a:rPr>
              <a:t>억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54087" y="1487685"/>
            <a:ext cx="2401139" cy="591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logistic regression #</a:t>
            </a:r>
            <a:r>
              <a:rPr lang="ko-KR" altLang="en-US" sz="1000" smtClean="0">
                <a:solidFill>
                  <a:schemeClr val="tx1"/>
                </a:solidFill>
              </a:rPr>
              <a:t>이산적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#classification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이게 스팸메일</a:t>
            </a:r>
            <a:r>
              <a:rPr lang="ko-KR" altLang="en-US" sz="1000" b="1" smtClean="0">
                <a:solidFill>
                  <a:schemeClr val="tx1"/>
                </a:solidFill>
              </a:rPr>
              <a:t>인지 아닌지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1" name="표 1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641993"/>
                  </p:ext>
                </p:extLst>
              </p:nvPr>
            </p:nvGraphicFramePr>
            <p:xfrm>
              <a:off x="200989" y="2079542"/>
              <a:ext cx="5797569" cy="4041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696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528781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1621165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1520887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1402040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24710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1357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6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600" smtClean="0"/>
                            <a:t> </a:t>
                          </a:r>
                          <a:r>
                            <a:rPr lang="en-US" altLang="ko-KR" sz="6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164734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35380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1904704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035009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6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6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600" smtClean="0"/>
                        </a:p>
                        <a:p>
                          <a:pPr algn="ctr" latinLnBrk="1"/>
                          <a:endParaRPr lang="en-US" altLang="ko-KR" sz="600" b="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600" smtClean="0"/>
                        </a:p>
                        <a:p>
                          <a:pPr latinLnBrk="1"/>
                          <a:endParaRPr lang="en-US" altLang="ko-KR" sz="600" smtClean="0"/>
                        </a:p>
                        <a:p>
                          <a:pPr algn="ctr" latinLnBrk="1"/>
                          <a:r>
                            <a:rPr lang="en-US" altLang="ko-KR" sz="600" smtClean="0"/>
                            <a:t>m(3)</a:t>
                          </a:r>
                          <a:r>
                            <a:rPr lang="ko-KR" altLang="en-US" sz="600" smtClean="0"/>
                            <a:t>개의 </a:t>
                          </a:r>
                          <a:r>
                            <a:rPr lang="en-US" altLang="ko-KR" sz="600" smtClean="0"/>
                            <a:t>datasets</a:t>
                          </a:r>
                        </a:p>
                        <a:p>
                          <a:pPr algn="ctr" latinLnBrk="1"/>
                          <a:r>
                            <a:rPr lang="en-US" altLang="ko-KR" sz="600" smtClean="0"/>
                            <a:t>n(4)</a:t>
                          </a:r>
                          <a:r>
                            <a:rPr lang="ko-KR" altLang="en-US" sz="600" smtClean="0"/>
                            <a:t>개의 </a:t>
                          </a:r>
                          <a:r>
                            <a:rPr lang="en-US" altLang="ko-KR" sz="600" smtClean="0"/>
                            <a:t>features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1" name="표 1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641993"/>
                  </p:ext>
                </p:extLst>
              </p:nvPr>
            </p:nvGraphicFramePr>
            <p:xfrm>
              <a:off x="200989" y="2079542"/>
              <a:ext cx="5797569" cy="4041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696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528781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1621165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1520887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1402040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1357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131429" r="-180524" b="-16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131429" r="-92800" b="-16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18288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270000" r="-180524" b="-18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270000" r="-92800" b="-18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3053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156338" r="-180524" b="-6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156338" r="-92800" b="-6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1904704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58147" r="-180524" b="-54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58147" r="-92800" b="-5495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035009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39" t="-291176" r="-44874" b="-11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367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264447"/>
                  </p:ext>
                </p:extLst>
              </p:nvPr>
            </p:nvGraphicFramePr>
            <p:xfrm>
              <a:off x="182882" y="173739"/>
              <a:ext cx="11786614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327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107502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3295873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3092004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850384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33899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000" smtClean="0"/>
                            <a:t> </a:t>
                          </a:r>
                          <a:r>
                            <a:rPr lang="en-US" altLang="ko-KR" sz="10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69372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algn="ctr" latinLnBrk="1"/>
                          <a:endParaRPr lang="en-US" altLang="ko-KR" sz="1000" b="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1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latinLnBrk="1"/>
                          <a:endParaRPr lang="en-US" altLang="ko-KR" smtClean="0"/>
                        </a:p>
                        <a:p>
                          <a:pPr algn="ctr" latinLnBrk="1"/>
                          <a:r>
                            <a:rPr lang="en-US" altLang="ko-KR" sz="1000" smtClean="0"/>
                            <a:t>m(3)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datasets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/>
                            <a:t>n(4)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features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264447"/>
                  </p:ext>
                </p:extLst>
              </p:nvPr>
            </p:nvGraphicFramePr>
            <p:xfrm>
              <a:off x="182882" y="173739"/>
              <a:ext cx="11786614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327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107502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3295873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3092004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850384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165000" r="-180591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165000" r="-92702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265000" r="-180591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265000" r="-92702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5486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162222" r="-180591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162222" r="-92702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40273" r="-180591" b="-45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40273" r="-92702" b="-4522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6" t="-313740" r="-44847" b="-11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86" y="5942731"/>
            <a:ext cx="1133306" cy="71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0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515892"/>
                  </p:ext>
                </p:extLst>
              </p:nvPr>
            </p:nvGraphicFramePr>
            <p:xfrm>
              <a:off x="182882" y="173739"/>
              <a:ext cx="11894819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9482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86791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2660904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2496312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301241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  <a:gridCol w="2378964">
                      <a:extLst>
                        <a:ext uri="{9D8B030D-6E8A-4147-A177-3AD203B41FA5}">
                          <a16:colId xmlns:a16="http://schemas.microsoft.com/office/drawing/2014/main" val="4002618009"/>
                        </a:ext>
                      </a:extLst>
                    </a:gridCol>
                  </a:tblGrid>
                  <a:tr h="33899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Logistic regression</a:t>
                          </a:r>
                          <a:endParaRPr lang="ko-KR" altLang="en-US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000" smtClean="0"/>
                            <a:t> </a:t>
                          </a:r>
                          <a:r>
                            <a:rPr lang="en-US" altLang="ko-KR" sz="10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69372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1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latinLnBrk="1"/>
                          <a:endParaRPr lang="en-US" altLang="ko-KR" smtClean="0"/>
                        </a:p>
                        <a:p>
                          <a:pPr algn="ctr" latinLnBrk="1"/>
                          <a:r>
                            <a:rPr lang="en-US" altLang="ko-KR" sz="1000" smtClean="0"/>
                            <a:t>m(3)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datasets</a:t>
                          </a:r>
                          <a:r>
                            <a:rPr lang="ko-KR" altLang="en-US" sz="1000" smtClean="0">
                              <a:solidFill>
                                <a:schemeClr val="bg1"/>
                              </a:solidFill>
                            </a:rPr>
                            <a:t>ㄴ</a:t>
                          </a:r>
                          <a:endParaRPr lang="en-US" altLang="ko-KR" sz="100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/>
                            <a:t>n(4)+1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features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515892"/>
                  </p:ext>
                </p:extLst>
              </p:nvPr>
            </p:nvGraphicFramePr>
            <p:xfrm>
              <a:off x="182882" y="173739"/>
              <a:ext cx="11894819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9482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86791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2660904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2496312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301241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  <a:gridCol w="2378964">
                      <a:extLst>
                        <a:ext uri="{9D8B030D-6E8A-4147-A177-3AD203B41FA5}">
                          <a16:colId xmlns:a16="http://schemas.microsoft.com/office/drawing/2014/main" val="4002618009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Logistic regression</a:t>
                          </a:r>
                          <a:endParaRPr lang="ko-KR" altLang="en-US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165000" r="-270642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165000" r="-187805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265000" r="-270642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265000" r="-187805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5486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162222" r="-270642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162222" r="-187805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40273" r="-270642" b="-45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40273" r="-187805" b="-4522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9" t="-313740" r="-91017" b="-11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18" y="5843597"/>
            <a:ext cx="1325330" cy="83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4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792739"/>
                  </p:ext>
                </p:extLst>
              </p:nvPr>
            </p:nvGraphicFramePr>
            <p:xfrm>
              <a:off x="896111" y="737955"/>
              <a:ext cx="5815585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1181">
                      <a:extLst>
                        <a:ext uri="{9D8B030D-6E8A-4147-A177-3AD203B41FA5}">
                          <a16:colId xmlns:a16="http://schemas.microsoft.com/office/drawing/2014/main" val="249802976"/>
                        </a:ext>
                      </a:extLst>
                    </a:gridCol>
                    <a:gridCol w="2266340">
                      <a:extLst>
                        <a:ext uri="{9D8B030D-6E8A-4147-A177-3AD203B41FA5}">
                          <a16:colId xmlns:a16="http://schemas.microsoft.com/office/drawing/2014/main" val="690635420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275863416"/>
                        </a:ext>
                      </a:extLst>
                    </a:gridCol>
                  </a:tblGrid>
                  <a:tr h="22747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descent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미분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equation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828537"/>
                      </a:ext>
                    </a:extLst>
                  </a:tr>
                  <a:tr h="3472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장점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크더라도 상관없음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learning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rate(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를 고를 필요가 없음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(iteration)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이 필요없음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8621147"/>
                      </a:ext>
                    </a:extLst>
                  </a:tr>
                  <a:tr h="31497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단점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learning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rate(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를 골라야함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많은 반복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(iteration)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이 필요함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크면 계산이 느려짐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5461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792739"/>
                  </p:ext>
                </p:extLst>
              </p:nvPr>
            </p:nvGraphicFramePr>
            <p:xfrm>
              <a:off x="896111" y="737955"/>
              <a:ext cx="5815585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1181">
                      <a:extLst>
                        <a:ext uri="{9D8B030D-6E8A-4147-A177-3AD203B41FA5}">
                          <a16:colId xmlns:a16="http://schemas.microsoft.com/office/drawing/2014/main" val="249802976"/>
                        </a:ext>
                      </a:extLst>
                    </a:gridCol>
                    <a:gridCol w="2266340">
                      <a:extLst>
                        <a:ext uri="{9D8B030D-6E8A-4147-A177-3AD203B41FA5}">
                          <a16:colId xmlns:a16="http://schemas.microsoft.com/office/drawing/2014/main" val="690635420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27586341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descent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미분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equation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8285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장점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크더라도 상관없음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279" t="-100000" r="-654" b="-1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6211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단점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44" t="-203077" r="-123861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크면 계산이 느려짐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5461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141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326593" y="1308761"/>
                <a:ext cx="2630014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1308761"/>
                <a:ext cx="2630014" cy="697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326593" y="2141117"/>
                <a:ext cx="3703578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2141117"/>
                <a:ext cx="3703578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326593" y="3124860"/>
                <a:ext cx="4211859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3124860"/>
                <a:ext cx="4211859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388131" y="1308761"/>
                <a:ext cx="3276538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1308761"/>
                <a:ext cx="3276538" cy="6971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388131" y="2141117"/>
                <a:ext cx="430964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2141117"/>
                <a:ext cx="4309641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388131" y="3124860"/>
                <a:ext cx="429899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3124860"/>
                <a:ext cx="4298997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6388131" y="4108603"/>
                <a:ext cx="430964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4108603"/>
                <a:ext cx="4309641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8339182" y="5320784"/>
                <a:ext cx="39689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82" y="5320784"/>
                <a:ext cx="3968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4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263075"/>
                  </p:ext>
                </p:extLst>
              </p:nvPr>
            </p:nvGraphicFramePr>
            <p:xfrm>
              <a:off x="84667" y="76198"/>
              <a:ext cx="12039600" cy="6688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6934">
                      <a:extLst>
                        <a:ext uri="{9D8B030D-6E8A-4147-A177-3AD203B41FA5}">
                          <a16:colId xmlns:a16="http://schemas.microsoft.com/office/drawing/2014/main" val="2610646919"/>
                        </a:ext>
                      </a:extLst>
                    </a:gridCol>
                    <a:gridCol w="1392732">
                      <a:extLst>
                        <a:ext uri="{9D8B030D-6E8A-4147-A177-3AD203B41FA5}">
                          <a16:colId xmlns:a16="http://schemas.microsoft.com/office/drawing/2014/main" val="391097775"/>
                        </a:ext>
                      </a:extLst>
                    </a:gridCol>
                    <a:gridCol w="1159934">
                      <a:extLst>
                        <a:ext uri="{9D8B030D-6E8A-4147-A177-3AD203B41FA5}">
                          <a16:colId xmlns:a16="http://schemas.microsoft.com/office/drawing/2014/main" val="2072867387"/>
                        </a:ext>
                      </a:extLst>
                    </a:gridCol>
                    <a:gridCol w="8890000">
                      <a:extLst>
                        <a:ext uri="{9D8B030D-6E8A-4147-A177-3AD203B41FA5}">
                          <a16:colId xmlns:a16="http://schemas.microsoft.com/office/drawing/2014/main" val="3335006069"/>
                        </a:ext>
                      </a:extLst>
                    </a:gridCol>
                  </a:tblGrid>
                  <a:tr h="760436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종류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크기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자료형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값의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2821219"/>
                      </a:ext>
                    </a:extLst>
                  </a:tr>
                  <a:tr h="738257">
                    <a:tc rowSpan="5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정수형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1byte(8bit)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char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-128 ~ +127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248711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2byte(16bit)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short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-32,768 ~ +32767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87858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int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7845656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797809"/>
                      </a:ext>
                    </a:extLst>
                  </a:tr>
                  <a:tr h="76043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-9,223,372,036,854,775,808 ~ +9,223,372,036,854,775,807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184997"/>
                      </a:ext>
                    </a:extLst>
                  </a:tr>
                  <a:tr h="738257">
                    <a:tc rowSpan="3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실수형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float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3.4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−37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~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3.4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+38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992518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1.7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−307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~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1.7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+308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1524305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 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이상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double 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이상의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504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263075"/>
                  </p:ext>
                </p:extLst>
              </p:nvPr>
            </p:nvGraphicFramePr>
            <p:xfrm>
              <a:off x="84667" y="76198"/>
              <a:ext cx="12039600" cy="6688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6934">
                      <a:extLst>
                        <a:ext uri="{9D8B030D-6E8A-4147-A177-3AD203B41FA5}">
                          <a16:colId xmlns:a16="http://schemas.microsoft.com/office/drawing/2014/main" val="2610646919"/>
                        </a:ext>
                      </a:extLst>
                    </a:gridCol>
                    <a:gridCol w="1392732">
                      <a:extLst>
                        <a:ext uri="{9D8B030D-6E8A-4147-A177-3AD203B41FA5}">
                          <a16:colId xmlns:a16="http://schemas.microsoft.com/office/drawing/2014/main" val="391097775"/>
                        </a:ext>
                      </a:extLst>
                    </a:gridCol>
                    <a:gridCol w="1159934">
                      <a:extLst>
                        <a:ext uri="{9D8B030D-6E8A-4147-A177-3AD203B41FA5}">
                          <a16:colId xmlns:a16="http://schemas.microsoft.com/office/drawing/2014/main" val="2072867387"/>
                        </a:ext>
                      </a:extLst>
                    </a:gridCol>
                    <a:gridCol w="8890000">
                      <a:extLst>
                        <a:ext uri="{9D8B030D-6E8A-4147-A177-3AD203B41FA5}">
                          <a16:colId xmlns:a16="http://schemas.microsoft.com/office/drawing/2014/main" val="3335006069"/>
                        </a:ext>
                      </a:extLst>
                    </a:gridCol>
                  </a:tblGrid>
                  <a:tr h="760436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종류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크기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자료형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값의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2821219"/>
                      </a:ext>
                    </a:extLst>
                  </a:tr>
                  <a:tr h="738257">
                    <a:tc rowSpan="5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정수형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1byte(8bit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char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128 ~ +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127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248711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2byte(16bit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short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32,768 ~ +32767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87858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int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7845656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797809"/>
                      </a:ext>
                    </a:extLst>
                  </a:tr>
                  <a:tr h="76043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-9,223,372,036,854,775,808 ~ +9,223,372,036,854,775,807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184997"/>
                      </a:ext>
                    </a:extLst>
                  </a:tr>
                  <a:tr h="738257">
                    <a:tc rowSpan="3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실수형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float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04" t="-602459" r="-13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992518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04" t="-708264" r="-137" b="-101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24305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이상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double 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이상의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50481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45651"/>
              </p:ext>
            </p:extLst>
          </p:nvPr>
        </p:nvGraphicFramePr>
        <p:xfrm>
          <a:off x="3379174" y="1326091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712066"/>
              </p:ext>
            </p:extLst>
          </p:nvPr>
        </p:nvGraphicFramePr>
        <p:xfrm>
          <a:off x="33791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75491"/>
              </p:ext>
            </p:extLst>
          </p:nvPr>
        </p:nvGraphicFramePr>
        <p:xfrm>
          <a:off x="44713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78448"/>
              </p:ext>
            </p:extLst>
          </p:nvPr>
        </p:nvGraphicFramePr>
        <p:xfrm>
          <a:off x="55635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43028"/>
              </p:ext>
            </p:extLst>
          </p:nvPr>
        </p:nvGraphicFramePr>
        <p:xfrm>
          <a:off x="66557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14007"/>
              </p:ext>
            </p:extLst>
          </p:nvPr>
        </p:nvGraphicFramePr>
        <p:xfrm>
          <a:off x="77898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909017"/>
              </p:ext>
            </p:extLst>
          </p:nvPr>
        </p:nvGraphicFramePr>
        <p:xfrm>
          <a:off x="88820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98076"/>
              </p:ext>
            </p:extLst>
          </p:nvPr>
        </p:nvGraphicFramePr>
        <p:xfrm>
          <a:off x="99742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63643"/>
              </p:ext>
            </p:extLst>
          </p:nvPr>
        </p:nvGraphicFramePr>
        <p:xfrm>
          <a:off x="110664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2412"/>
              </p:ext>
            </p:extLst>
          </p:nvPr>
        </p:nvGraphicFramePr>
        <p:xfrm>
          <a:off x="33791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98066"/>
              </p:ext>
            </p:extLst>
          </p:nvPr>
        </p:nvGraphicFramePr>
        <p:xfrm>
          <a:off x="44713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93990"/>
              </p:ext>
            </p:extLst>
          </p:nvPr>
        </p:nvGraphicFramePr>
        <p:xfrm>
          <a:off x="55635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07889"/>
              </p:ext>
            </p:extLst>
          </p:nvPr>
        </p:nvGraphicFramePr>
        <p:xfrm>
          <a:off x="66557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31546"/>
              </p:ext>
            </p:extLst>
          </p:nvPr>
        </p:nvGraphicFramePr>
        <p:xfrm>
          <a:off x="77898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18273"/>
              </p:ext>
            </p:extLst>
          </p:nvPr>
        </p:nvGraphicFramePr>
        <p:xfrm>
          <a:off x="88820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835174"/>
              </p:ext>
            </p:extLst>
          </p:nvPr>
        </p:nvGraphicFramePr>
        <p:xfrm>
          <a:off x="99742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14055"/>
              </p:ext>
            </p:extLst>
          </p:nvPr>
        </p:nvGraphicFramePr>
        <p:xfrm>
          <a:off x="110664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9730"/>
              </p:ext>
            </p:extLst>
          </p:nvPr>
        </p:nvGraphicFramePr>
        <p:xfrm>
          <a:off x="33791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60978"/>
              </p:ext>
            </p:extLst>
          </p:nvPr>
        </p:nvGraphicFramePr>
        <p:xfrm>
          <a:off x="44713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38773"/>
              </p:ext>
            </p:extLst>
          </p:nvPr>
        </p:nvGraphicFramePr>
        <p:xfrm>
          <a:off x="55635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25945"/>
              </p:ext>
            </p:extLst>
          </p:nvPr>
        </p:nvGraphicFramePr>
        <p:xfrm>
          <a:off x="66557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53456"/>
              </p:ext>
            </p:extLst>
          </p:nvPr>
        </p:nvGraphicFramePr>
        <p:xfrm>
          <a:off x="77898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089035"/>
              </p:ext>
            </p:extLst>
          </p:nvPr>
        </p:nvGraphicFramePr>
        <p:xfrm>
          <a:off x="88820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79590"/>
              </p:ext>
            </p:extLst>
          </p:nvPr>
        </p:nvGraphicFramePr>
        <p:xfrm>
          <a:off x="99742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8606"/>
              </p:ext>
            </p:extLst>
          </p:nvPr>
        </p:nvGraphicFramePr>
        <p:xfrm>
          <a:off x="110664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46519"/>
              </p:ext>
            </p:extLst>
          </p:nvPr>
        </p:nvGraphicFramePr>
        <p:xfrm>
          <a:off x="33791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59173"/>
              </p:ext>
            </p:extLst>
          </p:nvPr>
        </p:nvGraphicFramePr>
        <p:xfrm>
          <a:off x="44713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63611"/>
              </p:ext>
            </p:extLst>
          </p:nvPr>
        </p:nvGraphicFramePr>
        <p:xfrm>
          <a:off x="55635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17878"/>
              </p:ext>
            </p:extLst>
          </p:nvPr>
        </p:nvGraphicFramePr>
        <p:xfrm>
          <a:off x="66557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59114"/>
              </p:ext>
            </p:extLst>
          </p:nvPr>
        </p:nvGraphicFramePr>
        <p:xfrm>
          <a:off x="33791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08895"/>
              </p:ext>
            </p:extLst>
          </p:nvPr>
        </p:nvGraphicFramePr>
        <p:xfrm>
          <a:off x="44713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220545"/>
              </p:ext>
            </p:extLst>
          </p:nvPr>
        </p:nvGraphicFramePr>
        <p:xfrm>
          <a:off x="55635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40730"/>
              </p:ext>
            </p:extLst>
          </p:nvPr>
        </p:nvGraphicFramePr>
        <p:xfrm>
          <a:off x="66557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30454"/>
              </p:ext>
            </p:extLst>
          </p:nvPr>
        </p:nvGraphicFramePr>
        <p:xfrm>
          <a:off x="3379174" y="205845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33761"/>
              </p:ext>
            </p:extLst>
          </p:nvPr>
        </p:nvGraphicFramePr>
        <p:xfrm>
          <a:off x="4471374" y="205845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30454"/>
              </p:ext>
            </p:extLst>
          </p:nvPr>
        </p:nvGraphicFramePr>
        <p:xfrm>
          <a:off x="33791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33761"/>
              </p:ext>
            </p:extLst>
          </p:nvPr>
        </p:nvGraphicFramePr>
        <p:xfrm>
          <a:off x="44713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70011"/>
              </p:ext>
            </p:extLst>
          </p:nvPr>
        </p:nvGraphicFramePr>
        <p:xfrm>
          <a:off x="55635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27104"/>
              </p:ext>
            </p:extLst>
          </p:nvPr>
        </p:nvGraphicFramePr>
        <p:xfrm>
          <a:off x="66557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1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2272477" y="81280"/>
            <a:ext cx="8944035" cy="6699368"/>
            <a:chOff x="2973517" y="0"/>
            <a:chExt cx="9073983" cy="6796702"/>
          </a:xfrm>
        </p:grpSpPr>
        <p:sp>
          <p:nvSpPr>
            <p:cNvPr id="20" name="타원 19"/>
            <p:cNvSpPr/>
            <p:nvPr/>
          </p:nvSpPr>
          <p:spPr>
            <a:xfrm>
              <a:off x="2973517" y="0"/>
              <a:ext cx="970957" cy="9709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타원 20"/>
                <p:cNvSpPr/>
                <p:nvPr/>
              </p:nvSpPr>
              <p:spPr>
                <a:xfrm>
                  <a:off x="2973517" y="1456436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타원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1456436"/>
                  <a:ext cx="970957" cy="970957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타원 22"/>
                <p:cNvSpPr/>
                <p:nvPr/>
              </p:nvSpPr>
              <p:spPr>
                <a:xfrm>
                  <a:off x="2973517" y="4369308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타원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4369308"/>
                  <a:ext cx="970957" cy="97095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타원 23"/>
                <p:cNvSpPr/>
                <p:nvPr/>
              </p:nvSpPr>
              <p:spPr>
                <a:xfrm>
                  <a:off x="2973517" y="5825745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타원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5825745"/>
                  <a:ext cx="970957" cy="97095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화살표 연결선 24"/>
            <p:cNvCxnSpPr>
              <a:endCxn id="28" idx="2"/>
            </p:cNvCxnSpPr>
            <p:nvPr/>
          </p:nvCxnSpPr>
          <p:spPr>
            <a:xfrm flipV="1">
              <a:off x="3944466" y="3398352"/>
              <a:ext cx="4932666" cy="29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28" idx="2"/>
            </p:cNvCxnSpPr>
            <p:nvPr/>
          </p:nvCxnSpPr>
          <p:spPr>
            <a:xfrm>
              <a:off x="3944466" y="496677"/>
              <a:ext cx="4932666" cy="2901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타원 27"/>
                <p:cNvSpPr/>
                <p:nvPr/>
              </p:nvSpPr>
              <p:spPr>
                <a:xfrm>
                  <a:off x="8877131" y="2912874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타원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7131" y="2912874"/>
                  <a:ext cx="970957" cy="97095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/>
            <p:cNvCxnSpPr>
              <a:endCxn id="28" idx="2"/>
            </p:cNvCxnSpPr>
            <p:nvPr/>
          </p:nvCxnSpPr>
          <p:spPr>
            <a:xfrm flipV="1">
              <a:off x="3944466" y="3398352"/>
              <a:ext cx="4932666" cy="1419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endCxn id="28" idx="2"/>
            </p:cNvCxnSpPr>
            <p:nvPr/>
          </p:nvCxnSpPr>
          <p:spPr>
            <a:xfrm>
              <a:off x="3944466" y="1937000"/>
              <a:ext cx="4932666" cy="146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/>
            <p:cNvGrpSpPr/>
            <p:nvPr/>
          </p:nvGrpSpPr>
          <p:grpSpPr>
            <a:xfrm>
              <a:off x="3458995" y="3256593"/>
              <a:ext cx="45719" cy="283515"/>
              <a:chOff x="1574800" y="2667675"/>
              <a:chExt cx="106005" cy="657363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645919" y="3256593"/>
              <a:ext cx="45719" cy="283515"/>
              <a:chOff x="1574800" y="2667675"/>
              <a:chExt cx="106005" cy="657363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995113" y="1244502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1244502"/>
                  <a:ext cx="141568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995113" y="2248485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2248485"/>
                  <a:ext cx="141568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995113" y="4056070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4056070"/>
                  <a:ext cx="141568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995113" y="5060712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5060712"/>
                  <a:ext cx="141568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/>
                <p:cNvSpPr/>
                <p:nvPr/>
              </p:nvSpPr>
              <p:spPr>
                <a:xfrm>
                  <a:off x="6968717" y="4392754"/>
                  <a:ext cx="5078783" cy="404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a14:m>
                  <a:r>
                    <a:rPr lang="en-US" altLang="ko-KR" smtClean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a14:m>
                  <a:r>
                    <a:rPr lang="en-US" altLang="ko-KR" b="0" i="0" smtClean="0">
                      <a:latin typeface="+mj-lt"/>
                    </a:rPr>
                    <a:t>+</a:t>
                  </a:r>
                  <a:r>
                    <a:rPr lang="en-US" altLang="ko-KR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</m:t>
                      </m:r>
                    </m:oMath>
                  </a14:m>
                  <a:r>
                    <a:rPr lang="en-US" altLang="ko-KR" b="0" i="0" smtClean="0">
                      <a:latin typeface="+mj-lt"/>
                    </a:rPr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0" name="직사각형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717" y="4392754"/>
                  <a:ext cx="5078783" cy="404231"/>
                </a:xfrm>
                <a:prstGeom prst="rect">
                  <a:avLst/>
                </a:prstGeom>
                <a:blipFill>
                  <a:blip r:embed="rId10"/>
                  <a:stretch>
                    <a:fillRect t="-3077" b="-2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9693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4754880" y="516535"/>
            <a:ext cx="5232400" cy="6412585"/>
            <a:chOff x="3952398" y="469887"/>
            <a:chExt cx="6034882" cy="7396069"/>
          </a:xfrm>
        </p:grpSpPr>
        <p:sp>
          <p:nvSpPr>
            <p:cNvPr id="5" name="타원 4"/>
            <p:cNvSpPr/>
            <p:nvPr/>
          </p:nvSpPr>
          <p:spPr>
            <a:xfrm>
              <a:off x="4637831" y="833120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타원 5"/>
                <p:cNvSpPr/>
                <p:nvPr/>
              </p:nvSpPr>
              <p:spPr>
                <a:xfrm>
                  <a:off x="4637831" y="1894230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타원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1894230"/>
                  <a:ext cx="707406" cy="70740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타원 6"/>
                <p:cNvSpPr/>
                <p:nvPr/>
              </p:nvSpPr>
              <p:spPr>
                <a:xfrm>
                  <a:off x="4637831" y="4016450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타원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4016450"/>
                  <a:ext cx="707406" cy="707406"/>
                </a:xfrm>
                <a:prstGeom prst="ellipse">
                  <a:avLst/>
                </a:prstGeom>
                <a:blipFill>
                  <a:blip r:embed="rId3"/>
                  <a:stretch>
                    <a:fillRect l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타원 7"/>
                <p:cNvSpPr/>
                <p:nvPr/>
              </p:nvSpPr>
              <p:spPr>
                <a:xfrm>
                  <a:off x="4637831" y="5077562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5077562"/>
                  <a:ext cx="707406" cy="70740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/>
            <p:cNvCxnSpPr>
              <a:stCxn id="8" idx="6"/>
              <a:endCxn id="11" idx="2"/>
            </p:cNvCxnSpPr>
            <p:nvPr/>
          </p:nvCxnSpPr>
          <p:spPr>
            <a:xfrm flipV="1">
              <a:off x="5345237" y="1739822"/>
              <a:ext cx="3466107" cy="369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6"/>
              <a:endCxn id="11" idx="2"/>
            </p:cNvCxnSpPr>
            <p:nvPr/>
          </p:nvCxnSpPr>
          <p:spPr>
            <a:xfrm>
              <a:off x="5345237" y="1186823"/>
              <a:ext cx="3466107" cy="552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8811345" y="1386119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7" idx="6"/>
              <a:endCxn id="11" idx="2"/>
            </p:cNvCxnSpPr>
            <p:nvPr/>
          </p:nvCxnSpPr>
          <p:spPr>
            <a:xfrm flipV="1">
              <a:off x="5345237" y="1739822"/>
              <a:ext cx="3466107" cy="2630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6"/>
              <a:endCxn id="11" idx="2"/>
            </p:cNvCxnSpPr>
            <p:nvPr/>
          </p:nvCxnSpPr>
          <p:spPr>
            <a:xfrm flipV="1">
              <a:off x="5345237" y="1739822"/>
              <a:ext cx="3466107" cy="508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4991533" y="3205764"/>
              <a:ext cx="33309" cy="206560"/>
              <a:chOff x="1574800" y="2667675"/>
              <a:chExt cx="106005" cy="657363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584853" y="3205764"/>
              <a:ext cx="33309" cy="206560"/>
              <a:chOff x="1574800" y="2667675"/>
              <a:chExt cx="106005" cy="657363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110698" y="1739822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1739822"/>
                  <a:ext cx="1031423" cy="336354"/>
                </a:xfrm>
                <a:prstGeom prst="rect">
                  <a:avLst/>
                </a:prstGeom>
                <a:blipFill>
                  <a:blip r:embed="rId5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10698" y="2471290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2471290"/>
                  <a:ext cx="1031423" cy="336354"/>
                </a:xfrm>
                <a:prstGeom prst="rect">
                  <a:avLst/>
                </a:prstGeom>
                <a:blipFill>
                  <a:blip r:embed="rId6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110698" y="3788236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3788236"/>
                  <a:ext cx="1031423" cy="336354"/>
                </a:xfrm>
                <a:prstGeom prst="rect">
                  <a:avLst/>
                </a:prstGeom>
                <a:blipFill>
                  <a:blip r:embed="rId7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110698" y="4520184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4520184"/>
                  <a:ext cx="1031423" cy="336354"/>
                </a:xfrm>
                <a:prstGeom prst="rect">
                  <a:avLst/>
                </a:prstGeom>
                <a:blipFill>
                  <a:blip r:embed="rId8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타원 38"/>
            <p:cNvSpPr/>
            <p:nvPr/>
          </p:nvSpPr>
          <p:spPr>
            <a:xfrm>
              <a:off x="8811345" y="2347582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8811345" y="4476839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8811345" y="3533748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9148285" y="3205764"/>
              <a:ext cx="33309" cy="206560"/>
              <a:chOff x="1574800" y="2667675"/>
              <a:chExt cx="106005" cy="657363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8214972" y="558801"/>
              <a:ext cx="1772308" cy="55168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unit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이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K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개 있음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mtClean="0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z="1200" smtClean="0"/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#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번째 </a:t>
              </a:r>
              <a:r>
                <a:rPr lang="en-US" altLang="ko-KR" sz="120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endParaRPr lang="en-US" altLang="ko-KR"/>
            </a:p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952398" y="469887"/>
              <a:ext cx="1948081" cy="73960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>
                <a:solidFill>
                  <a:schemeClr val="tx1"/>
                </a:solidFill>
              </a:endParaRPr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마지막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layer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직전의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# (L-1)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번째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인가봐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cost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관련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h(x)</a:t>
              </a:r>
              <a:r>
                <a:rPr lang="ko-KR" altLang="en-US" sz="1200">
                  <a:solidFill>
                    <a:schemeClr val="tx1"/>
                  </a:solidFill>
                </a:rPr>
                <a:t> 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계산은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직전에만 하는건가봐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07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723225" y="515458"/>
            <a:ext cx="3776408" cy="2008667"/>
            <a:chOff x="2723475" y="420208"/>
            <a:chExt cx="6411382" cy="3410207"/>
          </a:xfrm>
        </p:grpSpPr>
        <p:grpSp>
          <p:nvGrpSpPr>
            <p:cNvPr id="15" name="그룹 14"/>
            <p:cNvGrpSpPr/>
            <p:nvPr/>
          </p:nvGrpSpPr>
          <p:grpSpPr>
            <a:xfrm>
              <a:off x="2723475" y="420208"/>
              <a:ext cx="6411382" cy="3410207"/>
              <a:chOff x="2001098" y="465928"/>
              <a:chExt cx="8029869" cy="4271079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2001098" y="1533698"/>
                <a:ext cx="610154" cy="6101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1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타원 4"/>
                  <p:cNvSpPr/>
                  <p:nvPr/>
                </p:nvSpPr>
                <p:spPr>
                  <a:xfrm>
                    <a:off x="2001098" y="2296391"/>
                    <a:ext cx="610154" cy="61015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타원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1098" y="2296391"/>
                    <a:ext cx="610154" cy="610154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타원 5"/>
                  <p:cNvSpPr/>
                  <p:nvPr/>
                </p:nvSpPr>
                <p:spPr>
                  <a:xfrm>
                    <a:off x="2001098" y="3059084"/>
                    <a:ext cx="610154" cy="61015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타원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1098" y="3059084"/>
                    <a:ext cx="610154" cy="610154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타원 10"/>
                  <p:cNvSpPr/>
                  <p:nvPr/>
                </p:nvSpPr>
                <p:spPr>
                  <a:xfrm>
                    <a:off x="9420813" y="2296391"/>
                    <a:ext cx="610154" cy="61015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타원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0813" y="2296391"/>
                    <a:ext cx="610154" cy="610154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40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그룹 13"/>
              <p:cNvGrpSpPr/>
              <p:nvPr/>
            </p:nvGrpSpPr>
            <p:grpSpPr>
              <a:xfrm>
                <a:off x="5710955" y="465928"/>
                <a:ext cx="610154" cy="4271079"/>
                <a:chOff x="3132425" y="923544"/>
                <a:chExt cx="610154" cy="4271079"/>
              </a:xfrm>
            </p:grpSpPr>
            <p:sp>
              <p:nvSpPr>
                <p:cNvPr id="7" name="타원 6"/>
                <p:cNvSpPr/>
                <p:nvPr/>
              </p:nvSpPr>
              <p:spPr>
                <a:xfrm>
                  <a:off x="3132425" y="923544"/>
                  <a:ext cx="610154" cy="61015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타원 7"/>
                    <p:cNvSpPr/>
                    <p:nvPr/>
                  </p:nvSpPr>
                  <p:spPr>
                    <a:xfrm>
                      <a:off x="3132425" y="1838775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타원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1838775"/>
                      <a:ext cx="610154" cy="610154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타원 8"/>
                    <p:cNvSpPr/>
                    <p:nvPr/>
                  </p:nvSpPr>
                  <p:spPr>
                    <a:xfrm>
                      <a:off x="3132425" y="2754007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타원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2754007"/>
                      <a:ext cx="610154" cy="610154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타원 9"/>
                    <p:cNvSpPr/>
                    <p:nvPr/>
                  </p:nvSpPr>
                  <p:spPr>
                    <a:xfrm>
                      <a:off x="3132425" y="3669238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타원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3669238"/>
                      <a:ext cx="610154" cy="610154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타원 12"/>
                    <p:cNvSpPr/>
                    <p:nvPr/>
                  </p:nvSpPr>
                  <p:spPr>
                    <a:xfrm>
                      <a:off x="3132425" y="4584469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타원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4584469"/>
                      <a:ext cx="610154" cy="610154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8" name="직선 화살표 연결선 17"/>
            <p:cNvCxnSpPr>
              <a:endCxn id="8" idx="2"/>
            </p:cNvCxnSpPr>
            <p:nvPr/>
          </p:nvCxnSpPr>
          <p:spPr>
            <a:xfrm flipV="1">
              <a:off x="3210647" y="1394552"/>
              <a:ext cx="2474932" cy="730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endCxn id="9" idx="2"/>
            </p:cNvCxnSpPr>
            <p:nvPr/>
          </p:nvCxnSpPr>
          <p:spPr>
            <a:xfrm flipV="1">
              <a:off x="3210647" y="2125312"/>
              <a:ext cx="2474932" cy="60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9" idx="2"/>
            </p:cNvCxnSpPr>
            <p:nvPr/>
          </p:nvCxnSpPr>
          <p:spPr>
            <a:xfrm>
              <a:off x="3210647" y="1516346"/>
              <a:ext cx="2474932" cy="60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endCxn id="10" idx="2"/>
            </p:cNvCxnSpPr>
            <p:nvPr/>
          </p:nvCxnSpPr>
          <p:spPr>
            <a:xfrm>
              <a:off x="3210647" y="2125310"/>
              <a:ext cx="2474932" cy="730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endCxn id="13" idx="2"/>
            </p:cNvCxnSpPr>
            <p:nvPr/>
          </p:nvCxnSpPr>
          <p:spPr>
            <a:xfrm>
              <a:off x="3210647" y="2734274"/>
              <a:ext cx="2474932" cy="852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4" idx="6"/>
            </p:cNvCxnSpPr>
            <p:nvPr/>
          </p:nvCxnSpPr>
          <p:spPr>
            <a:xfrm>
              <a:off x="3210647" y="1516346"/>
              <a:ext cx="2474932" cy="1321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4" idx="6"/>
            </p:cNvCxnSpPr>
            <p:nvPr/>
          </p:nvCxnSpPr>
          <p:spPr>
            <a:xfrm>
              <a:off x="3210647" y="1516346"/>
              <a:ext cx="2474932" cy="2070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4" idx="6"/>
            </p:cNvCxnSpPr>
            <p:nvPr/>
          </p:nvCxnSpPr>
          <p:spPr>
            <a:xfrm flipV="1">
              <a:off x="3210647" y="1394553"/>
              <a:ext cx="2474932" cy="121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5" idx="6"/>
            </p:cNvCxnSpPr>
            <p:nvPr/>
          </p:nvCxnSpPr>
          <p:spPr>
            <a:xfrm>
              <a:off x="3210647" y="2125312"/>
              <a:ext cx="24749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endCxn id="13" idx="2"/>
            </p:cNvCxnSpPr>
            <p:nvPr/>
          </p:nvCxnSpPr>
          <p:spPr>
            <a:xfrm>
              <a:off x="3210647" y="2118944"/>
              <a:ext cx="2474932" cy="146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6" idx="6"/>
            </p:cNvCxnSpPr>
            <p:nvPr/>
          </p:nvCxnSpPr>
          <p:spPr>
            <a:xfrm>
              <a:off x="3210647" y="2734278"/>
              <a:ext cx="2474930" cy="103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6" idx="6"/>
            </p:cNvCxnSpPr>
            <p:nvPr/>
          </p:nvCxnSpPr>
          <p:spPr>
            <a:xfrm flipV="1">
              <a:off x="3210647" y="1413193"/>
              <a:ext cx="2474930" cy="1321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11" idx="2"/>
            </p:cNvCxnSpPr>
            <p:nvPr/>
          </p:nvCxnSpPr>
          <p:spPr>
            <a:xfrm flipV="1">
              <a:off x="6172747" y="2125312"/>
              <a:ext cx="2474938" cy="1461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endCxn id="11" idx="2"/>
            </p:cNvCxnSpPr>
            <p:nvPr/>
          </p:nvCxnSpPr>
          <p:spPr>
            <a:xfrm flipV="1">
              <a:off x="6172747" y="2125312"/>
              <a:ext cx="2474938" cy="712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endCxn id="11" idx="2"/>
            </p:cNvCxnSpPr>
            <p:nvPr/>
          </p:nvCxnSpPr>
          <p:spPr>
            <a:xfrm>
              <a:off x="6172747" y="2125311"/>
              <a:ext cx="24749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endCxn id="11" idx="2"/>
            </p:cNvCxnSpPr>
            <p:nvPr/>
          </p:nvCxnSpPr>
          <p:spPr>
            <a:xfrm>
              <a:off x="6172747" y="1392087"/>
              <a:ext cx="2474938" cy="733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11" idx="2"/>
            </p:cNvCxnSpPr>
            <p:nvPr/>
          </p:nvCxnSpPr>
          <p:spPr>
            <a:xfrm>
              <a:off x="6172747" y="669413"/>
              <a:ext cx="2474938" cy="1455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타원 81"/>
          <p:cNvSpPr/>
          <p:nvPr/>
        </p:nvSpPr>
        <p:spPr>
          <a:xfrm>
            <a:off x="5323800" y="109690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/>
              <p:cNvSpPr/>
              <p:nvPr/>
            </p:nvSpPr>
            <p:spPr>
              <a:xfrm>
                <a:off x="5323800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00" y="1655174"/>
                <a:ext cx="446613" cy="446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타원 83"/>
              <p:cNvSpPr/>
              <p:nvPr/>
            </p:nvSpPr>
            <p:spPr>
              <a:xfrm>
                <a:off x="5323800" y="2213440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타원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00" y="2213440"/>
                <a:ext cx="446613" cy="446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/>
          <p:cNvSpPr/>
          <p:nvPr/>
        </p:nvSpPr>
        <p:spPr>
          <a:xfrm>
            <a:off x="8039293" y="315335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타원 87"/>
              <p:cNvSpPr/>
              <p:nvPr/>
            </p:nvSpPr>
            <p:spPr>
              <a:xfrm>
                <a:off x="8039293" y="98525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타원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985254"/>
                <a:ext cx="446613" cy="446613"/>
              </a:xfrm>
              <a:prstGeom prst="ellipse">
                <a:avLst/>
              </a:prstGeom>
              <a:blipFill>
                <a:blip r:embed="rId11"/>
                <a:stretch>
                  <a:fillRect l="-13333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타원 88"/>
              <p:cNvSpPr/>
              <p:nvPr/>
            </p:nvSpPr>
            <p:spPr>
              <a:xfrm>
                <a:off x="8039293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타원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1655174"/>
                <a:ext cx="446613" cy="446613"/>
              </a:xfrm>
              <a:prstGeom prst="ellipse">
                <a:avLst/>
              </a:prstGeom>
              <a:blipFill>
                <a:blip r:embed="rId12"/>
                <a:stretch>
                  <a:fillRect l="-13333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타원 89"/>
              <p:cNvSpPr/>
              <p:nvPr/>
            </p:nvSpPr>
            <p:spPr>
              <a:xfrm>
                <a:off x="8039293" y="2325092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타원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2325092"/>
                <a:ext cx="446613" cy="446613"/>
              </a:xfrm>
              <a:prstGeom prst="ellipse">
                <a:avLst/>
              </a:prstGeom>
              <a:blipFill>
                <a:blip r:embed="rId13"/>
                <a:stretch>
                  <a:fillRect l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타원 90"/>
              <p:cNvSpPr/>
              <p:nvPr/>
            </p:nvSpPr>
            <p:spPr>
              <a:xfrm>
                <a:off x="8039293" y="2995011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타원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2995011"/>
                <a:ext cx="446613" cy="446613"/>
              </a:xfrm>
              <a:prstGeom prst="ellipse">
                <a:avLst/>
              </a:prstGeom>
              <a:blipFill>
                <a:blip r:embed="rId14"/>
                <a:stretch>
                  <a:fillRect l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/>
          <p:cNvCxnSpPr>
            <a:endCxn id="88" idx="2"/>
          </p:cNvCxnSpPr>
          <p:nvPr/>
        </p:nvCxnSpPr>
        <p:spPr>
          <a:xfrm flipV="1">
            <a:off x="5770412" y="1208560"/>
            <a:ext cx="2268881" cy="66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82" idx="6"/>
          </p:cNvCxnSpPr>
          <p:nvPr/>
        </p:nvCxnSpPr>
        <p:spPr>
          <a:xfrm flipV="1">
            <a:off x="5770412" y="1208561"/>
            <a:ext cx="2268881" cy="11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84" idx="6"/>
          </p:cNvCxnSpPr>
          <p:nvPr/>
        </p:nvCxnSpPr>
        <p:spPr>
          <a:xfrm flipV="1">
            <a:off x="5770412" y="1225649"/>
            <a:ext cx="2268879" cy="121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85" idx="2"/>
          </p:cNvCxnSpPr>
          <p:nvPr/>
        </p:nvCxnSpPr>
        <p:spPr>
          <a:xfrm flipV="1">
            <a:off x="8485902" y="1878480"/>
            <a:ext cx="2268886" cy="133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85" idx="2"/>
          </p:cNvCxnSpPr>
          <p:nvPr/>
        </p:nvCxnSpPr>
        <p:spPr>
          <a:xfrm>
            <a:off x="8485902" y="543792"/>
            <a:ext cx="2268886" cy="133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75" y="1017625"/>
            <a:ext cx="568392" cy="39881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475" y="2028478"/>
            <a:ext cx="482105" cy="363797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628" y="1501415"/>
            <a:ext cx="551952" cy="453972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686426"/>
            <a:ext cx="453332" cy="393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타원 84"/>
              <p:cNvSpPr/>
              <p:nvPr/>
            </p:nvSpPr>
            <p:spPr>
              <a:xfrm>
                <a:off x="10754787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타원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787" y="1655174"/>
                <a:ext cx="446613" cy="446613"/>
              </a:xfrm>
              <a:prstGeom prst="ellipse">
                <a:avLst/>
              </a:prstGeom>
              <a:blipFill>
                <a:blip r:embed="rId19"/>
                <a:stretch>
                  <a:fillRect l="-13158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>
            <a:endCxn id="85" idx="2"/>
          </p:cNvCxnSpPr>
          <p:nvPr/>
        </p:nvCxnSpPr>
        <p:spPr>
          <a:xfrm flipV="1">
            <a:off x="8485902" y="1878480"/>
            <a:ext cx="2268886" cy="65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85" idx="2"/>
          </p:cNvCxnSpPr>
          <p:nvPr/>
        </p:nvCxnSpPr>
        <p:spPr>
          <a:xfrm>
            <a:off x="8485902" y="1878479"/>
            <a:ext cx="2268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85" idx="2"/>
          </p:cNvCxnSpPr>
          <p:nvPr/>
        </p:nvCxnSpPr>
        <p:spPr>
          <a:xfrm>
            <a:off x="8485902" y="1206300"/>
            <a:ext cx="2268886" cy="6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9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1223027"/>
            <a:ext cx="426078" cy="332962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41" y="2196627"/>
            <a:ext cx="442628" cy="350052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1707965"/>
            <a:ext cx="426078" cy="370097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28" y="2619836"/>
            <a:ext cx="437741" cy="412547"/>
          </a:xfrm>
          <a:prstGeom prst="rect">
            <a:avLst/>
          </a:prstGeom>
        </p:spPr>
      </p:pic>
      <p:sp>
        <p:nvSpPr>
          <p:cNvPr id="103" name="자유형 102"/>
          <p:cNvSpPr/>
          <p:nvPr/>
        </p:nvSpPr>
        <p:spPr>
          <a:xfrm>
            <a:off x="1701800" y="2556933"/>
            <a:ext cx="651933" cy="1566334"/>
          </a:xfrm>
          <a:custGeom>
            <a:avLst/>
            <a:gdLst>
              <a:gd name="connsiteX0" fmla="*/ 0 w 651933"/>
              <a:gd name="connsiteY0" fmla="*/ 0 h 1566334"/>
              <a:gd name="connsiteX1" fmla="*/ 431800 w 651933"/>
              <a:gd name="connsiteY1" fmla="*/ 1143000 h 1566334"/>
              <a:gd name="connsiteX2" fmla="*/ 651933 w 651933"/>
              <a:gd name="connsiteY2" fmla="*/ 1566334 h 156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933" h="1566334">
                <a:moveTo>
                  <a:pt x="0" y="0"/>
                </a:moveTo>
                <a:cubicBezTo>
                  <a:pt x="161572" y="440972"/>
                  <a:pt x="323145" y="881944"/>
                  <a:pt x="431800" y="1143000"/>
                </a:cubicBezTo>
                <a:cubicBezTo>
                  <a:pt x="540455" y="1404056"/>
                  <a:pt x="596194" y="1485195"/>
                  <a:pt x="651933" y="1566334"/>
                </a:cubicBezTo>
              </a:path>
            </a:pathLst>
          </a:custGeom>
          <a:ln>
            <a:headEnd type="none" w="sm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 112"/>
          <p:cNvSpPr/>
          <p:nvPr/>
        </p:nvSpPr>
        <p:spPr>
          <a:xfrm>
            <a:off x="3462867" y="2472267"/>
            <a:ext cx="4402666" cy="1778000"/>
          </a:xfrm>
          <a:custGeom>
            <a:avLst/>
            <a:gdLst>
              <a:gd name="connsiteX0" fmla="*/ 0 w 4402666"/>
              <a:gd name="connsiteY0" fmla="*/ 0 h 1778000"/>
              <a:gd name="connsiteX1" fmla="*/ 1600200 w 4402666"/>
              <a:gd name="connsiteY1" fmla="*/ 965200 h 1778000"/>
              <a:gd name="connsiteX2" fmla="*/ 4402666 w 4402666"/>
              <a:gd name="connsiteY2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2666" h="1778000">
                <a:moveTo>
                  <a:pt x="0" y="0"/>
                </a:moveTo>
                <a:cubicBezTo>
                  <a:pt x="433211" y="334433"/>
                  <a:pt x="866422" y="668867"/>
                  <a:pt x="1600200" y="965200"/>
                </a:cubicBezTo>
                <a:cubicBezTo>
                  <a:pt x="2333978" y="1261533"/>
                  <a:pt x="3368322" y="1519766"/>
                  <a:pt x="4402666" y="17780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14" y="1209822"/>
            <a:ext cx="863953" cy="585632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83" y="1242180"/>
            <a:ext cx="977950" cy="615982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240" y="5929674"/>
            <a:ext cx="4196293" cy="6645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8" y="4543982"/>
            <a:ext cx="5770318" cy="9467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71" y="4541538"/>
            <a:ext cx="4869929" cy="10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7030A0"/>
                </a:solidFill>
              </a:rPr>
              <a:t>AND function</a:t>
            </a:r>
            <a:endParaRPr lang="ko-KR" altLang="en-US" sz="3000">
              <a:solidFill>
                <a:srgbClr val="7030A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5972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1049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98621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80333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-30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96" y="3696160"/>
            <a:ext cx="3162463" cy="469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352864"/>
                  </p:ext>
                </p:extLst>
              </p:nvPr>
            </p:nvGraphicFramePr>
            <p:xfrm>
              <a:off x="-3883052" y="44857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g(-30)=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352864"/>
                  </p:ext>
                </p:extLst>
              </p:nvPr>
            </p:nvGraphicFramePr>
            <p:xfrm>
              <a:off x="-3883052" y="44857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1020" t="-2174" r="-680" b="-3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818" t="-96809" r="-303636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g(-30)=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096070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096070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4" name="그림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45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C000"/>
                </a:solidFill>
              </a:rPr>
              <a:t>OR function</a:t>
            </a:r>
            <a:endParaRPr lang="ko-KR" altLang="en-US" sz="3000">
              <a:solidFill>
                <a:srgbClr val="FFC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1049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80333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2069325"/>
                  </p:ext>
                </p:extLst>
              </p:nvPr>
            </p:nvGraphicFramePr>
            <p:xfrm>
              <a:off x="-3616352" y="46381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2069325"/>
                  </p:ext>
                </p:extLst>
              </p:nvPr>
            </p:nvGraphicFramePr>
            <p:xfrm>
              <a:off x="-3616352" y="46381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0508" t="-2174" r="-678" b="-3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01" t="-96809" r="-300901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368" y="3749018"/>
            <a:ext cx="3175163" cy="34291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2657222" y="3594715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19275" y="2246618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표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8146013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표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8146013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7" name="그림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2698623" y="3711181"/>
            <a:ext cx="340360" cy="652273"/>
            <a:chOff x="2698623" y="3711181"/>
            <a:chExt cx="340360" cy="652273"/>
          </a:xfrm>
        </p:grpSpPr>
        <p:sp>
          <p:nvSpPr>
            <p:cNvPr id="14" name="직사각형 13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NOT function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60206" y="3479385"/>
            <a:ext cx="246303" cy="395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22095" y="350849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513596" y="1937432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513596" y="2607352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596" y="2607352"/>
                <a:ext cx="446613" cy="4466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229087" y="2272392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2"/>
          </p:cNvCxnSpPr>
          <p:nvPr/>
        </p:nvCxnSpPr>
        <p:spPr>
          <a:xfrm flipV="1">
            <a:off x="4960205" y="2495699"/>
            <a:ext cx="2268882" cy="3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4960205" y="2158478"/>
            <a:ext cx="2268882" cy="33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407785" y="2233381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90810" y="2644865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179474"/>
                  </p:ext>
                </p:extLst>
              </p:nvPr>
            </p:nvGraphicFramePr>
            <p:xfrm>
              <a:off x="-4369548" y="4900938"/>
              <a:ext cx="2455700" cy="70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07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31545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200167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</a:tblGrid>
                  <a:tr h="372142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g(10)=</a:t>
                          </a:r>
                          <a:r>
                            <a:rPr lang="en-US" altLang="ko-KR" sz="1500" b="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2949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g(-10)=</a:t>
                          </a:r>
                          <a:r>
                            <a:rPr lang="en-US" altLang="ko-KR" sz="1500" b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179474"/>
                  </p:ext>
                </p:extLst>
              </p:nvPr>
            </p:nvGraphicFramePr>
            <p:xfrm>
              <a:off x="-4369548" y="4900938"/>
              <a:ext cx="2455700" cy="70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07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31545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200167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</a:tblGrid>
                  <a:tr h="372142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5" t="-855" r="-161935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g(10)=</a:t>
                          </a:r>
                          <a:r>
                            <a:rPr lang="en-US" altLang="ko-KR" sz="1500" b="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2949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g(-10)=</a:t>
                          </a:r>
                          <a:r>
                            <a:rPr lang="en-US" altLang="ko-KR" sz="1500" b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11" y="3753079"/>
            <a:ext cx="2711589" cy="444523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045972" y="3711181"/>
            <a:ext cx="340360" cy="652273"/>
            <a:chOff x="2698623" y="3711181"/>
            <a:chExt cx="340360" cy="652273"/>
          </a:xfrm>
        </p:grpSpPr>
        <p:sp>
          <p:nvSpPr>
            <p:cNvPr id="47" name="직사각형 46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0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표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492102"/>
                  </p:ext>
                </p:extLst>
              </p:nvPr>
            </p:nvGraphicFramePr>
            <p:xfrm>
              <a:off x="5348081" y="4482675"/>
              <a:ext cx="2115822" cy="11198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76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1448206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75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표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492102"/>
                  </p:ext>
                </p:extLst>
              </p:nvPr>
            </p:nvGraphicFramePr>
            <p:xfrm>
              <a:off x="5348081" y="4482675"/>
              <a:ext cx="2115822" cy="11198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76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1448206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75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09" t="-1449" r="-218182" b="-171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5" name="그림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05" y="4495598"/>
            <a:ext cx="566155" cy="3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4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14704" y="253955"/>
            <a:ext cx="7916204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6"/>
                </a:solidFill>
              </a:rPr>
              <a:t>NAND(not x1 and not x2) function</a:t>
            </a:r>
            <a:endParaRPr lang="ko-KR" altLang="en-US" sz="3000">
              <a:solidFill>
                <a:schemeClr val="accent6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79412" y="224001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692648"/>
                  </p:ext>
                </p:extLst>
              </p:nvPr>
            </p:nvGraphicFramePr>
            <p:xfrm>
              <a:off x="-3941222" y="4558008"/>
              <a:ext cx="2910500" cy="1645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83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9566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034223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1203430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407188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395855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447099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5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smtClean="0"/>
                            <a:t>g(10)=</a:t>
                          </a:r>
                          <a:r>
                            <a:rPr lang="en-US" altLang="ko-KR" sz="15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9585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g(-30)=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692648"/>
                  </p:ext>
                </p:extLst>
              </p:nvPr>
            </p:nvGraphicFramePr>
            <p:xfrm>
              <a:off x="-3941222" y="4558008"/>
              <a:ext cx="2910500" cy="1645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83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9566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034223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1203430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407188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518" t="-1493" r="-817" b="-3074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395855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447099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13" t="-95683" r="-675806" b="-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smtClean="0"/>
                            <a:t>g(10)=</a:t>
                          </a:r>
                          <a:r>
                            <a:rPr lang="en-US" altLang="ko-KR" sz="15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9585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g(-30)=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045971" y="3697812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285" y="3670553"/>
            <a:ext cx="2832246" cy="304816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679412" y="364310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9189" y="2210548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556821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 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556821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 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7" name="그림 5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43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XNOR function</a:t>
            </a:r>
            <a:endParaRPr lang="ko-KR" altLang="en-US" sz="3000">
              <a:solidFill>
                <a:schemeClr val="tx1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9494841" y="996685"/>
            <a:ext cx="2238355" cy="1494776"/>
            <a:chOff x="8695944" y="1781080"/>
            <a:chExt cx="2719839" cy="1816311"/>
          </a:xfrm>
        </p:grpSpPr>
        <p:grpSp>
          <p:nvGrpSpPr>
            <p:cNvPr id="49" name="그룹 48"/>
            <p:cNvGrpSpPr/>
            <p:nvPr/>
          </p:nvGrpSpPr>
          <p:grpSpPr>
            <a:xfrm>
              <a:off x="8695944" y="2025333"/>
              <a:ext cx="2459736" cy="1572058"/>
              <a:chOff x="8695944" y="1563320"/>
              <a:chExt cx="2459736" cy="1572058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8695944" y="3135378"/>
                <a:ext cx="2459736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 flipV="1">
                <a:off x="9935159" y="1563320"/>
                <a:ext cx="16011" cy="1569382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9488437" y="229030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9828796" y="2500618"/>
              <a:ext cx="212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그룹 55"/>
            <p:cNvGrpSpPr/>
            <p:nvPr/>
          </p:nvGrpSpPr>
          <p:grpSpPr>
            <a:xfrm>
              <a:off x="8943340" y="2631903"/>
              <a:ext cx="1964944" cy="922182"/>
              <a:chOff x="7866210" y="3142324"/>
              <a:chExt cx="3318934" cy="2581143"/>
            </a:xfrm>
            <a:noFill/>
          </p:grpSpPr>
          <p:sp>
            <p:nvSpPr>
              <p:cNvPr id="54" name="자유형 53"/>
              <p:cNvSpPr/>
              <p:nvPr/>
            </p:nvSpPr>
            <p:spPr>
              <a:xfrm>
                <a:off x="7866210" y="4428067"/>
                <a:ext cx="1659467" cy="1295400"/>
              </a:xfrm>
              <a:custGeom>
                <a:avLst/>
                <a:gdLst>
                  <a:gd name="connsiteX0" fmla="*/ 0 w 1659467"/>
                  <a:gd name="connsiteY0" fmla="*/ 1295400 h 1295400"/>
                  <a:gd name="connsiteX1" fmla="*/ 1244600 w 1659467"/>
                  <a:gd name="connsiteY1" fmla="*/ 1049866 h 1295400"/>
                  <a:gd name="connsiteX2" fmla="*/ 1659467 w 1659467"/>
                  <a:gd name="connsiteY2" fmla="*/ 0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9467" h="1295400">
                    <a:moveTo>
                      <a:pt x="0" y="1295400"/>
                    </a:moveTo>
                    <a:cubicBezTo>
                      <a:pt x="484011" y="1280583"/>
                      <a:pt x="968022" y="1265766"/>
                      <a:pt x="1244600" y="1049866"/>
                    </a:cubicBezTo>
                    <a:cubicBezTo>
                      <a:pt x="1521178" y="833966"/>
                      <a:pt x="1614311" y="134055"/>
                      <a:pt x="1659467" y="0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자유형 54"/>
              <p:cNvSpPr/>
              <p:nvPr/>
            </p:nvSpPr>
            <p:spPr>
              <a:xfrm rot="10800000">
                <a:off x="9525677" y="3142324"/>
                <a:ext cx="1659467" cy="1295400"/>
              </a:xfrm>
              <a:custGeom>
                <a:avLst/>
                <a:gdLst>
                  <a:gd name="connsiteX0" fmla="*/ 0 w 1659467"/>
                  <a:gd name="connsiteY0" fmla="*/ 1295400 h 1295400"/>
                  <a:gd name="connsiteX1" fmla="*/ 1244600 w 1659467"/>
                  <a:gd name="connsiteY1" fmla="*/ 1049866 h 1295400"/>
                  <a:gd name="connsiteX2" fmla="*/ 1659467 w 1659467"/>
                  <a:gd name="connsiteY2" fmla="*/ 0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9467" h="1295400">
                    <a:moveTo>
                      <a:pt x="0" y="1295400"/>
                    </a:moveTo>
                    <a:cubicBezTo>
                      <a:pt x="484011" y="1280583"/>
                      <a:pt x="968022" y="1265766"/>
                      <a:pt x="1244600" y="1049866"/>
                    </a:cubicBezTo>
                    <a:cubicBezTo>
                      <a:pt x="1521178" y="833966"/>
                      <a:pt x="1614311" y="134055"/>
                      <a:pt x="1659467" y="0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1771" y="1781080"/>
              <a:ext cx="1034012" cy="599486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380297" y="1007625"/>
            <a:ext cx="1771853" cy="1690176"/>
            <a:chOff x="754507" y="1451597"/>
            <a:chExt cx="3052572" cy="2911857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216152" y="1528813"/>
              <a:ext cx="0" cy="2325624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1216152" y="3854437"/>
              <a:ext cx="2420747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3466719" y="3920477"/>
                  <a:ext cx="340360" cy="40030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719" y="3920477"/>
                  <a:ext cx="340360" cy="400304"/>
                </a:xfrm>
                <a:prstGeom prst="rect">
                  <a:avLst/>
                </a:prstGeom>
                <a:blipFill>
                  <a:blip r:embed="rId3"/>
                  <a:stretch>
                    <a:fillRect l="-59375" r="-12500" b="-34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/>
                <p:cNvSpPr/>
                <p:nvPr/>
              </p:nvSpPr>
              <p:spPr>
                <a:xfrm>
                  <a:off x="766064" y="1451597"/>
                  <a:ext cx="340360" cy="40030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64" y="1451597"/>
                  <a:ext cx="340360" cy="400304"/>
                </a:xfrm>
                <a:prstGeom prst="rect">
                  <a:avLst/>
                </a:prstGeom>
                <a:blipFill>
                  <a:blip r:embed="rId4"/>
                  <a:stretch>
                    <a:fillRect l="-57576" r="-12121" b="-34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직사각형 13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4507" y="2210549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/>
            <p:cNvCxnSpPr>
              <a:stCxn id="15" idx="3"/>
            </p:cNvCxnSpPr>
            <p:nvPr/>
          </p:nvCxnSpPr>
          <p:spPr>
            <a:xfrm>
              <a:off x="1094867" y="2410701"/>
              <a:ext cx="212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2680333" y="2262874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accent1"/>
                  </a:solidFill>
                </a:rPr>
                <a:t>T</a:t>
              </a:r>
              <a:endParaRPr lang="ko-KR" altLang="en-US" sz="3000">
                <a:solidFill>
                  <a:schemeClr val="accent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19275" y="2210549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rgbClr val="FF0000"/>
                  </a:solidFill>
                </a:rPr>
                <a:t>F</a:t>
              </a:r>
              <a:endParaRPr lang="ko-KR" altLang="en-US" sz="3000">
                <a:solidFill>
                  <a:srgbClr val="FF000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19275" y="361821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accent1"/>
                  </a:solidFill>
                </a:rPr>
                <a:t>T</a:t>
              </a:r>
              <a:endParaRPr lang="ko-KR" altLang="en-US" sz="3000">
                <a:solidFill>
                  <a:schemeClr val="accent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04170" y="361821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rgbClr val="FF0000"/>
                  </a:solidFill>
                </a:rPr>
                <a:t>F</a:t>
              </a:r>
              <a:endParaRPr lang="ko-KR" altLang="en-US" sz="3000">
                <a:solidFill>
                  <a:srgbClr val="FF0000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2837329" y="1102348"/>
            <a:ext cx="362915" cy="3426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2837329" y="1626700"/>
                <a:ext cx="362915" cy="3495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29" y="1626700"/>
                <a:ext cx="362915" cy="3495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2837329" y="2151050"/>
                <a:ext cx="362915" cy="3495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29" y="2151050"/>
                <a:ext cx="362915" cy="3495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타원 49"/>
              <p:cNvSpPr/>
              <p:nvPr/>
            </p:nvSpPr>
            <p:spPr>
              <a:xfrm>
                <a:off x="6046582" y="1661438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타원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582" y="1661438"/>
                <a:ext cx="362915" cy="342601"/>
              </a:xfrm>
              <a:prstGeom prst="ellipse">
                <a:avLst/>
              </a:prstGeom>
              <a:blipFill>
                <a:blip r:embed="rId7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타원 52"/>
          <p:cNvSpPr/>
          <p:nvPr/>
        </p:nvSpPr>
        <p:spPr>
          <a:xfrm>
            <a:off x="6046582" y="1095337"/>
            <a:ext cx="362915" cy="3426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타원 56"/>
              <p:cNvSpPr/>
              <p:nvPr/>
            </p:nvSpPr>
            <p:spPr>
              <a:xfrm>
                <a:off x="6046582" y="2143237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타원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582" y="2143237"/>
                <a:ext cx="362915" cy="342601"/>
              </a:xfrm>
              <a:prstGeom prst="ellipse">
                <a:avLst/>
              </a:prstGeom>
              <a:blipFill>
                <a:blip r:embed="rId8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3197442" y="1325852"/>
            <a:ext cx="2816222" cy="951267"/>
            <a:chOff x="3197442" y="1325852"/>
            <a:chExt cx="2816222" cy="951267"/>
          </a:xfrm>
        </p:grpSpPr>
        <p:cxnSp>
          <p:nvCxnSpPr>
            <p:cNvPr id="31" name="직선 화살표 연결선 30"/>
            <p:cNvCxnSpPr/>
            <p:nvPr/>
          </p:nvCxnSpPr>
          <p:spPr>
            <a:xfrm flipV="1">
              <a:off x="3197442" y="1816786"/>
              <a:ext cx="2816222" cy="46033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3197442" y="1805268"/>
              <a:ext cx="2816222" cy="1151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3197442" y="1325852"/>
              <a:ext cx="2816222" cy="49093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/>
          <p:cNvCxnSpPr/>
          <p:nvPr/>
        </p:nvCxnSpPr>
        <p:spPr>
          <a:xfrm flipV="1">
            <a:off x="3230356" y="2282879"/>
            <a:ext cx="2816226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3230356" y="1811029"/>
            <a:ext cx="2816226" cy="49093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230356" y="1331612"/>
            <a:ext cx="2816226" cy="95126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/>
              <p:cNvSpPr/>
              <p:nvPr/>
            </p:nvSpPr>
            <p:spPr>
              <a:xfrm>
                <a:off x="7733588" y="1661438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타원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88" y="1661438"/>
                <a:ext cx="362915" cy="342601"/>
              </a:xfrm>
              <a:prstGeom prst="ellipse">
                <a:avLst/>
              </a:prstGeom>
              <a:blipFill>
                <a:blip r:embed="rId9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그룹 68"/>
          <p:cNvGrpSpPr/>
          <p:nvPr/>
        </p:nvGrpSpPr>
        <p:grpSpPr>
          <a:xfrm>
            <a:off x="6409496" y="1340671"/>
            <a:ext cx="1324091" cy="951267"/>
            <a:chOff x="5680616" y="1340671"/>
            <a:chExt cx="625897" cy="951267"/>
          </a:xfrm>
        </p:grpSpPr>
        <p:cxnSp>
          <p:nvCxnSpPr>
            <p:cNvPr id="65" name="직선 화살표 연결선 64"/>
            <p:cNvCxnSpPr/>
            <p:nvPr/>
          </p:nvCxnSpPr>
          <p:spPr>
            <a:xfrm flipV="1">
              <a:off x="5680616" y="1831605"/>
              <a:ext cx="625897" cy="4603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5680616" y="1820087"/>
              <a:ext cx="625897" cy="1151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5680616" y="1340671"/>
              <a:ext cx="625897" cy="4909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803821"/>
                  </p:ext>
                </p:extLst>
              </p:nvPr>
            </p:nvGraphicFramePr>
            <p:xfrm>
              <a:off x="4177366" y="3253106"/>
              <a:ext cx="2894175" cy="1533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835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564522096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174920594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35141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803821"/>
                  </p:ext>
                </p:extLst>
              </p:nvPr>
            </p:nvGraphicFramePr>
            <p:xfrm>
              <a:off x="4177366" y="3253106"/>
              <a:ext cx="2894175" cy="1533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835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564522096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174920594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3514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53" t="-1724" r="-403158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053" t="-1724" r="-303158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98958" t="-1724" r="-200000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2105" t="-1724" r="-102105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57" y="3299541"/>
            <a:ext cx="475407" cy="2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27248" y="410623"/>
            <a:ext cx="6010007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Backpropagation</a:t>
            </a:r>
            <a:endParaRPr lang="ko-KR" altLang="en-US" sz="3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20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17549"/>
              </p:ext>
            </p:extLst>
          </p:nvPr>
        </p:nvGraphicFramePr>
        <p:xfrm>
          <a:off x="64005" y="859535"/>
          <a:ext cx="6656834" cy="424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3">
                  <a:extLst>
                    <a:ext uri="{9D8B030D-6E8A-4147-A177-3AD203B41FA5}">
                      <a16:colId xmlns:a16="http://schemas.microsoft.com/office/drawing/2014/main" val="308879482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15161231"/>
                    </a:ext>
                  </a:extLst>
                </a:gridCol>
                <a:gridCol w="3593591">
                  <a:extLst>
                    <a:ext uri="{9D8B030D-6E8A-4147-A177-3AD203B41FA5}">
                      <a16:colId xmlns:a16="http://schemas.microsoft.com/office/drawing/2014/main" val="2412585632"/>
                    </a:ext>
                  </a:extLst>
                </a:gridCol>
              </a:tblGrid>
              <a:tr h="512065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5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정수형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리터럴 상수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80757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원칙</a:t>
                      </a:r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776226"/>
                  </a:ext>
                </a:extLst>
              </a:tr>
              <a:tr h="421776">
                <a:tc>
                  <a:txBody>
                    <a:bodyPr/>
                    <a:lstStyle/>
                    <a:p>
                      <a:pPr algn="ctr" latinLnBrk="1"/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1234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int(4byte)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684933"/>
                  </a:ext>
                </a:extLst>
              </a:tr>
              <a:tr h="32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(by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접미사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31907"/>
                  </a:ext>
                </a:extLst>
              </a:tr>
              <a:tr h="549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int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= 1234U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int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348610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num = 1234L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80935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num = 1234UL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305980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= 1234LL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452452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ULL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1234ULL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 long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 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96898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86152"/>
              </p:ext>
            </p:extLst>
          </p:nvPr>
        </p:nvGraphicFramePr>
        <p:xfrm>
          <a:off x="6793991" y="859535"/>
          <a:ext cx="5303521" cy="2816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37">
                  <a:extLst>
                    <a:ext uri="{9D8B030D-6E8A-4147-A177-3AD203B41FA5}">
                      <a16:colId xmlns:a16="http://schemas.microsoft.com/office/drawing/2014/main" val="308879482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1515161231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412585632"/>
                    </a:ext>
                  </a:extLst>
                </a:gridCol>
              </a:tblGrid>
              <a:tr h="530352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5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실수형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 num = </a:t>
                      </a:r>
                      <a:r>
                        <a:rPr lang="ko-KR" altLang="en-US" baseline="0" smtClean="0">
                          <a:solidFill>
                            <a:schemeClr val="tx1"/>
                          </a:solidFill>
                        </a:rPr>
                        <a:t>리터럴 상수 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807572"/>
                  </a:ext>
                </a:extLst>
              </a:tr>
              <a:tr h="314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원칙</a:t>
                      </a:r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776226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num =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3.15;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57667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(by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접미사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785718"/>
                  </a:ext>
                </a:extLst>
              </a:tr>
              <a:tr h="49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3.15F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float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데이터 손실될 수도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있음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348610"/>
                  </a:ext>
                </a:extLst>
              </a:tr>
              <a:tr h="421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 double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num = 3.15L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long doubl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8093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38944" y="4401157"/>
            <a:ext cx="1783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cf.</a:t>
            </a:r>
          </a:p>
          <a:p>
            <a:r>
              <a:rPr lang="en-US" altLang="ko-KR" sz="1000"/>
              <a:t>n</a:t>
            </a:r>
            <a:r>
              <a:rPr lang="en-US" altLang="ko-KR" sz="1000" smtClean="0"/>
              <a:t>um</a:t>
            </a:r>
            <a:r>
              <a:rPr lang="ko-KR" altLang="en-US" sz="1000" smtClean="0"/>
              <a:t>은 변수이름임</a:t>
            </a:r>
            <a:r>
              <a:rPr lang="en-US" altLang="ko-KR" sz="1000" smtClean="0"/>
              <a:t>.</a:t>
            </a:r>
          </a:p>
          <a:p>
            <a:r>
              <a:rPr lang="ko-KR" altLang="en-US" sz="1000" smtClean="0"/>
              <a:t>접미사가 소문자여도 가능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8658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24984" y="2724277"/>
            <a:ext cx="2142744" cy="1325563"/>
          </a:xfrm>
        </p:spPr>
        <p:txBody>
          <a:bodyPr/>
          <a:lstStyle/>
          <a:p>
            <a:r>
              <a:rPr lang="en-US" altLang="ko-KR" smtClean="0"/>
              <a:t>python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3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7280" y="1536192"/>
            <a:ext cx="2020824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%d</a:t>
            </a:r>
            <a:endParaRPr lang="ko-KR" altLang="en-US" sz="500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73936" y="1444752"/>
            <a:ext cx="795528" cy="530352"/>
            <a:chOff x="1773936" y="1444752"/>
            <a:chExt cx="795528" cy="53035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773936" y="1444752"/>
              <a:ext cx="421360" cy="530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195296" y="1444752"/>
              <a:ext cx="374168" cy="530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1888972" y="466344"/>
            <a:ext cx="7794524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smtClean="0">
                <a:solidFill>
                  <a:schemeClr val="tx1"/>
                </a:solidFill>
              </a:rPr>
              <a:t>10 </a:t>
            </a:r>
            <a:r>
              <a:rPr lang="en-US" altLang="ko-KR" sz="1500" smtClean="0">
                <a:solidFill>
                  <a:schemeClr val="tx1"/>
                </a:solidFill>
              </a:rPr>
              <a:t>: 10</a:t>
            </a:r>
            <a:r>
              <a:rPr lang="ko-KR" altLang="en-US" sz="1500" smtClean="0">
                <a:solidFill>
                  <a:schemeClr val="tx1"/>
                </a:solidFill>
              </a:rPr>
              <a:t>칸의 메모리를 할당하고 오른쪽부터 데이터를 채워넣겠어</a:t>
            </a:r>
            <a:r>
              <a:rPr lang="en-US" altLang="ko-KR" sz="1500">
                <a:solidFill>
                  <a:schemeClr val="tx1"/>
                </a:solidFill>
              </a:rPr>
              <a:t>!</a:t>
            </a:r>
            <a:endParaRPr lang="ko-KR" altLang="en-US" sz="150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44314"/>
              </p:ext>
            </p:extLst>
          </p:nvPr>
        </p:nvGraphicFramePr>
        <p:xfrm>
          <a:off x="1583944" y="3497072"/>
          <a:ext cx="4405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538">
                  <a:extLst>
                    <a:ext uri="{9D8B030D-6E8A-4147-A177-3AD203B41FA5}">
                      <a16:colId xmlns:a16="http://schemas.microsoft.com/office/drawing/2014/main" val="173446218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64913529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2812081175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89893901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434655925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86245414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481512" y="2393188"/>
            <a:ext cx="6126296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smtClean="0">
                <a:solidFill>
                  <a:schemeClr val="tx1"/>
                </a:solidFill>
              </a:rPr>
              <a:t>‘%10d’ %123</a:t>
            </a:r>
            <a:r>
              <a:rPr lang="en-US" altLang="ko-KR" sz="2000" smtClean="0">
                <a:solidFill>
                  <a:schemeClr val="tx1"/>
                </a:solidFill>
              </a:rPr>
              <a:t> </a:t>
            </a:r>
            <a:r>
              <a:rPr lang="ko-KR" altLang="en-US" sz="2000" smtClean="0">
                <a:solidFill>
                  <a:schemeClr val="tx1"/>
                </a:solidFill>
              </a:rPr>
              <a:t>의 의미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3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03265"/>
              </p:ext>
            </p:extLst>
          </p:nvPr>
        </p:nvGraphicFramePr>
        <p:xfrm>
          <a:off x="5160266" y="6088380"/>
          <a:ext cx="5079320" cy="38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32">
                  <a:extLst>
                    <a:ext uri="{9D8B030D-6E8A-4147-A177-3AD203B41FA5}">
                      <a16:colId xmlns:a16="http://schemas.microsoft.com/office/drawing/2014/main" val="173446218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64913529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2812081175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89893901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434655925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86245414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89128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0" y="3711448"/>
            <a:ext cx="8586216" cy="3216148"/>
            <a:chOff x="1097280" y="466344"/>
            <a:chExt cx="8586216" cy="3216148"/>
          </a:xfrm>
        </p:grpSpPr>
        <p:sp>
          <p:nvSpPr>
            <p:cNvPr id="10" name="직사각형 9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‘%10.2f’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6" name="직선 연결선 5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직사각형 7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10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10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.2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90621"/>
              </p:ext>
            </p:extLst>
          </p:nvPr>
        </p:nvGraphicFramePr>
        <p:xfrm>
          <a:off x="4800187" y="2633218"/>
          <a:ext cx="1841912" cy="37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8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2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0" y="155448"/>
            <a:ext cx="8586216" cy="3216148"/>
            <a:chOff x="1097280" y="466344"/>
            <a:chExt cx="8586216" cy="3216148"/>
          </a:xfrm>
        </p:grpSpPr>
        <p:sp>
          <p:nvSpPr>
            <p:cNvPr id="17" name="직사각형 16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‘%0.2f’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23" name="직선 연결선 22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.2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212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37464"/>
              </p:ext>
            </p:extLst>
          </p:nvPr>
        </p:nvGraphicFramePr>
        <p:xfrm>
          <a:off x="1677079" y="3496056"/>
          <a:ext cx="2327656" cy="37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14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2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097280" y="466344"/>
            <a:ext cx="8586216" cy="3216148"/>
            <a:chOff x="1097280" y="466344"/>
            <a:chExt cx="8586216" cy="3216148"/>
          </a:xfrm>
        </p:grpSpPr>
        <p:sp>
          <p:nvSpPr>
            <p:cNvPr id="6" name="직사각형 5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‘%0.4f’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12" name="직선 연결선 11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직사각형 9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.4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881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17558" y="2059806"/>
            <a:ext cx="3493970" cy="3493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052236" y="2059806"/>
            <a:ext cx="3493970" cy="3493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95074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1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47147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2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94132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>
                <a:solidFill>
                  <a:schemeClr val="tx1"/>
                </a:solidFill>
              </a:rPr>
              <a:t>3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9491" y="1578543"/>
            <a:ext cx="1169469" cy="96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s1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70893" y="1578543"/>
            <a:ext cx="1169469" cy="96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s2</a:t>
            </a:r>
            <a:endParaRPr lang="ko-KR" altLang="en-US" sz="5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2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29916"/>
              </p:ext>
            </p:extLst>
          </p:nvPr>
        </p:nvGraphicFramePr>
        <p:xfrm>
          <a:off x="2032000" y="719666"/>
          <a:ext cx="8127999" cy="442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67949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10075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9428549"/>
                    </a:ext>
                  </a:extLst>
                </a:gridCol>
              </a:tblGrid>
              <a:tr h="442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 or 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78961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숫자형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 아닌 숫자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779568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26177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 문자열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‘abc’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600767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‘’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91221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[1, 2, 3]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301046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72844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튜플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342474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딕셔너리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{}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8127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5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23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1193</Words>
  <Application>Microsoft Office PowerPoint</Application>
  <PresentationFormat>와이드스크린</PresentationFormat>
  <Paragraphs>841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Cambria Math</vt:lpstr>
      <vt:lpstr>Office 테마</vt:lpstr>
      <vt:lpstr>c언어</vt:lpstr>
      <vt:lpstr>PowerPoint 프레젠테이션</vt:lpstr>
      <vt:lpstr>PowerPoint 프레젠테이션</vt:lpstr>
      <vt:lpstr>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django</vt:lpstr>
      <vt:lpstr>PowerPoint 프레젠테이션</vt:lpstr>
      <vt:lpstr>여기서 부터 인공지능 자료풀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JEONGJAEYOUNG</dc:creator>
  <cp:lastModifiedBy>JEONGJAEYOUNG</cp:lastModifiedBy>
  <cp:revision>80</cp:revision>
  <dcterms:created xsi:type="dcterms:W3CDTF">2020-01-20T03:22:57Z</dcterms:created>
  <dcterms:modified xsi:type="dcterms:W3CDTF">2020-03-08T11:21:32Z</dcterms:modified>
</cp:coreProperties>
</file>