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9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48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4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92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D3D-B0DA-4C40-B2D8-01C9BA06E850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53F5B-287C-4943-BD61-1B9652458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9419"/>
              </p:ext>
            </p:extLst>
          </p:nvPr>
        </p:nvGraphicFramePr>
        <p:xfrm>
          <a:off x="2356196" y="2789533"/>
          <a:ext cx="8128000" cy="2921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1319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05710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511981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8435199"/>
                    </a:ext>
                  </a:extLst>
                </a:gridCol>
              </a:tblGrid>
              <a:tr h="4559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434501"/>
                  </a:ext>
                </a:extLst>
              </a:tr>
              <a:tr h="821803">
                <a:tc row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27950"/>
                  </a:ext>
                </a:extLst>
              </a:tr>
              <a:tr h="8218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76229"/>
                  </a:ext>
                </a:extLst>
              </a:tr>
              <a:tr h="82180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최정기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51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89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09070"/>
              </p:ext>
            </p:extLst>
          </p:nvPr>
        </p:nvGraphicFramePr>
        <p:xfrm>
          <a:off x="2103120" y="560509"/>
          <a:ext cx="9765860" cy="591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949">
                  <a:extLst>
                    <a:ext uri="{9D8B030D-6E8A-4147-A177-3AD203B41FA5}">
                      <a16:colId xmlns:a16="http://schemas.microsoft.com/office/drawing/2014/main" val="2415137556"/>
                    </a:ext>
                  </a:extLst>
                </a:gridCol>
                <a:gridCol w="946124">
                  <a:extLst>
                    <a:ext uri="{9D8B030D-6E8A-4147-A177-3AD203B41FA5}">
                      <a16:colId xmlns:a16="http://schemas.microsoft.com/office/drawing/2014/main" val="3769371807"/>
                    </a:ext>
                  </a:extLst>
                </a:gridCol>
                <a:gridCol w="1593249">
                  <a:extLst>
                    <a:ext uri="{9D8B030D-6E8A-4147-A177-3AD203B41FA5}">
                      <a16:colId xmlns:a16="http://schemas.microsoft.com/office/drawing/2014/main" val="769656872"/>
                    </a:ext>
                  </a:extLst>
                </a:gridCol>
                <a:gridCol w="2121533">
                  <a:extLst>
                    <a:ext uri="{9D8B030D-6E8A-4147-A177-3AD203B41FA5}">
                      <a16:colId xmlns:a16="http://schemas.microsoft.com/office/drawing/2014/main" val="585913688"/>
                    </a:ext>
                  </a:extLst>
                </a:gridCol>
                <a:gridCol w="3651005">
                  <a:extLst>
                    <a:ext uri="{9D8B030D-6E8A-4147-A177-3AD203B41FA5}">
                      <a16:colId xmlns:a16="http://schemas.microsoft.com/office/drawing/2014/main" val="4250490814"/>
                    </a:ext>
                  </a:extLst>
                </a:gridCol>
              </a:tblGrid>
              <a:tr h="425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대메뉴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중메뉴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페이지번호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페이지명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387794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CS-M-0001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로고 클릭 시 </a:t>
                      </a:r>
                      <a:r>
                        <a:rPr lang="ko-KR" altLang="en-US" sz="1400" dirty="0" err="1" smtClean="0"/>
                        <a:t>새로고침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4961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About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Intro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302152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CS-M-1002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Information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이용 및 예약 유의사항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12548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Rooms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209375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CS-M-2002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Private Glamping</a:t>
                      </a:r>
                      <a:r>
                        <a:rPr lang="en-US" altLang="ko-KR" sz="1400" baseline="0" dirty="0" smtClean="0"/>
                        <a:t> 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객실 사진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객실 안내 및 소개</a:t>
                      </a:r>
                      <a:endParaRPr lang="ko-KR" altLang="en-US" sz="1400" dirty="0" smtClean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734996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CS-M-3001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원하는 날짜에 숙소 예약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37123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CS-M-4001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Payment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회원이 예약한 숙소에 대한 결제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594700"/>
                  </a:ext>
                </a:extLst>
              </a:tr>
              <a:tr h="4967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Community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캠핑장</a:t>
                      </a:r>
                      <a:r>
                        <a:rPr lang="ko-KR" altLang="en-US" sz="1400" dirty="0" smtClean="0"/>
                        <a:t> 소식 및 이벤트 안내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761428"/>
                  </a:ext>
                </a:extLst>
              </a:tr>
              <a:tr h="496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CS-M-5002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FQA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회원들이 자주하는 질문에 대한 대답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32551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IP/PW </a:t>
                      </a:r>
                      <a:r>
                        <a:rPr lang="ko-KR" altLang="en-US" sz="1400" dirty="0" smtClean="0"/>
                        <a:t>입력해서 로그인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784705"/>
                  </a:ext>
                </a:extLst>
              </a:tr>
              <a:tr h="49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</a:t>
                      </a:r>
                      <a:r>
                        <a:rPr lang="en-US" altLang="ko-KR" sz="1400" baseline="0" dirty="0" smtClean="0"/>
                        <a:t>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CS-M-6002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Sign 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회원가입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2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8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/>
          <p:cNvSpPr/>
          <p:nvPr/>
        </p:nvSpPr>
        <p:spPr>
          <a:xfrm>
            <a:off x="4064000" y="584200"/>
            <a:ext cx="3251200" cy="6985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순서도: 대체 처리 4"/>
          <p:cNvSpPr/>
          <p:nvPr/>
        </p:nvSpPr>
        <p:spPr>
          <a:xfrm>
            <a:off x="7988300" y="730250"/>
            <a:ext cx="12954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대체 처리 5"/>
          <p:cNvSpPr/>
          <p:nvPr/>
        </p:nvSpPr>
        <p:spPr>
          <a:xfrm>
            <a:off x="9702800" y="730250"/>
            <a:ext cx="1028700" cy="4064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Sign 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대체 처리 6"/>
          <p:cNvSpPr/>
          <p:nvPr/>
        </p:nvSpPr>
        <p:spPr>
          <a:xfrm>
            <a:off x="6350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33909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Rooms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1468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Reservation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대체 처리 9"/>
          <p:cNvSpPr/>
          <p:nvPr/>
        </p:nvSpPr>
        <p:spPr>
          <a:xfrm>
            <a:off x="8902700" y="2108200"/>
            <a:ext cx="2298700" cy="6223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Community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366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Information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366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4925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Camping 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4925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Private Camping 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2484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Payment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004300" y="32512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9004300" y="4305300"/>
            <a:ext cx="2095500" cy="73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FQA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4" idx="2"/>
          </p:cNvCxnSpPr>
          <p:nvPr/>
        </p:nvCxnSpPr>
        <p:spPr>
          <a:xfrm>
            <a:off x="5689600" y="1282700"/>
            <a:ext cx="0" cy="35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7" idx="0"/>
          </p:cNvCxnSpPr>
          <p:nvPr/>
        </p:nvCxnSpPr>
        <p:spPr>
          <a:xfrm flipV="1">
            <a:off x="1784350" y="1638300"/>
            <a:ext cx="0" cy="469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784350" y="1638300"/>
            <a:ext cx="826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0" idx="0"/>
          </p:cNvCxnSpPr>
          <p:nvPr/>
        </p:nvCxnSpPr>
        <p:spPr>
          <a:xfrm flipV="1">
            <a:off x="100520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0"/>
          </p:cNvCxnSpPr>
          <p:nvPr/>
        </p:nvCxnSpPr>
        <p:spPr>
          <a:xfrm flipV="1">
            <a:off x="45402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9" idx="0"/>
          </p:cNvCxnSpPr>
          <p:nvPr/>
        </p:nvCxnSpPr>
        <p:spPr>
          <a:xfrm flipV="1">
            <a:off x="7296150" y="1638300"/>
            <a:ext cx="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7" idx="2"/>
            <a:endCxn id="14" idx="0"/>
          </p:cNvCxnSpPr>
          <p:nvPr/>
        </p:nvCxnSpPr>
        <p:spPr>
          <a:xfrm>
            <a:off x="17843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13" idx="0"/>
          </p:cNvCxnSpPr>
          <p:nvPr/>
        </p:nvCxnSpPr>
        <p:spPr>
          <a:xfrm>
            <a:off x="17843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402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5402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31520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052050" y="2730500"/>
            <a:ext cx="0" cy="52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052050" y="3987800"/>
            <a:ext cx="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4" idx="3"/>
            <a:endCxn id="5" idx="1"/>
          </p:cNvCxnSpPr>
          <p:nvPr/>
        </p:nvCxnSpPr>
        <p:spPr>
          <a:xfrm>
            <a:off x="7315200" y="933450"/>
            <a:ext cx="67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5" idx="3"/>
            <a:endCxn id="6" idx="1"/>
          </p:cNvCxnSpPr>
          <p:nvPr/>
        </p:nvCxnSpPr>
        <p:spPr>
          <a:xfrm>
            <a:off x="9283700" y="933450"/>
            <a:ext cx="41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그룹 119"/>
          <p:cNvGrpSpPr/>
          <p:nvPr/>
        </p:nvGrpSpPr>
        <p:grpSpPr>
          <a:xfrm>
            <a:off x="184150" y="368300"/>
            <a:ext cx="11681260" cy="5853741"/>
            <a:chOff x="184150" y="368300"/>
            <a:chExt cx="11681260" cy="5853741"/>
          </a:xfrm>
        </p:grpSpPr>
        <p:grpSp>
          <p:nvGrpSpPr>
            <p:cNvPr id="49" name="그룹 48"/>
            <p:cNvGrpSpPr/>
            <p:nvPr/>
          </p:nvGrpSpPr>
          <p:grpSpPr>
            <a:xfrm>
              <a:off x="184150" y="368300"/>
              <a:ext cx="5683250" cy="3276600"/>
              <a:chOff x="463550" y="12700"/>
              <a:chExt cx="7289800" cy="4800600"/>
            </a:xfrm>
          </p:grpSpPr>
          <p:sp>
            <p:nvSpPr>
              <p:cNvPr id="4" name="순서도: 카드 3"/>
              <p:cNvSpPr/>
              <p:nvPr/>
            </p:nvSpPr>
            <p:spPr>
              <a:xfrm>
                <a:off x="463550" y="12700"/>
                <a:ext cx="7289800" cy="4800600"/>
              </a:xfrm>
              <a:prstGeom prst="flowChartPunchedCar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" name="순서도: 대체 처리 4"/>
              <p:cNvSpPr/>
              <p:nvPr/>
            </p:nvSpPr>
            <p:spPr>
              <a:xfrm>
                <a:off x="3176683" y="228602"/>
                <a:ext cx="1879601" cy="774698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시스템</a:t>
                </a:r>
                <a:endParaRPr lang="en-US" altLang="ko-KR" sz="1600" dirty="0" smtClean="0"/>
              </a:p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sp>
            <p:nvSpPr>
              <p:cNvPr id="6" name="순서도: 대체 처리 5"/>
              <p:cNvSpPr/>
              <p:nvPr/>
            </p:nvSpPr>
            <p:spPr>
              <a:xfrm>
                <a:off x="3473450" y="1193799"/>
                <a:ext cx="1371600" cy="368299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up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순서도: 대체 처리 8"/>
              <p:cNvSpPr/>
              <p:nvPr/>
            </p:nvSpPr>
            <p:spPr>
              <a:xfrm>
                <a:off x="3473450" y="16954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Sign in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순서도: 대체 처리 12"/>
              <p:cNvSpPr/>
              <p:nvPr/>
            </p:nvSpPr>
            <p:spPr>
              <a:xfrm>
                <a:off x="3473450" y="21971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Notice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순서도: 대체 처리 13"/>
              <p:cNvSpPr/>
              <p:nvPr/>
            </p:nvSpPr>
            <p:spPr>
              <a:xfrm>
                <a:off x="3473450" y="26987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Rooms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순서도: 대체 처리 14"/>
              <p:cNvSpPr/>
              <p:nvPr/>
            </p:nvSpPr>
            <p:spPr>
              <a:xfrm>
                <a:off x="3473450" y="317500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My page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순서도: 대체 처리 15"/>
              <p:cNvSpPr/>
              <p:nvPr/>
            </p:nvSpPr>
            <p:spPr>
              <a:xfrm>
                <a:off x="3473450" y="3676650"/>
                <a:ext cx="1371600" cy="368300"/>
              </a:xfrm>
              <a:prstGeom prst="flowChartAlternate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FQA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순서도: 대체 처리 16"/>
              <p:cNvSpPr/>
              <p:nvPr/>
            </p:nvSpPr>
            <p:spPr>
              <a:xfrm>
                <a:off x="942975" y="17208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비회원</a:t>
                </a:r>
                <a:endParaRPr lang="ko-KR" altLang="en-US" sz="1600" dirty="0"/>
              </a:p>
            </p:txBody>
          </p:sp>
          <p:sp>
            <p:nvSpPr>
              <p:cNvPr id="18" name="순서도: 대체 처리 17"/>
              <p:cNvSpPr/>
              <p:nvPr/>
            </p:nvSpPr>
            <p:spPr>
              <a:xfrm>
                <a:off x="942975" y="317500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회원</a:t>
                </a:r>
                <a:endParaRPr lang="ko-KR" altLang="en-US" sz="1600" dirty="0"/>
              </a:p>
            </p:txBody>
          </p:sp>
          <p:sp>
            <p:nvSpPr>
              <p:cNvPr id="19" name="순서도: 대체 처리 18"/>
              <p:cNvSpPr/>
              <p:nvPr/>
            </p:nvSpPr>
            <p:spPr>
              <a:xfrm>
                <a:off x="5632450" y="2698750"/>
                <a:ext cx="1638300" cy="368300"/>
              </a:xfrm>
              <a:prstGeom prst="flowChartAlternateProcess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관리자</a:t>
                </a:r>
                <a:endParaRPr lang="ko-KR" altLang="en-US" sz="1600" dirty="0"/>
              </a:p>
            </p:txBody>
          </p:sp>
          <p:cxnSp>
            <p:nvCxnSpPr>
              <p:cNvPr id="21" name="직선 화살표 연결선 20"/>
              <p:cNvCxnSpPr>
                <a:stCxn id="17" idx="2"/>
                <a:endCxn id="18" idx="0"/>
              </p:cNvCxnSpPr>
              <p:nvPr/>
            </p:nvCxnSpPr>
            <p:spPr>
              <a:xfrm>
                <a:off x="1762125" y="2089150"/>
                <a:ext cx="0" cy="108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048000" y="1377950"/>
                <a:ext cx="12700" cy="25082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6" idx="1"/>
              </p:cNvCxnSpPr>
              <p:nvPr/>
            </p:nvCxnSpPr>
            <p:spPr>
              <a:xfrm>
                <a:off x="3060701" y="13779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3060700" y="189865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>
                <a:off x="3060700" y="24130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3060700" y="28956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060700" y="33655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3060700" y="3886200"/>
                <a:ext cx="4127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H="1">
                <a:off x="2581275" y="1898650"/>
                <a:ext cx="4667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3"/>
              </p:cNvCxnSpPr>
              <p:nvPr/>
            </p:nvCxnSpPr>
            <p:spPr>
              <a:xfrm>
                <a:off x="2581275" y="3359150"/>
                <a:ext cx="593725" cy="6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/>
              <p:nvPr/>
            </p:nvCxnSpPr>
            <p:spPr>
              <a:xfrm flipH="1">
                <a:off x="4845050" y="19050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 flipH="1">
                <a:off x="4845050" y="239395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/>
              <p:cNvCxnSpPr/>
              <p:nvPr/>
            </p:nvCxnSpPr>
            <p:spPr>
              <a:xfrm flipH="1">
                <a:off x="4845050" y="28956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4845050" y="33655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4845050" y="3886200"/>
                <a:ext cx="374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219700" y="1905000"/>
                <a:ext cx="0" cy="1981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5219700" y="2895600"/>
                <a:ext cx="4127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83"/>
            <p:cNvSpPr/>
            <p:nvPr/>
          </p:nvSpPr>
          <p:spPr>
            <a:xfrm>
              <a:off x="8867131" y="2615243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727656" y="2615243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비회원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661989" y="3426223"/>
              <a:ext cx="1073506" cy="4508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8867131" y="3465710"/>
              <a:ext cx="944182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0730383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reservation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557008" y="4316177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Community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383633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4210258" y="4316175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About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527860" y="5043679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Intro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880047" y="5043679"/>
              <a:ext cx="1301596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Information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384993" y="5043679"/>
              <a:ext cx="1135027" cy="7377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Room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정보 및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 목록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7781490" y="5043679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Notice</a:t>
              </a:r>
            </a:p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9255937" y="5043680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FQA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조회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10730383" y="5043682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숙소 예약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0730383" y="5771191"/>
              <a:ext cx="1135027" cy="4508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결제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직선 화살표 연결선 98"/>
            <p:cNvCxnSpPr>
              <a:stCxn id="85" idx="2"/>
              <a:endCxn id="86" idx="0"/>
            </p:cNvCxnSpPr>
            <p:nvPr/>
          </p:nvCxnSpPr>
          <p:spPr>
            <a:xfrm flipH="1">
              <a:off x="7198742" y="3066093"/>
              <a:ext cx="1005" cy="360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/>
            <p:nvPr/>
          </p:nvCxnSpPr>
          <p:spPr>
            <a:xfrm>
              <a:off x="9339222" y="3066093"/>
              <a:ext cx="0" cy="399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86" idx="3"/>
              <a:endCxn id="87" idx="1"/>
            </p:cNvCxnSpPr>
            <p:nvPr/>
          </p:nvCxnSpPr>
          <p:spPr>
            <a:xfrm>
              <a:off x="7735495" y="3651649"/>
              <a:ext cx="1131636" cy="39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88" idx="2"/>
              <a:endCxn id="97" idx="0"/>
            </p:cNvCxnSpPr>
            <p:nvPr/>
          </p:nvCxnSpPr>
          <p:spPr>
            <a:xfrm>
              <a:off x="11297897" y="4767025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>
              <a:off x="11297897" y="5494534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6951146" y="4767025"/>
              <a:ext cx="0" cy="27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>
              <a:stCxn id="91" idx="2"/>
              <a:endCxn id="92" idx="0"/>
            </p:cNvCxnSpPr>
            <p:nvPr/>
          </p:nvCxnSpPr>
          <p:spPr>
            <a:xfrm rot="5400000">
              <a:off x="4298246" y="4564153"/>
              <a:ext cx="276654" cy="68239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꺾인 연결선 105"/>
            <p:cNvCxnSpPr>
              <a:stCxn id="91" idx="2"/>
              <a:endCxn id="93" idx="0"/>
            </p:cNvCxnSpPr>
            <p:nvPr/>
          </p:nvCxnSpPr>
          <p:spPr>
            <a:xfrm rot="16200000" flipH="1">
              <a:off x="5015981" y="4528815"/>
              <a:ext cx="276654" cy="7530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꺾인 연결선 106"/>
            <p:cNvCxnSpPr>
              <a:stCxn id="89" idx="2"/>
              <a:endCxn id="95" idx="0"/>
            </p:cNvCxnSpPr>
            <p:nvPr/>
          </p:nvCxnSpPr>
          <p:spPr>
            <a:xfrm rot="5400000">
              <a:off x="8598437" y="4517594"/>
              <a:ext cx="276652" cy="775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꺾인 연결선 107"/>
            <p:cNvCxnSpPr>
              <a:stCxn id="89" idx="2"/>
              <a:endCxn id="96" idx="0"/>
            </p:cNvCxnSpPr>
            <p:nvPr/>
          </p:nvCxnSpPr>
          <p:spPr>
            <a:xfrm rot="16200000" flipH="1">
              <a:off x="9335659" y="4555889"/>
              <a:ext cx="276653" cy="69892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꺾인 연결선 109"/>
            <p:cNvCxnSpPr>
              <a:stCxn id="85" idx="1"/>
              <a:endCxn id="90" idx="1"/>
            </p:cNvCxnSpPr>
            <p:nvPr/>
          </p:nvCxnSpPr>
          <p:spPr>
            <a:xfrm rot="10800000" flipV="1">
              <a:off x="6383634" y="2840668"/>
              <a:ext cx="344023" cy="1700932"/>
            </a:xfrm>
            <a:prstGeom prst="bentConnector3">
              <a:avLst>
                <a:gd name="adj1" fmla="val 16644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꺾인 연결선 110"/>
            <p:cNvCxnSpPr>
              <a:stCxn id="85" idx="3"/>
              <a:endCxn id="90" idx="3"/>
            </p:cNvCxnSpPr>
            <p:nvPr/>
          </p:nvCxnSpPr>
          <p:spPr>
            <a:xfrm flipH="1">
              <a:off x="7518660" y="2840668"/>
              <a:ext cx="153178" cy="1700932"/>
            </a:xfrm>
            <a:prstGeom prst="bentConnector3">
              <a:avLst>
                <a:gd name="adj1" fmla="val -1180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>
              <a:stCxn id="87" idx="2"/>
              <a:endCxn id="89" idx="0"/>
            </p:cNvCxnSpPr>
            <p:nvPr/>
          </p:nvCxnSpPr>
          <p:spPr>
            <a:xfrm rot="5400000">
              <a:off x="9032063" y="4009018"/>
              <a:ext cx="399617" cy="214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87" idx="2"/>
              <a:endCxn id="90" idx="0"/>
            </p:cNvCxnSpPr>
            <p:nvPr/>
          </p:nvCxnSpPr>
          <p:spPr>
            <a:xfrm rot="5400000">
              <a:off x="7945376" y="2922330"/>
              <a:ext cx="399615" cy="238807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>
              <a:stCxn id="87" idx="2"/>
              <a:endCxn id="91" idx="0"/>
            </p:cNvCxnSpPr>
            <p:nvPr/>
          </p:nvCxnSpPr>
          <p:spPr>
            <a:xfrm rot="5400000">
              <a:off x="6858689" y="1835642"/>
              <a:ext cx="399615" cy="45614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87" idx="2"/>
              <a:endCxn id="88" idx="0"/>
            </p:cNvCxnSpPr>
            <p:nvPr/>
          </p:nvCxnSpPr>
          <p:spPr>
            <a:xfrm rot="16200000" flipH="1">
              <a:off x="10118752" y="3137030"/>
              <a:ext cx="399615" cy="195867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endCxn id="91" idx="0"/>
            </p:cNvCxnSpPr>
            <p:nvPr/>
          </p:nvCxnSpPr>
          <p:spPr>
            <a:xfrm rot="10800000" flipV="1">
              <a:off x="4777773" y="3752615"/>
              <a:ext cx="1399425" cy="5635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2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71256" y="251805"/>
            <a:ext cx="1471354" cy="399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Reservation</a:t>
            </a:r>
            <a:endParaRPr lang="ko-KR" altLang="en-US" dirty="0"/>
          </a:p>
        </p:txBody>
      </p:sp>
      <p:sp>
        <p:nvSpPr>
          <p:cNvPr id="5" name="순서도: 판단 4"/>
          <p:cNvSpPr/>
          <p:nvPr/>
        </p:nvSpPr>
        <p:spPr>
          <a:xfrm>
            <a:off x="5101934" y="934484"/>
            <a:ext cx="1009997" cy="6068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회원여부</a:t>
            </a:r>
            <a:endParaRPr lang="ko-KR" altLang="en-US" sz="1000" dirty="0"/>
          </a:p>
        </p:txBody>
      </p:sp>
      <p:sp>
        <p:nvSpPr>
          <p:cNvPr id="6" name="순서도: 처리 5"/>
          <p:cNvSpPr/>
          <p:nvPr/>
        </p:nvSpPr>
        <p:spPr>
          <a:xfrm>
            <a:off x="2949458" y="1049655"/>
            <a:ext cx="955964" cy="349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비회원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7460498" y="1049655"/>
            <a:ext cx="955964" cy="349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7476050" y="1824983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예약날짜확인</a:t>
            </a:r>
            <a:endParaRPr lang="ko-KR" altLang="en-US" sz="1000" dirty="0"/>
          </a:p>
        </p:txBody>
      </p:sp>
      <p:sp>
        <p:nvSpPr>
          <p:cNvPr id="12" name="순서도: 처리 11"/>
          <p:cNvSpPr/>
          <p:nvPr/>
        </p:nvSpPr>
        <p:spPr>
          <a:xfrm>
            <a:off x="7476050" y="3310191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</a:t>
            </a:r>
            <a:endParaRPr lang="ko-KR" altLang="en-US" sz="1000" dirty="0"/>
          </a:p>
        </p:txBody>
      </p:sp>
      <p:sp>
        <p:nvSpPr>
          <p:cNvPr id="13" name="순서도: 처리 12"/>
          <p:cNvSpPr/>
          <p:nvPr/>
        </p:nvSpPr>
        <p:spPr>
          <a:xfrm>
            <a:off x="8916923" y="2567587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예약취소</a:t>
            </a:r>
            <a:endParaRPr lang="ko-KR" altLang="en-US" sz="1000" dirty="0"/>
          </a:p>
        </p:txBody>
      </p:sp>
      <p:sp>
        <p:nvSpPr>
          <p:cNvPr id="14" name="순서도: 판단 13"/>
          <p:cNvSpPr/>
          <p:nvPr/>
        </p:nvSpPr>
        <p:spPr>
          <a:xfrm>
            <a:off x="7449033" y="2487579"/>
            <a:ext cx="1009997" cy="6068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17" name="순서도: 데이터 16"/>
          <p:cNvSpPr/>
          <p:nvPr/>
        </p:nvSpPr>
        <p:spPr>
          <a:xfrm>
            <a:off x="5850551" y="3353752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sp>
        <p:nvSpPr>
          <p:cNvPr id="18" name="순서도: 처리 17"/>
          <p:cNvSpPr/>
          <p:nvPr/>
        </p:nvSpPr>
        <p:spPr>
          <a:xfrm>
            <a:off x="5917053" y="4014441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 정보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작성</a:t>
            </a:r>
            <a:endParaRPr lang="ko-KR" altLang="en-US" sz="1000" dirty="0"/>
          </a:p>
        </p:txBody>
      </p:sp>
      <p:sp>
        <p:nvSpPr>
          <p:cNvPr id="20" name="순서도: 판단 19"/>
          <p:cNvSpPr/>
          <p:nvPr/>
        </p:nvSpPr>
        <p:spPr>
          <a:xfrm>
            <a:off x="5890036" y="4654001"/>
            <a:ext cx="1009997" cy="6068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여부</a:t>
            </a:r>
            <a:endParaRPr lang="ko-KR" altLang="en-US" sz="1000" dirty="0"/>
          </a:p>
        </p:txBody>
      </p:sp>
      <p:sp>
        <p:nvSpPr>
          <p:cNvPr id="21" name="순서도: 처리 20"/>
          <p:cNvSpPr/>
          <p:nvPr/>
        </p:nvSpPr>
        <p:spPr>
          <a:xfrm>
            <a:off x="7269776" y="4741282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취소버튼</a:t>
            </a:r>
            <a:endParaRPr lang="ko-KR" altLang="en-US" sz="1000" dirty="0"/>
          </a:p>
        </p:txBody>
      </p:sp>
      <p:sp>
        <p:nvSpPr>
          <p:cNvPr id="22" name="순서도: 처리 21"/>
          <p:cNvSpPr/>
          <p:nvPr/>
        </p:nvSpPr>
        <p:spPr>
          <a:xfrm>
            <a:off x="5917053" y="5468125"/>
            <a:ext cx="955964" cy="4322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결제버튼</a:t>
            </a:r>
            <a:endParaRPr lang="en-US" altLang="ko-KR" sz="1000" dirty="0" smtClean="0"/>
          </a:p>
        </p:txBody>
      </p:sp>
      <p:sp>
        <p:nvSpPr>
          <p:cNvPr id="23" name="순서도: 데이터 22"/>
          <p:cNvSpPr/>
          <p:nvPr/>
        </p:nvSpPr>
        <p:spPr>
          <a:xfrm>
            <a:off x="8595483" y="4782847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메인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sp>
        <p:nvSpPr>
          <p:cNvPr id="24" name="순서도: 데이터 23"/>
          <p:cNvSpPr/>
          <p:nvPr/>
        </p:nvSpPr>
        <p:spPr>
          <a:xfrm>
            <a:off x="7269776" y="5509690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결제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승인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stCxn id="4" idx="2"/>
            <a:endCxn id="5" idx="0"/>
          </p:cNvCxnSpPr>
          <p:nvPr/>
        </p:nvCxnSpPr>
        <p:spPr>
          <a:xfrm>
            <a:off x="5606933" y="650814"/>
            <a:ext cx="0" cy="28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6" idx="0"/>
            <a:endCxn id="4" idx="1"/>
          </p:cNvCxnSpPr>
          <p:nvPr/>
        </p:nvCxnSpPr>
        <p:spPr>
          <a:xfrm rot="5400000" flipH="1" flipV="1">
            <a:off x="3850176" y="28575"/>
            <a:ext cx="598345" cy="1443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" idx="1"/>
            <a:endCxn id="6" idx="3"/>
          </p:cNvCxnSpPr>
          <p:nvPr/>
        </p:nvCxnSpPr>
        <p:spPr>
          <a:xfrm flipH="1" flipV="1">
            <a:off x="3905422" y="1224223"/>
            <a:ext cx="1196512" cy="1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" idx="3"/>
            <a:endCxn id="7" idx="1"/>
          </p:cNvCxnSpPr>
          <p:nvPr/>
        </p:nvCxnSpPr>
        <p:spPr>
          <a:xfrm flipV="1">
            <a:off x="6111931" y="1224223"/>
            <a:ext cx="1348567" cy="1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2"/>
            <a:endCxn id="9" idx="0"/>
          </p:cNvCxnSpPr>
          <p:nvPr/>
        </p:nvCxnSpPr>
        <p:spPr>
          <a:xfrm>
            <a:off x="7938480" y="1398790"/>
            <a:ext cx="15552" cy="42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9" idx="2"/>
            <a:endCxn id="14" idx="0"/>
          </p:cNvCxnSpPr>
          <p:nvPr/>
        </p:nvCxnSpPr>
        <p:spPr>
          <a:xfrm>
            <a:off x="7954032" y="2257248"/>
            <a:ext cx="0" cy="23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14" idx="3"/>
            <a:endCxn id="13" idx="1"/>
          </p:cNvCxnSpPr>
          <p:nvPr/>
        </p:nvCxnSpPr>
        <p:spPr>
          <a:xfrm flipV="1">
            <a:off x="8459030" y="2783720"/>
            <a:ext cx="457893" cy="7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4" idx="2"/>
            <a:endCxn id="12" idx="0"/>
          </p:cNvCxnSpPr>
          <p:nvPr/>
        </p:nvCxnSpPr>
        <p:spPr>
          <a:xfrm>
            <a:off x="7954032" y="3094408"/>
            <a:ext cx="0" cy="2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2" idx="1"/>
            <a:endCxn id="17" idx="5"/>
          </p:cNvCxnSpPr>
          <p:nvPr/>
        </p:nvCxnSpPr>
        <p:spPr>
          <a:xfrm flipH="1">
            <a:off x="6830622" y="3526324"/>
            <a:ext cx="645428" cy="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7" idx="4"/>
            <a:endCxn id="18" idx="0"/>
          </p:cNvCxnSpPr>
          <p:nvPr/>
        </p:nvCxnSpPr>
        <p:spPr>
          <a:xfrm>
            <a:off x="6395035" y="3702886"/>
            <a:ext cx="0" cy="31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18" idx="2"/>
            <a:endCxn id="20" idx="0"/>
          </p:cNvCxnSpPr>
          <p:nvPr/>
        </p:nvCxnSpPr>
        <p:spPr>
          <a:xfrm>
            <a:off x="6395035" y="4446706"/>
            <a:ext cx="0" cy="20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0" idx="3"/>
            <a:endCxn id="21" idx="1"/>
          </p:cNvCxnSpPr>
          <p:nvPr/>
        </p:nvCxnSpPr>
        <p:spPr>
          <a:xfrm flipV="1">
            <a:off x="6900033" y="4957415"/>
            <a:ext cx="369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0" idx="2"/>
            <a:endCxn id="22" idx="0"/>
          </p:cNvCxnSpPr>
          <p:nvPr/>
        </p:nvCxnSpPr>
        <p:spPr>
          <a:xfrm>
            <a:off x="6395035" y="5260830"/>
            <a:ext cx="0" cy="20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2" idx="3"/>
            <a:endCxn id="24" idx="2"/>
          </p:cNvCxnSpPr>
          <p:nvPr/>
        </p:nvCxnSpPr>
        <p:spPr>
          <a:xfrm flipV="1">
            <a:off x="6873017" y="5684257"/>
            <a:ext cx="505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21" idx="3"/>
            <a:endCxn id="23" idx="2"/>
          </p:cNvCxnSpPr>
          <p:nvPr/>
        </p:nvCxnSpPr>
        <p:spPr>
          <a:xfrm flipV="1">
            <a:off x="8225740" y="4957414"/>
            <a:ext cx="478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데이터 67"/>
          <p:cNvSpPr/>
          <p:nvPr/>
        </p:nvSpPr>
        <p:spPr>
          <a:xfrm>
            <a:off x="10263410" y="2602391"/>
            <a:ext cx="1088968" cy="34913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메인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화면</a:t>
            </a:r>
            <a:endParaRPr lang="ko-KR" altLang="en-US" sz="1000" dirty="0"/>
          </a:p>
        </p:txBody>
      </p:sp>
      <p:cxnSp>
        <p:nvCxnSpPr>
          <p:cNvPr id="70" name="직선 화살표 연결선 69"/>
          <p:cNvCxnSpPr>
            <a:stCxn id="13" idx="3"/>
            <a:endCxn id="68" idx="2"/>
          </p:cNvCxnSpPr>
          <p:nvPr/>
        </p:nvCxnSpPr>
        <p:spPr>
          <a:xfrm flipV="1">
            <a:off x="9872887" y="2776958"/>
            <a:ext cx="499420" cy="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88384" y="947447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  <p:sp>
        <p:nvSpPr>
          <p:cNvPr id="72" name="TextBox 71"/>
          <p:cNvSpPr txBox="1"/>
          <p:nvPr/>
        </p:nvSpPr>
        <p:spPr>
          <a:xfrm>
            <a:off x="6519465" y="927462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7969584" y="3041727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8456121" y="2545688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6883942" y="4701277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6395034" y="5233079"/>
            <a:ext cx="750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YES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808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894238"/>
              </p:ext>
            </p:extLst>
          </p:nvPr>
        </p:nvGraphicFramePr>
        <p:xfrm>
          <a:off x="856206" y="606851"/>
          <a:ext cx="10274536" cy="569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272">
                  <a:extLst>
                    <a:ext uri="{9D8B030D-6E8A-4147-A177-3AD203B41FA5}">
                      <a16:colId xmlns:a16="http://schemas.microsoft.com/office/drawing/2014/main" val="4281809056"/>
                    </a:ext>
                  </a:extLst>
                </a:gridCol>
                <a:gridCol w="1780087">
                  <a:extLst>
                    <a:ext uri="{9D8B030D-6E8A-4147-A177-3AD203B41FA5}">
                      <a16:colId xmlns:a16="http://schemas.microsoft.com/office/drawing/2014/main" val="1820145893"/>
                    </a:ext>
                  </a:extLst>
                </a:gridCol>
                <a:gridCol w="1178241">
                  <a:extLst>
                    <a:ext uri="{9D8B030D-6E8A-4147-A177-3AD203B41FA5}">
                      <a16:colId xmlns:a16="http://schemas.microsoft.com/office/drawing/2014/main" val="2521827412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3290011555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869097799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234767701"/>
                    </a:ext>
                  </a:extLst>
                </a:gridCol>
                <a:gridCol w="716498">
                  <a:extLst>
                    <a:ext uri="{9D8B030D-6E8A-4147-A177-3AD203B41FA5}">
                      <a16:colId xmlns:a16="http://schemas.microsoft.com/office/drawing/2014/main" val="2028434317"/>
                    </a:ext>
                  </a:extLst>
                </a:gridCol>
                <a:gridCol w="2954944">
                  <a:extLst>
                    <a:ext uri="{9D8B030D-6E8A-4147-A177-3AD203B41FA5}">
                      <a16:colId xmlns:a16="http://schemas.microsoft.com/office/drawing/2014/main" val="906271747"/>
                    </a:ext>
                  </a:extLst>
                </a:gridCol>
              </a:tblGrid>
              <a:tr h="502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대메뉴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 smtClean="0"/>
                        <a:t>중메뉴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사용자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등록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조회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수정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삭제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비고</a:t>
                      </a:r>
                      <a:endParaRPr lang="ko-KR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526213"/>
                  </a:ext>
                </a:extLst>
              </a:tr>
              <a:tr h="295068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/>
                        <a:t>페이지별</a:t>
                      </a:r>
                      <a:endParaRPr lang="en-US" altLang="ko-KR" sz="2000" b="1" dirty="0" smtClean="0"/>
                    </a:p>
                    <a:p>
                      <a:pPr algn="ctr" latinLnBrk="1"/>
                      <a:r>
                        <a:rPr lang="ko-KR" altLang="en-US" sz="2000" b="1" dirty="0" smtClean="0"/>
                        <a:t>권한</a:t>
                      </a:r>
                      <a:endParaRPr lang="ko-KR" altLang="en-US" sz="2000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About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5133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89607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About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9076309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Rooms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44545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805147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Rooms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00480"/>
                  </a:ext>
                </a:extLst>
              </a:tr>
              <a:tr h="29506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Reservation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791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등록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조회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수정</a:t>
                      </a:r>
                      <a:r>
                        <a:rPr lang="en-US" altLang="ko-KR" sz="1400" b="0" baseline="0" dirty="0" smtClean="0"/>
                        <a:t>/</a:t>
                      </a:r>
                      <a:r>
                        <a:rPr lang="ko-KR" altLang="en-US" sz="1400" b="0" baseline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371404"/>
                  </a:ext>
                </a:extLst>
              </a:tr>
              <a:tr h="4593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Reservation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352780"/>
                  </a:ext>
                </a:extLst>
              </a:tr>
              <a:tr h="2950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Community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</a:t>
                      </a:r>
                      <a:r>
                        <a:rPr lang="en-US" altLang="ko-KR" sz="1400" b="0" baseline="0" dirty="0" smtClean="0"/>
                        <a:t> </a:t>
                      </a:r>
                      <a:r>
                        <a:rPr lang="ko-KR" altLang="en-US" sz="1400" b="0" baseline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43357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조회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107846"/>
                  </a:ext>
                </a:extLst>
              </a:tr>
              <a:tr h="3027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Community </a:t>
                      </a:r>
                      <a:r>
                        <a:rPr lang="ko-KR" altLang="en-US" sz="1400" b="0" dirty="0" smtClean="0"/>
                        <a:t>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090483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My</a:t>
                      </a:r>
                      <a:r>
                        <a:rPr lang="en-US" altLang="ko-KR" sz="2000" b="1" baseline="0" dirty="0" smtClean="0"/>
                        <a:t> Page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비회원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639267"/>
                  </a:ext>
                </a:extLst>
              </a:tr>
              <a:tr h="2884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회원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X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137091"/>
                  </a:ext>
                </a:extLst>
              </a:tr>
              <a:tr h="2895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관리자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O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/>
                        <a:t>마이페이지</a:t>
                      </a:r>
                      <a:r>
                        <a:rPr lang="ko-KR" altLang="en-US" sz="1400" b="0" dirty="0" smtClean="0"/>
                        <a:t> 등록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조회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수정</a:t>
                      </a:r>
                      <a:r>
                        <a:rPr lang="en-US" altLang="ko-KR" sz="1400" b="0" dirty="0" smtClean="0"/>
                        <a:t>/</a:t>
                      </a:r>
                      <a:r>
                        <a:rPr lang="ko-KR" altLang="en-US" sz="1400" b="0" dirty="0" smtClean="0"/>
                        <a:t>삭제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4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3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349</Words>
  <Application>Microsoft Office PowerPoint</Application>
  <PresentationFormat>와이드스크린</PresentationFormat>
  <Paragraphs>230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26</cp:revision>
  <dcterms:created xsi:type="dcterms:W3CDTF">2023-04-19T00:25:23Z</dcterms:created>
  <dcterms:modified xsi:type="dcterms:W3CDTF">2023-04-20T06:14:46Z</dcterms:modified>
</cp:coreProperties>
</file>