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9419"/>
              </p:ext>
            </p:extLst>
          </p:nvPr>
        </p:nvGraphicFramePr>
        <p:xfrm>
          <a:off x="2356196" y="2789533"/>
          <a:ext cx="8128000" cy="292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1319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0571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1198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8435199"/>
                    </a:ext>
                  </a:extLst>
                </a:gridCol>
              </a:tblGrid>
              <a:tr h="455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34501"/>
                  </a:ext>
                </a:extLst>
              </a:tr>
              <a:tr h="821803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27950"/>
                  </a:ext>
                </a:extLst>
              </a:tr>
              <a:tr h="8218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76229"/>
                  </a:ext>
                </a:extLst>
              </a:tr>
              <a:tr h="8218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최정기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5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9070"/>
              </p:ext>
            </p:extLst>
          </p:nvPr>
        </p:nvGraphicFramePr>
        <p:xfrm>
          <a:off x="2103120" y="560509"/>
          <a:ext cx="9765860" cy="591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425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4064000" y="584200"/>
            <a:ext cx="3251200" cy="6985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7988300" y="730250"/>
            <a:ext cx="12954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대체 처리 5"/>
          <p:cNvSpPr/>
          <p:nvPr/>
        </p:nvSpPr>
        <p:spPr>
          <a:xfrm>
            <a:off x="9702800" y="730250"/>
            <a:ext cx="10287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Sign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6350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3909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Rooms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1468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Reservation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89027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66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366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25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4925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484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0043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0043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FQA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4" idx="2"/>
          </p:cNvCxnSpPr>
          <p:nvPr/>
        </p:nvCxnSpPr>
        <p:spPr>
          <a:xfrm>
            <a:off x="5689600" y="1282700"/>
            <a:ext cx="0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0"/>
          </p:cNvCxnSpPr>
          <p:nvPr/>
        </p:nvCxnSpPr>
        <p:spPr>
          <a:xfrm flipV="1">
            <a:off x="1784350" y="1638300"/>
            <a:ext cx="0" cy="46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84350" y="1638300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0"/>
          </p:cNvCxnSpPr>
          <p:nvPr/>
        </p:nvCxnSpPr>
        <p:spPr>
          <a:xfrm flipV="1">
            <a:off x="100520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0"/>
          </p:cNvCxnSpPr>
          <p:nvPr/>
        </p:nvCxnSpPr>
        <p:spPr>
          <a:xfrm flipV="1">
            <a:off x="45402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0"/>
          </p:cNvCxnSpPr>
          <p:nvPr/>
        </p:nvCxnSpPr>
        <p:spPr>
          <a:xfrm flipV="1">
            <a:off x="72961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4" idx="0"/>
          </p:cNvCxnSpPr>
          <p:nvPr/>
        </p:nvCxnSpPr>
        <p:spPr>
          <a:xfrm>
            <a:off x="17843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0"/>
          </p:cNvCxnSpPr>
          <p:nvPr/>
        </p:nvCxnSpPr>
        <p:spPr>
          <a:xfrm>
            <a:off x="17843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02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5402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1520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0520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0520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" idx="3"/>
            <a:endCxn id="5" idx="1"/>
          </p:cNvCxnSpPr>
          <p:nvPr/>
        </p:nvCxnSpPr>
        <p:spPr>
          <a:xfrm>
            <a:off x="7315200" y="933450"/>
            <a:ext cx="67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5" idx="3"/>
            <a:endCxn id="6" idx="1"/>
          </p:cNvCxnSpPr>
          <p:nvPr/>
        </p:nvCxnSpPr>
        <p:spPr>
          <a:xfrm>
            <a:off x="9283700" y="933450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184150" y="368300"/>
            <a:ext cx="11681260" cy="5853741"/>
            <a:chOff x="184150" y="368300"/>
            <a:chExt cx="11681260" cy="5853741"/>
          </a:xfrm>
        </p:grpSpPr>
        <p:grpSp>
          <p:nvGrpSpPr>
            <p:cNvPr id="49" name="그룹 48"/>
            <p:cNvGrpSpPr/>
            <p:nvPr/>
          </p:nvGrpSpPr>
          <p:grpSpPr>
            <a:xfrm>
              <a:off x="184150" y="368300"/>
              <a:ext cx="5683250" cy="3276600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8867131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27656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661989" y="3426223"/>
              <a:ext cx="1073506" cy="450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867131" y="3465710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073038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557008" y="4316177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38363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210258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52786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880047" y="5043679"/>
              <a:ext cx="1301596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84993" y="5043679"/>
              <a:ext cx="1135027" cy="7377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78149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255937" y="5043680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730383" y="5043682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730383" y="5771191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198742" y="3066093"/>
              <a:ext cx="1005" cy="360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339222" y="3066093"/>
              <a:ext cx="0" cy="399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7735495" y="3651649"/>
              <a:ext cx="1131636" cy="3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297897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297897" y="5494534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6951146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298246" y="4564153"/>
              <a:ext cx="276654" cy="6823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015981" y="4528815"/>
              <a:ext cx="276654" cy="7530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8598437" y="4517594"/>
              <a:ext cx="276652" cy="775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335659" y="4555889"/>
              <a:ext cx="276653" cy="6989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383634" y="2840668"/>
              <a:ext cx="344023" cy="1700932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518660" y="2840668"/>
              <a:ext cx="153178" cy="1700932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032063" y="4009018"/>
              <a:ext cx="399617" cy="214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7945376" y="2922330"/>
              <a:ext cx="399615" cy="2388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6858689" y="1835642"/>
              <a:ext cx="399615" cy="45614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118752" y="3137030"/>
              <a:ext cx="399615" cy="19586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4777773" y="3752615"/>
              <a:ext cx="1399425" cy="5635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71256" y="251805"/>
            <a:ext cx="1471354" cy="399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Reservation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5101934" y="934484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회원여부</a:t>
            </a:r>
            <a:endParaRPr lang="ko-KR" altLang="en-US" sz="1000" dirty="0"/>
          </a:p>
        </p:txBody>
      </p:sp>
      <p:sp>
        <p:nvSpPr>
          <p:cNvPr id="6" name="순서도: 처리 5"/>
          <p:cNvSpPr/>
          <p:nvPr/>
        </p:nvSpPr>
        <p:spPr>
          <a:xfrm>
            <a:off x="2949458" y="1049655"/>
            <a:ext cx="955964" cy="349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7460498" y="1049655"/>
            <a:ext cx="955964" cy="349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7476050" y="1824983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예약날짜확인</a:t>
            </a:r>
            <a:endParaRPr lang="ko-KR" altLang="en-US" sz="1000" dirty="0"/>
          </a:p>
        </p:txBody>
      </p:sp>
      <p:sp>
        <p:nvSpPr>
          <p:cNvPr id="12" name="순서도: 처리 11"/>
          <p:cNvSpPr/>
          <p:nvPr/>
        </p:nvSpPr>
        <p:spPr>
          <a:xfrm>
            <a:off x="7476050" y="3310191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ko-KR" altLang="en-US" sz="1000" dirty="0"/>
          </a:p>
        </p:txBody>
      </p:sp>
      <p:sp>
        <p:nvSpPr>
          <p:cNvPr id="13" name="순서도: 처리 12"/>
          <p:cNvSpPr/>
          <p:nvPr/>
        </p:nvSpPr>
        <p:spPr>
          <a:xfrm>
            <a:off x="8916923" y="2567587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예약취소</a:t>
            </a:r>
            <a:endParaRPr lang="ko-KR" altLang="en-US" sz="1000" dirty="0"/>
          </a:p>
        </p:txBody>
      </p:sp>
      <p:sp>
        <p:nvSpPr>
          <p:cNvPr id="14" name="순서도: 판단 13"/>
          <p:cNvSpPr/>
          <p:nvPr/>
        </p:nvSpPr>
        <p:spPr>
          <a:xfrm>
            <a:off x="7449033" y="2487579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17" name="순서도: 데이터 16"/>
          <p:cNvSpPr/>
          <p:nvPr/>
        </p:nvSpPr>
        <p:spPr>
          <a:xfrm>
            <a:off x="5850551" y="3353752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18" name="순서도: 처리 17"/>
          <p:cNvSpPr/>
          <p:nvPr/>
        </p:nvSpPr>
        <p:spPr>
          <a:xfrm>
            <a:off x="5917053" y="4014441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 정보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작성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5890036" y="4654001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21" name="순서도: 처리 20"/>
          <p:cNvSpPr/>
          <p:nvPr/>
        </p:nvSpPr>
        <p:spPr>
          <a:xfrm>
            <a:off x="7269776" y="4741282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취소버튼</a:t>
            </a:r>
            <a:endParaRPr lang="ko-KR" altLang="en-US" sz="1000" dirty="0"/>
          </a:p>
        </p:txBody>
      </p:sp>
      <p:sp>
        <p:nvSpPr>
          <p:cNvPr id="22" name="순서도: 처리 21"/>
          <p:cNvSpPr/>
          <p:nvPr/>
        </p:nvSpPr>
        <p:spPr>
          <a:xfrm>
            <a:off x="5917053" y="5468125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결제버튼</a:t>
            </a:r>
            <a:endParaRPr lang="en-US" altLang="ko-KR" sz="1000" dirty="0" smtClean="0"/>
          </a:p>
        </p:txBody>
      </p:sp>
      <p:sp>
        <p:nvSpPr>
          <p:cNvPr id="23" name="순서도: 데이터 22"/>
          <p:cNvSpPr/>
          <p:nvPr/>
        </p:nvSpPr>
        <p:spPr>
          <a:xfrm>
            <a:off x="8595483" y="4782847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24" name="순서도: 데이터 23"/>
          <p:cNvSpPr/>
          <p:nvPr/>
        </p:nvSpPr>
        <p:spPr>
          <a:xfrm>
            <a:off x="7269776" y="5509690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승인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4" idx="2"/>
            <a:endCxn id="5" idx="0"/>
          </p:cNvCxnSpPr>
          <p:nvPr/>
        </p:nvCxnSpPr>
        <p:spPr>
          <a:xfrm>
            <a:off x="5606933" y="650814"/>
            <a:ext cx="0" cy="28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6" idx="0"/>
            <a:endCxn id="4" idx="1"/>
          </p:cNvCxnSpPr>
          <p:nvPr/>
        </p:nvCxnSpPr>
        <p:spPr>
          <a:xfrm rot="5400000" flipH="1" flipV="1">
            <a:off x="3850176" y="28575"/>
            <a:ext cx="598345" cy="1443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1"/>
            <a:endCxn id="6" idx="3"/>
          </p:cNvCxnSpPr>
          <p:nvPr/>
        </p:nvCxnSpPr>
        <p:spPr>
          <a:xfrm flipH="1" flipV="1">
            <a:off x="3905422" y="1224223"/>
            <a:ext cx="1196512" cy="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3"/>
            <a:endCxn id="7" idx="1"/>
          </p:cNvCxnSpPr>
          <p:nvPr/>
        </p:nvCxnSpPr>
        <p:spPr>
          <a:xfrm flipV="1">
            <a:off x="6111931" y="1224223"/>
            <a:ext cx="1348567" cy="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9" idx="0"/>
          </p:cNvCxnSpPr>
          <p:nvPr/>
        </p:nvCxnSpPr>
        <p:spPr>
          <a:xfrm>
            <a:off x="7938480" y="1398790"/>
            <a:ext cx="15552" cy="4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9" idx="2"/>
            <a:endCxn id="14" idx="0"/>
          </p:cNvCxnSpPr>
          <p:nvPr/>
        </p:nvCxnSpPr>
        <p:spPr>
          <a:xfrm>
            <a:off x="7954032" y="2257248"/>
            <a:ext cx="0" cy="23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3"/>
            <a:endCxn id="13" idx="1"/>
          </p:cNvCxnSpPr>
          <p:nvPr/>
        </p:nvCxnSpPr>
        <p:spPr>
          <a:xfrm flipV="1">
            <a:off x="8459030" y="2783720"/>
            <a:ext cx="457893" cy="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2"/>
            <a:endCxn id="12" idx="0"/>
          </p:cNvCxnSpPr>
          <p:nvPr/>
        </p:nvCxnSpPr>
        <p:spPr>
          <a:xfrm>
            <a:off x="7954032" y="3094408"/>
            <a:ext cx="0" cy="2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1"/>
            <a:endCxn id="17" idx="5"/>
          </p:cNvCxnSpPr>
          <p:nvPr/>
        </p:nvCxnSpPr>
        <p:spPr>
          <a:xfrm flipH="1">
            <a:off x="6830622" y="3526324"/>
            <a:ext cx="645428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7" idx="4"/>
            <a:endCxn id="18" idx="0"/>
          </p:cNvCxnSpPr>
          <p:nvPr/>
        </p:nvCxnSpPr>
        <p:spPr>
          <a:xfrm>
            <a:off x="6395035" y="3702886"/>
            <a:ext cx="0" cy="31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8" idx="2"/>
            <a:endCxn id="20" idx="0"/>
          </p:cNvCxnSpPr>
          <p:nvPr/>
        </p:nvCxnSpPr>
        <p:spPr>
          <a:xfrm>
            <a:off x="6395035" y="4446706"/>
            <a:ext cx="0" cy="20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0" idx="3"/>
            <a:endCxn id="21" idx="1"/>
          </p:cNvCxnSpPr>
          <p:nvPr/>
        </p:nvCxnSpPr>
        <p:spPr>
          <a:xfrm flipV="1">
            <a:off x="6900033" y="4957415"/>
            <a:ext cx="369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2"/>
            <a:endCxn id="22" idx="0"/>
          </p:cNvCxnSpPr>
          <p:nvPr/>
        </p:nvCxnSpPr>
        <p:spPr>
          <a:xfrm>
            <a:off x="6395035" y="5260830"/>
            <a:ext cx="0" cy="20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2" idx="3"/>
            <a:endCxn id="24" idx="2"/>
          </p:cNvCxnSpPr>
          <p:nvPr/>
        </p:nvCxnSpPr>
        <p:spPr>
          <a:xfrm flipV="1">
            <a:off x="6873017" y="5684257"/>
            <a:ext cx="505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1" idx="3"/>
            <a:endCxn id="23" idx="2"/>
          </p:cNvCxnSpPr>
          <p:nvPr/>
        </p:nvCxnSpPr>
        <p:spPr>
          <a:xfrm flipV="1">
            <a:off x="8225740" y="4957414"/>
            <a:ext cx="478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10263410" y="2602391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cxnSp>
        <p:nvCxnSpPr>
          <p:cNvPr id="70" name="직선 화살표 연결선 69"/>
          <p:cNvCxnSpPr>
            <a:stCxn id="13" idx="3"/>
            <a:endCxn id="68" idx="2"/>
          </p:cNvCxnSpPr>
          <p:nvPr/>
        </p:nvCxnSpPr>
        <p:spPr>
          <a:xfrm flipV="1">
            <a:off x="9872887" y="2776958"/>
            <a:ext cx="499420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8384" y="94744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6519465" y="927462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7969584" y="304172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456121" y="2545688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6883942" y="470127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395034" y="5233079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80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94238"/>
              </p:ext>
            </p:extLst>
          </p:nvPr>
        </p:nvGraphicFramePr>
        <p:xfrm>
          <a:off x="856206" y="606851"/>
          <a:ext cx="10274536" cy="56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72">
                  <a:extLst>
                    <a:ext uri="{9D8B030D-6E8A-4147-A177-3AD203B41FA5}">
                      <a16:colId xmlns:a16="http://schemas.microsoft.com/office/drawing/2014/main" val="4281809056"/>
                    </a:ext>
                  </a:extLst>
                </a:gridCol>
                <a:gridCol w="1780087">
                  <a:extLst>
                    <a:ext uri="{9D8B030D-6E8A-4147-A177-3AD203B41FA5}">
                      <a16:colId xmlns:a16="http://schemas.microsoft.com/office/drawing/2014/main" val="1820145893"/>
                    </a:ext>
                  </a:extLst>
                </a:gridCol>
                <a:gridCol w="1178241">
                  <a:extLst>
                    <a:ext uri="{9D8B030D-6E8A-4147-A177-3AD203B41FA5}">
                      <a16:colId xmlns:a16="http://schemas.microsoft.com/office/drawing/2014/main" val="2521827412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3290011555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869097799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234767701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2028434317"/>
                    </a:ext>
                  </a:extLst>
                </a:gridCol>
                <a:gridCol w="2954944">
                  <a:extLst>
                    <a:ext uri="{9D8B030D-6E8A-4147-A177-3AD203B41FA5}">
                      <a16:colId xmlns:a16="http://schemas.microsoft.com/office/drawing/2014/main" val="906271747"/>
                    </a:ext>
                  </a:extLst>
                </a:gridCol>
              </a:tblGrid>
              <a:tr h="50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중메뉴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등록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조회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수정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삭제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비고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26213"/>
                  </a:ext>
                </a:extLst>
              </a:tr>
              <a:tr h="29506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페이지별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권한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About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5133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89607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6309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Rooms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454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05147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0480"/>
                  </a:ext>
                </a:extLst>
              </a:tr>
              <a:tr h="295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Reservation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91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등록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조회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수정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7140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52780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Community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357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07846"/>
                  </a:ext>
                </a:extLst>
              </a:tr>
              <a:tr h="3027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9048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My</a:t>
                      </a:r>
                      <a:r>
                        <a:rPr lang="en-US" altLang="ko-KR" sz="2000" b="1" baseline="0" dirty="0" smtClean="0"/>
                        <a:t> Page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639267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37091"/>
                  </a:ext>
                </a:extLst>
              </a:tr>
              <a:tr h="289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0350"/>
              </p:ext>
            </p:extLst>
          </p:nvPr>
        </p:nvGraphicFramePr>
        <p:xfrm>
          <a:off x="1305101" y="1446415"/>
          <a:ext cx="9603045" cy="4799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015">
                  <a:extLst>
                    <a:ext uri="{9D8B030D-6E8A-4147-A177-3AD203B41FA5}">
                      <a16:colId xmlns:a16="http://schemas.microsoft.com/office/drawing/2014/main" val="2112628480"/>
                    </a:ext>
                  </a:extLst>
                </a:gridCol>
                <a:gridCol w="3201015">
                  <a:extLst>
                    <a:ext uri="{9D8B030D-6E8A-4147-A177-3AD203B41FA5}">
                      <a16:colId xmlns:a16="http://schemas.microsoft.com/office/drawing/2014/main" val="3108655616"/>
                    </a:ext>
                  </a:extLst>
                </a:gridCol>
                <a:gridCol w="3201015">
                  <a:extLst>
                    <a:ext uri="{9D8B030D-6E8A-4147-A177-3AD203B41FA5}">
                      <a16:colId xmlns:a16="http://schemas.microsoft.com/office/drawing/2014/main" val="1357470377"/>
                    </a:ext>
                  </a:extLst>
                </a:gridCol>
              </a:tblGrid>
              <a:tr h="76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대구분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중구분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설명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08647"/>
                  </a:ext>
                </a:extLst>
              </a:tr>
              <a:tr h="76304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예약정책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국가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대한민국 국내에 있는 숙소 등록 예약 페이지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924680"/>
                  </a:ext>
                </a:extLst>
              </a:tr>
              <a:tr h="763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언어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한국어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영어를 제공한다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205262"/>
                  </a:ext>
                </a:extLst>
              </a:tr>
              <a:tr h="12552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결제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/>
                        <a:t>결제수단은</a:t>
                      </a:r>
                      <a:r>
                        <a:rPr lang="ko-KR" altLang="en-US" sz="1000" dirty="0" smtClean="0"/>
                        <a:t> 신용카드와 </a:t>
                      </a:r>
                      <a:r>
                        <a:rPr lang="ko-KR" altLang="en-US" sz="1000" dirty="0" err="1" smtClean="0"/>
                        <a:t>무통장결제</a:t>
                      </a:r>
                      <a:r>
                        <a:rPr lang="ko-KR" altLang="en-US" sz="1000" dirty="0" smtClean="0"/>
                        <a:t> 휴대폰결제로 이루어진다</a:t>
                      </a:r>
                      <a:endParaRPr lang="en-US" altLang="ko-KR" sz="10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요금은 호스트가 예약을 수락하는 시점에 청구되며 즉시 예약의 경우 즉시 청구된다</a:t>
                      </a:r>
                      <a:endParaRPr lang="en-US" altLang="ko-KR" sz="10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특정 조건을 충족하는 예약을 경우 총 예약금을 여러 회에 걸쳐 분할 결제 할 수 있으며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한번에 예약금 전액을 결제 할 수도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583809"/>
                  </a:ext>
                </a:extLst>
              </a:tr>
              <a:tr h="125525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환불규정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예약</a:t>
                      </a:r>
                      <a:r>
                        <a:rPr lang="ko-KR" altLang="en-US" sz="1000" baseline="0" dirty="0" smtClean="0"/>
                        <a:t> 후 </a:t>
                      </a:r>
                      <a:r>
                        <a:rPr lang="ko-KR" altLang="en-US" sz="1000" baseline="0" dirty="0" err="1" smtClean="0"/>
                        <a:t>날짜변경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객실변경은</a:t>
                      </a:r>
                      <a:r>
                        <a:rPr lang="ko-KR" altLang="en-US" sz="1000" baseline="0" dirty="0" smtClean="0"/>
                        <a:t> 예약 취소 후 다시 예약하셔야 합니다</a:t>
                      </a:r>
                      <a:endParaRPr lang="en-US" altLang="ko-KR" sz="10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/>
                        <a:t>객실과 날짜는 </a:t>
                      </a:r>
                      <a:r>
                        <a:rPr lang="ko-KR" altLang="en-US" sz="1000" baseline="0" dirty="0" err="1" smtClean="0"/>
                        <a:t>예약전</a:t>
                      </a:r>
                      <a:r>
                        <a:rPr lang="ko-KR" altLang="en-US" sz="1000" baseline="0" dirty="0" smtClean="0"/>
                        <a:t> 신중히 생각하시고 결정해주시기 바랍니다</a:t>
                      </a:r>
                      <a:endParaRPr lang="en-US" altLang="ko-KR" sz="10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/>
                        <a:t>환불은 입금자명으로 되며 </a:t>
                      </a:r>
                      <a:r>
                        <a:rPr lang="ko-KR" altLang="en-US" sz="1000" baseline="0" dirty="0" err="1" smtClean="0"/>
                        <a:t>입금시</a:t>
                      </a:r>
                      <a:r>
                        <a:rPr lang="ko-KR" altLang="en-US" sz="1000" baseline="0" dirty="0" smtClean="0"/>
                        <a:t> 송금수수료는 제외한 후 입금됩니다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2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434</Words>
  <Application>Microsoft Office PowerPoint</Application>
  <PresentationFormat>와이드스크린</PresentationFormat>
  <Paragraphs>246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27</cp:revision>
  <dcterms:created xsi:type="dcterms:W3CDTF">2023-04-19T00:25:23Z</dcterms:created>
  <dcterms:modified xsi:type="dcterms:W3CDTF">2023-04-20T06:32:14Z</dcterms:modified>
</cp:coreProperties>
</file>