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1" r:id="rId4"/>
    <p:sldId id="266" r:id="rId5"/>
    <p:sldId id="267" r:id="rId6"/>
    <p:sldId id="259" r:id="rId7"/>
    <p:sldId id="257" r:id="rId8"/>
    <p:sldId id="258" r:id="rId9"/>
    <p:sldId id="263" r:id="rId10"/>
    <p:sldId id="260" r:id="rId11"/>
    <p:sldId id="262" r:id="rId12"/>
    <p:sldId id="265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2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94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19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47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7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48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34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53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44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8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92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4CD3D-B0DA-4C40-B2D8-01C9BA06E850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52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dirty="0" smtClean="0"/>
              <a:t>스토리 보드</a:t>
            </a:r>
            <a:endParaRPr lang="ko-KR" altLang="en-US" dirty="0"/>
          </a:p>
        </p:txBody>
      </p:sp>
      <p:cxnSp>
        <p:nvCxnSpPr>
          <p:cNvPr id="6" name="직선 연결선 6"/>
          <p:cNvCxnSpPr/>
          <p:nvPr/>
        </p:nvCxnSpPr>
        <p:spPr>
          <a:xfrm>
            <a:off x="1524000" y="3600450"/>
            <a:ext cx="9144000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00495" y="411025"/>
            <a:ext cx="2199686" cy="2108789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442116"/>
              </p:ext>
            </p:extLst>
          </p:nvPr>
        </p:nvGraphicFramePr>
        <p:xfrm>
          <a:off x="7848599" y="4221301"/>
          <a:ext cx="4152830" cy="2274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6415">
                  <a:extLst>
                    <a:ext uri="{9D8B030D-6E8A-4147-A177-3AD203B41FA5}">
                      <a16:colId xmlns:a16="http://schemas.microsoft.com/office/drawing/2014/main" val="116349115"/>
                    </a:ext>
                  </a:extLst>
                </a:gridCol>
                <a:gridCol w="2076415">
                  <a:extLst>
                    <a:ext uri="{9D8B030D-6E8A-4147-A177-3AD203B41FA5}">
                      <a16:colId xmlns:a16="http://schemas.microsoft.com/office/drawing/2014/main" val="2453612234"/>
                    </a:ext>
                  </a:extLst>
                </a:gridCol>
              </a:tblGrid>
              <a:tr h="56868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작성일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2023.04.25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40653380"/>
                  </a:ext>
                </a:extLst>
              </a:tr>
              <a:tr h="56868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소속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조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4795924"/>
                  </a:ext>
                </a:extLst>
              </a:tr>
              <a:tr h="56868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팀장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정재원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64252782"/>
                  </a:ext>
                </a:extLst>
              </a:tr>
              <a:tr h="56868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조원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최정기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양우성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3646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26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074042"/>
              </p:ext>
            </p:extLst>
          </p:nvPr>
        </p:nvGraphicFramePr>
        <p:xfrm>
          <a:off x="2356196" y="1132115"/>
          <a:ext cx="9603045" cy="5190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061">
                  <a:extLst>
                    <a:ext uri="{9D8B030D-6E8A-4147-A177-3AD203B41FA5}">
                      <a16:colId xmlns:a16="http://schemas.microsoft.com/office/drawing/2014/main" val="2112628480"/>
                    </a:ext>
                  </a:extLst>
                </a:gridCol>
                <a:gridCol w="2714172">
                  <a:extLst>
                    <a:ext uri="{9D8B030D-6E8A-4147-A177-3AD203B41FA5}">
                      <a16:colId xmlns:a16="http://schemas.microsoft.com/office/drawing/2014/main" val="3108655616"/>
                    </a:ext>
                  </a:extLst>
                </a:gridCol>
                <a:gridCol w="4919812">
                  <a:extLst>
                    <a:ext uri="{9D8B030D-6E8A-4147-A177-3AD203B41FA5}">
                      <a16:colId xmlns:a16="http://schemas.microsoft.com/office/drawing/2014/main" val="1357470377"/>
                    </a:ext>
                  </a:extLst>
                </a:gridCol>
              </a:tblGrid>
              <a:tr h="8222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b="1" dirty="0" err="1" smtClean="0"/>
                        <a:t>대구분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b="1" dirty="0" err="1" smtClean="0"/>
                        <a:t>중구분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b="1" dirty="0" smtClean="0"/>
                        <a:t>설명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08647"/>
                  </a:ext>
                </a:extLst>
              </a:tr>
              <a:tr h="822245">
                <a:tc rowSpan="4"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 err="1" smtClean="0"/>
                        <a:t>예약정책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 smtClean="0"/>
                        <a:t>국가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대한민국 국내에 있는 숙소 등록 예약 페이지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924680"/>
                  </a:ext>
                </a:extLst>
              </a:tr>
              <a:tr h="8222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 smtClean="0"/>
                        <a:t>언어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한국어</a:t>
                      </a:r>
                      <a:r>
                        <a:rPr lang="en-US" altLang="ko-KR" sz="1600" baseline="0" dirty="0" smtClean="0"/>
                        <a:t>/</a:t>
                      </a:r>
                      <a:r>
                        <a:rPr lang="ko-KR" altLang="en-US" sz="1600" baseline="0" dirty="0" smtClean="0"/>
                        <a:t>영어를 제공한다</a:t>
                      </a:r>
                      <a:endParaRPr lang="en-US" altLang="ko-KR" sz="1600" baseline="0" dirty="0" smtClean="0"/>
                    </a:p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205262"/>
                  </a:ext>
                </a:extLst>
              </a:tr>
              <a:tr h="13526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 smtClean="0"/>
                        <a:t>결제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 smtClean="0"/>
                        <a:t>결제수단은</a:t>
                      </a:r>
                      <a:r>
                        <a:rPr lang="ko-KR" altLang="en-US" sz="1200" dirty="0" smtClean="0"/>
                        <a:t> 신용카드와 </a:t>
                      </a:r>
                      <a:r>
                        <a:rPr lang="ko-KR" altLang="en-US" sz="1200" dirty="0" err="1" smtClean="0"/>
                        <a:t>무통장결제</a:t>
                      </a:r>
                      <a:r>
                        <a:rPr lang="ko-KR" altLang="en-US" sz="1200" dirty="0" smtClean="0"/>
                        <a:t> 휴대폰결제로 이루어진다</a:t>
                      </a:r>
                      <a:endParaRPr lang="en-US" altLang="ko-KR" sz="120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요금은 호스트가 예약을 수락하는 시점에 청구되며 즉시 예약의 경우 즉시 청구된다</a:t>
                      </a:r>
                      <a:endParaRPr lang="en-US" altLang="ko-KR" sz="120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특정 조건을 충족하는 예약을 경우 총 예약금을 여러 회에 걸쳐 분할 결제 할 수 있으며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한번에 예약금 전액을 결제 할 수도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583809"/>
                  </a:ext>
                </a:extLst>
              </a:tr>
              <a:tr h="13526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 err="1" smtClean="0"/>
                        <a:t>환불규정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예약</a:t>
                      </a:r>
                      <a:r>
                        <a:rPr lang="ko-KR" altLang="en-US" sz="1400" baseline="0" dirty="0" smtClean="0"/>
                        <a:t> 후 </a:t>
                      </a:r>
                      <a:r>
                        <a:rPr lang="ko-KR" altLang="en-US" sz="1400" baseline="0" dirty="0" err="1" smtClean="0"/>
                        <a:t>날짜변경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err="1" smtClean="0"/>
                        <a:t>객실변경은</a:t>
                      </a:r>
                      <a:r>
                        <a:rPr lang="ko-KR" altLang="en-US" sz="1400" baseline="0" dirty="0" smtClean="0"/>
                        <a:t> 예약 취소 후 다시 예약하셔야 합니다</a:t>
                      </a:r>
                      <a:endParaRPr lang="en-US" altLang="ko-KR" sz="1400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 smtClean="0"/>
                        <a:t>객실과 날짜는 </a:t>
                      </a:r>
                      <a:r>
                        <a:rPr lang="ko-KR" altLang="en-US" sz="1400" baseline="0" dirty="0" err="1" smtClean="0"/>
                        <a:t>예약전</a:t>
                      </a:r>
                      <a:r>
                        <a:rPr lang="ko-KR" altLang="en-US" sz="1400" baseline="0" dirty="0" smtClean="0"/>
                        <a:t> 신중히 생각하시고 결정해주시기 바랍니다</a:t>
                      </a:r>
                      <a:endParaRPr lang="en-US" altLang="ko-KR" sz="1400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 smtClean="0"/>
                        <a:t>환불은 입금자명으로 되며 </a:t>
                      </a:r>
                      <a:r>
                        <a:rPr lang="ko-KR" altLang="en-US" sz="1400" baseline="0" dirty="0" err="1" smtClean="0"/>
                        <a:t>입금시</a:t>
                      </a:r>
                      <a:r>
                        <a:rPr lang="ko-KR" altLang="en-US" sz="1400" baseline="0" dirty="0" smtClean="0"/>
                        <a:t> 송금수수료는 제외한 후 입금됩니다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8122119"/>
                  </a:ext>
                </a:extLst>
              </a:tr>
            </a:tbl>
          </a:graphicData>
        </a:graphic>
      </p:graphicFrame>
      <p:cxnSp>
        <p:nvCxnSpPr>
          <p:cNvPr id="4" name="직선 연결선 6"/>
          <p:cNvCxnSpPr/>
          <p:nvPr/>
        </p:nvCxnSpPr>
        <p:spPr>
          <a:xfrm>
            <a:off x="2356196" y="758375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53431" y="107395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smtClean="0"/>
              <a:t>정책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tx1"/>
                </a:solidFill>
              </a:rPr>
              <a:t>정책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38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95293"/>
              </p:ext>
            </p:extLst>
          </p:nvPr>
        </p:nvGraphicFramePr>
        <p:xfrm>
          <a:off x="2012600" y="998737"/>
          <a:ext cx="9911591" cy="5693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52">
                  <a:extLst>
                    <a:ext uri="{9D8B030D-6E8A-4147-A177-3AD203B41FA5}">
                      <a16:colId xmlns:a16="http://schemas.microsoft.com/office/drawing/2014/main" val="4281809056"/>
                    </a:ext>
                  </a:extLst>
                </a:gridCol>
                <a:gridCol w="1717206">
                  <a:extLst>
                    <a:ext uri="{9D8B030D-6E8A-4147-A177-3AD203B41FA5}">
                      <a16:colId xmlns:a16="http://schemas.microsoft.com/office/drawing/2014/main" val="1820145893"/>
                    </a:ext>
                  </a:extLst>
                </a:gridCol>
                <a:gridCol w="1136620">
                  <a:extLst>
                    <a:ext uri="{9D8B030D-6E8A-4147-A177-3AD203B41FA5}">
                      <a16:colId xmlns:a16="http://schemas.microsoft.com/office/drawing/2014/main" val="2521827412"/>
                    </a:ext>
                  </a:extLst>
                </a:gridCol>
                <a:gridCol w="691188">
                  <a:extLst>
                    <a:ext uri="{9D8B030D-6E8A-4147-A177-3AD203B41FA5}">
                      <a16:colId xmlns:a16="http://schemas.microsoft.com/office/drawing/2014/main" val="3290011555"/>
                    </a:ext>
                  </a:extLst>
                </a:gridCol>
                <a:gridCol w="691188">
                  <a:extLst>
                    <a:ext uri="{9D8B030D-6E8A-4147-A177-3AD203B41FA5}">
                      <a16:colId xmlns:a16="http://schemas.microsoft.com/office/drawing/2014/main" val="869097799"/>
                    </a:ext>
                  </a:extLst>
                </a:gridCol>
                <a:gridCol w="691188">
                  <a:extLst>
                    <a:ext uri="{9D8B030D-6E8A-4147-A177-3AD203B41FA5}">
                      <a16:colId xmlns:a16="http://schemas.microsoft.com/office/drawing/2014/main" val="234767701"/>
                    </a:ext>
                  </a:extLst>
                </a:gridCol>
                <a:gridCol w="691188">
                  <a:extLst>
                    <a:ext uri="{9D8B030D-6E8A-4147-A177-3AD203B41FA5}">
                      <a16:colId xmlns:a16="http://schemas.microsoft.com/office/drawing/2014/main" val="2028434317"/>
                    </a:ext>
                  </a:extLst>
                </a:gridCol>
                <a:gridCol w="2850561">
                  <a:extLst>
                    <a:ext uri="{9D8B030D-6E8A-4147-A177-3AD203B41FA5}">
                      <a16:colId xmlns:a16="http://schemas.microsoft.com/office/drawing/2014/main" val="906271747"/>
                    </a:ext>
                  </a:extLst>
                </a:gridCol>
              </a:tblGrid>
              <a:tr h="5029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대메뉴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중메뉴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사용자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등록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조회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수정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삭제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비고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526213"/>
                  </a:ext>
                </a:extLst>
              </a:tr>
              <a:tr h="295068">
                <a:tc rowSpan="15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/>
                        <a:t>페이지별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2000" b="1" dirty="0" smtClean="0"/>
                        <a:t>권한</a:t>
                      </a:r>
                      <a:endParaRPr lang="ko-KR" altLang="en-US" sz="2000" b="1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About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비회원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About </a:t>
                      </a:r>
                      <a:r>
                        <a:rPr lang="ko-KR" altLang="en-US" sz="1400" b="0" dirty="0" smtClean="0"/>
                        <a:t>등록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8151335"/>
                  </a:ext>
                </a:extLst>
              </a:tr>
              <a:tr h="2950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About </a:t>
                      </a:r>
                      <a:r>
                        <a:rPr lang="ko-KR" altLang="en-US" sz="1400" b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896074"/>
                  </a:ext>
                </a:extLst>
              </a:tr>
              <a:tr h="4593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관리자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About </a:t>
                      </a:r>
                      <a:r>
                        <a:rPr lang="ko-KR" altLang="en-US" sz="1400" b="0" dirty="0" smtClean="0"/>
                        <a:t>등록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076309"/>
                  </a:ext>
                </a:extLst>
              </a:tr>
              <a:tr h="2950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Rooms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비회원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Rooms </a:t>
                      </a:r>
                      <a:r>
                        <a:rPr lang="ko-KR" altLang="en-US" sz="1400" b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144545"/>
                  </a:ext>
                </a:extLst>
              </a:tr>
              <a:tr h="2950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Rooms </a:t>
                      </a:r>
                      <a:r>
                        <a:rPr lang="ko-KR" altLang="en-US" sz="1400" b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805147"/>
                  </a:ext>
                </a:extLst>
              </a:tr>
              <a:tr h="4593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관리자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Rooms </a:t>
                      </a:r>
                      <a:r>
                        <a:rPr lang="ko-KR" altLang="en-US" sz="1400" b="0" dirty="0" smtClean="0"/>
                        <a:t>등록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100480"/>
                  </a:ext>
                </a:extLst>
              </a:tr>
              <a:tr h="2950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Reservation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비회원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Reservation </a:t>
                      </a:r>
                      <a:r>
                        <a:rPr lang="ko-KR" altLang="en-US" sz="1400" b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7914"/>
                  </a:ext>
                </a:extLst>
              </a:tr>
              <a:tr h="4593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Reservation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ko-KR" altLang="en-US" sz="1400" b="0" baseline="0" dirty="0" smtClean="0"/>
                        <a:t>등록</a:t>
                      </a:r>
                      <a:r>
                        <a:rPr lang="en-US" altLang="ko-KR" sz="1400" b="0" baseline="0" dirty="0" smtClean="0"/>
                        <a:t>/</a:t>
                      </a:r>
                      <a:r>
                        <a:rPr lang="ko-KR" altLang="en-US" sz="1400" b="0" baseline="0" dirty="0" smtClean="0"/>
                        <a:t>조회</a:t>
                      </a:r>
                      <a:r>
                        <a:rPr lang="en-US" altLang="ko-KR" sz="1400" b="0" baseline="0" dirty="0" smtClean="0"/>
                        <a:t>/</a:t>
                      </a:r>
                      <a:r>
                        <a:rPr lang="ko-KR" altLang="en-US" sz="1400" b="0" baseline="0" dirty="0" smtClean="0"/>
                        <a:t>수정</a:t>
                      </a:r>
                      <a:r>
                        <a:rPr lang="en-US" altLang="ko-KR" sz="1400" b="0" baseline="0" dirty="0" smtClean="0"/>
                        <a:t>/</a:t>
                      </a:r>
                      <a:r>
                        <a:rPr lang="ko-KR" altLang="en-US" sz="1400" b="0" baseline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371404"/>
                  </a:ext>
                </a:extLst>
              </a:tr>
              <a:tr h="4593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관리자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Reservation </a:t>
                      </a:r>
                      <a:r>
                        <a:rPr lang="ko-KR" altLang="en-US" sz="1400" b="0" dirty="0" smtClean="0"/>
                        <a:t>등록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352780"/>
                  </a:ext>
                </a:extLst>
              </a:tr>
              <a:tr h="2950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Community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비회원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Community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ko-KR" altLang="en-US" sz="1400" b="0" baseline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433573"/>
                  </a:ext>
                </a:extLst>
              </a:tr>
              <a:tr h="2884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Community </a:t>
                      </a:r>
                      <a:r>
                        <a:rPr lang="ko-KR" altLang="en-US" sz="1400" b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6107846"/>
                  </a:ext>
                </a:extLst>
              </a:tr>
              <a:tr h="30279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관리자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Community </a:t>
                      </a:r>
                      <a:r>
                        <a:rPr lang="ko-KR" altLang="en-US" sz="1400" b="0" dirty="0" smtClean="0"/>
                        <a:t>등록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090483"/>
                  </a:ext>
                </a:extLst>
              </a:tr>
              <a:tr h="2884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My</a:t>
                      </a:r>
                      <a:r>
                        <a:rPr lang="en-US" altLang="ko-KR" sz="2000" b="1" baseline="0" dirty="0" smtClean="0"/>
                        <a:t> Page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비회원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2639267"/>
                  </a:ext>
                </a:extLst>
              </a:tr>
              <a:tr h="2884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/>
                        <a:t>마이페이지</a:t>
                      </a:r>
                      <a:r>
                        <a:rPr lang="ko-KR" altLang="en-US" sz="1400" b="0" dirty="0" smtClean="0"/>
                        <a:t> 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137091"/>
                  </a:ext>
                </a:extLst>
              </a:tr>
              <a:tr h="2895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관리자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/>
                        <a:t>마이페이지</a:t>
                      </a:r>
                      <a:r>
                        <a:rPr lang="ko-KR" altLang="en-US" sz="1400" b="0" dirty="0" smtClean="0"/>
                        <a:t> 등록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043583"/>
                  </a:ext>
                </a:extLst>
              </a:tr>
            </a:tbl>
          </a:graphicData>
        </a:graphic>
      </p:graphicFrame>
      <p:cxnSp>
        <p:nvCxnSpPr>
          <p:cNvPr id="5" name="직선 연결선 6"/>
          <p:cNvCxnSpPr/>
          <p:nvPr/>
        </p:nvCxnSpPr>
        <p:spPr>
          <a:xfrm>
            <a:off x="2356196" y="758375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53431" y="107395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smtClean="0"/>
              <a:t>권한</a:t>
            </a:r>
            <a:endParaRPr lang="ko-KR" altLang="en-US" sz="3000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tx1"/>
                </a:solidFill>
              </a:rPr>
              <a:t>권한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59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394109"/>
              </p:ext>
            </p:extLst>
          </p:nvPr>
        </p:nvGraphicFramePr>
        <p:xfrm>
          <a:off x="8770850" y="741141"/>
          <a:ext cx="3314700" cy="2142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73897549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674025358"/>
                    </a:ext>
                  </a:extLst>
                </a:gridCol>
              </a:tblGrid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페이지 명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About</a:t>
                      </a:r>
                      <a:r>
                        <a:rPr lang="en-US" altLang="ko-KR" sz="14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ysClr val="windowText" lastClr="000000"/>
                          </a:solidFill>
                        </a:rPr>
                        <a:t>화면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709450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페이지 번호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CS-M-1001</a:t>
                      </a:r>
                      <a:endParaRPr lang="ko-KR" altLang="en-US" sz="14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437289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정재원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577217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작성일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2023.04.20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661408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페이지 실행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About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217448"/>
                  </a:ext>
                </a:extLst>
              </a:tr>
            </a:tbl>
          </a:graphicData>
        </a:graphic>
      </p:graphicFrame>
      <p:grpSp>
        <p:nvGrpSpPr>
          <p:cNvPr id="43" name="그룹 42"/>
          <p:cNvGrpSpPr/>
          <p:nvPr/>
        </p:nvGrpSpPr>
        <p:grpSpPr>
          <a:xfrm>
            <a:off x="2094806" y="741141"/>
            <a:ext cx="6530458" cy="5884862"/>
            <a:chOff x="2061556" y="300566"/>
            <a:chExt cx="6530458" cy="588486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1556" y="300566"/>
              <a:ext cx="6530458" cy="5884862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7658713" y="386542"/>
              <a:ext cx="521923" cy="536171"/>
              <a:chOff x="7556269" y="353291"/>
              <a:chExt cx="565266" cy="536171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7556269" y="440575"/>
                <a:ext cx="565266" cy="44888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순서도: 연결자 4"/>
              <p:cNvSpPr/>
              <p:nvPr/>
            </p:nvSpPr>
            <p:spPr>
              <a:xfrm>
                <a:off x="7938655" y="353291"/>
                <a:ext cx="182880" cy="174568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4089683" y="361604"/>
              <a:ext cx="521923" cy="536171"/>
              <a:chOff x="7556269" y="353291"/>
              <a:chExt cx="565266" cy="536171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7556269" y="440575"/>
                <a:ext cx="565266" cy="44888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순서도: 연결자 8"/>
              <p:cNvSpPr/>
              <p:nvPr/>
            </p:nvSpPr>
            <p:spPr>
              <a:xfrm>
                <a:off x="7938655" y="353291"/>
                <a:ext cx="182880" cy="174568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5225634" y="361604"/>
              <a:ext cx="521923" cy="536171"/>
              <a:chOff x="7556269" y="353291"/>
              <a:chExt cx="565266" cy="536171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7556269" y="440575"/>
                <a:ext cx="565266" cy="44888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순서도: 연결자 23"/>
              <p:cNvSpPr/>
              <p:nvPr/>
            </p:nvSpPr>
            <p:spPr>
              <a:xfrm>
                <a:off x="7938655" y="353291"/>
                <a:ext cx="182880" cy="174568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657660" y="361604"/>
              <a:ext cx="521923" cy="536171"/>
              <a:chOff x="7556269" y="353291"/>
              <a:chExt cx="565266" cy="536171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7556269" y="440575"/>
                <a:ext cx="565266" cy="44888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순서도: 연결자 26"/>
              <p:cNvSpPr/>
              <p:nvPr/>
            </p:nvSpPr>
            <p:spPr>
              <a:xfrm>
                <a:off x="7938655" y="353291"/>
                <a:ext cx="182880" cy="174568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5920250" y="361604"/>
              <a:ext cx="521923" cy="536171"/>
              <a:chOff x="7556269" y="353291"/>
              <a:chExt cx="565266" cy="536171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7556269" y="440575"/>
                <a:ext cx="565266" cy="44888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순서도: 연결자 29"/>
              <p:cNvSpPr/>
              <p:nvPr/>
            </p:nvSpPr>
            <p:spPr>
              <a:xfrm>
                <a:off x="7938655" y="353291"/>
                <a:ext cx="182880" cy="174568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4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4634637" y="1475510"/>
              <a:ext cx="521923" cy="536171"/>
              <a:chOff x="7556269" y="353291"/>
              <a:chExt cx="565266" cy="536171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7556269" y="440575"/>
                <a:ext cx="565266" cy="44888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순서도: 연결자 36"/>
              <p:cNvSpPr/>
              <p:nvPr/>
            </p:nvSpPr>
            <p:spPr>
              <a:xfrm>
                <a:off x="7938655" y="353291"/>
                <a:ext cx="182880" cy="174568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6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5179583" y="1458884"/>
              <a:ext cx="521923" cy="536171"/>
              <a:chOff x="7556269" y="353291"/>
              <a:chExt cx="565266" cy="536171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7556269" y="440575"/>
                <a:ext cx="565266" cy="44888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순서도: 연결자 39"/>
              <p:cNvSpPr/>
              <p:nvPr/>
            </p:nvSpPr>
            <p:spPr>
              <a:xfrm>
                <a:off x="7938655" y="353291"/>
                <a:ext cx="182880" cy="174568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7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980424"/>
              </p:ext>
            </p:extLst>
          </p:nvPr>
        </p:nvGraphicFramePr>
        <p:xfrm>
          <a:off x="8770851" y="2941890"/>
          <a:ext cx="3314700" cy="3192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624095352"/>
                    </a:ext>
                  </a:extLst>
                </a:gridCol>
              </a:tblGrid>
              <a:tr h="4247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페이지 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088050"/>
                  </a:ext>
                </a:extLst>
              </a:tr>
              <a:tr h="2767389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About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Rooms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Reservation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Community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Log in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Info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Facilities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414378"/>
                  </a:ext>
                </a:extLst>
              </a:tr>
            </a:tbl>
          </a:graphicData>
        </a:graphic>
      </p:graphicFrame>
      <p:cxnSp>
        <p:nvCxnSpPr>
          <p:cNvPr id="32" name="직선 연결선 6"/>
          <p:cNvCxnSpPr/>
          <p:nvPr/>
        </p:nvCxnSpPr>
        <p:spPr>
          <a:xfrm>
            <a:off x="2191799" y="543330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97347" y="6288"/>
            <a:ext cx="73123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400" dirty="0" smtClean="0"/>
              <a:t>UI</a:t>
            </a:r>
            <a:r>
              <a:rPr lang="ko-KR" altLang="en-US" sz="2400" dirty="0" err="1" smtClean="0"/>
              <a:t>상세구조</a:t>
            </a:r>
            <a:endParaRPr lang="ko-KR" altLang="en-US" sz="2400" dirty="0"/>
          </a:p>
        </p:txBody>
      </p:sp>
      <p:sp>
        <p:nvSpPr>
          <p:cNvPr id="34" name="직사각형 33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tx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상세구조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988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331560"/>
              </p:ext>
            </p:extLst>
          </p:nvPr>
        </p:nvGraphicFramePr>
        <p:xfrm>
          <a:off x="8735480" y="566573"/>
          <a:ext cx="3314700" cy="2142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73897549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674025358"/>
                    </a:ext>
                  </a:extLst>
                </a:gridCol>
              </a:tblGrid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페이지 명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ysClr val="windowText" lastClr="000000"/>
                          </a:solidFill>
                        </a:rPr>
                        <a:t>Log in </a:t>
                      </a:r>
                      <a:r>
                        <a:rPr lang="ko-KR" altLang="en-US" sz="1400" b="0" baseline="0" dirty="0" smtClean="0">
                          <a:solidFill>
                            <a:sysClr val="windowText" lastClr="000000"/>
                          </a:solidFill>
                        </a:rPr>
                        <a:t>화면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709450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페이지 번호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CS-M-1001</a:t>
                      </a:r>
                      <a:endParaRPr lang="ko-KR" altLang="en-US" sz="14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437289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정재원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577217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작성일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2023.04.20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661408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페이지 실행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Log</a:t>
                      </a:r>
                      <a:r>
                        <a:rPr lang="en-US" altLang="ko-KR" sz="1400" b="0" baseline="0" dirty="0" smtClean="0">
                          <a:solidFill>
                            <a:sysClr val="windowText" lastClr="000000"/>
                          </a:solidFill>
                        </a:rPr>
                        <a:t> in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21744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850722"/>
              </p:ext>
            </p:extLst>
          </p:nvPr>
        </p:nvGraphicFramePr>
        <p:xfrm>
          <a:off x="8735481" y="2767322"/>
          <a:ext cx="3314700" cy="3192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624095352"/>
                    </a:ext>
                  </a:extLst>
                </a:gridCol>
              </a:tblGrid>
              <a:tr h="4247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페이지 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088050"/>
                  </a:ext>
                </a:extLst>
              </a:tr>
              <a:tr h="2767389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/PW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입력 후 버튼 </a:t>
                      </a:r>
                      <a:r>
                        <a:rPr lang="ko-KR" altLang="en-US" sz="1600" b="0" baseline="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 메인 페이지로 이동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회원 가입 페이지로 이동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414378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091" y="566573"/>
            <a:ext cx="6438933" cy="6148288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5012395" y="4235335"/>
            <a:ext cx="521923" cy="536171"/>
            <a:chOff x="7556269" y="353291"/>
            <a:chExt cx="565266" cy="536171"/>
          </a:xfrm>
        </p:grpSpPr>
        <p:sp>
          <p:nvSpPr>
            <p:cNvPr id="10" name="타원 9"/>
            <p:cNvSpPr/>
            <p:nvPr/>
          </p:nvSpPr>
          <p:spPr>
            <a:xfrm>
              <a:off x="7556269" y="440575"/>
              <a:ext cx="565266" cy="448887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연결자 10"/>
            <p:cNvSpPr/>
            <p:nvPr/>
          </p:nvSpPr>
          <p:spPr>
            <a:xfrm>
              <a:off x="7938655" y="353291"/>
              <a:ext cx="182880" cy="174568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012394" y="4590704"/>
            <a:ext cx="521923" cy="536171"/>
            <a:chOff x="7556269" y="353291"/>
            <a:chExt cx="565266" cy="536171"/>
          </a:xfrm>
        </p:grpSpPr>
        <p:sp>
          <p:nvSpPr>
            <p:cNvPr id="13" name="타원 12"/>
            <p:cNvSpPr/>
            <p:nvPr/>
          </p:nvSpPr>
          <p:spPr>
            <a:xfrm>
              <a:off x="7556269" y="440575"/>
              <a:ext cx="565266" cy="448887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연결자 13"/>
            <p:cNvSpPr/>
            <p:nvPr/>
          </p:nvSpPr>
          <p:spPr>
            <a:xfrm>
              <a:off x="7938655" y="353291"/>
              <a:ext cx="182880" cy="174568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직선 연결선 6"/>
          <p:cNvCxnSpPr/>
          <p:nvPr/>
        </p:nvCxnSpPr>
        <p:spPr>
          <a:xfrm>
            <a:off x="2118091" y="415210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95489" y="15100"/>
            <a:ext cx="73123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UI</a:t>
            </a:r>
            <a:r>
              <a:rPr lang="ko-KR" altLang="en-US" sz="2000" dirty="0" err="1" smtClean="0"/>
              <a:t>상세구조</a:t>
            </a:r>
            <a:endParaRPr lang="ko-KR" altLang="en-US" sz="2000" dirty="0"/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tx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상세구조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953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062" y="2044325"/>
            <a:ext cx="4364181" cy="3931032"/>
          </a:xfrm>
          <a:prstGeom prst="rect">
            <a:avLst/>
          </a:prstGeom>
        </p:spPr>
      </p:pic>
      <p:cxnSp>
        <p:nvCxnSpPr>
          <p:cNvPr id="5" name="직선 연결선 6"/>
          <p:cNvCxnSpPr/>
          <p:nvPr/>
        </p:nvCxnSpPr>
        <p:spPr>
          <a:xfrm>
            <a:off x="2294313" y="1255222"/>
            <a:ext cx="9386036" cy="1023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94994" y="331892"/>
            <a:ext cx="73123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4000" dirty="0" err="1" smtClean="0"/>
              <a:t>프로토</a:t>
            </a:r>
            <a:r>
              <a:rPr lang="ko-KR" altLang="en-US" sz="4000" dirty="0" smtClean="0"/>
              <a:t> 타입</a:t>
            </a:r>
            <a:endParaRPr lang="ko-KR" altLang="en-US" sz="4000" dirty="0"/>
          </a:p>
        </p:txBody>
      </p:sp>
      <p:sp>
        <p:nvSpPr>
          <p:cNvPr id="8" name="직사각형 7"/>
          <p:cNvSpPr/>
          <p:nvPr/>
        </p:nvSpPr>
        <p:spPr>
          <a:xfrm>
            <a:off x="0" y="-6053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tx1"/>
                </a:solidFill>
              </a:rPr>
              <a:t> 타입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28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958008"/>
              </p:ext>
            </p:extLst>
          </p:nvPr>
        </p:nvGraphicFramePr>
        <p:xfrm>
          <a:off x="2557350" y="994234"/>
          <a:ext cx="8822092" cy="5507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015">
                  <a:extLst>
                    <a:ext uri="{9D8B030D-6E8A-4147-A177-3AD203B41FA5}">
                      <a16:colId xmlns:a16="http://schemas.microsoft.com/office/drawing/2014/main" val="1921319749"/>
                    </a:ext>
                  </a:extLst>
                </a:gridCol>
                <a:gridCol w="2998031">
                  <a:extLst>
                    <a:ext uri="{9D8B030D-6E8A-4147-A177-3AD203B41FA5}">
                      <a16:colId xmlns:a16="http://schemas.microsoft.com/office/drawing/2014/main" val="980571026"/>
                    </a:ext>
                  </a:extLst>
                </a:gridCol>
                <a:gridCol w="2881694">
                  <a:extLst>
                    <a:ext uri="{9D8B030D-6E8A-4147-A177-3AD203B41FA5}">
                      <a16:colId xmlns:a16="http://schemas.microsoft.com/office/drawing/2014/main" val="2451198132"/>
                    </a:ext>
                  </a:extLst>
                </a:gridCol>
                <a:gridCol w="1529352">
                  <a:extLst>
                    <a:ext uri="{9D8B030D-6E8A-4147-A177-3AD203B41FA5}">
                      <a16:colId xmlns:a16="http://schemas.microsoft.com/office/drawing/2014/main" val="3068435199"/>
                    </a:ext>
                  </a:extLst>
                </a:gridCol>
              </a:tblGrid>
              <a:tr h="474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6434501"/>
                  </a:ext>
                </a:extLst>
              </a:tr>
              <a:tr h="20502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양우성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구동 환경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레이아웃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/>
                        <a:t>navigation</a:t>
                      </a:r>
                      <a:r>
                        <a:rPr lang="ko-KR" altLang="en-US" dirty="0" smtClean="0"/>
                        <a:t>위 상세 구조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/>
                        <a:t>content</a:t>
                      </a:r>
                      <a:r>
                        <a:rPr lang="ko-KR" altLang="en-US" dirty="0" smtClean="0"/>
                        <a:t>의 상세 구조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 smtClean="0"/>
                        <a:t>푸터</a:t>
                      </a:r>
                      <a:r>
                        <a:rPr lang="ko-KR" altLang="en-US" dirty="0" smtClean="0"/>
                        <a:t> 구조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그리드 형태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버튼 스타일</a:t>
                      </a:r>
                      <a:endParaRPr lang="en-US" altLang="ko-KR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개정 이력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04-25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327950"/>
                  </a:ext>
                </a:extLst>
              </a:tr>
              <a:tr h="10661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정재원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 smtClean="0"/>
                        <a:t>프로토</a:t>
                      </a:r>
                      <a:r>
                        <a:rPr lang="ko-KR" altLang="en-US" dirty="0" smtClean="0"/>
                        <a:t> 타입</a:t>
                      </a:r>
                      <a:endParaRPr lang="en-US" altLang="ko-KR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메뉴 구조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스크린리스트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프로세스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04-25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476229"/>
                  </a:ext>
                </a:extLst>
              </a:tr>
              <a:tr h="155822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최정기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 smtClean="0"/>
                        <a:t>유스케이스</a:t>
                      </a:r>
                      <a:endParaRPr lang="ko-KR" altLang="en-US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 smtClean="0"/>
                        <a:t>유스케이스</a:t>
                      </a:r>
                      <a:r>
                        <a:rPr lang="ko-KR" altLang="en-US" dirty="0" smtClean="0"/>
                        <a:t> 명세서</a:t>
                      </a:r>
                      <a:endParaRPr lang="en-US" altLang="ko-KR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/>
                        <a:t>flow chart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정책</a:t>
                      </a:r>
                      <a:endParaRPr lang="en-US" altLang="ko-KR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권한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04-25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7251505"/>
                  </a:ext>
                </a:extLst>
              </a:tr>
            </a:tbl>
          </a:graphicData>
        </a:graphic>
      </p:graphicFrame>
      <p:cxnSp>
        <p:nvCxnSpPr>
          <p:cNvPr id="6" name="직선 연결선 6"/>
          <p:cNvCxnSpPr/>
          <p:nvPr/>
        </p:nvCxnSpPr>
        <p:spPr>
          <a:xfrm>
            <a:off x="2356196" y="758375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53431" y="107395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err="1" smtClean="0"/>
              <a:t>개정이력</a:t>
            </a:r>
            <a:endParaRPr lang="ko-KR" altLang="en-US" sz="3000" dirty="0"/>
          </a:p>
        </p:txBody>
      </p:sp>
      <p:sp>
        <p:nvSpPr>
          <p:cNvPr id="9" name="직사각형 8"/>
          <p:cNvSpPr/>
          <p:nvPr/>
        </p:nvSpPr>
        <p:spPr>
          <a:xfrm>
            <a:off x="0" y="-6053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개정이력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89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6"/>
          <p:cNvCxnSpPr/>
          <p:nvPr/>
        </p:nvCxnSpPr>
        <p:spPr>
          <a:xfrm>
            <a:off x="2356196" y="758375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53431" y="107395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err="1" smtClean="0"/>
              <a:t>유스케이스</a:t>
            </a:r>
            <a:endParaRPr lang="ko-KR" altLang="en-US" sz="3000" dirty="0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유스케이스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432" y="1088967"/>
            <a:ext cx="9127164" cy="549471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205556" y="6334298"/>
            <a:ext cx="457200" cy="448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3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6"/>
          <p:cNvCxnSpPr/>
          <p:nvPr/>
        </p:nvCxnSpPr>
        <p:spPr>
          <a:xfrm>
            <a:off x="2353865" y="464491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53431" y="107395"/>
            <a:ext cx="7312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 err="1" smtClean="0"/>
              <a:t>유스케이스</a:t>
            </a:r>
            <a:r>
              <a:rPr lang="ko-KR" altLang="en-US" dirty="0" smtClean="0"/>
              <a:t> 명세서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tx1"/>
                </a:solidFill>
              </a:rPr>
              <a:t> 명세서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804" y="821588"/>
            <a:ext cx="4915586" cy="559195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53865" y="821588"/>
            <a:ext cx="4163313" cy="544620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780" y="821588"/>
            <a:ext cx="5034732" cy="400365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726844" y="821588"/>
            <a:ext cx="4131426" cy="3891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67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03581" y="1634835"/>
            <a:ext cx="9839037" cy="4045529"/>
            <a:chOff x="635000" y="584200"/>
            <a:chExt cx="10566400" cy="4457700"/>
          </a:xfrm>
        </p:grpSpPr>
        <p:sp>
          <p:nvSpPr>
            <p:cNvPr id="4" name="순서도: 대체 처리 3"/>
            <p:cNvSpPr/>
            <p:nvPr/>
          </p:nvSpPr>
          <p:spPr>
            <a:xfrm>
              <a:off x="4064000" y="584200"/>
              <a:ext cx="3251200" cy="6985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Main Page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대체 처리 4"/>
            <p:cNvSpPr/>
            <p:nvPr/>
          </p:nvSpPr>
          <p:spPr>
            <a:xfrm>
              <a:off x="7988300" y="730250"/>
              <a:ext cx="1295400" cy="4064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Log in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대체 처리 5"/>
            <p:cNvSpPr/>
            <p:nvPr/>
          </p:nvSpPr>
          <p:spPr>
            <a:xfrm>
              <a:off x="9702800" y="730250"/>
              <a:ext cx="1028700" cy="4064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Sign in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순서도: 대체 처리 6"/>
            <p:cNvSpPr/>
            <p:nvPr/>
          </p:nvSpPr>
          <p:spPr>
            <a:xfrm>
              <a:off x="635000" y="2108200"/>
              <a:ext cx="2298700" cy="6223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About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대체 처리 7"/>
            <p:cNvSpPr/>
            <p:nvPr/>
          </p:nvSpPr>
          <p:spPr>
            <a:xfrm>
              <a:off x="3390900" y="2108200"/>
              <a:ext cx="2298700" cy="6223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Rooms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순서도: 대체 처리 8"/>
            <p:cNvSpPr/>
            <p:nvPr/>
          </p:nvSpPr>
          <p:spPr>
            <a:xfrm>
              <a:off x="6146800" y="2108200"/>
              <a:ext cx="2298700" cy="6223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Reservation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순서도: 대체 처리 9"/>
            <p:cNvSpPr/>
            <p:nvPr/>
          </p:nvSpPr>
          <p:spPr>
            <a:xfrm>
              <a:off x="8902700" y="2108200"/>
              <a:ext cx="2298700" cy="6223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Community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736600" y="4305300"/>
              <a:ext cx="2095500" cy="736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Information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736600" y="3251200"/>
              <a:ext cx="2095500" cy="736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Intro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492500" y="3251200"/>
              <a:ext cx="2095500" cy="736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Private Camping 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3492500" y="4305300"/>
              <a:ext cx="2095500" cy="736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Private Camping 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6248400" y="3251200"/>
              <a:ext cx="2095500" cy="736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Payment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9004300" y="3251200"/>
              <a:ext cx="2095500" cy="736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Notice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9004300" y="4305300"/>
              <a:ext cx="2095500" cy="736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FQA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연결선 20"/>
            <p:cNvCxnSpPr>
              <a:stCxn id="4" idx="2"/>
            </p:cNvCxnSpPr>
            <p:nvPr/>
          </p:nvCxnSpPr>
          <p:spPr>
            <a:xfrm>
              <a:off x="5689600" y="1282700"/>
              <a:ext cx="0" cy="355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7" idx="0"/>
            </p:cNvCxnSpPr>
            <p:nvPr/>
          </p:nvCxnSpPr>
          <p:spPr>
            <a:xfrm flipV="1">
              <a:off x="1784350" y="1638300"/>
              <a:ext cx="0" cy="469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784350" y="1638300"/>
              <a:ext cx="8267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0" idx="0"/>
            </p:cNvCxnSpPr>
            <p:nvPr/>
          </p:nvCxnSpPr>
          <p:spPr>
            <a:xfrm flipV="1">
              <a:off x="10052050" y="1638300"/>
              <a:ext cx="0" cy="469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8" idx="0"/>
            </p:cNvCxnSpPr>
            <p:nvPr/>
          </p:nvCxnSpPr>
          <p:spPr>
            <a:xfrm flipV="1">
              <a:off x="4540250" y="1638300"/>
              <a:ext cx="0" cy="469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9" idx="0"/>
            </p:cNvCxnSpPr>
            <p:nvPr/>
          </p:nvCxnSpPr>
          <p:spPr>
            <a:xfrm flipV="1">
              <a:off x="7296150" y="1638300"/>
              <a:ext cx="0" cy="469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7" idx="2"/>
              <a:endCxn id="14" idx="0"/>
            </p:cNvCxnSpPr>
            <p:nvPr/>
          </p:nvCxnSpPr>
          <p:spPr>
            <a:xfrm>
              <a:off x="1784350" y="2730500"/>
              <a:ext cx="0" cy="520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endCxn id="13" idx="0"/>
            </p:cNvCxnSpPr>
            <p:nvPr/>
          </p:nvCxnSpPr>
          <p:spPr>
            <a:xfrm>
              <a:off x="1784350" y="3987800"/>
              <a:ext cx="0" cy="317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4540250" y="2730500"/>
              <a:ext cx="0" cy="520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4540250" y="3987800"/>
              <a:ext cx="0" cy="317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315200" y="2730500"/>
              <a:ext cx="0" cy="520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10052050" y="2730500"/>
              <a:ext cx="0" cy="520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10052050" y="3987800"/>
              <a:ext cx="0" cy="317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4" idx="3"/>
              <a:endCxn id="5" idx="1"/>
            </p:cNvCxnSpPr>
            <p:nvPr/>
          </p:nvCxnSpPr>
          <p:spPr>
            <a:xfrm>
              <a:off x="7315200" y="933450"/>
              <a:ext cx="673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5" idx="3"/>
              <a:endCxn id="6" idx="1"/>
            </p:cNvCxnSpPr>
            <p:nvPr/>
          </p:nvCxnSpPr>
          <p:spPr>
            <a:xfrm>
              <a:off x="9283700" y="933450"/>
              <a:ext cx="419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6"/>
          <p:cNvCxnSpPr/>
          <p:nvPr/>
        </p:nvCxnSpPr>
        <p:spPr>
          <a:xfrm>
            <a:off x="2356196" y="758375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453431" y="107395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smtClean="0"/>
              <a:t>메뉴 구조</a:t>
            </a:r>
            <a:endParaRPr lang="ko-KR" altLang="en-US" sz="3000" dirty="0"/>
          </a:p>
        </p:txBody>
      </p:sp>
      <p:sp>
        <p:nvSpPr>
          <p:cNvPr id="47" name="직사각형 46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tx1"/>
                </a:solidFill>
              </a:rPr>
              <a:t>메뉴 구조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06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366210"/>
              </p:ext>
            </p:extLst>
          </p:nvPr>
        </p:nvGraphicFramePr>
        <p:xfrm>
          <a:off x="2103120" y="869022"/>
          <a:ext cx="9765860" cy="57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949">
                  <a:extLst>
                    <a:ext uri="{9D8B030D-6E8A-4147-A177-3AD203B41FA5}">
                      <a16:colId xmlns:a16="http://schemas.microsoft.com/office/drawing/2014/main" val="2415137556"/>
                    </a:ext>
                  </a:extLst>
                </a:gridCol>
                <a:gridCol w="946124">
                  <a:extLst>
                    <a:ext uri="{9D8B030D-6E8A-4147-A177-3AD203B41FA5}">
                      <a16:colId xmlns:a16="http://schemas.microsoft.com/office/drawing/2014/main" val="3769371807"/>
                    </a:ext>
                  </a:extLst>
                </a:gridCol>
                <a:gridCol w="1593249">
                  <a:extLst>
                    <a:ext uri="{9D8B030D-6E8A-4147-A177-3AD203B41FA5}">
                      <a16:colId xmlns:a16="http://schemas.microsoft.com/office/drawing/2014/main" val="769656872"/>
                    </a:ext>
                  </a:extLst>
                </a:gridCol>
                <a:gridCol w="2121533">
                  <a:extLst>
                    <a:ext uri="{9D8B030D-6E8A-4147-A177-3AD203B41FA5}">
                      <a16:colId xmlns:a16="http://schemas.microsoft.com/office/drawing/2014/main" val="585913688"/>
                    </a:ext>
                  </a:extLst>
                </a:gridCol>
                <a:gridCol w="3651005">
                  <a:extLst>
                    <a:ext uri="{9D8B030D-6E8A-4147-A177-3AD203B41FA5}">
                      <a16:colId xmlns:a16="http://schemas.microsoft.com/office/drawing/2014/main" val="4250490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대메뉴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중메뉴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페이지번호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페이지명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387794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CS-M-0001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로고 클릭 시 </a:t>
                      </a:r>
                      <a:r>
                        <a:rPr lang="ko-KR" altLang="en-US" sz="1400" dirty="0" err="1" smtClean="0"/>
                        <a:t>새로고침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849610"/>
                  </a:ext>
                </a:extLst>
              </a:tr>
              <a:tr h="4967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About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CS-M-1001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Intro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캠핑장</a:t>
                      </a:r>
                      <a:r>
                        <a:rPr lang="ko-KR" altLang="en-US" sz="1400" dirty="0" smtClean="0"/>
                        <a:t> 소개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302152"/>
                  </a:ext>
                </a:extLst>
              </a:tr>
              <a:tr h="496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CS-M-1002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Information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캠핑장</a:t>
                      </a:r>
                      <a:r>
                        <a:rPr lang="ko-KR" altLang="en-US" sz="1400" dirty="0" smtClean="0"/>
                        <a:t> 이용 및 예약 유의사항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112548"/>
                  </a:ext>
                </a:extLst>
              </a:tr>
              <a:tr h="4967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Rooms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CS-M-2001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Private Glamping</a:t>
                      </a:r>
                      <a:r>
                        <a:rPr lang="en-US" altLang="ko-KR" sz="1400" baseline="0" dirty="0" smtClean="0"/>
                        <a:t> 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객실 사진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객실 안내 및 소개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2209375"/>
                  </a:ext>
                </a:extLst>
              </a:tr>
              <a:tr h="496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CS-M-2002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Private Glamping</a:t>
                      </a:r>
                      <a:r>
                        <a:rPr lang="en-US" altLang="ko-KR" sz="1400" baseline="0" dirty="0" smtClean="0"/>
                        <a:t> B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객실 사진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객실 안내 및 소개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1734996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Reservation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CS-M-3001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Reservation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회원이 원하는 날짜에 숙소 예약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5637123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Payment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CS-M-4001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Payment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회원이 예약한 숙소에 대한 결제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594700"/>
                  </a:ext>
                </a:extLst>
              </a:tr>
              <a:tr h="4967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Community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CS-M-5001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Notice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캠핑장</a:t>
                      </a:r>
                      <a:r>
                        <a:rPr lang="ko-KR" altLang="en-US" sz="1400" dirty="0" smtClean="0"/>
                        <a:t> 소식 및 이벤트 안내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761428"/>
                  </a:ext>
                </a:extLst>
              </a:tr>
              <a:tr h="496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CS-M-5002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FQA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회원들이 자주하는 질문에 대한 대답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5532551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Log</a:t>
                      </a:r>
                      <a:r>
                        <a:rPr lang="en-US" altLang="ko-KR" sz="1400" baseline="0" dirty="0" smtClean="0"/>
                        <a:t> 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CS-M-6001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Log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dirty="0" smtClean="0"/>
                        <a:t>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IP/PW </a:t>
                      </a:r>
                      <a:r>
                        <a:rPr lang="ko-KR" altLang="en-US" sz="1400" dirty="0" smtClean="0"/>
                        <a:t>입력해서 로그인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784705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Sign</a:t>
                      </a:r>
                      <a:r>
                        <a:rPr lang="en-US" altLang="ko-KR" sz="1400" baseline="0" dirty="0" smtClean="0"/>
                        <a:t> 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CS-M-6002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Sign 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회원가입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0823517"/>
                  </a:ext>
                </a:extLst>
              </a:tr>
            </a:tbl>
          </a:graphicData>
        </a:graphic>
      </p:graphicFrame>
      <p:cxnSp>
        <p:nvCxnSpPr>
          <p:cNvPr id="8" name="직선 연결선 6"/>
          <p:cNvCxnSpPr/>
          <p:nvPr/>
        </p:nvCxnSpPr>
        <p:spPr>
          <a:xfrm>
            <a:off x="2356196" y="758375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53431" y="107395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smtClean="0"/>
              <a:t>스크린리스트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tx1"/>
                </a:solidFill>
              </a:rPr>
              <a:t>스크린리스트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8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51763" y="529989"/>
            <a:ext cx="8155328" cy="6217175"/>
            <a:chOff x="4036672" y="225189"/>
            <a:chExt cx="8155328" cy="6217175"/>
          </a:xfrm>
        </p:grpSpPr>
        <p:grpSp>
          <p:nvGrpSpPr>
            <p:cNvPr id="49" name="그룹 48"/>
            <p:cNvGrpSpPr/>
            <p:nvPr/>
          </p:nvGrpSpPr>
          <p:grpSpPr>
            <a:xfrm>
              <a:off x="5972927" y="225189"/>
              <a:ext cx="5559039" cy="2787279"/>
              <a:chOff x="463550" y="12700"/>
              <a:chExt cx="7289800" cy="4800600"/>
            </a:xfrm>
          </p:grpSpPr>
          <p:sp>
            <p:nvSpPr>
              <p:cNvPr id="4" name="순서도: 카드 3"/>
              <p:cNvSpPr/>
              <p:nvPr/>
            </p:nvSpPr>
            <p:spPr>
              <a:xfrm>
                <a:off x="463550" y="12700"/>
                <a:ext cx="7289800" cy="4800600"/>
              </a:xfrm>
              <a:prstGeom prst="flowChartPunchedCar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" name="순서도: 대체 처리 4"/>
              <p:cNvSpPr/>
              <p:nvPr/>
            </p:nvSpPr>
            <p:spPr>
              <a:xfrm>
                <a:off x="3176683" y="228602"/>
                <a:ext cx="1879601" cy="774698"/>
              </a:xfrm>
              <a:prstGeom prst="flowChartAlternateProcess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시스템</a:t>
                </a:r>
                <a:endParaRPr lang="en-US" altLang="ko-KR" sz="1600" dirty="0" smtClean="0"/>
              </a:p>
              <a:p>
                <a:pPr algn="ctr"/>
                <a:r>
                  <a:rPr lang="ko-KR" altLang="en-US" sz="1600" dirty="0" smtClean="0"/>
                  <a:t>관리자</a:t>
                </a:r>
                <a:endParaRPr lang="ko-KR" altLang="en-US" sz="1600" dirty="0"/>
              </a:p>
            </p:txBody>
          </p:sp>
          <p:sp>
            <p:nvSpPr>
              <p:cNvPr id="6" name="순서도: 대체 처리 5"/>
              <p:cNvSpPr/>
              <p:nvPr/>
            </p:nvSpPr>
            <p:spPr>
              <a:xfrm>
                <a:off x="3473450" y="1193799"/>
                <a:ext cx="1371600" cy="368299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Sign up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순서도: 대체 처리 8"/>
              <p:cNvSpPr/>
              <p:nvPr/>
            </p:nvSpPr>
            <p:spPr>
              <a:xfrm>
                <a:off x="3473450" y="169545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Sign in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순서도: 대체 처리 12"/>
              <p:cNvSpPr/>
              <p:nvPr/>
            </p:nvSpPr>
            <p:spPr>
              <a:xfrm>
                <a:off x="3473450" y="219710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Notice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순서도: 대체 처리 13"/>
              <p:cNvSpPr/>
              <p:nvPr/>
            </p:nvSpPr>
            <p:spPr>
              <a:xfrm>
                <a:off x="3473450" y="269875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Rooms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순서도: 대체 처리 14"/>
              <p:cNvSpPr/>
              <p:nvPr/>
            </p:nvSpPr>
            <p:spPr>
              <a:xfrm>
                <a:off x="3473450" y="317500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My page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순서도: 대체 처리 15"/>
              <p:cNvSpPr/>
              <p:nvPr/>
            </p:nvSpPr>
            <p:spPr>
              <a:xfrm>
                <a:off x="3473450" y="367665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FQA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순서도: 대체 처리 16"/>
              <p:cNvSpPr/>
              <p:nvPr/>
            </p:nvSpPr>
            <p:spPr>
              <a:xfrm>
                <a:off x="942975" y="1720850"/>
                <a:ext cx="1638300" cy="368300"/>
              </a:xfrm>
              <a:prstGeom prst="flowChartAlternateProcess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비회원</a:t>
                </a:r>
                <a:endParaRPr lang="ko-KR" altLang="en-US" sz="1600" dirty="0"/>
              </a:p>
            </p:txBody>
          </p:sp>
          <p:sp>
            <p:nvSpPr>
              <p:cNvPr id="18" name="순서도: 대체 처리 17"/>
              <p:cNvSpPr/>
              <p:nvPr/>
            </p:nvSpPr>
            <p:spPr>
              <a:xfrm>
                <a:off x="942975" y="3175000"/>
                <a:ext cx="1638300" cy="368300"/>
              </a:xfrm>
              <a:prstGeom prst="flowChartAlternateProcess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회원</a:t>
                </a:r>
                <a:endParaRPr lang="ko-KR" altLang="en-US" sz="1600" dirty="0"/>
              </a:p>
            </p:txBody>
          </p:sp>
          <p:sp>
            <p:nvSpPr>
              <p:cNvPr id="19" name="순서도: 대체 처리 18"/>
              <p:cNvSpPr/>
              <p:nvPr/>
            </p:nvSpPr>
            <p:spPr>
              <a:xfrm>
                <a:off x="5632450" y="2698750"/>
                <a:ext cx="1638300" cy="368300"/>
              </a:xfrm>
              <a:prstGeom prst="flowChartAlternateProcess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관리자</a:t>
                </a:r>
                <a:endParaRPr lang="ko-KR" altLang="en-US" sz="1600" dirty="0"/>
              </a:p>
            </p:txBody>
          </p:sp>
          <p:cxnSp>
            <p:nvCxnSpPr>
              <p:cNvPr id="21" name="직선 화살표 연결선 20"/>
              <p:cNvCxnSpPr>
                <a:stCxn id="17" idx="2"/>
                <a:endCxn id="18" idx="0"/>
              </p:cNvCxnSpPr>
              <p:nvPr/>
            </p:nvCxnSpPr>
            <p:spPr>
              <a:xfrm>
                <a:off x="1762125" y="2089150"/>
                <a:ext cx="0" cy="10858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048000" y="1377950"/>
                <a:ext cx="1270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/>
              <p:cNvCxnSpPr>
                <a:endCxn id="6" idx="1"/>
              </p:cNvCxnSpPr>
              <p:nvPr/>
            </p:nvCxnSpPr>
            <p:spPr>
              <a:xfrm>
                <a:off x="3060701" y="137795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/>
              <p:cNvCxnSpPr/>
              <p:nvPr/>
            </p:nvCxnSpPr>
            <p:spPr>
              <a:xfrm>
                <a:off x="3060700" y="189865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>
                <a:off x="3060700" y="241300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/>
              <p:cNvCxnSpPr/>
              <p:nvPr/>
            </p:nvCxnSpPr>
            <p:spPr>
              <a:xfrm>
                <a:off x="3060700" y="289560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/>
              <p:nvPr/>
            </p:nvCxnSpPr>
            <p:spPr>
              <a:xfrm>
                <a:off x="3060700" y="336550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/>
              <p:nvPr/>
            </p:nvCxnSpPr>
            <p:spPr>
              <a:xfrm>
                <a:off x="3060700" y="388620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 flipH="1">
                <a:off x="2581275" y="1898650"/>
                <a:ext cx="4667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18" idx="3"/>
              </p:cNvCxnSpPr>
              <p:nvPr/>
            </p:nvCxnSpPr>
            <p:spPr>
              <a:xfrm>
                <a:off x="2581275" y="3359150"/>
                <a:ext cx="593725" cy="63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/>
              <p:cNvCxnSpPr/>
              <p:nvPr/>
            </p:nvCxnSpPr>
            <p:spPr>
              <a:xfrm flipH="1">
                <a:off x="4845050" y="190500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/>
              <p:cNvCxnSpPr/>
              <p:nvPr/>
            </p:nvCxnSpPr>
            <p:spPr>
              <a:xfrm flipH="1">
                <a:off x="4845050" y="239395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/>
              <p:cNvCxnSpPr/>
              <p:nvPr/>
            </p:nvCxnSpPr>
            <p:spPr>
              <a:xfrm flipH="1">
                <a:off x="4845050" y="289560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 flipH="1">
                <a:off x="4845050" y="336550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/>
              <p:cNvCxnSpPr/>
              <p:nvPr/>
            </p:nvCxnSpPr>
            <p:spPr>
              <a:xfrm flipH="1">
                <a:off x="4845050" y="388620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5219700" y="1905000"/>
                <a:ext cx="0" cy="1981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5219700" y="2895600"/>
                <a:ext cx="4127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직사각형 83"/>
            <p:cNvSpPr/>
            <p:nvPr/>
          </p:nvSpPr>
          <p:spPr>
            <a:xfrm>
              <a:off x="9259250" y="3374198"/>
              <a:ext cx="923546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회원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166535" y="3374198"/>
              <a:ext cx="923546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비회원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102303" y="4064068"/>
              <a:ext cx="1050044" cy="383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회원가입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9259250" y="4097658"/>
              <a:ext cx="923546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로그인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1081780" y="4821116"/>
              <a:ext cx="1110220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reservation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8955905" y="4821118"/>
              <a:ext cx="1110220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Community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830031" y="4821116"/>
              <a:ext cx="1110220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Rooms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704156" y="4821116"/>
              <a:ext cx="1110220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About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036672" y="5439976"/>
              <a:ext cx="1110220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Intro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조회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359306" y="5439976"/>
              <a:ext cx="1273149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Information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조회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831361" y="5439976"/>
              <a:ext cx="1110220" cy="6275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Room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정보 및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 목록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197337" y="5439976"/>
              <a:ext cx="1110220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Notice</a:t>
              </a:r>
            </a:p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조회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9639559" y="5439977"/>
              <a:ext cx="1110220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FQA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조회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11081780" y="5439979"/>
              <a:ext cx="1110220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숙소 예약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1081780" y="6058843"/>
              <a:ext cx="1110220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결제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직선 화살표 연결선 98"/>
            <p:cNvCxnSpPr>
              <a:stCxn id="85" idx="2"/>
              <a:endCxn id="86" idx="0"/>
            </p:cNvCxnSpPr>
            <p:nvPr/>
          </p:nvCxnSpPr>
          <p:spPr>
            <a:xfrm flipH="1">
              <a:off x="7627325" y="3757719"/>
              <a:ext cx="983" cy="306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/>
            <p:nvPr/>
          </p:nvCxnSpPr>
          <p:spPr>
            <a:xfrm>
              <a:off x="9721023" y="3757719"/>
              <a:ext cx="0" cy="339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>
              <a:stCxn id="86" idx="3"/>
              <a:endCxn id="87" idx="1"/>
            </p:cNvCxnSpPr>
            <p:nvPr/>
          </p:nvCxnSpPr>
          <p:spPr>
            <a:xfrm>
              <a:off x="8152347" y="4255829"/>
              <a:ext cx="1106903" cy="335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>
              <a:stCxn id="88" idx="2"/>
              <a:endCxn id="97" idx="0"/>
            </p:cNvCxnSpPr>
            <p:nvPr/>
          </p:nvCxnSpPr>
          <p:spPr>
            <a:xfrm>
              <a:off x="11636890" y="5204637"/>
              <a:ext cx="0" cy="235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>
              <a:off x="11636890" y="5823501"/>
              <a:ext cx="0" cy="235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/>
            <p:nvPr/>
          </p:nvCxnSpPr>
          <p:spPr>
            <a:xfrm>
              <a:off x="7385140" y="5204637"/>
              <a:ext cx="0" cy="235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꺾인 연결선 104"/>
            <p:cNvCxnSpPr>
              <a:stCxn id="91" idx="2"/>
              <a:endCxn id="92" idx="0"/>
            </p:cNvCxnSpPr>
            <p:nvPr/>
          </p:nvCxnSpPr>
          <p:spPr>
            <a:xfrm rot="5400000">
              <a:off x="4807855" y="4988565"/>
              <a:ext cx="235339" cy="66748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꺾인 연결선 105"/>
            <p:cNvCxnSpPr>
              <a:stCxn id="91" idx="2"/>
              <a:endCxn id="93" idx="0"/>
            </p:cNvCxnSpPr>
            <p:nvPr/>
          </p:nvCxnSpPr>
          <p:spPr>
            <a:xfrm rot="16200000" flipH="1">
              <a:off x="5509904" y="4953999"/>
              <a:ext cx="235339" cy="73661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꺾인 연결선 106"/>
            <p:cNvCxnSpPr>
              <a:stCxn id="89" idx="2"/>
              <a:endCxn id="95" idx="0"/>
            </p:cNvCxnSpPr>
            <p:nvPr/>
          </p:nvCxnSpPr>
          <p:spPr>
            <a:xfrm rot="5400000">
              <a:off x="9014063" y="4943023"/>
              <a:ext cx="235337" cy="75856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꺾인 연결선 107"/>
            <p:cNvCxnSpPr>
              <a:stCxn id="89" idx="2"/>
              <a:endCxn id="96" idx="0"/>
            </p:cNvCxnSpPr>
            <p:nvPr/>
          </p:nvCxnSpPr>
          <p:spPr>
            <a:xfrm rot="16200000" flipH="1">
              <a:off x="9735172" y="4980481"/>
              <a:ext cx="235338" cy="68365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85" idx="1"/>
              <a:endCxn id="90" idx="1"/>
            </p:cNvCxnSpPr>
            <p:nvPr/>
          </p:nvCxnSpPr>
          <p:spPr>
            <a:xfrm rot="10800000" flipV="1">
              <a:off x="6830032" y="3565958"/>
              <a:ext cx="336504" cy="1446918"/>
            </a:xfrm>
            <a:prstGeom prst="bentConnector3">
              <a:avLst>
                <a:gd name="adj1" fmla="val 16644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꺾인 연결선 110"/>
            <p:cNvCxnSpPr>
              <a:stCxn id="85" idx="3"/>
              <a:endCxn id="90" idx="3"/>
            </p:cNvCxnSpPr>
            <p:nvPr/>
          </p:nvCxnSpPr>
          <p:spPr>
            <a:xfrm flipH="1">
              <a:off x="7940251" y="3565958"/>
              <a:ext cx="149830" cy="1446918"/>
            </a:xfrm>
            <a:prstGeom prst="bentConnector3">
              <a:avLst>
                <a:gd name="adj1" fmla="val -11803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꺾인 연결선 111"/>
            <p:cNvCxnSpPr>
              <a:stCxn id="87" idx="2"/>
              <a:endCxn id="89" idx="0"/>
            </p:cNvCxnSpPr>
            <p:nvPr/>
          </p:nvCxnSpPr>
          <p:spPr>
            <a:xfrm rot="5400000">
              <a:off x="9446050" y="4546144"/>
              <a:ext cx="339939" cy="21000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꺾인 연결선 112"/>
            <p:cNvCxnSpPr>
              <a:stCxn id="87" idx="2"/>
              <a:endCxn id="90" idx="0"/>
            </p:cNvCxnSpPr>
            <p:nvPr/>
          </p:nvCxnSpPr>
          <p:spPr>
            <a:xfrm rot="5400000">
              <a:off x="8383113" y="3483206"/>
              <a:ext cx="339937" cy="233588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꺾인 연결선 113"/>
            <p:cNvCxnSpPr>
              <a:stCxn id="87" idx="2"/>
              <a:endCxn id="91" idx="0"/>
            </p:cNvCxnSpPr>
            <p:nvPr/>
          </p:nvCxnSpPr>
          <p:spPr>
            <a:xfrm rot="5400000">
              <a:off x="7320176" y="2420269"/>
              <a:ext cx="339937" cy="446175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꺾인 연결선 114"/>
            <p:cNvCxnSpPr>
              <a:stCxn id="87" idx="2"/>
              <a:endCxn id="88" idx="0"/>
            </p:cNvCxnSpPr>
            <p:nvPr/>
          </p:nvCxnSpPr>
          <p:spPr>
            <a:xfrm rot="16200000" flipH="1">
              <a:off x="10508988" y="3693214"/>
              <a:ext cx="339937" cy="191586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꺾인 연결선 117"/>
            <p:cNvCxnSpPr>
              <a:endCxn id="91" idx="0"/>
            </p:cNvCxnSpPr>
            <p:nvPr/>
          </p:nvCxnSpPr>
          <p:spPr>
            <a:xfrm rot="10800000" flipV="1">
              <a:off x="5259268" y="4341717"/>
              <a:ext cx="1368840" cy="4793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직선 연결선 6"/>
          <p:cNvCxnSpPr/>
          <p:nvPr/>
        </p:nvCxnSpPr>
        <p:spPr>
          <a:xfrm flipV="1">
            <a:off x="2171675" y="702993"/>
            <a:ext cx="2857296" cy="553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268910" y="52565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smtClean="0"/>
              <a:t>프로세스</a:t>
            </a:r>
            <a:endParaRPr lang="ko-KR" altLang="en-US" sz="3000" dirty="0"/>
          </a:p>
        </p:txBody>
      </p:sp>
      <p:sp>
        <p:nvSpPr>
          <p:cNvPr id="68" name="직사각형 67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tx1"/>
                </a:solidFill>
              </a:rPr>
              <a:t>프로세스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21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25229" y="1291772"/>
            <a:ext cx="8402920" cy="5174676"/>
            <a:chOff x="2949458" y="251805"/>
            <a:chExt cx="8402920" cy="5648585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871256" y="251805"/>
              <a:ext cx="1471354" cy="3990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Reservation</a:t>
              </a:r>
              <a:endParaRPr lang="ko-KR" altLang="en-US" dirty="0"/>
            </a:p>
          </p:txBody>
        </p:sp>
        <p:sp>
          <p:nvSpPr>
            <p:cNvPr id="5" name="순서도: 판단 4"/>
            <p:cNvSpPr/>
            <p:nvPr/>
          </p:nvSpPr>
          <p:spPr>
            <a:xfrm>
              <a:off x="5101934" y="934484"/>
              <a:ext cx="1009997" cy="60682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회원여부</a:t>
              </a:r>
              <a:endParaRPr lang="ko-KR" altLang="en-US" sz="1000" dirty="0"/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2949458" y="1049655"/>
              <a:ext cx="955964" cy="34913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비회원</a:t>
              </a:r>
              <a:endParaRPr lang="ko-KR" altLang="en-US" dirty="0"/>
            </a:p>
          </p:txBody>
        </p:sp>
        <p:sp>
          <p:nvSpPr>
            <p:cNvPr id="7" name="순서도: 처리 6"/>
            <p:cNvSpPr/>
            <p:nvPr/>
          </p:nvSpPr>
          <p:spPr>
            <a:xfrm>
              <a:off x="7460498" y="1049655"/>
              <a:ext cx="955964" cy="34913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회원</a:t>
              </a:r>
              <a:endParaRPr lang="ko-KR" altLang="en-US" dirty="0"/>
            </a:p>
          </p:txBody>
        </p:sp>
        <p:sp>
          <p:nvSpPr>
            <p:cNvPr id="9" name="순서도: 처리 8"/>
            <p:cNvSpPr/>
            <p:nvPr/>
          </p:nvSpPr>
          <p:spPr>
            <a:xfrm>
              <a:off x="7476050" y="1824983"/>
              <a:ext cx="955964" cy="43226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예약날짜확인</a:t>
              </a:r>
              <a:endParaRPr lang="ko-KR" altLang="en-US" sz="1000" dirty="0"/>
            </a:p>
          </p:txBody>
        </p:sp>
        <p:sp>
          <p:nvSpPr>
            <p:cNvPr id="12" name="순서도: 처리 11"/>
            <p:cNvSpPr/>
            <p:nvPr/>
          </p:nvSpPr>
          <p:spPr>
            <a:xfrm>
              <a:off x="7476050" y="3310191"/>
              <a:ext cx="955964" cy="43226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예약</a:t>
              </a:r>
              <a:endParaRPr lang="ko-KR" altLang="en-US" sz="1000" dirty="0"/>
            </a:p>
          </p:txBody>
        </p:sp>
        <p:sp>
          <p:nvSpPr>
            <p:cNvPr id="13" name="순서도: 처리 12"/>
            <p:cNvSpPr/>
            <p:nvPr/>
          </p:nvSpPr>
          <p:spPr>
            <a:xfrm>
              <a:off x="8916923" y="2567587"/>
              <a:ext cx="955964" cy="43226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예약취소</a:t>
              </a:r>
              <a:endParaRPr lang="ko-KR" altLang="en-US" sz="1000" dirty="0"/>
            </a:p>
          </p:txBody>
        </p:sp>
        <p:sp>
          <p:nvSpPr>
            <p:cNvPr id="14" name="순서도: 판단 13"/>
            <p:cNvSpPr/>
            <p:nvPr/>
          </p:nvSpPr>
          <p:spPr>
            <a:xfrm>
              <a:off x="7449033" y="2487579"/>
              <a:ext cx="1009997" cy="60682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예약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여부</a:t>
              </a:r>
              <a:endParaRPr lang="ko-KR" altLang="en-US" sz="1000" dirty="0"/>
            </a:p>
          </p:txBody>
        </p:sp>
        <p:sp>
          <p:nvSpPr>
            <p:cNvPr id="17" name="순서도: 데이터 16"/>
            <p:cNvSpPr/>
            <p:nvPr/>
          </p:nvSpPr>
          <p:spPr>
            <a:xfrm>
              <a:off x="5850551" y="3353752"/>
              <a:ext cx="1088968" cy="34913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결제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화면</a:t>
              </a:r>
              <a:endParaRPr lang="ko-KR" altLang="en-US" sz="1000" dirty="0"/>
            </a:p>
          </p:txBody>
        </p:sp>
        <p:sp>
          <p:nvSpPr>
            <p:cNvPr id="18" name="순서도: 처리 17"/>
            <p:cNvSpPr/>
            <p:nvPr/>
          </p:nvSpPr>
          <p:spPr>
            <a:xfrm>
              <a:off x="5917053" y="4014441"/>
              <a:ext cx="955964" cy="43226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결제 정보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작성</a:t>
              </a:r>
              <a:endParaRPr lang="ko-KR" altLang="en-US" sz="1000" dirty="0"/>
            </a:p>
          </p:txBody>
        </p:sp>
        <p:sp>
          <p:nvSpPr>
            <p:cNvPr id="20" name="순서도: 판단 19"/>
            <p:cNvSpPr/>
            <p:nvPr/>
          </p:nvSpPr>
          <p:spPr>
            <a:xfrm>
              <a:off x="5890036" y="4654001"/>
              <a:ext cx="1009997" cy="60682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결제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여부</a:t>
              </a:r>
              <a:endParaRPr lang="ko-KR" altLang="en-US" sz="1000" dirty="0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7269776" y="4741282"/>
              <a:ext cx="955964" cy="43226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결제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취소버튼</a:t>
              </a:r>
              <a:endParaRPr lang="ko-KR" altLang="en-US" sz="1000" dirty="0"/>
            </a:p>
          </p:txBody>
        </p:sp>
        <p:sp>
          <p:nvSpPr>
            <p:cNvPr id="22" name="순서도: 처리 21"/>
            <p:cNvSpPr/>
            <p:nvPr/>
          </p:nvSpPr>
          <p:spPr>
            <a:xfrm>
              <a:off x="5917053" y="5468125"/>
              <a:ext cx="955964" cy="43226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결제버튼</a:t>
              </a:r>
              <a:endParaRPr lang="en-US" altLang="ko-KR" sz="1000" dirty="0" smtClean="0"/>
            </a:p>
          </p:txBody>
        </p:sp>
        <p:sp>
          <p:nvSpPr>
            <p:cNvPr id="23" name="순서도: 데이터 22"/>
            <p:cNvSpPr/>
            <p:nvPr/>
          </p:nvSpPr>
          <p:spPr>
            <a:xfrm>
              <a:off x="8595483" y="4782847"/>
              <a:ext cx="1088968" cy="34913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메인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화면</a:t>
              </a:r>
              <a:endParaRPr lang="ko-KR" altLang="en-US" sz="1000" dirty="0"/>
            </a:p>
          </p:txBody>
        </p:sp>
        <p:sp>
          <p:nvSpPr>
            <p:cNvPr id="24" name="순서도: 데이터 23"/>
            <p:cNvSpPr/>
            <p:nvPr/>
          </p:nvSpPr>
          <p:spPr>
            <a:xfrm>
              <a:off x="7269776" y="5509690"/>
              <a:ext cx="1088968" cy="34913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결제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승인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화면</a:t>
              </a:r>
              <a:endParaRPr lang="ko-KR" altLang="en-US" sz="1000" dirty="0"/>
            </a:p>
          </p:txBody>
        </p:sp>
        <p:cxnSp>
          <p:nvCxnSpPr>
            <p:cNvPr id="30" name="직선 화살표 연결선 29"/>
            <p:cNvCxnSpPr>
              <a:stCxn id="4" idx="2"/>
              <a:endCxn id="5" idx="0"/>
            </p:cNvCxnSpPr>
            <p:nvPr/>
          </p:nvCxnSpPr>
          <p:spPr>
            <a:xfrm>
              <a:off x="5606933" y="650814"/>
              <a:ext cx="0" cy="283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>
              <a:stCxn id="6" idx="0"/>
              <a:endCxn id="4" idx="1"/>
            </p:cNvCxnSpPr>
            <p:nvPr/>
          </p:nvCxnSpPr>
          <p:spPr>
            <a:xfrm rot="5400000" flipH="1" flipV="1">
              <a:off x="3850176" y="28575"/>
              <a:ext cx="598345" cy="144381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5" idx="1"/>
              <a:endCxn id="6" idx="3"/>
            </p:cNvCxnSpPr>
            <p:nvPr/>
          </p:nvCxnSpPr>
          <p:spPr>
            <a:xfrm flipH="1" flipV="1">
              <a:off x="3905422" y="1224223"/>
              <a:ext cx="1196512" cy="13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5" idx="3"/>
              <a:endCxn id="7" idx="1"/>
            </p:cNvCxnSpPr>
            <p:nvPr/>
          </p:nvCxnSpPr>
          <p:spPr>
            <a:xfrm flipV="1">
              <a:off x="6111931" y="1224223"/>
              <a:ext cx="1348567" cy="13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7" idx="2"/>
              <a:endCxn id="9" idx="0"/>
            </p:cNvCxnSpPr>
            <p:nvPr/>
          </p:nvCxnSpPr>
          <p:spPr>
            <a:xfrm>
              <a:off x="7938480" y="1398790"/>
              <a:ext cx="15552" cy="4261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4" idx="0"/>
            </p:cNvCxnSpPr>
            <p:nvPr/>
          </p:nvCxnSpPr>
          <p:spPr>
            <a:xfrm>
              <a:off x="7954032" y="2257248"/>
              <a:ext cx="0" cy="2303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14" idx="3"/>
              <a:endCxn id="13" idx="1"/>
            </p:cNvCxnSpPr>
            <p:nvPr/>
          </p:nvCxnSpPr>
          <p:spPr>
            <a:xfrm flipV="1">
              <a:off x="8459030" y="2783720"/>
              <a:ext cx="457893" cy="7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14" idx="2"/>
              <a:endCxn id="12" idx="0"/>
            </p:cNvCxnSpPr>
            <p:nvPr/>
          </p:nvCxnSpPr>
          <p:spPr>
            <a:xfrm>
              <a:off x="7954032" y="3094408"/>
              <a:ext cx="0" cy="215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12" idx="1"/>
              <a:endCxn id="17" idx="5"/>
            </p:cNvCxnSpPr>
            <p:nvPr/>
          </p:nvCxnSpPr>
          <p:spPr>
            <a:xfrm flipH="1">
              <a:off x="6830622" y="3526324"/>
              <a:ext cx="645428" cy="1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stCxn id="17" idx="4"/>
              <a:endCxn id="18" idx="0"/>
            </p:cNvCxnSpPr>
            <p:nvPr/>
          </p:nvCxnSpPr>
          <p:spPr>
            <a:xfrm>
              <a:off x="6395035" y="3702886"/>
              <a:ext cx="0" cy="311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18" idx="2"/>
              <a:endCxn id="20" idx="0"/>
            </p:cNvCxnSpPr>
            <p:nvPr/>
          </p:nvCxnSpPr>
          <p:spPr>
            <a:xfrm>
              <a:off x="6395035" y="4446706"/>
              <a:ext cx="0" cy="207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20" idx="3"/>
              <a:endCxn id="21" idx="1"/>
            </p:cNvCxnSpPr>
            <p:nvPr/>
          </p:nvCxnSpPr>
          <p:spPr>
            <a:xfrm flipV="1">
              <a:off x="6900033" y="4957415"/>
              <a:ext cx="3697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>
              <a:stCxn id="20" idx="2"/>
              <a:endCxn id="22" idx="0"/>
            </p:cNvCxnSpPr>
            <p:nvPr/>
          </p:nvCxnSpPr>
          <p:spPr>
            <a:xfrm>
              <a:off x="6395035" y="5260830"/>
              <a:ext cx="0" cy="207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stCxn id="22" idx="3"/>
              <a:endCxn id="24" idx="2"/>
            </p:cNvCxnSpPr>
            <p:nvPr/>
          </p:nvCxnSpPr>
          <p:spPr>
            <a:xfrm flipV="1">
              <a:off x="6873017" y="5684257"/>
              <a:ext cx="50565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stCxn id="21" idx="3"/>
              <a:endCxn id="23" idx="2"/>
            </p:cNvCxnSpPr>
            <p:nvPr/>
          </p:nvCxnSpPr>
          <p:spPr>
            <a:xfrm flipV="1">
              <a:off x="8225740" y="4957414"/>
              <a:ext cx="4786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순서도: 데이터 67"/>
            <p:cNvSpPr/>
            <p:nvPr/>
          </p:nvSpPr>
          <p:spPr>
            <a:xfrm>
              <a:off x="10263410" y="2602391"/>
              <a:ext cx="1088968" cy="34913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메인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화면</a:t>
              </a:r>
              <a:endParaRPr lang="ko-KR" altLang="en-US" sz="1000" dirty="0"/>
            </a:p>
          </p:txBody>
        </p:sp>
        <p:cxnSp>
          <p:nvCxnSpPr>
            <p:cNvPr id="70" name="직선 화살표 연결선 69"/>
            <p:cNvCxnSpPr>
              <a:stCxn id="13" idx="3"/>
              <a:endCxn id="68" idx="2"/>
            </p:cNvCxnSpPr>
            <p:nvPr/>
          </p:nvCxnSpPr>
          <p:spPr>
            <a:xfrm flipV="1">
              <a:off x="9872887" y="2776958"/>
              <a:ext cx="499420" cy="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388384" y="947447"/>
              <a:ext cx="7503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NO</a:t>
              </a:r>
              <a:endParaRPr lang="ko-KR" altLang="en-US" sz="105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519465" y="927462"/>
              <a:ext cx="7503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YES</a:t>
              </a:r>
              <a:endParaRPr lang="ko-KR" altLang="en-US" sz="105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969584" y="3041727"/>
              <a:ext cx="7503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YES</a:t>
              </a:r>
              <a:endParaRPr lang="ko-KR" altLang="en-US" sz="105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456121" y="2545688"/>
              <a:ext cx="7503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NO</a:t>
              </a:r>
              <a:endParaRPr lang="ko-KR" altLang="en-US" sz="105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883942" y="4701277"/>
              <a:ext cx="7503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NO</a:t>
              </a:r>
              <a:endParaRPr lang="ko-KR" altLang="en-US" sz="105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395034" y="5233079"/>
              <a:ext cx="7503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YES</a:t>
              </a:r>
              <a:endParaRPr lang="ko-KR" altLang="en-US" sz="1050" dirty="0"/>
            </a:p>
          </p:txBody>
        </p:sp>
      </p:grpSp>
      <p:cxnSp>
        <p:nvCxnSpPr>
          <p:cNvPr id="43" name="직선 연결선 6"/>
          <p:cNvCxnSpPr/>
          <p:nvPr/>
        </p:nvCxnSpPr>
        <p:spPr>
          <a:xfrm>
            <a:off x="2356196" y="758375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453431" y="107395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 dirty="0" smtClean="0"/>
              <a:t>Flow chart</a:t>
            </a:r>
            <a:endParaRPr lang="ko-KR" altLang="en-US" sz="3000" dirty="0"/>
          </a:p>
        </p:txBody>
      </p:sp>
      <p:sp>
        <p:nvSpPr>
          <p:cNvPr id="46" name="직사각형 45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tx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87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772</Words>
  <Application>Microsoft Office PowerPoint</Application>
  <PresentationFormat>와이드스크린</PresentationFormat>
  <Paragraphs>582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스토리 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38</cp:revision>
  <dcterms:created xsi:type="dcterms:W3CDTF">2023-04-19T00:25:23Z</dcterms:created>
  <dcterms:modified xsi:type="dcterms:W3CDTF">2023-04-21T06:44:48Z</dcterms:modified>
</cp:coreProperties>
</file>