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6" r:id="rId5"/>
    <p:sldId id="267" r:id="rId6"/>
    <p:sldId id="259" r:id="rId7"/>
    <p:sldId id="257" r:id="rId8"/>
    <p:sldId id="258" r:id="rId9"/>
    <p:sldId id="263" r:id="rId10"/>
    <p:sldId id="260" r:id="rId11"/>
    <p:sldId id="262" r:id="rId12"/>
    <p:sldId id="265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스토리 보드</a:t>
            </a:r>
            <a:endParaRPr lang="ko-KR" altLang="en-US" dirty="0"/>
          </a:p>
        </p:txBody>
      </p:sp>
      <p:cxnSp>
        <p:nvCxnSpPr>
          <p:cNvPr id="6" name="직선 연결선 6"/>
          <p:cNvCxnSpPr/>
          <p:nvPr/>
        </p:nvCxnSpPr>
        <p:spPr>
          <a:xfrm>
            <a:off x="1524000" y="3600450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0495" y="411025"/>
            <a:ext cx="2199686" cy="210878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42116"/>
              </p:ext>
            </p:extLst>
          </p:nvPr>
        </p:nvGraphicFramePr>
        <p:xfrm>
          <a:off x="7848599" y="4221301"/>
          <a:ext cx="4152830" cy="227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6415">
                  <a:extLst>
                    <a:ext uri="{9D8B030D-6E8A-4147-A177-3AD203B41FA5}">
                      <a16:colId xmlns:a16="http://schemas.microsoft.com/office/drawing/2014/main" val="116349115"/>
                    </a:ext>
                  </a:extLst>
                </a:gridCol>
                <a:gridCol w="2076415">
                  <a:extLst>
                    <a:ext uri="{9D8B030D-6E8A-4147-A177-3AD203B41FA5}">
                      <a16:colId xmlns:a16="http://schemas.microsoft.com/office/drawing/2014/main" val="2453612234"/>
                    </a:ext>
                  </a:extLst>
                </a:gridCol>
              </a:tblGrid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2023.04.25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0653380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소속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4795924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팀장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4252782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최정기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양우성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64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2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15721"/>
              </p:ext>
            </p:extLst>
          </p:nvPr>
        </p:nvGraphicFramePr>
        <p:xfrm>
          <a:off x="2356196" y="1132115"/>
          <a:ext cx="9603045" cy="5423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61">
                  <a:extLst>
                    <a:ext uri="{9D8B030D-6E8A-4147-A177-3AD203B41FA5}">
                      <a16:colId xmlns:a16="http://schemas.microsoft.com/office/drawing/2014/main" val="2112628480"/>
                    </a:ext>
                  </a:extLst>
                </a:gridCol>
                <a:gridCol w="2714172">
                  <a:extLst>
                    <a:ext uri="{9D8B030D-6E8A-4147-A177-3AD203B41FA5}">
                      <a16:colId xmlns:a16="http://schemas.microsoft.com/office/drawing/2014/main" val="3108655616"/>
                    </a:ext>
                  </a:extLst>
                </a:gridCol>
                <a:gridCol w="4919812">
                  <a:extLst>
                    <a:ext uri="{9D8B030D-6E8A-4147-A177-3AD203B41FA5}">
                      <a16:colId xmlns:a16="http://schemas.microsoft.com/office/drawing/2014/main" val="1357470377"/>
                    </a:ext>
                  </a:extLst>
                </a:gridCol>
              </a:tblGrid>
              <a:tr h="822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latin typeface="+mn-lt"/>
                        </a:rPr>
                        <a:t>대구분</a:t>
                      </a:r>
                      <a:endParaRPr lang="ko-KR" altLang="en-US" sz="2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latin typeface="+mn-lt"/>
                        </a:rPr>
                        <a:t>중구분</a:t>
                      </a:r>
                      <a:endParaRPr lang="ko-KR" altLang="en-US" sz="2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latin typeface="+mn-lt"/>
                        </a:rPr>
                        <a:t>설명</a:t>
                      </a:r>
                      <a:endParaRPr lang="ko-KR" altLang="en-US" sz="2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08647"/>
                  </a:ext>
                </a:extLst>
              </a:tr>
              <a:tr h="82224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err="1" smtClean="0">
                          <a:latin typeface="+mn-lt"/>
                        </a:rPr>
                        <a:t>예약정책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latin typeface="+mn-lt"/>
                        </a:rPr>
                        <a:t>국가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n-lt"/>
                        </a:rPr>
                        <a:t>대한민국 국내에 있는 숙소 등록 예약 페이지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924680"/>
                  </a:ext>
                </a:extLst>
              </a:tr>
              <a:tr h="8222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latin typeface="+mn-lt"/>
                        </a:rPr>
                        <a:t>언어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+mn-lt"/>
                        </a:rPr>
                        <a:t>한국어</a:t>
                      </a:r>
                      <a:r>
                        <a:rPr lang="en-US" altLang="ko-KR" sz="1400" b="0" baseline="0" dirty="0" smtClean="0">
                          <a:latin typeface="+mn-lt"/>
                        </a:rPr>
                        <a:t>/</a:t>
                      </a:r>
                      <a:r>
                        <a:rPr lang="ko-KR" altLang="en-US" sz="1400" b="0" baseline="0" dirty="0" smtClean="0">
                          <a:latin typeface="+mn-lt"/>
                        </a:rPr>
                        <a:t>영어를 제공한다</a:t>
                      </a:r>
                      <a:endParaRPr lang="en-US" altLang="ko-KR" sz="1400" b="0" baseline="0" dirty="0" smtClean="0">
                        <a:latin typeface="+mn-lt"/>
                      </a:endParaRPr>
                    </a:p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205262"/>
                  </a:ext>
                </a:extLst>
              </a:tr>
              <a:tr h="13526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latin typeface="+mn-lt"/>
                        </a:rPr>
                        <a:t>결제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 smtClean="0">
                          <a:latin typeface="+mn-lt"/>
                        </a:rPr>
                        <a:t>결제수단은</a:t>
                      </a:r>
                      <a:r>
                        <a:rPr lang="ko-KR" altLang="en-US" sz="1400" b="0" dirty="0" smtClean="0">
                          <a:latin typeface="+mn-lt"/>
                        </a:rPr>
                        <a:t> 신용카드와 </a:t>
                      </a:r>
                      <a:r>
                        <a:rPr lang="ko-KR" altLang="en-US" sz="1400" b="0" dirty="0" err="1" smtClean="0">
                          <a:latin typeface="+mn-lt"/>
                        </a:rPr>
                        <a:t>무통장결제</a:t>
                      </a:r>
                      <a:r>
                        <a:rPr lang="ko-KR" altLang="en-US" sz="1400" b="0" dirty="0" smtClean="0">
                          <a:latin typeface="+mn-lt"/>
                        </a:rPr>
                        <a:t> 휴대폰결제로 이루어진다</a:t>
                      </a:r>
                      <a:endParaRPr lang="en-US" altLang="ko-KR" sz="1400" b="0" dirty="0" smtClean="0">
                        <a:latin typeface="+mn-lt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latin typeface="+mn-lt"/>
                        </a:rPr>
                        <a:t>요금은 호스트가 예약을 수락하는 시점에 청구되며 즉시 예약의 경우 즉시 청구된다</a:t>
                      </a:r>
                      <a:endParaRPr lang="en-US" altLang="ko-KR" sz="1400" b="0" dirty="0" smtClean="0">
                        <a:latin typeface="+mn-lt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latin typeface="+mn-lt"/>
                        </a:rPr>
                        <a:t>특정 조건을 충족하는 예약을 경우 총 예약금을 여러 회에 걸쳐 분할 결제 할 수 있으며</a:t>
                      </a:r>
                      <a:r>
                        <a:rPr lang="en-US" altLang="ko-KR" sz="1400" b="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b="0" dirty="0" smtClean="0">
                          <a:latin typeface="+mn-lt"/>
                        </a:rPr>
                        <a:t>한번에 예약금 전액을 결제 할 수도 있다</a:t>
                      </a:r>
                      <a:r>
                        <a:rPr lang="en-US" altLang="ko-KR" sz="1400" b="0" dirty="0" smtClean="0">
                          <a:latin typeface="+mn-lt"/>
                        </a:rPr>
                        <a:t>.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583809"/>
                  </a:ext>
                </a:extLst>
              </a:tr>
              <a:tr h="13526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err="1" smtClean="0">
                          <a:latin typeface="+mn-lt"/>
                        </a:rPr>
                        <a:t>환불규정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latin typeface="+mn-lt"/>
                        </a:rPr>
                        <a:t>예약</a:t>
                      </a:r>
                      <a:r>
                        <a:rPr lang="ko-KR" altLang="en-US" sz="1400" b="0" baseline="0" dirty="0" smtClean="0">
                          <a:latin typeface="+mn-lt"/>
                        </a:rPr>
                        <a:t> 후 </a:t>
                      </a:r>
                      <a:r>
                        <a:rPr lang="ko-KR" altLang="en-US" sz="1400" b="0" baseline="0" dirty="0" err="1" smtClean="0">
                          <a:latin typeface="+mn-lt"/>
                        </a:rPr>
                        <a:t>날짜변경</a:t>
                      </a:r>
                      <a:r>
                        <a:rPr lang="en-US" altLang="ko-KR" sz="1400" b="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b="0" baseline="0" dirty="0" err="1" smtClean="0">
                          <a:latin typeface="+mn-lt"/>
                        </a:rPr>
                        <a:t>객실변경은</a:t>
                      </a:r>
                      <a:r>
                        <a:rPr lang="ko-KR" altLang="en-US" sz="1400" b="0" baseline="0" dirty="0" smtClean="0">
                          <a:latin typeface="+mn-lt"/>
                        </a:rPr>
                        <a:t> 예약 취소 후 다시 예약하셔야 합니다</a:t>
                      </a:r>
                      <a:endParaRPr lang="en-US" altLang="ko-KR" sz="1400" b="0" baseline="0" dirty="0" smtClean="0">
                        <a:latin typeface="+mn-lt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baseline="0" dirty="0" smtClean="0">
                          <a:latin typeface="+mn-lt"/>
                        </a:rPr>
                        <a:t>객실과 날짜는 </a:t>
                      </a:r>
                      <a:r>
                        <a:rPr lang="ko-KR" altLang="en-US" sz="1400" b="0" baseline="0" dirty="0" err="1" smtClean="0">
                          <a:latin typeface="+mn-lt"/>
                        </a:rPr>
                        <a:t>예약전</a:t>
                      </a:r>
                      <a:r>
                        <a:rPr lang="ko-KR" altLang="en-US" sz="1400" b="0" baseline="0" dirty="0" smtClean="0">
                          <a:latin typeface="+mn-lt"/>
                        </a:rPr>
                        <a:t> 신중히 생각하시고 결정해주시기 바랍니다</a:t>
                      </a:r>
                      <a:endParaRPr lang="en-US" altLang="ko-KR" sz="1400" b="0" baseline="0" dirty="0" smtClean="0">
                        <a:latin typeface="+mn-lt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baseline="0" dirty="0" smtClean="0">
                          <a:latin typeface="+mn-lt"/>
                        </a:rPr>
                        <a:t>환불은 입금자명으로 되며 </a:t>
                      </a:r>
                      <a:r>
                        <a:rPr lang="ko-KR" altLang="en-US" sz="1400" b="0" baseline="0" dirty="0" err="1" smtClean="0">
                          <a:latin typeface="+mn-lt"/>
                        </a:rPr>
                        <a:t>입금시</a:t>
                      </a:r>
                      <a:r>
                        <a:rPr lang="ko-KR" altLang="en-US" sz="1400" b="0" baseline="0" dirty="0" smtClean="0">
                          <a:latin typeface="+mn-lt"/>
                        </a:rPr>
                        <a:t> 송금수수료는 제외한 후 입금됩니다</a:t>
                      </a:r>
                      <a:endParaRPr lang="en-US" altLang="ko-KR" sz="1400" b="0" baseline="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122119"/>
                  </a:ext>
                </a:extLst>
              </a:tr>
            </a:tbl>
          </a:graphicData>
        </a:graphic>
      </p:graphicFrame>
      <p:cxnSp>
        <p:nvCxnSpPr>
          <p:cNvPr id="4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정책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정책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8081"/>
              </p:ext>
            </p:extLst>
          </p:nvPr>
        </p:nvGraphicFramePr>
        <p:xfrm>
          <a:off x="2012600" y="998737"/>
          <a:ext cx="9911591" cy="56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52">
                  <a:extLst>
                    <a:ext uri="{9D8B030D-6E8A-4147-A177-3AD203B41FA5}">
                      <a16:colId xmlns:a16="http://schemas.microsoft.com/office/drawing/2014/main" val="4281809056"/>
                    </a:ext>
                  </a:extLst>
                </a:gridCol>
                <a:gridCol w="1717206">
                  <a:extLst>
                    <a:ext uri="{9D8B030D-6E8A-4147-A177-3AD203B41FA5}">
                      <a16:colId xmlns:a16="http://schemas.microsoft.com/office/drawing/2014/main" val="1820145893"/>
                    </a:ext>
                  </a:extLst>
                </a:gridCol>
                <a:gridCol w="1136620">
                  <a:extLst>
                    <a:ext uri="{9D8B030D-6E8A-4147-A177-3AD203B41FA5}">
                      <a16:colId xmlns:a16="http://schemas.microsoft.com/office/drawing/2014/main" val="2521827412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3290011555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869097799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234767701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2028434317"/>
                    </a:ext>
                  </a:extLst>
                </a:gridCol>
                <a:gridCol w="2850561">
                  <a:extLst>
                    <a:ext uri="{9D8B030D-6E8A-4147-A177-3AD203B41FA5}">
                      <a16:colId xmlns:a16="http://schemas.microsoft.com/office/drawing/2014/main" val="906271747"/>
                    </a:ext>
                  </a:extLst>
                </a:gridCol>
              </a:tblGrid>
              <a:tr h="502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중메뉴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사용자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등록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조회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수정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삭제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비고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26213"/>
                  </a:ext>
                </a:extLst>
              </a:tr>
              <a:tr h="295068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/>
                        <a:t>페이지별</a:t>
                      </a:r>
                      <a:endParaRPr lang="en-US" altLang="ko-KR" sz="2000" b="0" dirty="0" smtClean="0"/>
                    </a:p>
                    <a:p>
                      <a:pPr algn="ctr" latinLnBrk="1"/>
                      <a:r>
                        <a:rPr lang="ko-KR" altLang="en-US" sz="2000" b="0" dirty="0" smtClean="0"/>
                        <a:t>권한</a:t>
                      </a:r>
                      <a:endParaRPr lang="ko-KR" altLang="en-US" sz="2000" b="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About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5133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89607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76309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Rooms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4454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805147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00480"/>
                  </a:ext>
                </a:extLst>
              </a:tr>
              <a:tr h="2950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Reservation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91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등록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조회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수정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7140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352780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Community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3357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107846"/>
                  </a:ext>
                </a:extLst>
              </a:tr>
              <a:tr h="3027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09048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/>
                        <a:t>My</a:t>
                      </a:r>
                      <a:r>
                        <a:rPr lang="en-US" altLang="ko-KR" sz="2000" b="0" baseline="0" dirty="0" smtClean="0"/>
                        <a:t> Page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639267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37091"/>
                  </a:ext>
                </a:extLst>
              </a:tr>
              <a:tr h="289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43583"/>
                  </a:ext>
                </a:extLst>
              </a:tr>
            </a:tbl>
          </a:graphicData>
        </a:graphic>
      </p:graphicFrame>
      <p:cxnSp>
        <p:nvCxnSpPr>
          <p:cNvPr id="5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권한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권한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94109"/>
              </p:ext>
            </p:extLst>
          </p:nvPr>
        </p:nvGraphicFramePr>
        <p:xfrm>
          <a:off x="8770850" y="741141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094806" y="741141"/>
            <a:ext cx="6530458" cy="5884862"/>
            <a:chOff x="2061556" y="300566"/>
            <a:chExt cx="6530458" cy="58848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1556" y="300566"/>
              <a:ext cx="6530458" cy="5884862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7658713" y="386542"/>
              <a:ext cx="521923" cy="536171"/>
              <a:chOff x="7556269" y="353291"/>
              <a:chExt cx="565266" cy="536171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089683" y="361604"/>
              <a:ext cx="521923" cy="536171"/>
              <a:chOff x="7556269" y="353291"/>
              <a:chExt cx="565266" cy="536171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연결자 8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225634" y="361604"/>
              <a:ext cx="521923" cy="536171"/>
              <a:chOff x="7556269" y="353291"/>
              <a:chExt cx="565266" cy="536171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순서도: 연결자 23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657660" y="361604"/>
              <a:ext cx="521923" cy="536171"/>
              <a:chOff x="7556269" y="353291"/>
              <a:chExt cx="565266" cy="536171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순서도: 연결자 2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920250" y="361604"/>
              <a:ext cx="521923" cy="536171"/>
              <a:chOff x="7556269" y="353291"/>
              <a:chExt cx="565266" cy="536171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순서도: 연결자 2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634637" y="1475510"/>
              <a:ext cx="521923" cy="536171"/>
              <a:chOff x="7556269" y="353291"/>
              <a:chExt cx="565266" cy="536171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연결자 3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79583" y="1458884"/>
              <a:ext cx="521923" cy="536171"/>
              <a:chOff x="7556269" y="353291"/>
              <a:chExt cx="565266" cy="536171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연결자 3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80424"/>
              </p:ext>
            </p:extLst>
          </p:nvPr>
        </p:nvGraphicFramePr>
        <p:xfrm>
          <a:off x="8770851" y="2941890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About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Rooms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Reservation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Community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Log in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Info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Facilities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  <p:cxnSp>
        <p:nvCxnSpPr>
          <p:cNvPr id="32" name="직선 연결선 6"/>
          <p:cNvCxnSpPr/>
          <p:nvPr/>
        </p:nvCxnSpPr>
        <p:spPr>
          <a:xfrm>
            <a:off x="2191799" y="54333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7347" y="6288"/>
            <a:ext cx="7312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dirty="0" smtClean="0"/>
              <a:t>UI</a:t>
            </a:r>
            <a:r>
              <a:rPr lang="ko-KR" altLang="en-US" sz="2400" dirty="0" err="1" smtClean="0"/>
              <a:t>상세구조</a:t>
            </a:r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상세구조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8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31560"/>
              </p:ext>
            </p:extLst>
          </p:nvPr>
        </p:nvGraphicFramePr>
        <p:xfrm>
          <a:off x="8735480" y="566573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Log in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Log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in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50722"/>
              </p:ext>
            </p:extLst>
          </p:nvPr>
        </p:nvGraphicFramePr>
        <p:xfrm>
          <a:off x="8735481" y="2767322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/PW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입력 후 버튼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메인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회원 가입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91" y="566573"/>
            <a:ext cx="6438933" cy="614828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012395" y="4235335"/>
            <a:ext cx="521923" cy="536171"/>
            <a:chOff x="7556269" y="353291"/>
            <a:chExt cx="565266" cy="536171"/>
          </a:xfrm>
        </p:grpSpPr>
        <p:sp>
          <p:nvSpPr>
            <p:cNvPr id="10" name="타원 9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012394" y="4590704"/>
            <a:ext cx="521923" cy="536171"/>
            <a:chOff x="7556269" y="353291"/>
            <a:chExt cx="565266" cy="536171"/>
          </a:xfrm>
        </p:grpSpPr>
        <p:sp>
          <p:nvSpPr>
            <p:cNvPr id="13" name="타원 12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연결자 13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6"/>
          <p:cNvCxnSpPr/>
          <p:nvPr/>
        </p:nvCxnSpPr>
        <p:spPr>
          <a:xfrm>
            <a:off x="2118091" y="41521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95489" y="15100"/>
            <a:ext cx="7312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UI</a:t>
            </a:r>
            <a:r>
              <a:rPr lang="ko-KR" altLang="en-US" sz="2000" dirty="0" err="1" smtClean="0"/>
              <a:t>상세구조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상세구조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53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62" y="2044325"/>
            <a:ext cx="4364181" cy="3931032"/>
          </a:xfrm>
          <a:prstGeom prst="rect">
            <a:avLst/>
          </a:prstGeom>
        </p:spPr>
      </p:pic>
      <p:cxnSp>
        <p:nvCxnSpPr>
          <p:cNvPr id="5" name="직선 연결선 6"/>
          <p:cNvCxnSpPr/>
          <p:nvPr/>
        </p:nvCxnSpPr>
        <p:spPr>
          <a:xfrm>
            <a:off x="2294313" y="1255222"/>
            <a:ext cx="9386036" cy="1023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94994" y="331892"/>
            <a:ext cx="7312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dirty="0" err="1" smtClean="0"/>
              <a:t>프로토</a:t>
            </a:r>
            <a:r>
              <a:rPr lang="ko-KR" altLang="en-US" sz="4000" dirty="0" smtClean="0"/>
              <a:t> 타입</a:t>
            </a:r>
            <a:endParaRPr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0" y="-6053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tx1"/>
                </a:solidFill>
              </a:rPr>
              <a:t> 타입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58008"/>
              </p:ext>
            </p:extLst>
          </p:nvPr>
        </p:nvGraphicFramePr>
        <p:xfrm>
          <a:off x="2557350" y="994234"/>
          <a:ext cx="8822092" cy="550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>
                  <a:extLst>
                    <a:ext uri="{9D8B030D-6E8A-4147-A177-3AD203B41FA5}">
                      <a16:colId xmlns:a16="http://schemas.microsoft.com/office/drawing/2014/main" val="1921319749"/>
                    </a:ext>
                  </a:extLst>
                </a:gridCol>
                <a:gridCol w="2998031">
                  <a:extLst>
                    <a:ext uri="{9D8B030D-6E8A-4147-A177-3AD203B41FA5}">
                      <a16:colId xmlns:a16="http://schemas.microsoft.com/office/drawing/2014/main" val="980571026"/>
                    </a:ext>
                  </a:extLst>
                </a:gridCol>
                <a:gridCol w="2881694">
                  <a:extLst>
                    <a:ext uri="{9D8B030D-6E8A-4147-A177-3AD203B41FA5}">
                      <a16:colId xmlns:a16="http://schemas.microsoft.com/office/drawing/2014/main" val="2451198132"/>
                    </a:ext>
                  </a:extLst>
                </a:gridCol>
                <a:gridCol w="1529352">
                  <a:extLst>
                    <a:ext uri="{9D8B030D-6E8A-4147-A177-3AD203B41FA5}">
                      <a16:colId xmlns:a16="http://schemas.microsoft.com/office/drawing/2014/main" val="3068435199"/>
                    </a:ext>
                  </a:extLst>
                </a:gridCol>
              </a:tblGrid>
              <a:tr h="474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34501"/>
                  </a:ext>
                </a:extLst>
              </a:tr>
              <a:tr h="20502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양우성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구동 환경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레이아웃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navigation</a:t>
                      </a:r>
                      <a:r>
                        <a:rPr lang="ko-KR" altLang="en-US" dirty="0" smtClean="0"/>
                        <a:t>위 상세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content</a:t>
                      </a:r>
                      <a:r>
                        <a:rPr lang="ko-KR" altLang="en-US" dirty="0" smtClean="0"/>
                        <a:t>의 상세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푸터</a:t>
                      </a:r>
                      <a:r>
                        <a:rPr lang="ko-KR" altLang="en-US" dirty="0" smtClean="0"/>
                        <a:t>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그리드 형태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버튼 스타일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개정 이력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327950"/>
                  </a:ext>
                </a:extLst>
              </a:tr>
              <a:tr h="1066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정재원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프로토</a:t>
                      </a:r>
                      <a:r>
                        <a:rPr lang="ko-KR" altLang="en-US" dirty="0" smtClean="0"/>
                        <a:t> 타입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메뉴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스크린리스트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476229"/>
                  </a:ext>
                </a:extLst>
              </a:tr>
              <a:tr h="15582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최정기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유스케이스</a:t>
                      </a:r>
                      <a:endParaRPr lang="ko-KR" altLang="en-US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유스케이스</a:t>
                      </a:r>
                      <a:r>
                        <a:rPr lang="ko-KR" altLang="en-US" dirty="0" smtClean="0"/>
                        <a:t> 명세서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flow chart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정책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04-25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251505"/>
                  </a:ext>
                </a:extLst>
              </a:tr>
            </a:tbl>
          </a:graphicData>
        </a:graphic>
      </p:graphicFrame>
      <p:cxnSp>
        <p:nvCxnSpPr>
          <p:cNvPr id="6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err="1" smtClean="0"/>
              <a:t>개정이력</a:t>
            </a:r>
            <a:endParaRPr lang="ko-KR" altLang="en-US" sz="3000" dirty="0"/>
          </a:p>
        </p:txBody>
      </p:sp>
      <p:sp>
        <p:nvSpPr>
          <p:cNvPr id="9" name="직사각형 8"/>
          <p:cNvSpPr/>
          <p:nvPr/>
        </p:nvSpPr>
        <p:spPr>
          <a:xfrm>
            <a:off x="0" y="-6053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개정이력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err="1" smtClean="0"/>
              <a:t>유스케이스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유스케이스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05556" y="6334298"/>
            <a:ext cx="457200" cy="448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96" y="1097279"/>
            <a:ext cx="9224400" cy="56859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00895" y="1088966"/>
            <a:ext cx="8146472" cy="5685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6"/>
          <p:cNvCxnSpPr/>
          <p:nvPr/>
        </p:nvCxnSpPr>
        <p:spPr>
          <a:xfrm>
            <a:off x="2353865" y="464491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3431" y="107395"/>
            <a:ext cx="7312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tx1"/>
                </a:solidFill>
              </a:rPr>
              <a:t> 명세서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04" y="821588"/>
            <a:ext cx="4915586" cy="55919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53865" y="821588"/>
            <a:ext cx="4163313" cy="54462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80" y="821588"/>
            <a:ext cx="5034732" cy="40036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26844" y="821588"/>
            <a:ext cx="4131426" cy="389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7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3581" y="1634835"/>
            <a:ext cx="9839037" cy="4045529"/>
            <a:chOff x="635000" y="584200"/>
            <a:chExt cx="10566400" cy="4457700"/>
          </a:xfrm>
        </p:grpSpPr>
        <p:sp>
          <p:nvSpPr>
            <p:cNvPr id="4" name="순서도: 대체 처리 3"/>
            <p:cNvSpPr/>
            <p:nvPr/>
          </p:nvSpPr>
          <p:spPr>
            <a:xfrm>
              <a:off x="4064000" y="584200"/>
              <a:ext cx="3251200" cy="6985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Main 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대체 처리 4"/>
            <p:cNvSpPr/>
            <p:nvPr/>
          </p:nvSpPr>
          <p:spPr>
            <a:xfrm>
              <a:off x="7988300" y="730250"/>
              <a:ext cx="1295400" cy="4064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Log 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대체 처리 5"/>
            <p:cNvSpPr/>
            <p:nvPr/>
          </p:nvSpPr>
          <p:spPr>
            <a:xfrm>
              <a:off x="9702800" y="730250"/>
              <a:ext cx="1028700" cy="4064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Sign 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대체 처리 6"/>
            <p:cNvSpPr/>
            <p:nvPr/>
          </p:nvSpPr>
          <p:spPr>
            <a:xfrm>
              <a:off x="6350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About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대체 처리 7"/>
            <p:cNvSpPr/>
            <p:nvPr/>
          </p:nvSpPr>
          <p:spPr>
            <a:xfrm>
              <a:off x="33909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Rooms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1468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89027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Community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366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Information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7366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Intro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4925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Private Camping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4925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Private Camping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2484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Payment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0043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Notice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0043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FQA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>
              <a:stCxn id="4" idx="2"/>
            </p:cNvCxnSpPr>
            <p:nvPr/>
          </p:nvCxnSpPr>
          <p:spPr>
            <a:xfrm>
              <a:off x="5689600" y="1282700"/>
              <a:ext cx="0" cy="35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7" idx="0"/>
            </p:cNvCxnSpPr>
            <p:nvPr/>
          </p:nvCxnSpPr>
          <p:spPr>
            <a:xfrm flipV="1">
              <a:off x="1784350" y="1638300"/>
              <a:ext cx="0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784350" y="1638300"/>
              <a:ext cx="8267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0"/>
            </p:cNvCxnSpPr>
            <p:nvPr/>
          </p:nvCxnSpPr>
          <p:spPr>
            <a:xfrm flipV="1">
              <a:off x="100520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8" idx="0"/>
            </p:cNvCxnSpPr>
            <p:nvPr/>
          </p:nvCxnSpPr>
          <p:spPr>
            <a:xfrm flipV="1">
              <a:off x="45402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9" idx="0"/>
            </p:cNvCxnSpPr>
            <p:nvPr/>
          </p:nvCxnSpPr>
          <p:spPr>
            <a:xfrm flipV="1">
              <a:off x="72961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7" idx="2"/>
              <a:endCxn id="14" idx="0"/>
            </p:cNvCxnSpPr>
            <p:nvPr/>
          </p:nvCxnSpPr>
          <p:spPr>
            <a:xfrm>
              <a:off x="17843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13" idx="0"/>
            </p:cNvCxnSpPr>
            <p:nvPr/>
          </p:nvCxnSpPr>
          <p:spPr>
            <a:xfrm>
              <a:off x="17843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5402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5402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31520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00520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00520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4" idx="3"/>
              <a:endCxn id="5" idx="1"/>
            </p:cNvCxnSpPr>
            <p:nvPr/>
          </p:nvCxnSpPr>
          <p:spPr>
            <a:xfrm>
              <a:off x="7315200" y="933450"/>
              <a:ext cx="67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5" idx="3"/>
              <a:endCxn id="6" idx="1"/>
            </p:cNvCxnSpPr>
            <p:nvPr/>
          </p:nvCxnSpPr>
          <p:spPr>
            <a:xfrm>
              <a:off x="9283700" y="933450"/>
              <a:ext cx="419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메뉴 구조</a:t>
            </a:r>
            <a:endParaRPr lang="ko-KR" altLang="en-US" sz="3000" dirty="0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메뉴 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66210"/>
              </p:ext>
            </p:extLst>
          </p:nvPr>
        </p:nvGraphicFramePr>
        <p:xfrm>
          <a:off x="2103120" y="869022"/>
          <a:ext cx="9765860" cy="57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2415137556"/>
                    </a:ext>
                  </a:extLst>
                </a:gridCol>
                <a:gridCol w="946124">
                  <a:extLst>
                    <a:ext uri="{9D8B030D-6E8A-4147-A177-3AD203B41FA5}">
                      <a16:colId xmlns:a16="http://schemas.microsoft.com/office/drawing/2014/main" val="3769371807"/>
                    </a:ext>
                  </a:extLst>
                </a:gridCol>
                <a:gridCol w="1593249">
                  <a:extLst>
                    <a:ext uri="{9D8B030D-6E8A-4147-A177-3AD203B41FA5}">
                      <a16:colId xmlns:a16="http://schemas.microsoft.com/office/drawing/2014/main" val="769656872"/>
                    </a:ext>
                  </a:extLst>
                </a:gridCol>
                <a:gridCol w="2121533">
                  <a:extLst>
                    <a:ext uri="{9D8B030D-6E8A-4147-A177-3AD203B41FA5}">
                      <a16:colId xmlns:a16="http://schemas.microsoft.com/office/drawing/2014/main" val="585913688"/>
                    </a:ext>
                  </a:extLst>
                </a:gridCol>
                <a:gridCol w="3651005">
                  <a:extLst>
                    <a:ext uri="{9D8B030D-6E8A-4147-A177-3AD203B41FA5}">
                      <a16:colId xmlns:a16="http://schemas.microsoft.com/office/drawing/2014/main" val="4250490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87794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클릭 시 </a:t>
                      </a:r>
                      <a:r>
                        <a:rPr lang="ko-KR" altLang="en-US" sz="1400" dirty="0" err="1" smtClean="0"/>
                        <a:t>새로고침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961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About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02152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이용 및 예약 유의사항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12548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Rooms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09375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34996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CS-M-3001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원하는 날짜에 숙소 예약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7123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CS-M-4001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예약한 숙소에 대한 결제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9470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Community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소식 및 이벤트 안내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1428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FQA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회원들이 자주하는 질문에 대한 대답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2551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IP/PW </a:t>
                      </a:r>
                      <a:r>
                        <a:rPr lang="ko-KR" altLang="en-US" sz="1400" dirty="0" smtClean="0"/>
                        <a:t>입력해서 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84705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23517"/>
                  </a:ext>
                </a:extLst>
              </a:tr>
            </a:tbl>
          </a:graphicData>
        </a:graphic>
      </p:graphicFrame>
      <p:cxnSp>
        <p:nvCxnSpPr>
          <p:cNvPr id="8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스크린리스트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스크린리스트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51763" y="529989"/>
            <a:ext cx="8155328" cy="6217175"/>
            <a:chOff x="4036672" y="225189"/>
            <a:chExt cx="8155328" cy="6217175"/>
          </a:xfrm>
        </p:grpSpPr>
        <p:grpSp>
          <p:nvGrpSpPr>
            <p:cNvPr id="49" name="그룹 48"/>
            <p:cNvGrpSpPr/>
            <p:nvPr/>
          </p:nvGrpSpPr>
          <p:grpSpPr>
            <a:xfrm>
              <a:off x="5972927" y="225189"/>
              <a:ext cx="5559039" cy="2787279"/>
              <a:chOff x="463550" y="12700"/>
              <a:chExt cx="7289800" cy="4800600"/>
            </a:xfrm>
          </p:grpSpPr>
          <p:sp>
            <p:nvSpPr>
              <p:cNvPr id="4" name="순서도: 카드 3"/>
              <p:cNvSpPr/>
              <p:nvPr/>
            </p:nvSpPr>
            <p:spPr>
              <a:xfrm>
                <a:off x="463550" y="12700"/>
                <a:ext cx="7289800" cy="4800600"/>
              </a:xfrm>
              <a:prstGeom prst="flowChartPunchedCar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3176683" y="228602"/>
                <a:ext cx="1879601" cy="774698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시스템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3473450" y="1193799"/>
                <a:ext cx="1371600" cy="368299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up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3473450" y="16954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in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대체 처리 12"/>
              <p:cNvSpPr/>
              <p:nvPr/>
            </p:nvSpPr>
            <p:spPr>
              <a:xfrm>
                <a:off x="3473450" y="21971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3473450" y="26987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Rooms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대체 처리 14"/>
              <p:cNvSpPr/>
              <p:nvPr/>
            </p:nvSpPr>
            <p:spPr>
              <a:xfrm>
                <a:off x="3473450" y="31750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My page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순서도: 대체 처리 15"/>
              <p:cNvSpPr/>
              <p:nvPr/>
            </p:nvSpPr>
            <p:spPr>
              <a:xfrm>
                <a:off x="3473450" y="36766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FQA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순서도: 대체 처리 16"/>
              <p:cNvSpPr/>
              <p:nvPr/>
            </p:nvSpPr>
            <p:spPr>
              <a:xfrm>
                <a:off x="942975" y="17208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비회원</a:t>
                </a:r>
                <a:endParaRPr lang="ko-KR" altLang="en-US" sz="1600" dirty="0"/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942975" y="317500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회원</a:t>
                </a:r>
                <a:endParaRPr lang="ko-KR" altLang="en-US" sz="1600" dirty="0"/>
              </a:p>
            </p:txBody>
          </p:sp>
          <p:sp>
            <p:nvSpPr>
              <p:cNvPr id="19" name="순서도: 대체 처리 18"/>
              <p:cNvSpPr/>
              <p:nvPr/>
            </p:nvSpPr>
            <p:spPr>
              <a:xfrm>
                <a:off x="5632450" y="26987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cxnSp>
            <p:nvCxnSpPr>
              <p:cNvPr id="21" name="직선 화살표 연결선 20"/>
              <p:cNvCxnSpPr>
                <a:stCxn id="17" idx="2"/>
                <a:endCxn id="18" idx="0"/>
              </p:cNvCxnSpPr>
              <p:nvPr/>
            </p:nvCxnSpPr>
            <p:spPr>
              <a:xfrm>
                <a:off x="1762125" y="2089150"/>
                <a:ext cx="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48000" y="1377950"/>
                <a:ext cx="1270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6" idx="1"/>
              </p:cNvCxnSpPr>
              <p:nvPr/>
            </p:nvCxnSpPr>
            <p:spPr>
              <a:xfrm>
                <a:off x="3060701" y="13779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3060700" y="18986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3060700" y="24130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3060700" y="28956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060700" y="33655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3060700" y="38862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2581275" y="18986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3"/>
              </p:cNvCxnSpPr>
              <p:nvPr/>
            </p:nvCxnSpPr>
            <p:spPr>
              <a:xfrm>
                <a:off x="2581275" y="3359150"/>
                <a:ext cx="593725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4845050" y="19050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4845050" y="239395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4845050" y="28956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4845050" y="33655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845050" y="38862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219700" y="1905000"/>
                <a:ext cx="0" cy="1981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219700" y="2895600"/>
                <a:ext cx="412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9259250" y="337419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66535" y="337419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02303" y="4064068"/>
              <a:ext cx="1050044" cy="383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259250" y="409765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081780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reservation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955905" y="4821118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830031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704156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About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36672" y="543997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Intro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359306" y="5439976"/>
              <a:ext cx="1273149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Information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831361" y="5439976"/>
              <a:ext cx="1110220" cy="627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목록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97337" y="543997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Notice</a:t>
              </a: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639559" y="5439977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FQA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1081780" y="5439979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숙소 예약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1081780" y="6058843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결제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85" idx="2"/>
              <a:endCxn id="86" idx="0"/>
            </p:cNvCxnSpPr>
            <p:nvPr/>
          </p:nvCxnSpPr>
          <p:spPr>
            <a:xfrm flipH="1">
              <a:off x="7627325" y="3757719"/>
              <a:ext cx="983" cy="306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9721023" y="3757719"/>
              <a:ext cx="0" cy="339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86" idx="3"/>
              <a:endCxn id="87" idx="1"/>
            </p:cNvCxnSpPr>
            <p:nvPr/>
          </p:nvCxnSpPr>
          <p:spPr>
            <a:xfrm>
              <a:off x="8152347" y="4255829"/>
              <a:ext cx="1106903" cy="33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8" idx="2"/>
              <a:endCxn id="97" idx="0"/>
            </p:cNvCxnSpPr>
            <p:nvPr/>
          </p:nvCxnSpPr>
          <p:spPr>
            <a:xfrm>
              <a:off x="11636890" y="5204637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1636890" y="5823501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7385140" y="5204637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91" idx="2"/>
              <a:endCxn id="92" idx="0"/>
            </p:cNvCxnSpPr>
            <p:nvPr/>
          </p:nvCxnSpPr>
          <p:spPr>
            <a:xfrm rot="5400000">
              <a:off x="4807855" y="4988565"/>
              <a:ext cx="235339" cy="6674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91" idx="2"/>
              <a:endCxn id="93" idx="0"/>
            </p:cNvCxnSpPr>
            <p:nvPr/>
          </p:nvCxnSpPr>
          <p:spPr>
            <a:xfrm rot="16200000" flipH="1">
              <a:off x="5509904" y="4953999"/>
              <a:ext cx="235339" cy="7366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9" idx="2"/>
              <a:endCxn id="95" idx="0"/>
            </p:cNvCxnSpPr>
            <p:nvPr/>
          </p:nvCxnSpPr>
          <p:spPr>
            <a:xfrm rot="5400000">
              <a:off x="9014063" y="4943023"/>
              <a:ext cx="235337" cy="7585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96" idx="0"/>
            </p:cNvCxnSpPr>
            <p:nvPr/>
          </p:nvCxnSpPr>
          <p:spPr>
            <a:xfrm rot="16200000" flipH="1">
              <a:off x="9735172" y="4980481"/>
              <a:ext cx="235338" cy="6836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85" idx="1"/>
              <a:endCxn id="90" idx="1"/>
            </p:cNvCxnSpPr>
            <p:nvPr/>
          </p:nvCxnSpPr>
          <p:spPr>
            <a:xfrm rot="10800000" flipV="1">
              <a:off x="6830032" y="3565958"/>
              <a:ext cx="336504" cy="1446918"/>
            </a:xfrm>
            <a:prstGeom prst="bentConnector3">
              <a:avLst>
                <a:gd name="adj1" fmla="val 166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85" idx="3"/>
              <a:endCxn id="90" idx="3"/>
            </p:cNvCxnSpPr>
            <p:nvPr/>
          </p:nvCxnSpPr>
          <p:spPr>
            <a:xfrm flipH="1">
              <a:off x="7940251" y="3565958"/>
              <a:ext cx="149830" cy="1446918"/>
            </a:xfrm>
            <a:prstGeom prst="bentConnector3">
              <a:avLst>
                <a:gd name="adj1" fmla="val -1180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87" idx="2"/>
              <a:endCxn id="89" idx="0"/>
            </p:cNvCxnSpPr>
            <p:nvPr/>
          </p:nvCxnSpPr>
          <p:spPr>
            <a:xfrm rot="5400000">
              <a:off x="9446050" y="4546144"/>
              <a:ext cx="339939" cy="2100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87" idx="2"/>
              <a:endCxn id="90" idx="0"/>
            </p:cNvCxnSpPr>
            <p:nvPr/>
          </p:nvCxnSpPr>
          <p:spPr>
            <a:xfrm rot="5400000">
              <a:off x="8383113" y="3483206"/>
              <a:ext cx="339937" cy="23358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87" idx="2"/>
              <a:endCxn id="91" idx="0"/>
            </p:cNvCxnSpPr>
            <p:nvPr/>
          </p:nvCxnSpPr>
          <p:spPr>
            <a:xfrm rot="5400000">
              <a:off x="7320176" y="2420269"/>
              <a:ext cx="339937" cy="44617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87" idx="2"/>
              <a:endCxn id="88" idx="0"/>
            </p:cNvCxnSpPr>
            <p:nvPr/>
          </p:nvCxnSpPr>
          <p:spPr>
            <a:xfrm rot="16200000" flipH="1">
              <a:off x="10508988" y="3693214"/>
              <a:ext cx="339937" cy="19158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endCxn id="91" idx="0"/>
            </p:cNvCxnSpPr>
            <p:nvPr/>
          </p:nvCxnSpPr>
          <p:spPr>
            <a:xfrm rot="10800000" flipV="1">
              <a:off x="5259268" y="4341717"/>
              <a:ext cx="1368840" cy="4793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"/>
          <p:cNvCxnSpPr/>
          <p:nvPr/>
        </p:nvCxnSpPr>
        <p:spPr>
          <a:xfrm flipV="1">
            <a:off x="2171675" y="702993"/>
            <a:ext cx="2857296" cy="553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8910" y="5256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프로세스</a:t>
            </a:r>
            <a:endParaRPr lang="ko-KR" altLang="en-US" sz="3000" dirty="0"/>
          </a:p>
        </p:txBody>
      </p:sp>
      <p:sp>
        <p:nvSpPr>
          <p:cNvPr id="68" name="직사각형 67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프로세스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25229" y="1291772"/>
            <a:ext cx="8402920" cy="5174676"/>
            <a:chOff x="2949458" y="251805"/>
            <a:chExt cx="8402920" cy="564858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871256" y="251805"/>
              <a:ext cx="1471354" cy="3990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Reservation</a:t>
              </a:r>
              <a:endParaRPr lang="ko-KR" altLang="en-US" dirty="0"/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5101934" y="934484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회원여부</a:t>
              </a:r>
              <a:endParaRPr lang="ko-KR" altLang="en-US" sz="1000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2949458" y="1049655"/>
              <a:ext cx="955964" cy="349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비회원</a:t>
              </a:r>
              <a:endParaRPr lang="ko-KR" altLang="en-US" dirty="0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7460498" y="1049655"/>
              <a:ext cx="955964" cy="349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</a:t>
              </a:r>
              <a:endParaRPr lang="ko-KR" altLang="en-US" dirty="0"/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7476050" y="1824983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예약날짜확인</a:t>
              </a:r>
              <a:endParaRPr lang="ko-KR" altLang="en-US" sz="1000" dirty="0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7476050" y="3310191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</a:t>
              </a:r>
              <a:endParaRPr lang="ko-KR" altLang="en-US" sz="1000" dirty="0"/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8916923" y="2567587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예약취소</a:t>
              </a:r>
              <a:endParaRPr lang="ko-KR" altLang="en-US" sz="1000" dirty="0"/>
            </a:p>
          </p:txBody>
        </p:sp>
        <p:sp>
          <p:nvSpPr>
            <p:cNvPr id="14" name="순서도: 판단 13"/>
            <p:cNvSpPr/>
            <p:nvPr/>
          </p:nvSpPr>
          <p:spPr>
            <a:xfrm>
              <a:off x="7449033" y="2487579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여부</a:t>
              </a:r>
              <a:endParaRPr lang="ko-KR" altLang="en-US" sz="1000" dirty="0"/>
            </a:p>
          </p:txBody>
        </p:sp>
        <p:sp>
          <p:nvSpPr>
            <p:cNvPr id="17" name="순서도: 데이터 16"/>
            <p:cNvSpPr/>
            <p:nvPr/>
          </p:nvSpPr>
          <p:spPr>
            <a:xfrm>
              <a:off x="5850551" y="3353752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5917053" y="4014441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 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작성</a:t>
              </a:r>
              <a:endParaRPr lang="ko-KR" altLang="en-US" sz="1000" dirty="0"/>
            </a:p>
          </p:txBody>
        </p:sp>
        <p:sp>
          <p:nvSpPr>
            <p:cNvPr id="20" name="순서도: 판단 19"/>
            <p:cNvSpPr/>
            <p:nvPr/>
          </p:nvSpPr>
          <p:spPr>
            <a:xfrm>
              <a:off x="5890036" y="4654001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여부</a:t>
              </a:r>
              <a:endParaRPr lang="ko-KR" altLang="en-US" sz="1000" dirty="0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7269776" y="4741282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취소버튼</a:t>
              </a:r>
              <a:endParaRPr lang="ko-KR" altLang="en-US" sz="1000" dirty="0"/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5917053" y="5468125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결제버튼</a:t>
              </a:r>
              <a:endParaRPr lang="en-US" altLang="ko-KR" sz="1000" dirty="0" smtClean="0"/>
            </a:p>
          </p:txBody>
        </p:sp>
        <p:sp>
          <p:nvSpPr>
            <p:cNvPr id="23" name="순서도: 데이터 22"/>
            <p:cNvSpPr/>
            <p:nvPr/>
          </p:nvSpPr>
          <p:spPr>
            <a:xfrm>
              <a:off x="8595483" y="4782847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sp>
          <p:nvSpPr>
            <p:cNvPr id="24" name="순서도: 데이터 23"/>
            <p:cNvSpPr/>
            <p:nvPr/>
          </p:nvSpPr>
          <p:spPr>
            <a:xfrm>
              <a:off x="7269776" y="5509690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승인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cxnSp>
          <p:nvCxnSpPr>
            <p:cNvPr id="30" name="직선 화살표 연결선 29"/>
            <p:cNvCxnSpPr>
              <a:stCxn id="4" idx="2"/>
              <a:endCxn id="5" idx="0"/>
            </p:cNvCxnSpPr>
            <p:nvPr/>
          </p:nvCxnSpPr>
          <p:spPr>
            <a:xfrm>
              <a:off x="5606933" y="650814"/>
              <a:ext cx="0" cy="283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6" idx="0"/>
              <a:endCxn id="4" idx="1"/>
            </p:cNvCxnSpPr>
            <p:nvPr/>
          </p:nvCxnSpPr>
          <p:spPr>
            <a:xfrm rot="5400000" flipH="1" flipV="1">
              <a:off x="3850176" y="28575"/>
              <a:ext cx="598345" cy="14438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5" idx="1"/>
              <a:endCxn id="6" idx="3"/>
            </p:cNvCxnSpPr>
            <p:nvPr/>
          </p:nvCxnSpPr>
          <p:spPr>
            <a:xfrm flipH="1" flipV="1">
              <a:off x="3905422" y="1224223"/>
              <a:ext cx="1196512" cy="1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5" idx="3"/>
              <a:endCxn id="7" idx="1"/>
            </p:cNvCxnSpPr>
            <p:nvPr/>
          </p:nvCxnSpPr>
          <p:spPr>
            <a:xfrm flipV="1">
              <a:off x="6111931" y="1224223"/>
              <a:ext cx="1348567" cy="1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7" idx="2"/>
              <a:endCxn id="9" idx="0"/>
            </p:cNvCxnSpPr>
            <p:nvPr/>
          </p:nvCxnSpPr>
          <p:spPr>
            <a:xfrm>
              <a:off x="7938480" y="1398790"/>
              <a:ext cx="15552" cy="426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4" idx="0"/>
            </p:cNvCxnSpPr>
            <p:nvPr/>
          </p:nvCxnSpPr>
          <p:spPr>
            <a:xfrm>
              <a:off x="7954032" y="2257248"/>
              <a:ext cx="0" cy="2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4" idx="3"/>
              <a:endCxn id="13" idx="1"/>
            </p:cNvCxnSpPr>
            <p:nvPr/>
          </p:nvCxnSpPr>
          <p:spPr>
            <a:xfrm flipV="1">
              <a:off x="8459030" y="2783720"/>
              <a:ext cx="457893" cy="7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4" idx="2"/>
              <a:endCxn id="12" idx="0"/>
            </p:cNvCxnSpPr>
            <p:nvPr/>
          </p:nvCxnSpPr>
          <p:spPr>
            <a:xfrm>
              <a:off x="7954032" y="3094408"/>
              <a:ext cx="0" cy="215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2" idx="1"/>
              <a:endCxn id="17" idx="5"/>
            </p:cNvCxnSpPr>
            <p:nvPr/>
          </p:nvCxnSpPr>
          <p:spPr>
            <a:xfrm flipH="1">
              <a:off x="6830622" y="3526324"/>
              <a:ext cx="645428" cy="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17" idx="4"/>
              <a:endCxn id="18" idx="0"/>
            </p:cNvCxnSpPr>
            <p:nvPr/>
          </p:nvCxnSpPr>
          <p:spPr>
            <a:xfrm>
              <a:off x="6395035" y="3702886"/>
              <a:ext cx="0" cy="311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8" idx="2"/>
              <a:endCxn id="20" idx="0"/>
            </p:cNvCxnSpPr>
            <p:nvPr/>
          </p:nvCxnSpPr>
          <p:spPr>
            <a:xfrm>
              <a:off x="6395035" y="4446706"/>
              <a:ext cx="0" cy="20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20" idx="3"/>
              <a:endCxn id="21" idx="1"/>
            </p:cNvCxnSpPr>
            <p:nvPr/>
          </p:nvCxnSpPr>
          <p:spPr>
            <a:xfrm flipV="1">
              <a:off x="6900033" y="4957415"/>
              <a:ext cx="3697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20" idx="2"/>
              <a:endCxn id="22" idx="0"/>
            </p:cNvCxnSpPr>
            <p:nvPr/>
          </p:nvCxnSpPr>
          <p:spPr>
            <a:xfrm>
              <a:off x="6395035" y="5260830"/>
              <a:ext cx="0" cy="20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22" idx="3"/>
              <a:endCxn id="24" idx="2"/>
            </p:cNvCxnSpPr>
            <p:nvPr/>
          </p:nvCxnSpPr>
          <p:spPr>
            <a:xfrm flipV="1">
              <a:off x="6873017" y="5684257"/>
              <a:ext cx="5056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21" idx="3"/>
              <a:endCxn id="23" idx="2"/>
            </p:cNvCxnSpPr>
            <p:nvPr/>
          </p:nvCxnSpPr>
          <p:spPr>
            <a:xfrm flipV="1">
              <a:off x="8225740" y="4957414"/>
              <a:ext cx="4786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순서도: 데이터 67"/>
            <p:cNvSpPr/>
            <p:nvPr/>
          </p:nvSpPr>
          <p:spPr>
            <a:xfrm>
              <a:off x="10263410" y="2602391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cxnSp>
          <p:nvCxnSpPr>
            <p:cNvPr id="70" name="직선 화살표 연결선 69"/>
            <p:cNvCxnSpPr>
              <a:stCxn id="13" idx="3"/>
              <a:endCxn id="68" idx="2"/>
            </p:cNvCxnSpPr>
            <p:nvPr/>
          </p:nvCxnSpPr>
          <p:spPr>
            <a:xfrm flipV="1">
              <a:off x="9872887" y="2776958"/>
              <a:ext cx="499420" cy="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388384" y="94744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19465" y="927462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69584" y="304172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56121" y="2545688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83942" y="470127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95034" y="5233079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</p:grpSp>
      <p:cxnSp>
        <p:nvCxnSpPr>
          <p:cNvPr id="43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 smtClean="0"/>
              <a:t>Flow chart</a:t>
            </a:r>
            <a:endParaRPr lang="ko-KR" altLang="en-US" sz="3000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771</Words>
  <Application>Microsoft Office PowerPoint</Application>
  <PresentationFormat>와이드스크린</PresentationFormat>
  <Paragraphs>582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41</cp:revision>
  <dcterms:created xsi:type="dcterms:W3CDTF">2023-04-19T00:25:23Z</dcterms:created>
  <dcterms:modified xsi:type="dcterms:W3CDTF">2023-04-24T06:42:38Z</dcterms:modified>
</cp:coreProperties>
</file>