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6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nTV/7pXDL0LJu1AvE5kwfwBj5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25EAC670-2D46-409A-9724-BDB27CA33868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820963" y="1811214"/>
            <a:ext cx="9144000" cy="218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 b="1" dirty="0">
                <a:latin typeface="Century Gothic"/>
                <a:ea typeface="Century Gothic"/>
                <a:cs typeface="Century Gothic"/>
                <a:sym typeface="Century Gothic"/>
              </a:rPr>
              <a:t>Soutenance Projet 7:</a:t>
            </a:r>
            <a: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4400" dirty="0">
                <a:latin typeface="Century Gothic"/>
                <a:ea typeface="Century Gothic"/>
                <a:cs typeface="Century Gothic"/>
                <a:sym typeface="Century Gothic"/>
              </a:rPr>
              <a:t>Implémentez un </a:t>
            </a:r>
            <a:r>
              <a:rPr lang="fr-FR" sz="4400" dirty="0" smtClean="0">
                <a:latin typeface="Century Gothic"/>
                <a:ea typeface="Century Gothic"/>
                <a:cs typeface="Century Gothic"/>
                <a:sym typeface="Century Gothic"/>
              </a:rPr>
              <a:t>modèle </a:t>
            </a:r>
            <a:r>
              <a:rPr lang="fr-FR" sz="4400" dirty="0"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fr-FR" sz="4400" dirty="0" err="1">
                <a:latin typeface="Century Gothic"/>
                <a:ea typeface="Century Gothic"/>
                <a:cs typeface="Century Gothic"/>
                <a:sym typeface="Century Gothic"/>
              </a:rPr>
              <a:t>scoring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7650" y="6211669"/>
            <a:ext cx="36671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Etudiant: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Wenzel Nicolas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Mentor: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Jean-Luc Bouchot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153525" y="6350168"/>
            <a:ext cx="295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Parcours: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Scientist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9549" y="5327171"/>
            <a:ext cx="2004862" cy="8844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695" y="5123741"/>
            <a:ext cx="1177691" cy="108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Dashboard Interactif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C367AE-0E0B-43CA-A514-61A5B5F815D4}"/>
              </a:ext>
            </a:extLst>
          </p:cNvPr>
          <p:cNvSpPr txBox="1"/>
          <p:nvPr/>
        </p:nvSpPr>
        <p:spPr>
          <a:xfrm>
            <a:off x="251442" y="1810978"/>
            <a:ext cx="3751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Permet de :</a:t>
            </a:r>
          </a:p>
          <a:p>
            <a:endParaRPr lang="fr-FR" b="1" u="sng" dirty="0"/>
          </a:p>
          <a:p>
            <a:r>
              <a:rPr lang="fr-FR" dirty="0"/>
              <a:t> Générer des graphique pour chaque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Afficher l’ensemble des </a:t>
            </a:r>
            <a:r>
              <a:rPr lang="fr-FR" dirty="0" err="1"/>
              <a:t>features</a:t>
            </a:r>
            <a:r>
              <a:rPr lang="fr-FR" dirty="0"/>
              <a:t> pour un client donné</a:t>
            </a:r>
          </a:p>
          <a:p>
            <a:endParaRPr lang="fr-FR" dirty="0"/>
          </a:p>
          <a:p>
            <a:r>
              <a:rPr lang="fr-FR" dirty="0"/>
              <a:t>Afficher la classe prédite par le modèle pour un client donné</a:t>
            </a:r>
          </a:p>
          <a:p>
            <a:endParaRPr lang="fr-FR" dirty="0"/>
          </a:p>
          <a:p>
            <a:r>
              <a:rPr lang="fr-FR" dirty="0"/>
              <a:t>Afficher la probabilité d’appartenance aux deux classes pour un client donné</a:t>
            </a:r>
          </a:p>
          <a:p>
            <a:endParaRPr lang="fr-FR" dirty="0"/>
          </a:p>
          <a:p>
            <a:r>
              <a:rPr lang="fr-FR" dirty="0"/>
              <a:t>Afficher les </a:t>
            </a:r>
            <a:r>
              <a:rPr lang="fr-FR" dirty="0" err="1"/>
              <a:t>features</a:t>
            </a:r>
            <a:r>
              <a:rPr lang="fr-FR" dirty="0"/>
              <a:t> importantes au niveau globales pour le modèle</a:t>
            </a:r>
          </a:p>
          <a:p>
            <a:endParaRPr lang="fr-FR" dirty="0"/>
          </a:p>
          <a:p>
            <a:r>
              <a:rPr lang="fr-FR" dirty="0"/>
              <a:t>Afficher les </a:t>
            </a:r>
            <a:r>
              <a:rPr lang="fr-FR" dirty="0" err="1"/>
              <a:t>features</a:t>
            </a:r>
            <a:r>
              <a:rPr lang="fr-FR" dirty="0"/>
              <a:t> au niveau local pour le modèle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33" y="1810978"/>
            <a:ext cx="7263788" cy="421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240864" y="704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Déploiement du modèle</a:t>
            </a:r>
            <a:endParaRPr dirty="0"/>
          </a:p>
        </p:txBody>
      </p:sp>
      <p:sp>
        <p:nvSpPr>
          <p:cNvPr id="161" name="Google Shape;161;p9"/>
          <p:cNvSpPr txBox="1"/>
          <p:nvPr/>
        </p:nvSpPr>
        <p:spPr>
          <a:xfrm>
            <a:off x="240865" y="1784990"/>
            <a:ext cx="352985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Modèle de prédiction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240864" y="5650683"/>
            <a:ext cx="352985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Dashboard interactif 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A968C42-28CE-47AC-BB3D-2EC4455F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62" y="3358601"/>
            <a:ext cx="3268597" cy="1137956"/>
          </a:xfrm>
          <a:prstGeom prst="rect">
            <a:avLst/>
          </a:prstGeom>
        </p:spPr>
      </p:pic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911CA7CA-C059-4E55-AF98-41E56333F40F}"/>
              </a:ext>
            </a:extLst>
          </p:cNvPr>
          <p:cNvSpPr/>
          <p:nvPr/>
        </p:nvSpPr>
        <p:spPr>
          <a:xfrm>
            <a:off x="1401751" y="2490284"/>
            <a:ext cx="412849" cy="308877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BD5BF26-8669-4704-A986-934EA2E3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175" y="3576383"/>
            <a:ext cx="2229330" cy="804128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8407EC0-8E83-4219-B0A5-0D3F8F31426C}"/>
              </a:ext>
            </a:extLst>
          </p:cNvPr>
          <p:cNvSpPr/>
          <p:nvPr/>
        </p:nvSpPr>
        <p:spPr>
          <a:xfrm>
            <a:off x="3837505" y="3794318"/>
            <a:ext cx="1102140" cy="3132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576BF31-EE0D-4F24-9D75-F865BBF29631}"/>
              </a:ext>
            </a:extLst>
          </p:cNvPr>
          <p:cNvSpPr/>
          <p:nvPr/>
        </p:nvSpPr>
        <p:spPr>
          <a:xfrm>
            <a:off x="7711922" y="3794317"/>
            <a:ext cx="1102140" cy="3132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496" y="2803717"/>
            <a:ext cx="231457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0;p9">
            <a:extLst>
              <a:ext uri="{FF2B5EF4-FFF2-40B4-BE49-F238E27FC236}">
                <a16:creationId xmlns:a16="http://schemas.microsoft.com/office/drawing/2014/main" id="{45FBB8F0-7220-46D4-98EB-CF9084F65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Déploiement du modèle - Détails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8839F1-1FD3-4048-A243-D4D7DAF1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3" y="1413252"/>
            <a:ext cx="3486239" cy="12575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6B15D07-0AFC-49BE-B0DD-EC01A0CB33AE}"/>
              </a:ext>
            </a:extLst>
          </p:cNvPr>
          <p:cNvSpPr txBox="1"/>
          <p:nvPr/>
        </p:nvSpPr>
        <p:spPr>
          <a:xfrm>
            <a:off x="7258640" y="2875203"/>
            <a:ext cx="32522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Container Backend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de </a:t>
            </a:r>
            <a:r>
              <a:rPr lang="fr-FR" dirty="0" err="1"/>
              <a:t>prediction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Base de données traitée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 a exécuter (</a:t>
            </a:r>
            <a:r>
              <a:rPr lang="fr-FR" dirty="0" err="1"/>
              <a:t>predict</a:t>
            </a:r>
            <a:r>
              <a:rPr lang="fr-FR" dirty="0"/>
              <a:t>, </a:t>
            </a:r>
            <a:r>
              <a:rPr lang="fr-FR" dirty="0" err="1"/>
              <a:t>predict</a:t>
            </a:r>
            <a:r>
              <a:rPr lang="fr-FR" dirty="0"/>
              <a:t> proba, </a:t>
            </a:r>
            <a:r>
              <a:rPr lang="fr-FR" dirty="0" err="1"/>
              <a:t>explain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Dockerfile</a:t>
            </a:r>
            <a:r>
              <a:rPr lang="fr-FR" dirty="0"/>
              <a:t> + </a:t>
            </a:r>
            <a:r>
              <a:rPr lang="fr-FR" dirty="0" err="1"/>
              <a:t>requirements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Container Frontend :</a:t>
            </a:r>
          </a:p>
          <a:p>
            <a:r>
              <a:rPr lang="fr-FR" dirty="0"/>
              <a:t> -   script Dashboard</a:t>
            </a:r>
          </a:p>
          <a:p>
            <a:r>
              <a:rPr lang="fr-FR" dirty="0"/>
              <a:t> -   Base de donnée non traitée</a:t>
            </a:r>
          </a:p>
          <a:p>
            <a:r>
              <a:rPr lang="fr-FR" dirty="0"/>
              <a:t> -   </a:t>
            </a:r>
            <a:r>
              <a:rPr lang="fr-FR" dirty="0" err="1"/>
              <a:t>Dockerfile</a:t>
            </a:r>
            <a:r>
              <a:rPr lang="fr-FR" dirty="0"/>
              <a:t> + </a:t>
            </a:r>
            <a:r>
              <a:rPr lang="fr-FR" dirty="0" err="1"/>
              <a:t>requirements</a:t>
            </a: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DB796F-9658-4749-BB54-042968775480}"/>
              </a:ext>
            </a:extLst>
          </p:cNvPr>
          <p:cNvSpPr txBox="1"/>
          <p:nvPr/>
        </p:nvSpPr>
        <p:spPr>
          <a:xfrm>
            <a:off x="699155" y="3086219"/>
            <a:ext cx="3252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méthodes Https 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calcul et transmet la classe prédite pour un client donné</a:t>
            </a:r>
          </a:p>
          <a:p>
            <a:pPr marL="285750" indent="-285750"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Predict_proba</a:t>
            </a:r>
            <a:r>
              <a:rPr lang="fr-FR" dirty="0">
                <a:sym typeface="Wingdings" panose="05000000000000000000" pitchFamily="2" charset="2"/>
              </a:rPr>
              <a:t>  calcul et transmet la probabilité d’appartenances aux deux classes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Explain</a:t>
            </a:r>
            <a:r>
              <a:rPr lang="fr-FR" dirty="0">
                <a:sym typeface="Wingdings" panose="05000000000000000000" pitchFamily="2" charset="2"/>
              </a:rPr>
              <a:t>  calcul et transmet l’</a:t>
            </a:r>
            <a:r>
              <a:rPr lang="fr-FR" dirty="0" err="1">
                <a:sym typeface="Wingdings" panose="05000000000000000000" pitchFamily="2" charset="2"/>
              </a:rPr>
              <a:t>explainer</a:t>
            </a:r>
            <a:r>
              <a:rPr lang="fr-FR" dirty="0">
                <a:sym typeface="Wingdings" panose="05000000000000000000" pitchFamily="2" charset="2"/>
              </a:rPr>
              <a:t> lime d’un client donné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1153268"/>
            <a:ext cx="1772830" cy="15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72243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u="sng"/>
              <a:t>sommaire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718724" y="200977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1- Problématique du projet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>
                <a:latin typeface="Century Gothic" panose="020B0502020202020204" pitchFamily="34" charset="0"/>
              </a:rPr>
              <a:t>2 </a:t>
            </a:r>
            <a:r>
              <a:rPr lang="fr-FR" sz="2500" dirty="0" smtClean="0">
                <a:latin typeface="Century Gothic" panose="020B0502020202020204" pitchFamily="34" charset="0"/>
              </a:rPr>
              <a:t>- </a:t>
            </a:r>
            <a:r>
              <a:rPr lang="fr-FR" sz="2500" dirty="0">
                <a:latin typeface="Century Gothic" panose="020B0502020202020204" pitchFamily="34" charset="0"/>
              </a:rPr>
              <a:t>Traitement des données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/>
              <a:t>3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Choix de l’algorithme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/>
              <a:t>4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Explicabilité </a:t>
            </a:r>
            <a:endParaRPr sz="25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/>
              <a:t>5- </a:t>
            </a:r>
            <a:r>
              <a:rPr lang="fr-FR" sz="2500" dirty="0">
                <a:latin typeface="Century Gothic" panose="020B0502020202020204" pitchFamily="34" charset="0"/>
              </a:rPr>
              <a:t>Dashboard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fr-FR" sz="2500" dirty="0">
                <a:latin typeface="Century Gothic" panose="020B0502020202020204" pitchFamily="34" charset="0"/>
              </a:rPr>
              <a:t>6- Déploiement</a:t>
            </a:r>
            <a:endParaRPr dirty="0"/>
          </a:p>
          <a:p>
            <a:pPr marL="3429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1- Problématique du projet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073897" y="2234153"/>
            <a:ext cx="827326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fr-F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 Construire un modèle de socring donnant la probabilité de faillite des clients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construire un dashboard interactif permettant d’interpreter le modèle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923085" y="4086727"/>
            <a:ext cx="9430715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interactif et API de prédiciton déployer sur le cloud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Dossier sur outil de versioning avec le code de la modélisation, le code du dashboard et le code de déploiement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note méthodologique permettant de décrire l’entrainement, l’optimisation l’interprétabilité du modèle et ses limites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04567" y="-191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2-Traitement des données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82B128-65D1-4902-9598-C5304A15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6" y="1134507"/>
            <a:ext cx="7262484" cy="4710112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FC57697A-4439-4F42-8803-50896C044FB9}"/>
              </a:ext>
            </a:extLst>
          </p:cNvPr>
          <p:cNvSpPr/>
          <p:nvPr/>
        </p:nvSpPr>
        <p:spPr>
          <a:xfrm>
            <a:off x="8700940" y="1206630"/>
            <a:ext cx="1093509" cy="4939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9F258F-4D12-4F83-A1C6-253DAAB255BE}"/>
              </a:ext>
            </a:extLst>
          </p:cNvPr>
          <p:cNvSpPr txBox="1"/>
          <p:nvPr/>
        </p:nvSpPr>
        <p:spPr>
          <a:xfrm>
            <a:off x="9794449" y="1206630"/>
            <a:ext cx="21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Kernel externe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78CA17-D53D-4652-AD60-504E32F05BBA}"/>
              </a:ext>
            </a:extLst>
          </p:cNvPr>
          <p:cNvSpPr txBox="1"/>
          <p:nvPr/>
        </p:nvSpPr>
        <p:spPr>
          <a:xfrm>
            <a:off x="9794449" y="2040518"/>
            <a:ext cx="21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Nan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2AF5AD-B761-4431-B956-4032C52147F2}"/>
              </a:ext>
            </a:extLst>
          </p:cNvPr>
          <p:cNvSpPr txBox="1"/>
          <p:nvPr/>
        </p:nvSpPr>
        <p:spPr>
          <a:xfrm>
            <a:off x="9794449" y="2874407"/>
            <a:ext cx="214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colonnes corrélées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A1E29C-C24F-4AE4-8DDC-B30941797731}"/>
              </a:ext>
            </a:extLst>
          </p:cNvPr>
          <p:cNvSpPr txBox="1"/>
          <p:nvPr/>
        </p:nvSpPr>
        <p:spPr>
          <a:xfrm>
            <a:off x="9794449" y="4107646"/>
            <a:ext cx="214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valeurs aberrantes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30E699-1025-4836-BE52-E8116F3F3DCD}"/>
              </a:ext>
            </a:extLst>
          </p:cNvPr>
          <p:cNvSpPr txBox="1"/>
          <p:nvPr/>
        </p:nvSpPr>
        <p:spPr>
          <a:xfrm>
            <a:off x="9794449" y="5126960"/>
            <a:ext cx="21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Equilibrage du </a:t>
            </a:r>
            <a:r>
              <a:rPr lang="fr-FR" dirty="0" err="1"/>
              <a:t>DataSet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11957" y="273961"/>
            <a:ext cx="10515600" cy="104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Choix de l’algorithme</a:t>
            </a:r>
            <a:endParaRPr dirty="0"/>
          </a:p>
        </p:txBody>
      </p:sp>
      <p:sp>
        <p:nvSpPr>
          <p:cNvPr id="128" name="Google Shape;128;p5"/>
          <p:cNvSpPr txBox="1"/>
          <p:nvPr/>
        </p:nvSpPr>
        <p:spPr>
          <a:xfrm>
            <a:off x="611957" y="6066137"/>
            <a:ext cx="8071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choix final s’est porté sur un algorithme de type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F0C76148-EFA5-4E03-BA9C-DD759323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1313"/>
              </p:ext>
            </p:extLst>
          </p:nvPr>
        </p:nvGraphicFramePr>
        <p:xfrm>
          <a:off x="611957" y="3253688"/>
          <a:ext cx="9399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655">
                  <a:extLst>
                    <a:ext uri="{9D8B030D-6E8A-4147-A177-3AD203B41FA5}">
                      <a16:colId xmlns:a16="http://schemas.microsoft.com/office/drawing/2014/main" val="3076489598"/>
                    </a:ext>
                  </a:extLst>
                </a:gridCol>
                <a:gridCol w="4699655">
                  <a:extLst>
                    <a:ext uri="{9D8B030D-6E8A-4147-A177-3AD203B41FA5}">
                      <a16:colId xmlns:a16="http://schemas.microsoft.com/office/drawing/2014/main" val="1426360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 étudié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de précision (cross validation sur 5 </a:t>
                      </a:r>
                      <a:r>
                        <a:rPr lang="fr-FR" dirty="0" err="1"/>
                        <a:t>fold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Gaussian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Naive</a:t>
                      </a:r>
                      <a:r>
                        <a:rPr lang="fr-FR" dirty="0"/>
                        <a:t>-Bayes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1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Regression</a:t>
                      </a:r>
                      <a:r>
                        <a:rPr lang="fr-FR" dirty="0"/>
                        <a:t>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Decision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 </a:t>
                      </a:r>
                      <a:r>
                        <a:rPr lang="fr-FR" dirty="0" err="1"/>
                        <a:t>nearest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neighbors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9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RandomForest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0,99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68949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11957" y="1543050"/>
            <a:ext cx="10046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Paramétrage simple via </a:t>
            </a:r>
            <a:r>
              <a:rPr lang="fr-FR" dirty="0" err="1" smtClean="0"/>
              <a:t>gridsearch</a:t>
            </a:r>
            <a:r>
              <a:rPr lang="fr-FR" dirty="0" smtClean="0"/>
              <a:t> et évaluation sur l’AUC score</a:t>
            </a:r>
          </a:p>
          <a:p>
            <a:endParaRPr lang="fr-FR" dirty="0" smtClean="0"/>
          </a:p>
          <a:p>
            <a:r>
              <a:rPr lang="fr-FR" dirty="0" smtClean="0"/>
              <a:t>Cross-Validation pour chaque algorithme sur la précision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Optimisation de l’algorithme</a:t>
            </a:r>
            <a:endParaRPr dirty="0"/>
          </a:p>
        </p:txBody>
      </p:sp>
      <p:sp>
        <p:nvSpPr>
          <p:cNvPr id="134" name="Google Shape;134;p6"/>
          <p:cNvSpPr txBox="1"/>
          <p:nvPr/>
        </p:nvSpPr>
        <p:spPr>
          <a:xfrm>
            <a:off x="1202345" y="3757460"/>
            <a:ext cx="336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2 :  métriques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387238" y="3757459"/>
            <a:ext cx="3402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fbeta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métrique métier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254714" y="2125172"/>
            <a:ext cx="33674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1 : paramètres à optimiser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963428" y="2090609"/>
            <a:ext cx="2711144" cy="53363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202345" y="5490403"/>
            <a:ext cx="336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3 : choix de l’outil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210187" y="5410103"/>
            <a:ext cx="34026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de Pareto via librairie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Optuna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22175FF-8AD7-47B3-AE8C-48A3FAD51C35}"/>
              </a:ext>
            </a:extLst>
          </p:cNvPr>
          <p:cNvSpPr/>
          <p:nvPr/>
        </p:nvSpPr>
        <p:spPr>
          <a:xfrm>
            <a:off x="1254714" y="1801830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28A5DD4-3A99-4E28-9EE6-4B67B04C10BF}"/>
              </a:ext>
            </a:extLst>
          </p:cNvPr>
          <p:cNvSpPr/>
          <p:nvPr/>
        </p:nvSpPr>
        <p:spPr>
          <a:xfrm>
            <a:off x="1254714" y="3407820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EBE15C-87DA-4E2D-8F69-4D02E9CF90A6}"/>
              </a:ext>
            </a:extLst>
          </p:cNvPr>
          <p:cNvSpPr/>
          <p:nvPr/>
        </p:nvSpPr>
        <p:spPr>
          <a:xfrm>
            <a:off x="1254714" y="5112602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Google Shape;138;p6">
            <a:extLst>
              <a:ext uri="{FF2B5EF4-FFF2-40B4-BE49-F238E27FC236}">
                <a16:creationId xmlns:a16="http://schemas.microsoft.com/office/drawing/2014/main" id="{E6BDD822-3643-4225-85BE-47F0BE8BD16D}"/>
              </a:ext>
            </a:extLst>
          </p:cNvPr>
          <p:cNvSpPr/>
          <p:nvPr/>
        </p:nvSpPr>
        <p:spPr>
          <a:xfrm>
            <a:off x="4963428" y="3675306"/>
            <a:ext cx="2711144" cy="53363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38;p6">
            <a:extLst>
              <a:ext uri="{FF2B5EF4-FFF2-40B4-BE49-F238E27FC236}">
                <a16:creationId xmlns:a16="http://schemas.microsoft.com/office/drawing/2014/main" id="{EE32F8D9-ECD2-4A3B-91FF-31E3AD92B18D}"/>
              </a:ext>
            </a:extLst>
          </p:cNvPr>
          <p:cNvSpPr/>
          <p:nvPr/>
        </p:nvSpPr>
        <p:spPr>
          <a:xfrm>
            <a:off x="4963428" y="5466450"/>
            <a:ext cx="2711144" cy="53363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A6BD5EC-CF8F-4562-A195-24205DEB7D34}"/>
              </a:ext>
            </a:extLst>
          </p:cNvPr>
          <p:cNvSpPr/>
          <p:nvPr/>
        </p:nvSpPr>
        <p:spPr>
          <a:xfrm>
            <a:off x="8015832" y="1747349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9C38D-804B-4EB5-A000-10CAC9E2DDBA}"/>
              </a:ext>
            </a:extLst>
          </p:cNvPr>
          <p:cNvSpPr txBox="1"/>
          <p:nvPr/>
        </p:nvSpPr>
        <p:spPr>
          <a:xfrm>
            <a:off x="8113354" y="1880374"/>
            <a:ext cx="305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Max </a:t>
            </a:r>
            <a:r>
              <a:rPr lang="fr-FR" dirty="0" err="1" smtClean="0"/>
              <a:t>depth</a:t>
            </a:r>
            <a:r>
              <a:rPr lang="fr-FR" dirty="0" smtClean="0"/>
              <a:t> (2 à 100)</a:t>
            </a:r>
            <a:endParaRPr lang="fr-FR" dirty="0"/>
          </a:p>
          <a:p>
            <a:pPr algn="ctr"/>
            <a:r>
              <a:rPr lang="fr-FR" dirty="0"/>
              <a:t>Nb </a:t>
            </a:r>
            <a:r>
              <a:rPr lang="fr-FR" dirty="0" err="1" smtClean="0"/>
              <a:t>estimators</a:t>
            </a:r>
            <a:r>
              <a:rPr lang="fr-FR" dirty="0" smtClean="0"/>
              <a:t> (10 à 100)</a:t>
            </a:r>
            <a:endParaRPr lang="fr-FR" dirty="0"/>
          </a:p>
          <a:p>
            <a:pPr algn="ctr"/>
            <a:r>
              <a:rPr lang="fr-FR" dirty="0"/>
              <a:t>Nb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smtClean="0"/>
              <a:t>split (2 à 40)</a:t>
            </a:r>
            <a:endParaRPr lang="fr-FR" dirty="0"/>
          </a:p>
          <a:p>
            <a:pPr algn="ctr"/>
            <a:r>
              <a:rPr lang="fr-FR" dirty="0"/>
              <a:t>Nb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 smtClean="0"/>
              <a:t>leaf</a:t>
            </a:r>
            <a:r>
              <a:rPr lang="fr-FR" dirty="0" smtClean="0"/>
              <a:t> (1 à 20)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AA9A610-3A7B-4C79-B4BA-41444C5F7E11}"/>
              </a:ext>
            </a:extLst>
          </p:cNvPr>
          <p:cNvSpPr/>
          <p:nvPr/>
        </p:nvSpPr>
        <p:spPr>
          <a:xfrm>
            <a:off x="8009023" y="3368538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EA9DC50-412F-46DE-A779-87A375FEC377}"/>
              </a:ext>
            </a:extLst>
          </p:cNvPr>
          <p:cNvSpPr/>
          <p:nvPr/>
        </p:nvSpPr>
        <p:spPr>
          <a:xfrm>
            <a:off x="8011806" y="5112602"/>
            <a:ext cx="3262716" cy="1124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200" y="122548"/>
            <a:ext cx="4101445" cy="94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r-FR" dirty="0">
                <a:solidFill>
                  <a:schemeClr val="tx1"/>
                </a:solidFill>
              </a:rPr>
              <a:t>Front de Pareto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4E7651-8786-4177-998E-0E7C6F7E0637}"/>
              </a:ext>
            </a:extLst>
          </p:cNvPr>
          <p:cNvSpPr txBox="1"/>
          <p:nvPr/>
        </p:nvSpPr>
        <p:spPr>
          <a:xfrm>
            <a:off x="568810" y="5605855"/>
            <a:ext cx="9600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Métriques : </a:t>
            </a:r>
          </a:p>
          <a:p>
            <a:r>
              <a:rPr lang="fr-FR" dirty="0" err="1"/>
              <a:t>Fbeta</a:t>
            </a:r>
            <a:r>
              <a:rPr lang="fr-FR" dirty="0"/>
              <a:t> score : </a:t>
            </a:r>
            <a:r>
              <a:rPr lang="fr-FR" dirty="0" smtClean="0">
                <a:solidFill>
                  <a:schemeClr val="tx1"/>
                </a:solidFill>
              </a:rPr>
              <a:t>Moyenne harmonique de la précision est du </a:t>
            </a:r>
            <a:r>
              <a:rPr lang="fr-FR" dirty="0" err="1" smtClean="0">
                <a:solidFill>
                  <a:schemeClr val="tx1"/>
                </a:solidFill>
              </a:rPr>
              <a:t>recall</a:t>
            </a:r>
            <a:r>
              <a:rPr lang="fr-FR" dirty="0" smtClean="0">
                <a:solidFill>
                  <a:schemeClr val="tx1"/>
                </a:solidFill>
              </a:rPr>
              <a:t>, paramétrable et optimal à </a:t>
            </a:r>
            <a:r>
              <a:rPr lang="fr-FR" dirty="0" err="1" smtClean="0">
                <a:solidFill>
                  <a:schemeClr val="tx1"/>
                </a:solidFill>
              </a:rPr>
              <a:t>fbeta</a:t>
            </a:r>
            <a:r>
              <a:rPr lang="fr-FR" dirty="0" smtClean="0">
                <a:solidFill>
                  <a:schemeClr val="tx1"/>
                </a:solidFill>
              </a:rPr>
              <a:t> =1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Custom score </a:t>
            </a:r>
            <a:r>
              <a:rPr lang="fr-FR" dirty="0" smtClean="0">
                <a:solidFill>
                  <a:schemeClr val="tx1"/>
                </a:solidFill>
              </a:rPr>
              <a:t> = (5*FP + 1*FN)/(FP+FN), score à minimiser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0" y="1355011"/>
            <a:ext cx="12082478" cy="396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18C5-F6EA-4EEB-9AF5-00973070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1325563"/>
          </a:xfrm>
        </p:spPr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E95D9A-D16F-44EE-9DCD-9F1A8B1D2397}"/>
              </a:ext>
            </a:extLst>
          </p:cNvPr>
          <p:cNvSpPr txBox="1"/>
          <p:nvPr/>
        </p:nvSpPr>
        <p:spPr>
          <a:xfrm>
            <a:off x="434318" y="2237443"/>
            <a:ext cx="2766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Configuration finale :</a:t>
            </a:r>
            <a:endParaRPr lang="fr-FR" b="1" u="sng" dirty="0"/>
          </a:p>
          <a:p>
            <a:endParaRPr lang="fr-FR" dirty="0" smtClean="0"/>
          </a:p>
          <a:p>
            <a:r>
              <a:rPr lang="fr-FR" dirty="0" err="1" smtClean="0"/>
              <a:t>RandomForest</a:t>
            </a:r>
            <a:r>
              <a:rPr lang="fr-FR" dirty="0" smtClean="0"/>
              <a:t>(</a:t>
            </a:r>
          </a:p>
          <a:p>
            <a:endParaRPr lang="fr-FR" dirty="0" smtClean="0"/>
          </a:p>
          <a:p>
            <a:r>
              <a:rPr lang="fr-FR" dirty="0" err="1" smtClean="0"/>
              <a:t>Max_depth</a:t>
            </a:r>
            <a:r>
              <a:rPr lang="fr-FR" dirty="0" smtClean="0"/>
              <a:t> = </a:t>
            </a:r>
            <a:r>
              <a:rPr lang="fr-FR" dirty="0" smtClean="0"/>
              <a:t>32</a:t>
            </a:r>
          </a:p>
          <a:p>
            <a:endParaRPr lang="fr-FR" dirty="0"/>
          </a:p>
          <a:p>
            <a:r>
              <a:rPr lang="fr-FR" dirty="0" err="1" smtClean="0"/>
              <a:t>Nb_estimator</a:t>
            </a:r>
            <a:r>
              <a:rPr lang="fr-FR" dirty="0" smtClean="0"/>
              <a:t> : </a:t>
            </a:r>
            <a:r>
              <a:rPr lang="fr-FR" dirty="0" smtClean="0"/>
              <a:t>60</a:t>
            </a:r>
          </a:p>
          <a:p>
            <a:endParaRPr lang="fr-FR" dirty="0" smtClean="0"/>
          </a:p>
          <a:p>
            <a:r>
              <a:rPr lang="fr-FR" dirty="0" smtClean="0"/>
              <a:t>Min </a:t>
            </a:r>
            <a:r>
              <a:rPr lang="fr-FR" dirty="0" err="1" smtClean="0"/>
              <a:t>samples_split</a:t>
            </a:r>
            <a:r>
              <a:rPr lang="fr-FR" dirty="0" smtClean="0"/>
              <a:t> </a:t>
            </a:r>
            <a:r>
              <a:rPr lang="fr-FR" dirty="0" smtClean="0"/>
              <a:t>=</a:t>
            </a:r>
            <a:r>
              <a:rPr lang="fr-FR" dirty="0" smtClean="0"/>
              <a:t>14</a:t>
            </a:r>
          </a:p>
          <a:p>
            <a:endParaRPr lang="fr-FR" dirty="0" smtClean="0"/>
          </a:p>
          <a:p>
            <a:r>
              <a:rPr lang="fr-FR" dirty="0" err="1" smtClean="0"/>
              <a:t>Min_samples_leaf</a:t>
            </a:r>
            <a:r>
              <a:rPr lang="fr-FR" dirty="0" smtClean="0"/>
              <a:t> =1 )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86" y="1497257"/>
            <a:ext cx="3470246" cy="3942585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65625"/>
              </p:ext>
            </p:extLst>
          </p:nvPr>
        </p:nvGraphicFramePr>
        <p:xfrm>
          <a:off x="8259153" y="2558992"/>
          <a:ext cx="3008922" cy="181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12">
                  <a:extLst>
                    <a:ext uri="{9D8B030D-6E8A-4147-A177-3AD203B41FA5}">
                      <a16:colId xmlns:a16="http://schemas.microsoft.com/office/drawing/2014/main" val="3038940495"/>
                    </a:ext>
                  </a:extLst>
                </a:gridCol>
                <a:gridCol w="1565410">
                  <a:extLst>
                    <a:ext uri="{9D8B030D-6E8A-4147-A177-3AD203B41FA5}">
                      <a16:colId xmlns:a16="http://schemas.microsoft.com/office/drawing/2014/main" val="1005231124"/>
                    </a:ext>
                  </a:extLst>
                </a:gridCol>
              </a:tblGrid>
              <a:tr h="355931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4214"/>
                  </a:ext>
                </a:extLst>
              </a:tr>
              <a:tr h="35593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Fbeta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027"/>
                  </a:ext>
                </a:extLst>
              </a:tr>
              <a:tr h="35593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83306"/>
                  </a:ext>
                </a:extLst>
              </a:tr>
              <a:tr h="35593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89837"/>
                  </a:ext>
                </a:extLst>
              </a:tr>
              <a:tr h="395391">
                <a:tc>
                  <a:txBody>
                    <a:bodyPr/>
                    <a:lstStyle/>
                    <a:p>
                      <a:r>
                        <a:rPr lang="fr-FR" dirty="0" smtClean="0"/>
                        <a:t>AUC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200" y="138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Interprétation du modèle</a:t>
            </a:r>
            <a:endParaRPr dirty="0"/>
          </a:p>
        </p:txBody>
      </p:sp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838518" y="1461270"/>
            <a:ext cx="29052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/>
              <a:t>Niveau global</a:t>
            </a:r>
            <a:endParaRPr dirty="0"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398457" y="1455018"/>
            <a:ext cx="29052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Niveau local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81D60D-2E94-4FB6-BF12-A6A60C52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96" y="2261012"/>
            <a:ext cx="6207547" cy="287453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4814A29-A477-4A37-8B77-D9E7A64B2A09}"/>
              </a:ext>
            </a:extLst>
          </p:cNvPr>
          <p:cNvCxnSpPr/>
          <p:nvPr/>
        </p:nvCxnSpPr>
        <p:spPr>
          <a:xfrm>
            <a:off x="5439266" y="1829733"/>
            <a:ext cx="0" cy="462527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4BE741D-4AB9-4EB4-9181-DE0FC214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89" y="2372718"/>
            <a:ext cx="4688964" cy="28301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515A2C-C845-455C-A748-2C49993E31B7}"/>
              </a:ext>
            </a:extLst>
          </p:cNvPr>
          <p:cNvSpPr txBox="1"/>
          <p:nvPr/>
        </p:nvSpPr>
        <p:spPr>
          <a:xfrm>
            <a:off x="405353" y="5563966"/>
            <a:ext cx="454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</a:t>
            </a:r>
            <a:r>
              <a:rPr lang="fr-FR" dirty="0" err="1"/>
              <a:t>Sickit-Learn</a:t>
            </a:r>
            <a:r>
              <a:rPr lang="fr-FR" dirty="0"/>
              <a:t> « </a:t>
            </a:r>
            <a:r>
              <a:rPr lang="fr-FR" dirty="0" err="1"/>
              <a:t>feature_importances</a:t>
            </a:r>
            <a:r>
              <a:rPr lang="fr-FR" dirty="0"/>
              <a:t> »</a:t>
            </a:r>
          </a:p>
          <a:p>
            <a:r>
              <a:rPr lang="fr-FR" dirty="0"/>
              <a:t>Poids relatif des </a:t>
            </a:r>
            <a:r>
              <a:rPr lang="fr-FR" dirty="0" err="1"/>
              <a:t>features</a:t>
            </a:r>
            <a:r>
              <a:rPr lang="fr-FR" dirty="0"/>
              <a:t> dans le modèle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27CA58-F408-4BEC-9D27-C40645059236}"/>
              </a:ext>
            </a:extLst>
          </p:cNvPr>
          <p:cNvSpPr txBox="1"/>
          <p:nvPr/>
        </p:nvSpPr>
        <p:spPr>
          <a:xfrm>
            <a:off x="6096000" y="5563966"/>
            <a:ext cx="569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 Lime :</a:t>
            </a:r>
          </a:p>
          <a:p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déterminantes pour un échantillon de la base de donnée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496</Words>
  <Application>Microsoft Office PowerPoint</Application>
  <PresentationFormat>Grand écran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Calibri</vt:lpstr>
      <vt:lpstr>Wingdings</vt:lpstr>
      <vt:lpstr>Thème Office</vt:lpstr>
      <vt:lpstr>Soutenance Projet 7: Implémentez un modèle de scoring</vt:lpstr>
      <vt:lpstr>sommaire</vt:lpstr>
      <vt:lpstr>1- Problématique du projet</vt:lpstr>
      <vt:lpstr>2-Traitement des données</vt:lpstr>
      <vt:lpstr>Choix de l’algorithme</vt:lpstr>
      <vt:lpstr>Optimisation de l’algorithme</vt:lpstr>
      <vt:lpstr>Front de Pareto</vt:lpstr>
      <vt:lpstr>Modèle final</vt:lpstr>
      <vt:lpstr>Interprétation du modèle</vt:lpstr>
      <vt:lpstr>Dashboard Interactif</vt:lpstr>
      <vt:lpstr>Déploiement du modèle</vt:lpstr>
      <vt:lpstr>Déploiement du modèle - Détails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7: Implémentez un model de scoring</dc:title>
  <dc:creator>nicolas wenzel</dc:creator>
  <cp:lastModifiedBy>nicolas wenzel</cp:lastModifiedBy>
  <cp:revision>36</cp:revision>
  <dcterms:created xsi:type="dcterms:W3CDTF">2022-03-08T16:42:33Z</dcterms:created>
  <dcterms:modified xsi:type="dcterms:W3CDTF">2022-04-21T12:14:31Z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2022-04-07T17:13:17Z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d47b0344-c85a-4390-b4d5-6b3cb248757f</vt:lpwstr>
  </property>
  <property fmtid="{D5CDD505-2E9C-101B-9397-08002B2CF9AE}" pid="8" name="MSIP_Label_23f93e5f-d3c2-49a7-ba94-15405423c204_ContentBits">
    <vt:lpwstr>2</vt:lpwstr>
  </property>
</Properties>
</file>