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5AA7-5524-4D70-A0C4-BCD87D2D43BA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604B-89D5-41B6-9095-23C86B0D6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50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09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9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76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8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49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6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3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9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B09A-7329-4EB7-A00F-14FB049CD77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75BE-2A71-484F-9821-84FE1023D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19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>
            <a:spLocks noGrp="1"/>
          </p:cNvSpPr>
          <p:nvPr>
            <p:ph type="ctrTitle"/>
          </p:nvPr>
        </p:nvSpPr>
        <p:spPr>
          <a:xfrm>
            <a:off x="2489270" y="1997869"/>
            <a:ext cx="9144000" cy="311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 b="1" dirty="0">
                <a:latin typeface="Century Gothic" panose="020B0502020202020204" pitchFamily="34" charset="0"/>
              </a:rPr>
              <a:t>Soutenance Projet </a:t>
            </a:r>
            <a:r>
              <a:rPr lang="fr-FR" b="1" dirty="0" smtClean="0">
                <a:latin typeface="Century Gothic" panose="020B0502020202020204" pitchFamily="34" charset="0"/>
              </a:rPr>
              <a:t>7:</a:t>
            </a:r>
            <a:r>
              <a:rPr lang="fr-FR" dirty="0">
                <a:latin typeface="Century Gothic" panose="020B0502020202020204" pitchFamily="34" charset="0"/>
              </a:rPr>
              <a:t/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sz="4400" dirty="0" smtClean="0">
                <a:latin typeface="Century Gothic" panose="020B0502020202020204" pitchFamily="34" charset="0"/>
              </a:rPr>
              <a:t>Implémentez un model de </a:t>
            </a:r>
            <a:r>
              <a:rPr lang="fr-FR" sz="4400" dirty="0" err="1" smtClean="0">
                <a:latin typeface="Century Gothic" panose="020B0502020202020204" pitchFamily="34" charset="0"/>
              </a:rPr>
              <a:t>scoring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6" name="Google Shape;246;p1"/>
          <p:cNvSpPr txBox="1"/>
          <p:nvPr/>
        </p:nvSpPr>
        <p:spPr>
          <a:xfrm>
            <a:off x="247650" y="6211669"/>
            <a:ext cx="36671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Etudiant: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Wenzel Nicolas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Mentor: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Jean-Luc Bouchot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47" name="Google Shape;247;p1"/>
          <p:cNvSpPr txBox="1"/>
          <p:nvPr/>
        </p:nvSpPr>
        <p:spPr>
          <a:xfrm>
            <a:off x="9153525" y="6350168"/>
            <a:ext cx="295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lang="fr-FR" sz="1800" b="0" i="0" u="sng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Parcours: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Data Scientist</a:t>
            </a:r>
            <a:endParaRPr sz="18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" name="Google Shape;2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9549" y="5327171"/>
            <a:ext cx="2004862" cy="884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 b="0" i="0" u="none" strike="noStrike" cap="none">
                <a:solidFill>
                  <a:srgbClr val="FEFFFF"/>
                </a:solidFill>
                <a:latin typeface="Century Gothic" panose="020B0502020202020204" pitchFamily="34" charset="0"/>
                <a:sym typeface="Century Gothic"/>
              </a:rPr>
              <a:t>1</a:t>
            </a:fld>
            <a:endParaRPr sz="2000" b="0" i="0" u="none" strike="noStrike" cap="none">
              <a:solidFill>
                <a:srgbClr val="FEFFFF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95" y="5123741"/>
            <a:ext cx="1177691" cy="10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du 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0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19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>
            <a:spLocks noGrp="1"/>
          </p:cNvSpPr>
          <p:nvPr>
            <p:ph type="title"/>
          </p:nvPr>
        </p:nvSpPr>
        <p:spPr>
          <a:xfrm>
            <a:off x="1722437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u="sng" dirty="0"/>
              <a:t>sommaire</a:t>
            </a:r>
            <a:endParaRPr dirty="0"/>
          </a:p>
        </p:txBody>
      </p:sp>
      <p:sp>
        <p:nvSpPr>
          <p:cNvPr id="256" name="Google Shape;256;p2"/>
          <p:cNvSpPr txBox="1">
            <a:spLocks noGrp="1"/>
          </p:cNvSpPr>
          <p:nvPr>
            <p:ph type="body" idx="1"/>
          </p:nvPr>
        </p:nvSpPr>
        <p:spPr>
          <a:xfrm>
            <a:off x="1718724" y="200977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1- Problématique du projet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2-Description des data set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3</a:t>
            </a: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- Traitement des données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4</a:t>
            </a:r>
            <a:r>
              <a:rPr lang="fr-FR" sz="2500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fr-FR" sz="2500" dirty="0" smtClean="0">
                <a:latin typeface="Century Gothic"/>
                <a:ea typeface="Century Gothic"/>
                <a:cs typeface="Century Gothic"/>
                <a:sym typeface="Century Gothic"/>
              </a:rPr>
              <a:t>algorithme de </a:t>
            </a:r>
            <a:r>
              <a:rPr lang="fr-FR" sz="25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prediction</a:t>
            </a:r>
            <a:r>
              <a:rPr lang="fr-FR" sz="2500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FR" sz="25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2500" dirty="0"/>
              <a:t>5- </a:t>
            </a:r>
            <a:r>
              <a:rPr lang="fr-FR" sz="2500" dirty="0" smtClean="0"/>
              <a:t>déploiement </a:t>
            </a:r>
            <a:endParaRPr dirty="0"/>
          </a:p>
          <a:p>
            <a:pPr marL="342900" lvl="0" indent="-18415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endParaRPr sz="2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000" b="0" i="0" u="none" strike="noStrike" cap="none" dirty="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73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5E952-56B0-4FF1-837D-A8BB4658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Problématique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883368-6F4E-4E55-8646-B716FBD953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4FD637-8AD9-4813-8AD9-12CC2BB6D33D}"/>
              </a:ext>
            </a:extLst>
          </p:cNvPr>
          <p:cNvSpPr txBox="1"/>
          <p:nvPr/>
        </p:nvSpPr>
        <p:spPr>
          <a:xfrm>
            <a:off x="2073897" y="2234153"/>
            <a:ext cx="82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/>
              <a:t>Mission</a:t>
            </a:r>
            <a:r>
              <a:rPr lang="fr-FR" b="1" u="sng" dirty="0"/>
              <a:t> :</a:t>
            </a:r>
          </a:p>
          <a:p>
            <a:endParaRPr lang="fr-FR" b="1" u="sng" dirty="0"/>
          </a:p>
          <a:p>
            <a:r>
              <a:rPr lang="fr-FR" dirty="0" smtClean="0">
                <a:latin typeface="+mj-lt"/>
              </a:rPr>
              <a:t>1-  Construire un modèle de </a:t>
            </a:r>
            <a:r>
              <a:rPr lang="fr-FR" dirty="0" err="1" smtClean="0">
                <a:latin typeface="+mj-lt"/>
              </a:rPr>
              <a:t>socring</a:t>
            </a:r>
            <a:r>
              <a:rPr lang="fr-FR" dirty="0" smtClean="0">
                <a:latin typeface="+mj-lt"/>
              </a:rPr>
              <a:t> donnant la probabilité de faillite des clients</a:t>
            </a:r>
          </a:p>
          <a:p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2 – construire un </a:t>
            </a:r>
            <a:r>
              <a:rPr lang="fr-FR" dirty="0" err="1" smtClean="0">
                <a:latin typeface="+mj-lt"/>
              </a:rPr>
              <a:t>dashboard</a:t>
            </a:r>
            <a:r>
              <a:rPr lang="fr-FR" dirty="0" smtClean="0">
                <a:latin typeface="+mj-lt"/>
              </a:rPr>
              <a:t> interactif permettant d’</a:t>
            </a:r>
            <a:r>
              <a:rPr lang="fr-FR" dirty="0" err="1" smtClean="0">
                <a:latin typeface="+mj-lt"/>
              </a:rPr>
              <a:t>interpreter</a:t>
            </a:r>
            <a:r>
              <a:rPr lang="fr-FR" dirty="0" smtClean="0">
                <a:latin typeface="+mj-lt"/>
              </a:rPr>
              <a:t> le modèle</a:t>
            </a:r>
            <a:endParaRPr lang="fr-FR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E35890-4ACE-499C-9441-A7557D0DDCD5}"/>
              </a:ext>
            </a:extLst>
          </p:cNvPr>
          <p:cNvSpPr txBox="1"/>
          <p:nvPr/>
        </p:nvSpPr>
        <p:spPr>
          <a:xfrm>
            <a:off x="1923085" y="4086727"/>
            <a:ext cx="94307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Dashboard interactif et API de </a:t>
            </a:r>
            <a:r>
              <a:rPr lang="fr-FR" dirty="0" err="1" smtClean="0"/>
              <a:t>prédiciton</a:t>
            </a:r>
            <a:r>
              <a:rPr lang="fr-FR" dirty="0" smtClean="0"/>
              <a:t> déployer sur le cloud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Dossier sur outil de </a:t>
            </a:r>
            <a:r>
              <a:rPr lang="fr-FR" dirty="0" err="1" smtClean="0"/>
              <a:t>versioning</a:t>
            </a:r>
            <a:r>
              <a:rPr lang="fr-FR" dirty="0" smtClean="0"/>
              <a:t> avec le code de la modélisation, le code du </a:t>
            </a:r>
            <a:r>
              <a:rPr lang="fr-FR" dirty="0" err="1" smtClean="0"/>
              <a:t>dashboard</a:t>
            </a:r>
            <a:r>
              <a:rPr lang="fr-FR" dirty="0" smtClean="0"/>
              <a:t> et le code de déploiement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Une note méthodologique permettant de décrire l’entrainement, l’optimisation l’</a:t>
            </a:r>
            <a:r>
              <a:rPr lang="fr-FR" dirty="0" err="1" smtClean="0"/>
              <a:t>interprétabilité</a:t>
            </a:r>
            <a:r>
              <a:rPr lang="fr-FR" dirty="0" smtClean="0"/>
              <a:t> du modèle et ses limites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4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données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33096" y="1607191"/>
            <a:ext cx="29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1: </a:t>
            </a:r>
            <a:r>
              <a:rPr lang="fr-FR" dirty="0" err="1" smtClean="0"/>
              <a:t>Kernel</a:t>
            </a:r>
            <a:r>
              <a:rPr lang="fr-FR" dirty="0" smtClean="0"/>
              <a:t> externe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982432" y="1587805"/>
            <a:ext cx="34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2: remplacement des Nan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57601" y="3371786"/>
            <a:ext cx="340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3: Suppression des colonnes trop corrélées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982432" y="3358534"/>
            <a:ext cx="340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4: Suppression des valeurs aberrantes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7600" y="5052884"/>
            <a:ext cx="340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5: Suppression des colonnes inutiles (ID, sexe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982432" y="5052883"/>
            <a:ext cx="340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6: Equilibrage du </a:t>
            </a:r>
            <a:r>
              <a:rPr lang="fr-FR" dirty="0" err="1" smtClean="0"/>
              <a:t>DataSet</a:t>
            </a:r>
            <a:r>
              <a:rPr lang="fr-FR" dirty="0" smtClean="0"/>
              <a:t> via </a:t>
            </a:r>
            <a:r>
              <a:rPr lang="fr-FR" dirty="0" err="1" smtClean="0"/>
              <a:t>smote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7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l’algorithme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93531" y="1907931"/>
            <a:ext cx="440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Cross-validation sur 5 plis basée sur la précision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81454" y="2945423"/>
            <a:ext cx="354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Algorithmes étudiés :</a:t>
            </a:r>
          </a:p>
          <a:p>
            <a:r>
              <a:rPr lang="fr-FR" dirty="0" smtClean="0"/>
              <a:t>-    </a:t>
            </a:r>
            <a:r>
              <a:rPr lang="fr-FR" dirty="0" err="1" smtClean="0"/>
              <a:t>Gaussian</a:t>
            </a:r>
            <a:r>
              <a:rPr lang="fr-FR" dirty="0" smtClean="0"/>
              <a:t> </a:t>
            </a:r>
            <a:r>
              <a:rPr lang="fr-FR" dirty="0" err="1" smtClean="0"/>
              <a:t>Naive</a:t>
            </a:r>
            <a:r>
              <a:rPr lang="fr-FR" dirty="0" smtClean="0"/>
              <a:t>-Bayes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SVM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LogisticRegression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K-</a:t>
            </a:r>
            <a:r>
              <a:rPr lang="fr-FR" dirty="0" err="1" smtClean="0"/>
              <a:t>nearest</a:t>
            </a:r>
            <a:r>
              <a:rPr lang="fr-FR" dirty="0" smtClean="0"/>
              <a:t> </a:t>
            </a:r>
            <a:r>
              <a:rPr lang="fr-FR" dirty="0" err="1" smtClean="0"/>
              <a:t>neighbors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RandomForest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9446" y="2751992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résultats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81454" y="5600700"/>
            <a:ext cx="80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choix final s’est porté sur un algorithme de type </a:t>
            </a:r>
            <a:r>
              <a:rPr lang="fr-FR" dirty="0" err="1" smtClean="0"/>
              <a:t>RandomForest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6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de l’algorithme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40777" y="2883877"/>
            <a:ext cx="336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2 : choix des métriques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4682634" y="2949819"/>
            <a:ext cx="1793631" cy="23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850669" y="2883877"/>
            <a:ext cx="34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Précision + métrique métier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40777" y="2102616"/>
            <a:ext cx="336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2 : choix des métriques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4682634" y="2142236"/>
            <a:ext cx="1793631" cy="23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64216" y="2076294"/>
            <a:ext cx="336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Insérer liste paramètres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40777" y="4077066"/>
            <a:ext cx="336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Etape 3 : choix de l’outil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4682634" y="4143008"/>
            <a:ext cx="1793631" cy="23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850668" y="4077066"/>
            <a:ext cx="340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Front de Pareto via librairie </a:t>
            </a:r>
            <a:r>
              <a:rPr lang="fr-FR" dirty="0" err="1" smtClean="0"/>
              <a:t>Optuna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6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Insérer front de </a:t>
            </a:r>
            <a:r>
              <a:rPr lang="fr-FR" dirty="0" err="1" smtClean="0">
                <a:solidFill>
                  <a:srgbClr val="FF0000"/>
                </a:solidFill>
              </a:rPr>
              <a:t>pareto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2239108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Niveau global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901353" y="1825625"/>
            <a:ext cx="2239108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Niveau Local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2" y="2420937"/>
            <a:ext cx="5137651" cy="3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25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257</Words>
  <Application>Microsoft Office PowerPoint</Application>
  <PresentationFormat>Grand écran</PresentationFormat>
  <Paragraphs>55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Thème Office</vt:lpstr>
      <vt:lpstr>Soutenance Projet 7: Implémentez un model de scoring</vt:lpstr>
      <vt:lpstr>sommaire</vt:lpstr>
      <vt:lpstr>1- Problématique du projet</vt:lpstr>
      <vt:lpstr>Traitement des données</vt:lpstr>
      <vt:lpstr>Choix de l’algorithme</vt:lpstr>
      <vt:lpstr>Optimisation de l’algorithme</vt:lpstr>
      <vt:lpstr>Insérer front de pareto</vt:lpstr>
      <vt:lpstr>Interprétation du modèle</vt:lpstr>
      <vt:lpstr>Déploiement du modèle</vt:lpstr>
      <vt:lpstr>Création du Dashboard</vt:lpstr>
      <vt:lpstr>Déploiement du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7: Implémentez un model de scoring</dc:title>
  <dc:creator>nicolas wenzel</dc:creator>
  <cp:lastModifiedBy>nicolas wenzel</cp:lastModifiedBy>
  <cp:revision>9</cp:revision>
  <dcterms:created xsi:type="dcterms:W3CDTF">2022-03-08T16:42:33Z</dcterms:created>
  <dcterms:modified xsi:type="dcterms:W3CDTF">2022-04-06T22:58:00Z</dcterms:modified>
</cp:coreProperties>
</file>