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64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22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83D7EA-8220-7214-C83C-217F4FF675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F1E2A2F-6BC4-9A54-CD22-DD45B2C894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9A09A6-F455-4422-13F9-0485D9F4A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5C6CA-4BE8-48BB-B8F9-5A7F0970624A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85C9BA-2C7E-B913-DEA2-6A62C808C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C5305D-6CBC-4A9B-6B58-F937C5B72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4E7CD-47C9-43E5-954F-7B6623AF3E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110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45B52D-2C5B-E1B8-2615-4E50DB25E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E69935E-5EA5-A937-CC06-81BC8BC160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37A699-5FEB-FAC0-F46B-F59CC6985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5C6CA-4BE8-48BB-B8F9-5A7F0970624A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303963-F81C-C44F-ABD1-006C7CD86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C9614B-79A8-9D7C-10CC-4BE74F6FF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4E7CD-47C9-43E5-954F-7B6623AF3E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116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BD184DF-51C0-EC39-B375-34E2A86017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3CEF488-43CD-2AC8-3007-221B65EBC5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48132B-9EBA-C250-6C09-471A57B6B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5C6CA-4BE8-48BB-B8F9-5A7F0970624A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07DC86-4C2B-722C-8DAC-479FC070F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EC8810-34E5-6FD6-DCBA-43F712CF4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4E7CD-47C9-43E5-954F-7B6623AF3E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38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850CAB-4D98-298A-3C79-438738EA6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D920BF-585B-C5B2-62F8-F2D809EDE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D4C344-153E-69AE-5A11-B4C1F3EE3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5C6CA-4BE8-48BB-B8F9-5A7F0970624A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1FEBD6-B602-2EA9-FE91-8E52BA97C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4D083F-F265-0870-AB5B-B23DB9AA0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4E7CD-47C9-43E5-954F-7B6623AF3E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338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9F311C-7D31-79F3-59DD-A730C0132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B0CA22-8E74-875E-6767-E71F42EFA0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35098B-ECB5-87D9-DCE9-A323AC5C4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5C6CA-4BE8-48BB-B8F9-5A7F0970624A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992968-B4E2-D025-BA35-FE98608D1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CCCC49-AE53-78C8-D74F-48333C5B6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4E7CD-47C9-43E5-954F-7B6623AF3E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11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1FEEF6-CD14-4677-EE54-6F7DFB554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F874CB-6543-6ED8-B7A8-F78EBEC083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503DA22-1E89-77EE-86D7-ED50452A52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D9450C-6514-E608-39EE-3C07714AA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5C6CA-4BE8-48BB-B8F9-5A7F0970624A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A49255-78CD-9745-CB16-249BCDE15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CDD4E3-E97A-C850-08E9-E61E677E9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4E7CD-47C9-43E5-954F-7B6623AF3E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1279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4F2E0F-1A3C-6F3B-5E08-FD0F99211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AC8D73-8942-A64C-A17C-6C2125157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44BA6E-2DE9-2F55-63D2-245027BD46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694EE38-1C5E-8DF3-BDEC-9F2305B3BE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777E66F-FB8D-A543-2EEF-A12654F66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0770814-144E-5EA8-7049-D328452FD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5C6CA-4BE8-48BB-B8F9-5A7F0970624A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9E499C9-9239-6FC4-557C-0204077E5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043C794-C26B-BD22-C438-90956D7BE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4E7CD-47C9-43E5-954F-7B6623AF3E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151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5CC836-3AC3-3B06-C80B-971F53621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84788CB-BC16-5248-73B2-59C39A17E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5C6CA-4BE8-48BB-B8F9-5A7F0970624A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3DCF1E5-2D2B-1F4D-8AED-DB4276DCF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4FB5863-5C95-4F1C-0439-216B38B11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4E7CD-47C9-43E5-954F-7B6623AF3E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832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8C59281-474A-C6A2-C753-B7F860ACE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5C6CA-4BE8-48BB-B8F9-5A7F0970624A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1B8A23B-2BAD-31F4-9081-D572BEC6B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C02674-6EB2-5D4C-AC2C-EF62412F2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4E7CD-47C9-43E5-954F-7B6623AF3E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332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837A30-4368-76CA-84B5-53B92338A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697584-1ED2-70B5-F7BF-7BD8F6D83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38D48C-8AC8-051E-A924-580D13C98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3E93A4-E974-9E30-17F7-B58879665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5C6CA-4BE8-48BB-B8F9-5A7F0970624A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3C76BD-6028-4F99-BC99-48EF6A5BF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B407D0-DD74-CCDF-BF65-813893F74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4E7CD-47C9-43E5-954F-7B6623AF3E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005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44712C-4556-F431-4162-C14B0DD07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A466A26-A166-C31A-19F4-50561EC14B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E2693F-4818-0204-EDC7-5EBF867C2F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B53523-EB8E-205D-B4C1-58FF8EC7F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5C6CA-4BE8-48BB-B8F9-5A7F0970624A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D19088-EA46-5876-1C11-9944A98FD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A9A35B-8215-A757-ED92-49490C3B1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4E7CD-47C9-43E5-954F-7B6623AF3E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780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9D32FE8-6CDC-C544-CA18-551123F37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97BB3F-A12C-4417-5367-34058DD711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E433E7-EAA7-4CA1-38A1-CDF259C06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65C6CA-4BE8-48BB-B8F9-5A7F0970624A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07D0A5-3D05-6DCD-8C35-3BDF49AB08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960956-C972-E005-4D8C-7EC74BEC17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4E7CD-47C9-43E5-954F-7B6623AF3E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789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6D3C8A5-28EB-F53B-DEF4-47143B2C93BC}"/>
              </a:ext>
            </a:extLst>
          </p:cNvPr>
          <p:cNvSpPr txBox="1"/>
          <p:nvPr/>
        </p:nvSpPr>
        <p:spPr>
          <a:xfrm>
            <a:off x="2882537" y="1783082"/>
            <a:ext cx="6566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2DGP 2</a:t>
            </a:r>
            <a:r>
              <a:rPr lang="ko-KR" altLang="en-US" sz="7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차 발표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E76F2B-A856-C5B8-5F75-8C07B4F33D1B}"/>
              </a:ext>
            </a:extLst>
          </p:cNvPr>
          <p:cNvSpPr txBox="1"/>
          <p:nvPr/>
        </p:nvSpPr>
        <p:spPr>
          <a:xfrm>
            <a:off x="4106091" y="4474753"/>
            <a:ext cx="3566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2020180036 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정진봉</a:t>
            </a:r>
          </a:p>
        </p:txBody>
      </p:sp>
    </p:spTree>
    <p:extLst>
      <p:ext uri="{BB962C8B-B14F-4D97-AF65-F5344CB8AC3E}">
        <p14:creationId xmlns:p14="http://schemas.microsoft.com/office/powerpoint/2010/main" val="4041464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E2B8156-2125-54D6-204E-98BA03835F4B}"/>
              </a:ext>
            </a:extLst>
          </p:cNvPr>
          <p:cNvSpPr/>
          <p:nvPr/>
        </p:nvSpPr>
        <p:spPr>
          <a:xfrm>
            <a:off x="418009" y="727107"/>
            <a:ext cx="539934" cy="78377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BF673A-FA4B-89B4-D3C1-3BF0F4F02700}"/>
              </a:ext>
            </a:extLst>
          </p:cNvPr>
          <p:cNvSpPr txBox="1"/>
          <p:nvPr/>
        </p:nvSpPr>
        <p:spPr>
          <a:xfrm>
            <a:off x="318840" y="183997"/>
            <a:ext cx="2737866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ko-KR" altLang="en-US" sz="3200" dirty="0">
                <a:latin typeface="한컴 말랑말랑 Bold" panose="020F0803000000000000" pitchFamily="50" charset="-127"/>
                <a:ea typeface="한컴 말랑말랑 Bold" panose="020F0803000000000000"/>
              </a:rPr>
              <a:t>개발 일정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4C13A8A-9DB5-CA47-987E-C6A5395EAE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1253944"/>
              </p:ext>
            </p:extLst>
          </p:nvPr>
        </p:nvGraphicFramePr>
        <p:xfrm>
          <a:off x="418009" y="966196"/>
          <a:ext cx="10989798" cy="55932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65837">
                  <a:extLst>
                    <a:ext uri="{9D8B030D-6E8A-4147-A177-3AD203B41FA5}">
                      <a16:colId xmlns:a16="http://schemas.microsoft.com/office/drawing/2014/main" val="2453245553"/>
                    </a:ext>
                  </a:extLst>
                </a:gridCol>
                <a:gridCol w="7844475">
                  <a:extLst>
                    <a:ext uri="{9D8B030D-6E8A-4147-A177-3AD203B41FA5}">
                      <a16:colId xmlns:a16="http://schemas.microsoft.com/office/drawing/2014/main" val="1738540266"/>
                    </a:ext>
                  </a:extLst>
                </a:gridCol>
                <a:gridCol w="1379486">
                  <a:extLst>
                    <a:ext uri="{9D8B030D-6E8A-4147-A177-3AD203B41FA5}">
                      <a16:colId xmlns:a16="http://schemas.microsoft.com/office/drawing/2014/main" val="2199047597"/>
                    </a:ext>
                  </a:extLst>
                </a:gridCol>
              </a:tblGrid>
              <a:tr h="30291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한컴 말랑말랑 Bold" panose="020F0803000000000000" pitchFamily="50" charset="-127"/>
                          <a:ea typeface="한컴 말랑말랑 Bold" panose="020F0803000000000000"/>
                        </a:rPr>
                        <a:t>1</a:t>
                      </a:r>
                      <a:r>
                        <a:rPr lang="ko-KR" altLang="en-US" sz="1800" dirty="0">
                          <a:latin typeface="한컴 말랑말랑 Bold" panose="020F0803000000000000" pitchFamily="50" charset="-127"/>
                          <a:ea typeface="한컴 말랑말랑 Bold" panose="020F0803000000000000"/>
                        </a:rPr>
                        <a:t>주차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600" dirty="0">
                          <a:latin typeface="한컴 말랑말랑 Bold" panose="020F0803000000000000" pitchFamily="50" charset="-127"/>
                          <a:ea typeface="한컴 말랑말랑 Bold" panose="020F0803000000000000"/>
                        </a:rPr>
                        <a:t>게임 제작에 필요한 리소스 준비</a:t>
                      </a:r>
                      <a:endParaRPr lang="en-US" altLang="ko-KR" sz="1600" dirty="0">
                        <a:latin typeface="한컴 말랑말랑 Bold" panose="020F0803000000000000" pitchFamily="50" charset="-127"/>
                        <a:ea typeface="한컴 말랑말랑 Bold" panose="020F0803000000000000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600" dirty="0">
                          <a:latin typeface="한컴 말랑말랑 Bold" panose="020F0803000000000000" pitchFamily="50" charset="-127"/>
                          <a:ea typeface="한컴 말랑말랑 Bold" panose="020F0803000000000000"/>
                        </a:rPr>
                        <a:t>100%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9931851"/>
                  </a:ext>
                </a:extLst>
              </a:tr>
              <a:tr h="3029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한컴 말랑말랑 Bold" panose="020F0803000000000000" pitchFamily="50" charset="-127"/>
                          <a:ea typeface="한컴 말랑말랑 Bold" panose="020F0803000000000000"/>
                        </a:rPr>
                        <a:t>배경 리소스 제작</a:t>
                      </a:r>
                      <a:r>
                        <a:rPr lang="en-US" altLang="ko-KR" sz="1600" dirty="0">
                          <a:latin typeface="한컴 말랑말랑 Bold" panose="020F0803000000000000" pitchFamily="50" charset="-127"/>
                          <a:ea typeface="한컴 말랑말랑 Bold" panose="020F0803000000000000"/>
                        </a:rPr>
                        <a:t>, </a:t>
                      </a:r>
                      <a:r>
                        <a:rPr lang="ko-KR" altLang="en-US" sz="1600" dirty="0" err="1">
                          <a:latin typeface="한컴 말랑말랑 Bold" panose="020F0803000000000000" pitchFamily="50" charset="-127"/>
                          <a:ea typeface="한컴 말랑말랑 Bold" panose="020F0803000000000000"/>
                        </a:rPr>
                        <a:t>몬스터볼</a:t>
                      </a:r>
                      <a:r>
                        <a:rPr lang="en-US" altLang="ko-KR" sz="1600" dirty="0">
                          <a:latin typeface="한컴 말랑말랑 Bold" panose="020F0803000000000000" pitchFamily="50" charset="-127"/>
                          <a:ea typeface="한컴 말랑말랑 Bold" panose="020F0803000000000000"/>
                        </a:rPr>
                        <a:t>, </a:t>
                      </a:r>
                      <a:r>
                        <a:rPr lang="ko-KR" altLang="en-US" sz="1600" dirty="0">
                          <a:latin typeface="한컴 말랑말랑 Bold" panose="020F0803000000000000" pitchFamily="50" charset="-127"/>
                          <a:ea typeface="한컴 말랑말랑 Bold" panose="020F0803000000000000"/>
                        </a:rPr>
                        <a:t>피카츄 리소스 구비 완료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85083"/>
                  </a:ext>
                </a:extLst>
              </a:tr>
              <a:tr h="3200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한컴 말랑말랑 Bold" panose="020F0803000000000000" pitchFamily="50" charset="-127"/>
                          <a:ea typeface="한컴 말랑말랑 Bold" panose="020F0803000000000000"/>
                        </a:rPr>
                        <a:t>2</a:t>
                      </a:r>
                      <a:r>
                        <a:rPr lang="ko-KR" altLang="en-US" sz="1800" dirty="0">
                          <a:latin typeface="한컴 말랑말랑 Bold" panose="020F0803000000000000" pitchFamily="50" charset="-127"/>
                          <a:ea typeface="한컴 말랑말랑 Bold" panose="020F0803000000000000"/>
                        </a:rPr>
                        <a:t>주차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한컴 말랑말랑 Bold" panose="020F0803000000000000" pitchFamily="50" charset="-127"/>
                          <a:ea typeface="한컴 말랑말랑 Bold" panose="020F0803000000000000"/>
                        </a:rPr>
                        <a:t>피카츄 이동 애니메이션 구현</a:t>
                      </a:r>
                      <a:r>
                        <a:rPr lang="en-US" altLang="ko-KR" sz="1600" dirty="0">
                          <a:latin typeface="한컴 말랑말랑 Bold" panose="020F0803000000000000" pitchFamily="50" charset="-127"/>
                          <a:ea typeface="한컴 말랑말랑 Bold" panose="020F0803000000000000"/>
                        </a:rPr>
                        <a:t>, </a:t>
                      </a:r>
                      <a:r>
                        <a:rPr lang="ko-KR" altLang="en-US" sz="1600" dirty="0">
                          <a:latin typeface="한컴 말랑말랑 Bold" panose="020F0803000000000000" pitchFamily="50" charset="-127"/>
                          <a:ea typeface="한컴 말랑말랑 Bold" panose="020F0803000000000000"/>
                        </a:rPr>
                        <a:t>슬라이딩 애니메이션 구현</a:t>
                      </a:r>
                      <a:r>
                        <a:rPr lang="en-US" altLang="ko-KR" sz="1600" dirty="0">
                          <a:latin typeface="한컴 말랑말랑 Bold" panose="020F0803000000000000" pitchFamily="50" charset="-127"/>
                          <a:ea typeface="한컴 말랑말랑 Bold" panose="020F0803000000000000"/>
                        </a:rPr>
                        <a:t>(</a:t>
                      </a:r>
                      <a:r>
                        <a:rPr lang="ko-KR" altLang="en-US" sz="1600" dirty="0">
                          <a:latin typeface="한컴 말랑말랑 Bold" panose="020F0803000000000000" pitchFamily="50" charset="-127"/>
                          <a:ea typeface="한컴 말랑말랑 Bold" panose="020F0803000000000000"/>
                        </a:rPr>
                        <a:t>특수키</a:t>
                      </a:r>
                      <a:r>
                        <a:rPr lang="en-US" altLang="ko-KR" sz="1600" dirty="0">
                          <a:latin typeface="한컴 말랑말랑 Bold" panose="020F0803000000000000" pitchFamily="50" charset="-127"/>
                          <a:ea typeface="한컴 말랑말랑 Bold" panose="020F0803000000000000"/>
                        </a:rPr>
                        <a:t>)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한컴 말랑말랑 Bold" panose="020F0803000000000000" pitchFamily="50" charset="-127"/>
                          <a:ea typeface="한컴 말랑말랑 Bold" panose="020F0803000000000000"/>
                        </a:rPr>
                        <a:t>50%</a:t>
                      </a:r>
                      <a:endParaRPr lang="ko-KR" altLang="en-US" sz="1600" dirty="0">
                        <a:latin typeface="한컴 말랑말랑 Bold" panose="020F0803000000000000" pitchFamily="50" charset="-127"/>
                        <a:ea typeface="한컴 말랑말랑 Bold" panose="020F080300000000000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6129381"/>
                  </a:ext>
                </a:extLst>
              </a:tr>
              <a:tr h="3200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한컴 말랑말랑 Bold" panose="020F0803000000000000" pitchFamily="50" charset="-127"/>
                          <a:ea typeface="한컴 말랑말랑 Bold" panose="020F0803000000000000"/>
                        </a:rPr>
                        <a:t>피카츄 이동</a:t>
                      </a:r>
                      <a:r>
                        <a:rPr lang="en-US" altLang="ko-KR" sz="1600" dirty="0">
                          <a:latin typeface="한컴 말랑말랑 Bold" panose="020F0803000000000000" pitchFamily="50" charset="-127"/>
                          <a:ea typeface="한컴 말랑말랑 Bold" panose="020F0803000000000000"/>
                        </a:rPr>
                        <a:t>, </a:t>
                      </a:r>
                      <a:r>
                        <a:rPr lang="ko-KR" altLang="en-US" sz="1600" dirty="0">
                          <a:latin typeface="한컴 말랑말랑 Bold" panose="020F0803000000000000" pitchFamily="50" charset="-127"/>
                          <a:ea typeface="한컴 말랑말랑 Bold" panose="020F0803000000000000"/>
                        </a:rPr>
                        <a:t>슬라이드</a:t>
                      </a:r>
                      <a:r>
                        <a:rPr lang="en-US" altLang="ko-KR" sz="1600" dirty="0">
                          <a:latin typeface="한컴 말랑말랑 Bold" panose="020F0803000000000000" pitchFamily="50" charset="-127"/>
                          <a:ea typeface="한컴 말랑말랑 Bold" panose="020F0803000000000000"/>
                        </a:rPr>
                        <a:t>, </a:t>
                      </a:r>
                      <a:r>
                        <a:rPr lang="ko-KR" altLang="en-US" sz="1600" dirty="0">
                          <a:latin typeface="한컴 말랑말랑 Bold" panose="020F0803000000000000" pitchFamily="50" charset="-127"/>
                          <a:ea typeface="한컴 말랑말랑 Bold" panose="020F0803000000000000"/>
                        </a:rPr>
                        <a:t>점프 등 상태 머신 변환 구비 완료</a:t>
                      </a:r>
                      <a:r>
                        <a:rPr lang="en-US" altLang="ko-KR" sz="1600" dirty="0">
                          <a:latin typeface="한컴 말랑말랑 Bold" panose="020F0803000000000000" pitchFamily="50" charset="-127"/>
                          <a:ea typeface="한컴 말랑말랑 Bold" panose="020F0803000000000000"/>
                        </a:rPr>
                        <a:t>, </a:t>
                      </a:r>
                    </a:p>
                    <a:p>
                      <a:pPr algn="ctr" latinLnBrk="1"/>
                      <a:r>
                        <a:rPr lang="ko-KR" altLang="en-US" sz="1600" dirty="0">
                          <a:solidFill>
                            <a:srgbClr val="FF0000"/>
                          </a:solidFill>
                          <a:latin typeface="한컴 말랑말랑 Bold" panose="020F0803000000000000" pitchFamily="50" charset="-127"/>
                          <a:ea typeface="한컴 말랑말랑 Bold" panose="020F0803000000000000"/>
                        </a:rPr>
                        <a:t>현재 객체들의 이동이 제대로 작동하지 않음 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550148"/>
                  </a:ext>
                </a:extLst>
              </a:tr>
              <a:tr h="45720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한컴 말랑말랑 Bold" panose="020F0803000000000000" pitchFamily="50" charset="-127"/>
                          <a:ea typeface="한컴 말랑말랑 Bold" panose="020F0803000000000000"/>
                        </a:rPr>
                        <a:t>3</a:t>
                      </a:r>
                      <a:r>
                        <a:rPr lang="ko-KR" altLang="en-US" sz="1800" dirty="0">
                          <a:latin typeface="한컴 말랑말랑 Bold" panose="020F0803000000000000" pitchFamily="50" charset="-127"/>
                          <a:ea typeface="한컴 말랑말랑 Bold" panose="020F0803000000000000"/>
                        </a:rPr>
                        <a:t>주차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한컴 말랑말랑 Bold" panose="020F0803000000000000" pitchFamily="50" charset="-127"/>
                          <a:ea typeface="한컴 말랑말랑 Bold" panose="020F0803000000000000"/>
                        </a:rPr>
                        <a:t>공 이동 애니메이션 구현</a:t>
                      </a:r>
                      <a:r>
                        <a:rPr lang="en-US" altLang="ko-KR" sz="1600" dirty="0">
                          <a:latin typeface="한컴 말랑말랑 Bold" panose="020F0803000000000000" pitchFamily="50" charset="-127"/>
                          <a:ea typeface="한컴 말랑말랑 Bold" panose="020F0803000000000000"/>
                        </a:rPr>
                        <a:t>,</a:t>
                      </a:r>
                      <a:r>
                        <a:rPr lang="ko-KR" altLang="en-US" sz="1600" dirty="0">
                          <a:latin typeface="한컴 말랑말랑 Bold" panose="020F0803000000000000" pitchFamily="50" charset="-127"/>
                          <a:ea typeface="한컴 말랑말랑 Bold" panose="020F0803000000000000"/>
                        </a:rPr>
                        <a:t> 공 충돌 판정 구현</a:t>
                      </a:r>
                      <a:r>
                        <a:rPr lang="en-US" altLang="ko-KR" sz="1600" dirty="0">
                          <a:latin typeface="한컴 말랑말랑 Bold" panose="020F0803000000000000" pitchFamily="50" charset="-127"/>
                          <a:ea typeface="한컴 말랑말랑 Bold" panose="020F0803000000000000"/>
                        </a:rPr>
                        <a:t>, </a:t>
                      </a:r>
                      <a:r>
                        <a:rPr lang="ko-KR" altLang="en-US" sz="1600" dirty="0">
                          <a:latin typeface="한컴 말랑말랑 Bold" panose="020F0803000000000000" pitchFamily="50" charset="-127"/>
                          <a:ea typeface="한컴 말랑말랑 Bold" panose="020F0803000000000000"/>
                        </a:rPr>
                        <a:t>공 튕기기 구현</a:t>
                      </a:r>
                      <a:endParaRPr lang="en-US" altLang="ko-KR" sz="1600" dirty="0">
                        <a:latin typeface="한컴 말랑말랑 Bold" panose="020F0803000000000000" pitchFamily="50" charset="-127"/>
                        <a:ea typeface="한컴 말랑말랑 Bold" panose="020F0803000000000000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600" dirty="0">
                          <a:latin typeface="한컴 말랑말랑 Bold" panose="020F0803000000000000" pitchFamily="50" charset="-127"/>
                          <a:ea typeface="한컴 말랑말랑 Bold" panose="020F0803000000000000"/>
                        </a:rPr>
                        <a:t>30%</a:t>
                      </a:r>
                      <a:endParaRPr lang="ko-KR" altLang="en-US" sz="1600" dirty="0">
                        <a:latin typeface="한컴 말랑말랑 Bold" panose="020F0803000000000000" pitchFamily="50" charset="-127"/>
                        <a:ea typeface="한컴 말랑말랑 Bold" panose="020F080300000000000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6645152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rgbClr val="FF0000"/>
                          </a:solidFill>
                          <a:latin typeface="한컴 말랑말랑 Bold" panose="020F0803000000000000" pitchFamily="50" charset="-127"/>
                          <a:ea typeface="한컴 말랑말랑 Bold" panose="020F0803000000000000"/>
                        </a:rPr>
                        <a:t>현재 객체들의 이동이 제대로 작동하지 않음 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9935037"/>
                  </a:ext>
                </a:extLst>
              </a:tr>
              <a:tr h="3200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한컴 말랑말랑 Bold" panose="020F0803000000000000" pitchFamily="50" charset="-127"/>
                          <a:ea typeface="한컴 말랑말랑 Bold" panose="020F0803000000000000"/>
                        </a:rPr>
                        <a:t>4</a:t>
                      </a:r>
                      <a:r>
                        <a:rPr lang="ko-KR" altLang="en-US" sz="1800" dirty="0">
                          <a:latin typeface="한컴 말랑말랑 Bold" panose="020F0803000000000000" pitchFamily="50" charset="-127"/>
                          <a:ea typeface="한컴 말랑말랑 Bold" panose="020F0803000000000000"/>
                        </a:rPr>
                        <a:t>주차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>
                          <a:latin typeface="한컴 말랑말랑 Bold" panose="020F0803000000000000" pitchFamily="50" charset="-127"/>
                          <a:ea typeface="한컴 말랑말랑 Bold" panose="020F0803000000000000"/>
                        </a:rPr>
                        <a:t>피카츄와</a:t>
                      </a:r>
                      <a:r>
                        <a:rPr lang="ko-KR" altLang="en-US" sz="1600" dirty="0">
                          <a:latin typeface="한컴 말랑말랑 Bold" panose="020F0803000000000000" pitchFamily="50" charset="-127"/>
                          <a:ea typeface="한컴 말랑말랑 Bold" panose="020F0803000000000000"/>
                        </a:rPr>
                        <a:t> 공 상호작용 구현 및 중간 점검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한컴 말랑말랑 Bold" panose="020F0803000000000000" pitchFamily="50" charset="-127"/>
                          <a:ea typeface="한컴 말랑말랑 Bold" panose="020F0803000000000000"/>
                        </a:rPr>
                        <a:t>40%</a:t>
                      </a:r>
                      <a:endParaRPr lang="ko-KR" altLang="en-US" sz="1600" dirty="0">
                        <a:latin typeface="한컴 말랑말랑 Bold" panose="020F0803000000000000" pitchFamily="50" charset="-127"/>
                        <a:ea typeface="한컴 말랑말랑 Bold" panose="020F0803000000000000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3565499"/>
                  </a:ext>
                </a:extLst>
              </a:tr>
              <a:tr h="3200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rgbClr val="FF0000"/>
                          </a:solidFill>
                          <a:latin typeface="한컴 말랑말랑 Bold" panose="020F0803000000000000" pitchFamily="50" charset="-127"/>
                          <a:ea typeface="한컴 말랑말랑 Bold" panose="020F0803000000000000"/>
                        </a:rPr>
                        <a:t>현재 객체들의 이동이 제대로 작동하지 않음 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9600925"/>
                  </a:ext>
                </a:extLst>
              </a:tr>
              <a:tr h="6058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한컴 말랑말랑 Bold" panose="020F0803000000000000" pitchFamily="50" charset="-127"/>
                          <a:ea typeface="한컴 말랑말랑 Bold" panose="020F0803000000000000"/>
                        </a:rPr>
                        <a:t>5</a:t>
                      </a:r>
                      <a:r>
                        <a:rPr lang="ko-KR" altLang="en-US" sz="1800" dirty="0">
                          <a:latin typeface="한컴 말랑말랑 Bold" panose="020F0803000000000000" pitchFamily="50" charset="-127"/>
                          <a:ea typeface="한컴 말랑말랑 Bold" panose="020F0803000000000000"/>
                        </a:rPr>
                        <a:t>주차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한컴 말랑말랑 Bold" panose="020F0803000000000000" pitchFamily="50" charset="-127"/>
                          <a:ea typeface="한컴 말랑말랑 Bold" panose="020F0803000000000000"/>
                        </a:rPr>
                        <a:t>앞선 주차들의 부족한 점 보충</a:t>
                      </a:r>
                      <a:r>
                        <a:rPr lang="en-US" altLang="ko-KR" sz="1600" dirty="0">
                          <a:latin typeface="한컴 말랑말랑 Bold" panose="020F0803000000000000" pitchFamily="50" charset="-127"/>
                          <a:ea typeface="한컴 말랑말랑 Bold" panose="020F0803000000000000"/>
                        </a:rPr>
                        <a:t>,</a:t>
                      </a:r>
                      <a:r>
                        <a:rPr lang="ko-KR" altLang="en-US" sz="1600" dirty="0">
                          <a:latin typeface="한컴 말랑말랑 Bold" panose="020F0803000000000000" pitchFamily="50" charset="-127"/>
                          <a:ea typeface="한컴 말랑말랑 Bold" panose="020F0803000000000000"/>
                        </a:rPr>
                        <a:t>특수 키</a:t>
                      </a:r>
                      <a:r>
                        <a:rPr lang="en-US" altLang="ko-KR" sz="1600" dirty="0">
                          <a:latin typeface="한컴 말랑말랑 Bold" panose="020F0803000000000000" pitchFamily="50" charset="-127"/>
                          <a:ea typeface="한컴 말랑말랑 Bold" panose="020F0803000000000000"/>
                        </a:rPr>
                        <a:t>(</a:t>
                      </a:r>
                      <a:r>
                        <a:rPr lang="ko-KR" altLang="en-US" sz="1600" dirty="0">
                          <a:latin typeface="한컴 말랑말랑 Bold" panose="020F0803000000000000" pitchFamily="50" charset="-127"/>
                          <a:ea typeface="한컴 말랑말랑 Bold" panose="020F0803000000000000"/>
                        </a:rPr>
                        <a:t>세게 치기</a:t>
                      </a:r>
                      <a:r>
                        <a:rPr lang="en-US" altLang="ko-KR" sz="1600" dirty="0">
                          <a:latin typeface="한컴 말랑말랑 Bold" panose="020F0803000000000000" pitchFamily="50" charset="-127"/>
                          <a:ea typeface="한컴 말랑말랑 Bold" panose="020F0803000000000000"/>
                        </a:rPr>
                        <a:t>) </a:t>
                      </a:r>
                      <a:r>
                        <a:rPr lang="ko-KR" altLang="en-US" sz="1600" dirty="0">
                          <a:latin typeface="한컴 말랑말랑 Bold" panose="020F0803000000000000" pitchFamily="50" charset="-127"/>
                          <a:ea typeface="한컴 말랑말랑 Bold" panose="020F0803000000000000"/>
                        </a:rPr>
                        <a:t>기능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한컴 말랑말랑 Bold" panose="020F0803000000000000" pitchFamily="50" charset="-127"/>
                        <a:ea typeface="한컴 말랑말랑 Bold" panose="020F080300000000000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2744321"/>
                  </a:ext>
                </a:extLst>
              </a:tr>
              <a:tr h="6058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한컴 말랑말랑 Bold" panose="020F0803000000000000" pitchFamily="50" charset="-127"/>
                          <a:ea typeface="한컴 말랑말랑 Bold" panose="020F0803000000000000"/>
                        </a:rPr>
                        <a:t>6</a:t>
                      </a:r>
                      <a:r>
                        <a:rPr lang="ko-KR" altLang="en-US" sz="1800" dirty="0">
                          <a:latin typeface="한컴 말랑말랑 Bold" panose="020F0803000000000000" pitchFamily="50" charset="-127"/>
                          <a:ea typeface="한컴 말랑말랑 Bold" panose="020F0803000000000000"/>
                        </a:rPr>
                        <a:t>주차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600" dirty="0">
                          <a:latin typeface="한컴 말랑말랑 Bold" panose="020F0803000000000000" pitchFamily="50" charset="-127"/>
                          <a:ea typeface="한컴 말랑말랑 Bold" panose="020F0803000000000000"/>
                        </a:rPr>
                        <a:t>득점 구현</a:t>
                      </a:r>
                      <a:r>
                        <a:rPr lang="en-US" altLang="ko-KR" sz="1600" dirty="0">
                          <a:latin typeface="한컴 말랑말랑 Bold" panose="020F0803000000000000" pitchFamily="50" charset="-127"/>
                          <a:ea typeface="한컴 말랑말랑 Bold" panose="020F0803000000000000"/>
                        </a:rPr>
                        <a:t>, </a:t>
                      </a:r>
                      <a:r>
                        <a:rPr lang="ko-KR" altLang="en-US" sz="1600" dirty="0">
                          <a:latin typeface="한컴 말랑말랑 Bold" panose="020F0803000000000000" pitchFamily="50" charset="-127"/>
                          <a:ea typeface="한컴 말랑말랑 Bold" panose="020F0803000000000000"/>
                        </a:rPr>
                        <a:t>득점 후 서브 상황 구현</a:t>
                      </a:r>
                      <a:r>
                        <a:rPr lang="en-US" altLang="ko-KR" sz="1600" dirty="0">
                          <a:latin typeface="한컴 말랑말랑 Bold" panose="020F0803000000000000" pitchFamily="50" charset="-127"/>
                          <a:ea typeface="한컴 말랑말랑 Bold" panose="020F0803000000000000"/>
                        </a:rPr>
                        <a:t>, </a:t>
                      </a:r>
                      <a:r>
                        <a:rPr lang="ko-KR" altLang="en-US" sz="1600" dirty="0">
                          <a:latin typeface="한컴 말랑말랑 Bold" panose="020F0803000000000000" pitchFamily="50" charset="-127"/>
                          <a:ea typeface="한컴 말랑말랑 Bold" panose="020F0803000000000000"/>
                        </a:rPr>
                        <a:t>게임 승리 시 연출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AutoNum type="arabicPeriod"/>
                      </a:pPr>
                      <a:endParaRPr lang="ko-KR" altLang="en-US" sz="1600" dirty="0">
                        <a:latin typeface="한컴 말랑말랑 Bold" panose="020F0803000000000000" pitchFamily="50" charset="-127"/>
                        <a:ea typeface="한컴 말랑말랑 Bold" panose="020F080300000000000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2045538"/>
                  </a:ext>
                </a:extLst>
              </a:tr>
              <a:tr h="6058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한컴 말랑말랑 Bold" panose="020F0803000000000000" pitchFamily="50" charset="-127"/>
                          <a:ea typeface="한컴 말랑말랑 Bold" panose="020F0803000000000000"/>
                        </a:rPr>
                        <a:t>7</a:t>
                      </a:r>
                      <a:r>
                        <a:rPr lang="ko-KR" altLang="en-US" sz="1800" dirty="0">
                          <a:latin typeface="한컴 말랑말랑 Bold" panose="020F0803000000000000" pitchFamily="50" charset="-127"/>
                          <a:ea typeface="한컴 말랑말랑 Bold" panose="020F0803000000000000"/>
                        </a:rPr>
                        <a:t>주차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한컴 말랑말랑 Bold" panose="020F0803000000000000" pitchFamily="50" charset="-127"/>
                          <a:ea typeface="한컴 말랑말랑 Bold" panose="020F0803000000000000"/>
                        </a:rPr>
                        <a:t>2p </a:t>
                      </a:r>
                      <a:r>
                        <a:rPr lang="ko-KR" altLang="en-US" sz="1600" dirty="0">
                          <a:latin typeface="한컴 말랑말랑 Bold" panose="020F0803000000000000" pitchFamily="50" charset="-127"/>
                          <a:ea typeface="한컴 말랑말랑 Bold" panose="020F0803000000000000"/>
                        </a:rPr>
                        <a:t>캐릭터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한컴 말랑말랑 Bold" panose="020F0803000000000000" pitchFamily="50" charset="-127"/>
                        <a:ea typeface="한컴 말랑말랑 Bold" panose="020F080300000000000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4744446"/>
                  </a:ext>
                </a:extLst>
              </a:tr>
              <a:tr h="6058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한컴 말랑말랑 Bold" panose="020F0803000000000000" pitchFamily="50" charset="-127"/>
                          <a:ea typeface="한컴 말랑말랑 Bold" panose="020F0803000000000000"/>
                        </a:rPr>
                        <a:t>8</a:t>
                      </a:r>
                      <a:r>
                        <a:rPr lang="ko-KR" altLang="en-US" sz="1800" dirty="0">
                          <a:latin typeface="한컴 말랑말랑 Bold" panose="020F0803000000000000" pitchFamily="50" charset="-127"/>
                          <a:ea typeface="한컴 말랑말랑 Bold" panose="020F0803000000000000"/>
                        </a:rPr>
                        <a:t>주차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한컴 말랑말랑 Bold" panose="020F0803000000000000" pitchFamily="50" charset="-127"/>
                          <a:ea typeface="한컴 말랑말랑 Bold" panose="020F0803000000000000"/>
                        </a:rPr>
                        <a:t>최종 점검 및 릴리즈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한컴 말랑말랑 Bold" panose="020F0803000000000000" pitchFamily="50" charset="-127"/>
                        <a:ea typeface="한컴 말랑말랑 Bold" panose="020F0803000000000000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848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3878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, 멀티미디어 소프트웨어, 그래픽 소프트웨어, 소프트웨어이(가) 표시된 사진&#10;&#10;자동 생성된 설명">
            <a:extLst>
              <a:ext uri="{FF2B5EF4-FFF2-40B4-BE49-F238E27FC236}">
                <a16:creationId xmlns:a16="http://schemas.microsoft.com/office/drawing/2014/main" id="{79991CA5-47D8-94DC-D5AA-2E32CC7BC9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0531"/>
            <a:ext cx="12192000" cy="5976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205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</TotalTime>
  <Words>143</Words>
  <Application>Microsoft Office PowerPoint</Application>
  <PresentationFormat>와이드스크린</PresentationFormat>
  <Paragraphs>28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HY헤드라인M</vt:lpstr>
      <vt:lpstr>맑은 고딕</vt:lpstr>
      <vt:lpstr>한컴 말랑말랑 Bold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JinBong Jeong</dc:creator>
  <cp:lastModifiedBy>JinBong Jeong</cp:lastModifiedBy>
  <cp:revision>11</cp:revision>
  <dcterms:created xsi:type="dcterms:W3CDTF">2023-10-13T17:57:46Z</dcterms:created>
  <dcterms:modified xsi:type="dcterms:W3CDTF">2023-11-12T14:17:03Z</dcterms:modified>
</cp:coreProperties>
</file>