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9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90" r:id="rId9"/>
    <p:sldId id="346" r:id="rId10"/>
    <p:sldId id="347" r:id="rId11"/>
    <p:sldId id="391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411" r:id="rId24"/>
    <p:sldId id="412" r:id="rId25"/>
    <p:sldId id="394" r:id="rId26"/>
    <p:sldId id="395" r:id="rId27"/>
    <p:sldId id="396" r:id="rId28"/>
    <p:sldId id="413" r:id="rId29"/>
    <p:sldId id="415" r:id="rId30"/>
    <p:sldId id="416" r:id="rId31"/>
    <p:sldId id="417" r:id="rId32"/>
    <p:sldId id="418" r:id="rId33"/>
    <p:sldId id="419" r:id="rId34"/>
    <p:sldId id="420" r:id="rId35"/>
    <p:sldId id="424" r:id="rId36"/>
    <p:sldId id="425" r:id="rId37"/>
    <p:sldId id="426" r:id="rId38"/>
  </p:sldIdLst>
  <p:sldSz cx="9144000" cy="6858000" type="screen4x3"/>
  <p:notesSz cx="6858000" cy="9144000"/>
  <p:embeddedFontLst>
    <p:embeddedFont>
      <p:font typeface="D2Coding" panose="020B0609020101020101" pitchFamily="49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60"/>
  </p:normalViewPr>
  <p:slideViewPr>
    <p:cSldViewPr>
      <p:cViewPr varScale="1">
        <p:scale>
          <a:sx n="96" d="100"/>
          <a:sy n="96" d="100"/>
        </p:scale>
        <p:origin x="9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Stacks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pPr lvl="0"/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Materials are adapted from </a:t>
            </a:r>
            <a:b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</a:b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“Data Structures: A Pseudocode Approach with C,” 2</a:t>
            </a:r>
            <a:r>
              <a:rPr lang="en-US" altLang="ko-KR" sz="1800" baseline="30000" dirty="0">
                <a:solidFill>
                  <a:srgbClr val="1F497D">
                    <a:lumMod val="75000"/>
                  </a:srgbClr>
                </a:solidFill>
              </a:rPr>
              <a:t>nd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ed., by Richard F. </a:t>
            </a:r>
            <a:r>
              <a:rPr lang="en-US" altLang="ko-KR" sz="1800" dirty="0" err="1">
                <a:solidFill>
                  <a:srgbClr val="1F497D">
                    <a:lumMod val="75000"/>
                  </a:srgbClr>
                </a:solidFill>
              </a:rPr>
              <a:t>Gilberg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&amp; Behrouz A. </a:t>
            </a:r>
            <a:r>
              <a:rPr lang="en-US" altLang="ko-KR" sz="1800" dirty="0" err="1" smtClean="0">
                <a:solidFill>
                  <a:srgbClr val="1F497D">
                    <a:lumMod val="75000"/>
                  </a:srgbClr>
                </a:solidFill>
              </a:rPr>
              <a:t>Forouzan</a:t>
            </a:r>
            <a:endParaRPr lang="ko-KR" altLang="en-US" sz="1800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Stack data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Picture 12" descr="Fig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534400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5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Picture 12" descr="Fig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184904" cy="640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3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</a:t>
            </a:r>
            <a:r>
              <a:rPr lang="en-US" altLang="ko-KR" dirty="0" smtClean="0"/>
              <a:t>stack</a:t>
            </a:r>
          </a:p>
          <a:p>
            <a:pPr lvl="1"/>
            <a:r>
              <a:rPr lang="en-US" altLang="ko-KR" dirty="0" smtClean="0"/>
              <a:t>Allocates memory for the stack structure and initializes its metadata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11" descr="Alg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8" y="2564904"/>
            <a:ext cx="8323683" cy="385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Push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en-US" altLang="ko-KR" dirty="0" smtClean="0"/>
              <a:t>stack</a:t>
            </a:r>
          </a:p>
          <a:p>
            <a:pPr lvl="1"/>
            <a:r>
              <a:rPr lang="en-US" altLang="ko-KR" dirty="0" smtClean="0"/>
              <a:t>Inserts an element into the stack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Picture 11" descr="Fig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48880"/>
            <a:ext cx="8382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39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52715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The logic for inserting </a:t>
            </a:r>
            <a:br>
              <a:rPr lang="en-US" altLang="ko-KR" dirty="0" smtClean="0"/>
            </a:br>
            <a:r>
              <a:rPr lang="en-US" altLang="ko-KR" u="sng" dirty="0" smtClean="0"/>
              <a:t>into a stack with data</a:t>
            </a:r>
            <a:r>
              <a:rPr lang="en-US" altLang="ko-KR" dirty="0" smtClean="0"/>
              <a:t> and </a:t>
            </a:r>
            <a:r>
              <a:rPr lang="en-US" altLang="ko-KR" u="sng" dirty="0" smtClean="0"/>
              <a:t>into an empty stack</a:t>
            </a:r>
            <a:r>
              <a:rPr lang="en-US" altLang="ko-KR" dirty="0" smtClean="0"/>
              <a:t> are identical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11" descr="Alg0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593138" cy="42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14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Pop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57403"/>
          </a:xfrm>
        </p:spPr>
        <p:txBody>
          <a:bodyPr/>
          <a:lstStyle/>
          <a:p>
            <a:r>
              <a:rPr lang="en-US" altLang="ko-KR" dirty="0"/>
              <a:t>Pop </a:t>
            </a:r>
            <a:r>
              <a:rPr lang="en-US" altLang="ko-KR" dirty="0" smtClean="0"/>
              <a:t>stack</a:t>
            </a:r>
          </a:p>
          <a:p>
            <a:pPr lvl="1"/>
            <a:r>
              <a:rPr lang="en-US" altLang="ko-KR" dirty="0" smtClean="0"/>
              <a:t>Sends the data in the node at the top of the stack back to the calling </a:t>
            </a:r>
            <a:r>
              <a:rPr lang="en-US" altLang="ko-KR" dirty="0"/>
              <a:t>module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Then adjusts the pointers to logically delete the node</a:t>
            </a:r>
          </a:p>
          <a:p>
            <a:pPr lvl="1"/>
            <a:r>
              <a:rPr lang="en-US" altLang="ko-KR" dirty="0" smtClean="0"/>
              <a:t>Physically deletes the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Picture 11" descr="Fig03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33450"/>
            <a:ext cx="6768752" cy="37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04048" y="6444044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“next” means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”link”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Picture 11" descr="Alg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" y="1124744"/>
            <a:ext cx="8593137" cy="53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top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en-US" altLang="ko-KR" dirty="0" smtClean="0"/>
              <a:t>top</a:t>
            </a:r>
          </a:p>
          <a:p>
            <a:pPr lvl="1"/>
            <a:r>
              <a:rPr lang="en-US" altLang="ko-KR" dirty="0" smtClean="0"/>
              <a:t>Without deleting the top node, sends the data at the top of the stack back to the calling module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Picture 11" descr="Alg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"/>
          <a:stretch>
            <a:fillRect/>
          </a:stretch>
        </p:blipFill>
        <p:spPr bwMode="auto">
          <a:xfrm>
            <a:off x="899592" y="2323562"/>
            <a:ext cx="7395989" cy="45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5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Empty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Empty </a:t>
            </a:r>
            <a:r>
              <a:rPr lang="en-US" altLang="ko-KR" dirty="0" smtClean="0"/>
              <a:t>stack</a:t>
            </a:r>
          </a:p>
          <a:p>
            <a:pPr lvl="1"/>
            <a:r>
              <a:rPr lang="en-US" altLang="ko-KR" dirty="0" smtClean="0"/>
              <a:t>Provides a way to determine whether the stack is empty</a:t>
            </a:r>
          </a:p>
          <a:p>
            <a:pPr lvl="1"/>
            <a:r>
              <a:rPr lang="en-US" altLang="ko-KR" dirty="0" smtClean="0"/>
              <a:t>If the entire program cannot access to the stack head structure, it is needed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Picture 11" descr="Alg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23" y="2924944"/>
            <a:ext cx="7620893" cy="36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9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stack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Picture 11" descr="Alg03-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7"/>
          <a:stretch/>
        </p:blipFill>
        <p:spPr bwMode="auto">
          <a:xfrm>
            <a:off x="280193" y="1700807"/>
            <a:ext cx="8583613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19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en-US" altLang="ko-KR" dirty="0">
                <a:solidFill>
                  <a:schemeClr val="tx2"/>
                </a:solidFill>
              </a:rPr>
              <a:t>stack</a:t>
            </a:r>
            <a:r>
              <a:rPr lang="en-US" altLang="ko-KR" dirty="0"/>
              <a:t> is a linear list in which additions and deletions of data are restricted to one end, called the top.</a:t>
            </a:r>
          </a:p>
          <a:p>
            <a:r>
              <a:rPr lang="en-US" altLang="ko-KR" dirty="0" smtClean="0"/>
              <a:t>If we insert a data series into a stack and then remove it, the order of data is reversed.</a:t>
            </a:r>
          </a:p>
          <a:p>
            <a:r>
              <a:rPr lang="en-US" altLang="ko-KR" dirty="0" smtClean="0"/>
              <a:t>Stacks are known as the </a:t>
            </a:r>
            <a:r>
              <a:rPr lang="en-US" altLang="ko-KR" dirty="0" smtClean="0">
                <a:solidFill>
                  <a:schemeClr val="tx2"/>
                </a:solidFill>
              </a:rPr>
              <a:t>last in–first out</a:t>
            </a:r>
            <a:r>
              <a:rPr lang="en-US" altLang="ko-KR" dirty="0" smtClean="0"/>
              <a:t> (LIFO).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6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count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 count</a:t>
            </a:r>
          </a:p>
          <a:p>
            <a:pPr lvl="1"/>
            <a:r>
              <a:rPr lang="en-US" altLang="ko-KR" dirty="0" smtClean="0"/>
              <a:t>Returns the number of elements currently in the stack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Picture 11" descr="Alg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2636911"/>
            <a:ext cx="8601075" cy="360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7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Destroy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Destroy </a:t>
            </a:r>
            <a:r>
              <a:rPr lang="en-US" altLang="ko-KR" dirty="0" smtClean="0"/>
              <a:t>stack</a:t>
            </a:r>
          </a:p>
          <a:p>
            <a:pPr lvl="1"/>
            <a:r>
              <a:rPr lang="en-US" altLang="ko-KR" dirty="0" smtClean="0"/>
              <a:t>Deletes all data in a stack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51875" y="2186685"/>
            <a:ext cx="8568597" cy="4554683"/>
            <a:chOff x="179867" y="2173461"/>
            <a:chExt cx="8650633" cy="4751368"/>
          </a:xfrm>
        </p:grpSpPr>
        <p:pic>
          <p:nvPicPr>
            <p:cNvPr id="6" name="Picture 11" descr="Alg03-08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" y="4064173"/>
              <a:ext cx="8640000" cy="2860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1" descr="Alg03-08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92"/>
            <a:stretch/>
          </p:blipFill>
          <p:spPr bwMode="auto">
            <a:xfrm>
              <a:off x="179867" y="2173461"/>
              <a:ext cx="8640000" cy="2551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99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 </a:t>
            </a:r>
            <a:r>
              <a:rPr lang="en-US" altLang="ko-KR" dirty="0"/>
              <a:t>Language </a:t>
            </a:r>
            <a:r>
              <a:rPr lang="en-US" altLang="ko-KR" dirty="0" smtClean="0"/>
              <a:t>Implementations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simple non-ADT implementation of a </a:t>
            </a:r>
            <a:r>
              <a:rPr lang="en-US" altLang="ko-KR" dirty="0" smtClean="0"/>
              <a:t>stack</a:t>
            </a:r>
          </a:p>
          <a:p>
            <a:pPr lvl="1"/>
            <a:r>
              <a:rPr lang="en-US" altLang="ko-KR" dirty="0" smtClean="0"/>
              <a:t>Easy to write but not reusable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simple program that inserts random characters into the stack and then prints them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Picture 11" descr="Fig03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1"/>
          <a:stretch>
            <a:fillRect/>
          </a:stretch>
        </p:blipFill>
        <p:spPr bwMode="auto">
          <a:xfrm>
            <a:off x="1610308" y="3248273"/>
            <a:ext cx="5923384" cy="32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Picture 11" descr="Pro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152"/>
            <a:ext cx="6525344" cy="656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3" name="Picture 11" descr="Pro0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9387"/>
            <a:ext cx="7630616" cy="63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Pro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26" b="96373"/>
          <a:stretch>
            <a:fillRect/>
          </a:stretch>
        </p:blipFill>
        <p:spPr bwMode="auto">
          <a:xfrm>
            <a:off x="228600" y="457200"/>
            <a:ext cx="2831232" cy="3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Picture 11" descr="Pro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5078" b="48489"/>
          <a:stretch>
            <a:fillRect/>
          </a:stretch>
        </p:blipFill>
        <p:spPr bwMode="auto">
          <a:xfrm>
            <a:off x="2844151" y="249440"/>
            <a:ext cx="5328249" cy="317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o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51511"/>
          <a:stretch>
            <a:fillRect/>
          </a:stretch>
        </p:blipFill>
        <p:spPr bwMode="auto">
          <a:xfrm>
            <a:off x="2844151" y="3431921"/>
            <a:ext cx="5328249" cy="327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0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ro03-0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686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Picture 11" descr="Pro03-04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7"/>
          <a:stretch/>
        </p:blipFill>
        <p:spPr bwMode="auto">
          <a:xfrm>
            <a:off x="179512" y="188640"/>
            <a:ext cx="86868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Picture 11" descr="Pro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8600"/>
            <a:ext cx="8094239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3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Stack ADT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Picture 11" descr="Fig03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16" y="1886790"/>
            <a:ext cx="7427168" cy="464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12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3" name="Picture 11" descr="Pro0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105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9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2" descr="Fig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" y="2384598"/>
            <a:ext cx="8062913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1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3" name="Picture 11" descr="Pro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401050" cy="53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68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83568" y="367879"/>
            <a:ext cx="7575849" cy="5869433"/>
            <a:chOff x="929409" y="188640"/>
            <a:chExt cx="7330008" cy="5509393"/>
          </a:xfrm>
        </p:grpSpPr>
        <p:pic>
          <p:nvPicPr>
            <p:cNvPr id="3" name="Picture 12" descr="Pro03-08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78" y="3265106"/>
              <a:ext cx="7325139" cy="2432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1" descr="Pro03-08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80"/>
            <a:stretch/>
          </p:blipFill>
          <p:spPr bwMode="auto">
            <a:xfrm>
              <a:off x="929409" y="188640"/>
              <a:ext cx="7330008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5160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3" name="Picture 11" descr="Pro03-0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96" y="332656"/>
            <a:ext cx="7223720" cy="33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26969"/>
              </p:ext>
            </p:extLst>
          </p:nvPr>
        </p:nvGraphicFramePr>
        <p:xfrm>
          <a:off x="2497836" y="3429000"/>
          <a:ext cx="58185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80">
                  <a:extLst>
                    <a:ext uri="{9D8B030D-6E8A-4147-A177-3AD203B41FA5}">
                      <a16:colId xmlns:a16="http://schemas.microsoft.com/office/drawing/2014/main" val="4193890982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1823678727"/>
                    </a:ext>
                  </a:extLst>
                </a:gridCol>
              </a:tblGrid>
              <a:tr h="951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25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STACK_NODE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* 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temp;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arial" panose="020B0604020202020204" pitchFamily="34" charset="0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// Statements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if (stack-&gt;count == 0)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dataOutPtr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= NULL;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else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{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  temp = stack-&gt;top;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dataOutPtr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= stack-&gt;top-&gt;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dataPtr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  stack-&gt;top = stack-&gt;top-&gt;link;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  free(temp);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  (stack-&gt;count)--;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} // else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return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dataOutPtr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} //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popStack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6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34950" y="1818861"/>
            <a:ext cx="8680450" cy="3286539"/>
            <a:chOff x="234950" y="1818861"/>
            <a:chExt cx="8680450" cy="3286539"/>
          </a:xfrm>
        </p:grpSpPr>
        <p:pic>
          <p:nvPicPr>
            <p:cNvPr id="3" name="Picture 11" descr="Pro03-10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50" y="1828800"/>
              <a:ext cx="868045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789851" y="1818861"/>
              <a:ext cx="1224136" cy="3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2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3" name="Picture 11" descr="Pro03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528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59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59970" y="644901"/>
            <a:ext cx="8526830" cy="5694005"/>
            <a:chOff x="152400" y="561253"/>
            <a:chExt cx="8526830" cy="5694005"/>
          </a:xfrm>
        </p:grpSpPr>
        <p:pic>
          <p:nvPicPr>
            <p:cNvPr id="3" name="Picture 11" descr="Pro03-12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249"/>
            <a:stretch>
              <a:fillRect/>
            </a:stretch>
          </p:blipFill>
          <p:spPr bwMode="auto">
            <a:xfrm>
              <a:off x="152400" y="561253"/>
              <a:ext cx="8526830" cy="964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 descr="Pro03-12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51" t="6786" b="62193"/>
            <a:stretch>
              <a:fillRect/>
            </a:stretch>
          </p:blipFill>
          <p:spPr bwMode="auto">
            <a:xfrm>
              <a:off x="1893525" y="1392719"/>
              <a:ext cx="6774482" cy="1625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o03-12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8" t="37807"/>
            <a:stretch>
              <a:fillRect/>
            </a:stretch>
          </p:blipFill>
          <p:spPr bwMode="auto">
            <a:xfrm>
              <a:off x="1817213" y="2996952"/>
              <a:ext cx="6850626" cy="3258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50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3" name="Picture 11" descr="Pro03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280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3" name="Picture 11" descr="Pro03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4528"/>
            <a:ext cx="7634439" cy="629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Three basic operations</a:t>
            </a:r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Push</a:t>
            </a:r>
            <a:r>
              <a:rPr lang="en-US" altLang="ko-KR" dirty="0" smtClean="0"/>
              <a:t> : inserts data into the stack</a:t>
            </a:r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Pop</a:t>
            </a:r>
            <a:r>
              <a:rPr lang="en-US" altLang="ko-KR" dirty="0" smtClean="0"/>
              <a:t> : removes data from a stack and returns the data to the calling module</a:t>
            </a:r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Stack top</a:t>
            </a:r>
            <a:r>
              <a:rPr lang="en-US" altLang="ko-KR" dirty="0" smtClean="0"/>
              <a:t> : returns the data at the top of the stack without deleting the data from the stack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3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Push adds an item at the top of the stack</a:t>
            </a:r>
          </a:p>
          <a:p>
            <a:r>
              <a:rPr lang="en-US" altLang="ko-KR" dirty="0" smtClean="0"/>
              <a:t>After the push, the new item becomes the top</a:t>
            </a:r>
          </a:p>
          <a:p>
            <a:r>
              <a:rPr lang="en-US" altLang="ko-KR" dirty="0" smtClean="0"/>
              <a:t>The only potential problem</a:t>
            </a:r>
          </a:p>
          <a:p>
            <a:pPr lvl="1"/>
            <a:r>
              <a:rPr lang="en-US" altLang="ko-KR" dirty="0" smtClean="0"/>
              <a:t>We must ensure that there is room for the new item</a:t>
            </a:r>
          </a:p>
          <a:p>
            <a:pPr lvl="1"/>
            <a:r>
              <a:rPr lang="en-US" altLang="ko-KR" dirty="0" smtClean="0"/>
              <a:t>If there is not enough room, </a:t>
            </a:r>
            <a:r>
              <a:rPr lang="en-US" altLang="ko-KR" dirty="0" smtClean="0">
                <a:solidFill>
                  <a:srgbClr val="FF0000"/>
                </a:solidFill>
              </a:rPr>
              <a:t>overflow</a:t>
            </a:r>
            <a:r>
              <a:rPr lang="en-US" altLang="ko-KR" dirty="0" smtClean="0"/>
              <a:t> state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Picture 2" descr="Fig0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6" y="3499925"/>
            <a:ext cx="8072288" cy="335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83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Pop removes the item at the top of the stack and return it to the user</a:t>
            </a:r>
          </a:p>
          <a:p>
            <a:r>
              <a:rPr lang="en-US" altLang="ko-KR" dirty="0" smtClean="0"/>
              <a:t>The next older item becomes the top</a:t>
            </a:r>
          </a:p>
          <a:p>
            <a:r>
              <a:rPr lang="en-US" altLang="ko-KR" dirty="0" smtClean="0"/>
              <a:t>If pop is called when the stack is empty, </a:t>
            </a:r>
            <a:r>
              <a:rPr lang="en-US" altLang="ko-KR" dirty="0" smtClean="0">
                <a:solidFill>
                  <a:srgbClr val="FF0000"/>
                </a:solidFill>
              </a:rPr>
              <a:t>underflow</a:t>
            </a:r>
            <a:r>
              <a:rPr lang="en-US" altLang="ko-KR" dirty="0" smtClean="0"/>
              <a:t> state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Picture 12" descr="Fig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92" y="3231839"/>
            <a:ext cx="8011616" cy="31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3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top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 top copies the item at the top of the stack</a:t>
            </a:r>
          </a:p>
          <a:p>
            <a:pPr lvl="1"/>
            <a:r>
              <a:rPr lang="en-US" altLang="ko-KR" dirty="0" smtClean="0"/>
              <a:t>Returns the data in the top element but </a:t>
            </a:r>
            <a:r>
              <a:rPr lang="en-US" altLang="ko-KR" dirty="0" smtClean="0">
                <a:solidFill>
                  <a:srgbClr val="FF0000"/>
                </a:solidFill>
              </a:rPr>
              <a:t>does not delete </a:t>
            </a:r>
            <a:r>
              <a:rPr lang="en-US" altLang="ko-KR" dirty="0" smtClean="0"/>
              <a:t>it</a:t>
            </a:r>
          </a:p>
          <a:p>
            <a:pPr lvl="1"/>
            <a:r>
              <a:rPr lang="en-US" altLang="ko-KR" dirty="0" smtClean="0"/>
              <a:t>Reading the stack top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12" descr="Fig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873375"/>
            <a:ext cx="8610600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32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Picture 12" descr="Fig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8693"/>
            <a:ext cx="5593432" cy="633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13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Stack </a:t>
            </a:r>
            <a:r>
              <a:rPr lang="en-US" altLang="ko-KR" dirty="0"/>
              <a:t>Linked List </a:t>
            </a:r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</a:p>
          <a:p>
            <a:pPr lvl="1"/>
            <a:r>
              <a:rPr lang="en-US" altLang="ko-KR" dirty="0" smtClean="0"/>
              <a:t>Head</a:t>
            </a:r>
          </a:p>
          <a:p>
            <a:pPr lvl="2"/>
            <a:r>
              <a:rPr lang="en-US" altLang="ko-KR" dirty="0" smtClean="0"/>
              <a:t>Metadata</a:t>
            </a:r>
          </a:p>
          <a:p>
            <a:pPr lvl="2"/>
            <a:r>
              <a:rPr lang="en-US" altLang="ko-KR" dirty="0" smtClean="0"/>
              <a:t>A pointer to the top of the stack</a:t>
            </a:r>
          </a:p>
          <a:p>
            <a:pPr lvl="1"/>
            <a:r>
              <a:rPr lang="en-US" altLang="ko-KR" dirty="0" smtClean="0"/>
              <a:t>Data node</a:t>
            </a:r>
          </a:p>
          <a:p>
            <a:pPr lvl="2"/>
            <a:r>
              <a:rPr lang="en-US" altLang="ko-KR" dirty="0" smtClean="0"/>
              <a:t>Data</a:t>
            </a:r>
          </a:p>
          <a:p>
            <a:pPr lvl="2"/>
            <a:r>
              <a:rPr lang="en-US" altLang="ko-KR" dirty="0" smtClean="0"/>
              <a:t>A link pointer to the next node in the stack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Picture 12" descr="Fig0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9454"/>
            <a:ext cx="6691659" cy="26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77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557</Words>
  <Application>Microsoft Office PowerPoint</Application>
  <PresentationFormat>화면 슬라이드 쇼(4:3)</PresentationFormat>
  <Paragraphs>148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D2Coding</vt:lpstr>
      <vt:lpstr>Wingdings</vt:lpstr>
      <vt:lpstr>맑은 고딕</vt:lpstr>
      <vt:lpstr>Arial</vt:lpstr>
      <vt:lpstr>Arial</vt:lpstr>
      <vt:lpstr>굴림</vt:lpstr>
      <vt:lpstr>Office 테마</vt:lpstr>
      <vt:lpstr>Stacks</vt:lpstr>
      <vt:lpstr>Stack</vt:lpstr>
      <vt:lpstr>PowerPoint 프레젠테이션</vt:lpstr>
      <vt:lpstr>Stack Operations</vt:lpstr>
      <vt:lpstr>Push</vt:lpstr>
      <vt:lpstr>Pop</vt:lpstr>
      <vt:lpstr>Stack top </vt:lpstr>
      <vt:lpstr>PowerPoint 프레젠테이션</vt:lpstr>
      <vt:lpstr>Stack Linked List Implementation</vt:lpstr>
      <vt:lpstr>Stack data structure</vt:lpstr>
      <vt:lpstr>PowerPoint 프레젠테이션</vt:lpstr>
      <vt:lpstr>Create stack</vt:lpstr>
      <vt:lpstr>Push stack</vt:lpstr>
      <vt:lpstr>Push stack</vt:lpstr>
      <vt:lpstr>Pop stack</vt:lpstr>
      <vt:lpstr>Pop stack</vt:lpstr>
      <vt:lpstr>Stack top</vt:lpstr>
      <vt:lpstr>Empty stack</vt:lpstr>
      <vt:lpstr>Full stack</vt:lpstr>
      <vt:lpstr>Stack count</vt:lpstr>
      <vt:lpstr>Destroy stack</vt:lpstr>
      <vt:lpstr>C Language Implementations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Stack ADT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Microsoft Corporation</dc:creator>
  <cp:lastModifiedBy>이도길[ 부교수 / 민족문화연구원 ]</cp:lastModifiedBy>
  <cp:revision>310</cp:revision>
  <dcterms:created xsi:type="dcterms:W3CDTF">2006-10-05T04:04:58Z</dcterms:created>
  <dcterms:modified xsi:type="dcterms:W3CDTF">2020-05-08T03:06:35Z</dcterms:modified>
</cp:coreProperties>
</file>