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35"/>
  </p:notesMasterIdLst>
  <p:sldIdLst>
    <p:sldId id="339" r:id="rId2"/>
    <p:sldId id="340" r:id="rId3"/>
    <p:sldId id="341" r:id="rId4"/>
    <p:sldId id="342" r:id="rId5"/>
    <p:sldId id="343" r:id="rId6"/>
    <p:sldId id="360" r:id="rId7"/>
    <p:sldId id="344" r:id="rId8"/>
    <p:sldId id="345" r:id="rId9"/>
    <p:sldId id="361" r:id="rId10"/>
    <p:sldId id="362" r:id="rId11"/>
    <p:sldId id="346" r:id="rId12"/>
    <p:sldId id="347" r:id="rId13"/>
    <p:sldId id="363" r:id="rId14"/>
    <p:sldId id="364" r:id="rId15"/>
    <p:sldId id="348" r:id="rId16"/>
    <p:sldId id="349" r:id="rId17"/>
    <p:sldId id="365" r:id="rId18"/>
    <p:sldId id="350" r:id="rId19"/>
    <p:sldId id="366" r:id="rId20"/>
    <p:sldId id="352" r:id="rId21"/>
    <p:sldId id="353" r:id="rId22"/>
    <p:sldId id="354" r:id="rId23"/>
    <p:sldId id="355" r:id="rId24"/>
    <p:sldId id="356" r:id="rId25"/>
    <p:sldId id="377" r:id="rId26"/>
    <p:sldId id="367" r:id="rId27"/>
    <p:sldId id="368" r:id="rId28"/>
    <p:sldId id="369" r:id="rId29"/>
    <p:sldId id="370" r:id="rId30"/>
    <p:sldId id="371" r:id="rId31"/>
    <p:sldId id="372" r:id="rId32"/>
    <p:sldId id="373" r:id="rId33"/>
    <p:sldId id="374" r:id="rId34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36"/>
      <p:bold r:id="rId3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1" d="100"/>
          <a:sy n="151" d="100"/>
        </p:scale>
        <p:origin x="240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7E7F1-5D7B-4152-85F7-14F3C75DB844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1AC64-369F-4A76-AEED-D1A5C5ACA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830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AF763-4009-4CA5-930F-2643547D4BC8}" type="datetime1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 rot="10800000">
            <a:off x="467544" y="3429000"/>
            <a:ext cx="8208912" cy="90264"/>
          </a:xfrm>
          <a:prstGeom prst="rect">
            <a:avLst/>
          </a:prstGeom>
          <a:gradFill>
            <a:gsLst>
              <a:gs pos="0">
                <a:schemeClr val="tx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4F0A3-64CA-4C64-B7AD-04828FC444EE}" type="datetime1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B049-A90C-4D9A-9A51-3CD3539681C4}" type="datetime1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>
            <a:lvl1pPr>
              <a:defRPr sz="2400" b="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049F-B633-4DA0-B1F1-4CA71DC99299}" type="datetime1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699792" y="6356350"/>
            <a:ext cx="3744416" cy="365125"/>
          </a:xfrm>
        </p:spPr>
        <p:txBody>
          <a:bodyPr/>
          <a:lstStyle>
            <a:lvl1pPr>
              <a:defRPr b="1"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 rot="10800000">
            <a:off x="467544" y="1052736"/>
            <a:ext cx="8208912" cy="90264"/>
          </a:xfrm>
          <a:prstGeom prst="rect">
            <a:avLst/>
          </a:prstGeom>
          <a:gradFill>
            <a:gsLst>
              <a:gs pos="0">
                <a:schemeClr val="tx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ABABE-8F49-42BD-BEB1-24A7281F9E98}" type="datetime1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kumimoji="0" lang="ko-KR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0EEFC-5C13-4D51-8889-21C8CB13D295}" type="datetime1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D6CB-538F-4726-AD74-8606DCFC8829}" type="datetime1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78A68-59C9-4483-ADC3-A42E8C52FF08}" type="datetime1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D70FD-2920-4C0D-9039-F03AC5454AE3}" type="datetime1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C5DC6-ACD4-4049-B46C-A9CD59667F72}" type="datetime1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1A7B-FB7B-4649-9770-8B14EF6A3424}" type="datetime1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B75F-5A3C-4F03-9B7B-F1D30801B111}" type="datetime1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 smtClean="0"/>
              <a:t>Queues</a:t>
            </a:r>
            <a:endParaRPr lang="ko-KR" altLang="en-US" sz="32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268688"/>
            <a:ext cx="6400800" cy="1752600"/>
          </a:xfrm>
        </p:spPr>
        <p:txBody>
          <a:bodyPr>
            <a:normAutofit/>
          </a:bodyPr>
          <a:lstStyle/>
          <a:p>
            <a:pPr lvl="0"/>
            <a:r>
              <a:rPr lang="en-US" altLang="ko-KR" sz="1800" dirty="0">
                <a:solidFill>
                  <a:srgbClr val="1F497D">
                    <a:lumMod val="75000"/>
                  </a:srgbClr>
                </a:solidFill>
              </a:rPr>
              <a:t>Materials are adapted from </a:t>
            </a:r>
            <a:br>
              <a:rPr lang="en-US" altLang="ko-KR" sz="1800" dirty="0">
                <a:solidFill>
                  <a:srgbClr val="1F497D">
                    <a:lumMod val="75000"/>
                  </a:srgbClr>
                </a:solidFill>
              </a:rPr>
            </a:br>
            <a:r>
              <a:rPr lang="en-US" altLang="ko-KR" sz="1800" dirty="0">
                <a:solidFill>
                  <a:srgbClr val="1F497D">
                    <a:lumMod val="75000"/>
                  </a:srgbClr>
                </a:solidFill>
              </a:rPr>
              <a:t>“Data Structures: A Pseudocode Approach with C,” 2</a:t>
            </a:r>
            <a:r>
              <a:rPr lang="en-US" altLang="ko-KR" sz="1800" baseline="30000" dirty="0">
                <a:solidFill>
                  <a:srgbClr val="1F497D">
                    <a:lumMod val="75000"/>
                  </a:srgbClr>
                </a:solidFill>
              </a:rPr>
              <a:t>nd</a:t>
            </a:r>
            <a:r>
              <a:rPr lang="en-US" altLang="ko-KR" sz="1800" dirty="0">
                <a:solidFill>
                  <a:srgbClr val="1F497D">
                    <a:lumMod val="75000"/>
                  </a:srgbClr>
                </a:solidFill>
              </a:rPr>
              <a:t> ed., by Richard F. </a:t>
            </a:r>
            <a:r>
              <a:rPr lang="en-US" altLang="ko-KR" sz="1800" dirty="0" err="1">
                <a:solidFill>
                  <a:srgbClr val="1F497D">
                    <a:lumMod val="75000"/>
                  </a:srgbClr>
                </a:solidFill>
              </a:rPr>
              <a:t>Gilberg</a:t>
            </a:r>
            <a:r>
              <a:rPr lang="en-US" altLang="ko-KR" sz="1800" dirty="0">
                <a:solidFill>
                  <a:srgbClr val="1F497D">
                    <a:lumMod val="75000"/>
                  </a:srgbClr>
                </a:solidFill>
              </a:rPr>
              <a:t> &amp; Behrouz A. </a:t>
            </a:r>
            <a:r>
              <a:rPr lang="en-US" altLang="ko-KR" sz="1800" dirty="0" err="1">
                <a:solidFill>
                  <a:srgbClr val="1F497D">
                    <a:lumMod val="75000"/>
                  </a:srgbClr>
                </a:solidFill>
              </a:rPr>
              <a:t>Forouzan</a:t>
            </a:r>
            <a:endParaRPr lang="ko-KR" altLang="en-US" sz="1800" dirty="0">
              <a:solidFill>
                <a:srgbClr val="1F497D">
                  <a:lumMod val="75000"/>
                </a:srgbClr>
              </a:solidFill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46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9" name="Picture 2" descr="Fig04-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40" t="46188" r="5412" b="5191"/>
          <a:stretch>
            <a:fillRect/>
          </a:stretch>
        </p:blipFill>
        <p:spPr bwMode="auto">
          <a:xfrm>
            <a:off x="457200" y="1274762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 descr="Fig04-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631" r="65454" b="-887"/>
          <a:stretch>
            <a:fillRect/>
          </a:stretch>
        </p:blipFill>
        <p:spPr bwMode="auto">
          <a:xfrm>
            <a:off x="533400" y="436562"/>
            <a:ext cx="3429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4022725" y="401637"/>
            <a:ext cx="19223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ko-KR" sz="2400" b="1" dirty="0">
                <a:latin typeface="+mn-lt"/>
                <a:ea typeface="굴림" panose="020B0600000101010101" pitchFamily="50" charset="-127"/>
              </a:rPr>
              <a:t>(Continued)</a:t>
            </a:r>
          </a:p>
        </p:txBody>
      </p:sp>
    </p:spTree>
    <p:extLst>
      <p:ext uri="{BB962C8B-B14F-4D97-AF65-F5344CB8AC3E}">
        <p14:creationId xmlns:p14="http://schemas.microsoft.com/office/powerpoint/2010/main" val="1941377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Queue Linked List Design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857403"/>
          </a:xfrm>
        </p:spPr>
        <p:txBody>
          <a:bodyPr/>
          <a:lstStyle/>
          <a:p>
            <a:r>
              <a:rPr lang="en-US" altLang="ko-KR" dirty="0"/>
              <a:t>Data structure</a:t>
            </a:r>
          </a:p>
          <a:p>
            <a:pPr lvl="1"/>
            <a:r>
              <a:rPr lang="en-US" altLang="ko-KR" dirty="0"/>
              <a:t>Head</a:t>
            </a:r>
          </a:p>
          <a:p>
            <a:pPr lvl="2"/>
            <a:r>
              <a:rPr lang="en-US" altLang="ko-KR" dirty="0"/>
              <a:t>Metadata</a:t>
            </a:r>
          </a:p>
          <a:p>
            <a:pPr lvl="2"/>
            <a:r>
              <a:rPr lang="en-US" altLang="ko-KR" dirty="0"/>
              <a:t>A pointer to the </a:t>
            </a:r>
            <a:r>
              <a:rPr lang="en-US" altLang="ko-KR" u="sng" dirty="0" smtClean="0"/>
              <a:t>front</a:t>
            </a:r>
            <a:r>
              <a:rPr lang="en-US" altLang="ko-KR" dirty="0" smtClean="0"/>
              <a:t> and </a:t>
            </a:r>
            <a:r>
              <a:rPr lang="en-US" altLang="ko-KR" u="sng" dirty="0" smtClean="0"/>
              <a:t>rear</a:t>
            </a:r>
            <a:r>
              <a:rPr lang="en-US" altLang="ko-KR" dirty="0" smtClean="0"/>
              <a:t> of </a:t>
            </a:r>
            <a:r>
              <a:rPr lang="en-US" altLang="ko-KR" dirty="0"/>
              <a:t>the </a:t>
            </a:r>
            <a:r>
              <a:rPr lang="en-US" altLang="ko-KR" dirty="0" smtClean="0"/>
              <a:t>queue</a:t>
            </a:r>
            <a:endParaRPr lang="en-US" altLang="ko-KR" dirty="0"/>
          </a:p>
          <a:p>
            <a:pPr lvl="1"/>
            <a:r>
              <a:rPr lang="en-US" altLang="ko-KR" dirty="0"/>
              <a:t>Data node</a:t>
            </a:r>
          </a:p>
          <a:p>
            <a:pPr lvl="2"/>
            <a:r>
              <a:rPr lang="en-US" altLang="ko-KR" dirty="0"/>
              <a:t>Data</a:t>
            </a:r>
          </a:p>
          <a:p>
            <a:pPr lvl="2"/>
            <a:r>
              <a:rPr lang="en-US" altLang="ko-KR" dirty="0"/>
              <a:t>A link pointer to the next </a:t>
            </a:r>
            <a:r>
              <a:rPr lang="en-US" altLang="ko-KR" dirty="0" smtClean="0"/>
              <a:t>node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5" name="Picture 2" descr="Fig04-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767685"/>
            <a:ext cx="5616624" cy="3038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9096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Queue Linked List Design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5" name="Picture 2" descr="Fig04-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43" y="1230994"/>
            <a:ext cx="8062913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9824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3" name="Picture 2" descr="Fig04-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11" b="46478"/>
          <a:stretch>
            <a:fillRect/>
          </a:stretch>
        </p:blipFill>
        <p:spPr bwMode="auto">
          <a:xfrm>
            <a:off x="342900" y="1028700"/>
            <a:ext cx="84582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Fig04-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600" r="55859" b="-1822"/>
          <a:stretch>
            <a:fillRect/>
          </a:stretch>
        </p:blipFill>
        <p:spPr bwMode="auto">
          <a:xfrm>
            <a:off x="571500" y="419100"/>
            <a:ext cx="403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1210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3" name="Picture 2" descr="Fig04-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73" t="53522" b="4704"/>
          <a:stretch>
            <a:fillRect/>
          </a:stretch>
        </p:blipFill>
        <p:spPr bwMode="auto">
          <a:xfrm>
            <a:off x="381000" y="1257300"/>
            <a:ext cx="8382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Fig04-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600" r="55859" b="-1822"/>
          <a:stretch>
            <a:fillRect/>
          </a:stretch>
        </p:blipFill>
        <p:spPr bwMode="auto">
          <a:xfrm>
            <a:off x="381000" y="495300"/>
            <a:ext cx="403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403725" y="536575"/>
            <a:ext cx="19223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ko-KR" sz="2400" b="1" dirty="0">
                <a:latin typeface="+mn-lt"/>
                <a:ea typeface="굴림" panose="020B0600000101010101" pitchFamily="50" charset="-127"/>
              </a:rPr>
              <a:t>(Continued)</a:t>
            </a:r>
          </a:p>
        </p:txBody>
      </p:sp>
    </p:spTree>
    <p:extLst>
      <p:ext uri="{BB962C8B-B14F-4D97-AF65-F5344CB8AC3E}">
        <p14:creationId xmlns:p14="http://schemas.microsoft.com/office/powerpoint/2010/main" val="259997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Create queue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5" name="Picture 2" descr="Alg04-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" y="1517104"/>
            <a:ext cx="8601075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0568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Enqueue</a:t>
            </a:r>
            <a:endParaRPr lang="ko-KR" altLang="en-US" dirty="0"/>
          </a:p>
        </p:txBody>
      </p:sp>
      <p:pic>
        <p:nvPicPr>
          <p:cNvPr id="5" name="Picture 2" descr="Fig04-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1268760"/>
            <a:ext cx="86106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3757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3" name="Picture 2" descr="Alg04-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31" y="514350"/>
            <a:ext cx="8593138" cy="582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6943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Dequeue</a:t>
            </a:r>
            <a:endParaRPr lang="ko-KR" altLang="en-US" dirty="0"/>
          </a:p>
        </p:txBody>
      </p:sp>
      <p:pic>
        <p:nvPicPr>
          <p:cNvPr id="5" name="Picture 2" descr="Fig04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68760"/>
            <a:ext cx="86868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06405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19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471736" y="91480"/>
            <a:ext cx="7412632" cy="6773667"/>
            <a:chOff x="399728" y="91480"/>
            <a:chExt cx="7412632" cy="6773667"/>
          </a:xfrm>
        </p:grpSpPr>
        <p:pic>
          <p:nvPicPr>
            <p:cNvPr id="3" name="Picture 2" descr="Picture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39" t="4333" r="885" b="39333"/>
            <a:stretch>
              <a:fillRect/>
            </a:stretch>
          </p:blipFill>
          <p:spPr bwMode="auto">
            <a:xfrm>
              <a:off x="1835696" y="559708"/>
              <a:ext cx="5976664" cy="3661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3" descr="Alg04-03a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443" b="79884"/>
            <a:stretch>
              <a:fillRect/>
            </a:stretch>
          </p:blipFill>
          <p:spPr bwMode="auto">
            <a:xfrm>
              <a:off x="399728" y="91480"/>
              <a:ext cx="4495800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2" descr="Alg04-03b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81" t="53477" r="684"/>
            <a:stretch>
              <a:fillRect/>
            </a:stretch>
          </p:blipFill>
          <p:spPr bwMode="auto">
            <a:xfrm>
              <a:off x="1835696" y="4149080"/>
              <a:ext cx="5976664" cy="27160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04583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Queue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 </a:t>
            </a:r>
            <a:r>
              <a:rPr lang="en-US" altLang="ko-KR" dirty="0" smtClean="0">
                <a:solidFill>
                  <a:schemeClr val="tx2"/>
                </a:solidFill>
              </a:rPr>
              <a:t>queue</a:t>
            </a:r>
            <a:r>
              <a:rPr lang="en-US" altLang="ko-KR" dirty="0" smtClean="0"/>
              <a:t> </a:t>
            </a:r>
            <a:r>
              <a:rPr lang="en-US" altLang="ko-KR" dirty="0"/>
              <a:t>is a linear list in which </a:t>
            </a:r>
            <a:r>
              <a:rPr lang="en-US" altLang="ko-KR" dirty="0" smtClean="0"/>
              <a:t>data can only be inserted at one end, called </a:t>
            </a:r>
            <a:r>
              <a:rPr lang="en-US" altLang="ko-KR" dirty="0" smtClean="0">
                <a:solidFill>
                  <a:schemeClr val="tx2"/>
                </a:solidFill>
              </a:rPr>
              <a:t>rear</a:t>
            </a:r>
            <a:r>
              <a:rPr lang="en-US" altLang="ko-KR" dirty="0" smtClean="0"/>
              <a:t>, and deleted from the other end, called </a:t>
            </a:r>
            <a:r>
              <a:rPr lang="en-US" altLang="ko-KR" dirty="0" smtClean="0">
                <a:solidFill>
                  <a:schemeClr val="tx2"/>
                </a:solidFill>
              </a:rPr>
              <a:t>front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The </a:t>
            </a:r>
            <a:r>
              <a:rPr lang="en-US" altLang="ko-KR" dirty="0"/>
              <a:t>data are processed through the queue in the order in which they are received</a:t>
            </a:r>
            <a:endParaRPr lang="en-US" altLang="ko-KR" dirty="0" smtClean="0"/>
          </a:p>
          <a:p>
            <a:r>
              <a:rPr lang="en-US" altLang="ko-KR" dirty="0" smtClean="0"/>
              <a:t>Queues are known </a:t>
            </a:r>
            <a:r>
              <a:rPr lang="en-US" altLang="ko-KR" dirty="0"/>
              <a:t>as the </a:t>
            </a:r>
            <a:r>
              <a:rPr lang="en-US" altLang="ko-KR" dirty="0" smtClean="0">
                <a:solidFill>
                  <a:schemeClr val="tx2"/>
                </a:solidFill>
              </a:rPr>
              <a:t>first in–first out</a:t>
            </a:r>
            <a:r>
              <a:rPr lang="en-US" altLang="ko-KR" dirty="0" smtClean="0"/>
              <a:t> (FIFO).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36500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Queue front / rear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pic>
        <p:nvPicPr>
          <p:cNvPr id="5" name="Picture 2" descr="Alg04-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62" y="1268760"/>
            <a:ext cx="8180238" cy="5010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3225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Queue empty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pic>
        <p:nvPicPr>
          <p:cNvPr id="5" name="Picture 2" descr="Alg04-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" y="1447800"/>
            <a:ext cx="8601075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22498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Full queue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pic>
        <p:nvPicPr>
          <p:cNvPr id="5" name="Picture 2" descr="Picture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1531144"/>
            <a:ext cx="8305800" cy="379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5220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Queue count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pic>
        <p:nvPicPr>
          <p:cNvPr id="5" name="Picture 2" descr="Alg04-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31" y="1866900"/>
            <a:ext cx="8593137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20834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Destroy queue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pic>
        <p:nvPicPr>
          <p:cNvPr id="5" name="Picture 2" descr="Alg04-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3" y="1412776"/>
            <a:ext cx="8601075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29663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Queue ADT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25</a:t>
            </a:fld>
            <a:endParaRPr lang="ko-KR" altLang="en-US"/>
          </a:p>
        </p:txBody>
      </p:sp>
      <p:pic>
        <p:nvPicPr>
          <p:cNvPr id="5" name="Picture 11" descr="Pro04-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78" y="1207518"/>
            <a:ext cx="7687038" cy="546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14532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26</a:t>
            </a:fld>
            <a:endParaRPr lang="ko-KR" altLang="en-US"/>
          </a:p>
        </p:txBody>
      </p:sp>
      <p:pic>
        <p:nvPicPr>
          <p:cNvPr id="3" name="Picture 11" descr="Pro04-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86868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21030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27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683568" y="143210"/>
            <a:ext cx="7535904" cy="6578265"/>
            <a:chOff x="251520" y="44624"/>
            <a:chExt cx="8400000" cy="7069129"/>
          </a:xfrm>
        </p:grpSpPr>
        <p:pic>
          <p:nvPicPr>
            <p:cNvPr id="3" name="Picture 11" descr="Pro04-03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44624"/>
              <a:ext cx="8400000" cy="2029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11" descr="Pro04-03b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98"/>
            <a:stretch/>
          </p:blipFill>
          <p:spPr bwMode="auto">
            <a:xfrm>
              <a:off x="251520" y="1772816"/>
              <a:ext cx="8400000" cy="53409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185558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28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323527" y="116633"/>
            <a:ext cx="7992889" cy="6604842"/>
            <a:chOff x="304800" y="116632"/>
            <a:chExt cx="8409939" cy="6806465"/>
          </a:xfrm>
        </p:grpSpPr>
        <p:pic>
          <p:nvPicPr>
            <p:cNvPr id="3" name="Picture 11" descr="Pro04-04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116632"/>
              <a:ext cx="8400000" cy="15804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11" descr="Pro04-04b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48"/>
            <a:stretch/>
          </p:blipFill>
          <p:spPr bwMode="auto">
            <a:xfrm>
              <a:off x="313689" y="1402837"/>
              <a:ext cx="8401050" cy="5520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6414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29</a:t>
            </a:fld>
            <a:endParaRPr lang="ko-KR" altLang="en-US"/>
          </a:p>
        </p:txBody>
      </p:sp>
      <p:pic>
        <p:nvPicPr>
          <p:cNvPr id="3" name="Picture 11" descr="Pro04-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57200"/>
            <a:ext cx="840105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372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5" name="Picture 11" descr="Fig04-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33" y="2132856"/>
            <a:ext cx="8158734" cy="3649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26023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30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323528" y="548680"/>
            <a:ext cx="8472008" cy="5544616"/>
            <a:chOff x="428303" y="116632"/>
            <a:chExt cx="8400000" cy="4583105"/>
          </a:xfrm>
        </p:grpSpPr>
        <p:pic>
          <p:nvPicPr>
            <p:cNvPr id="3" name="Picture 11" descr="Pro04-06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303" y="116632"/>
              <a:ext cx="8400000" cy="33756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 descr="Pro04-06b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984"/>
            <a:stretch/>
          </p:blipFill>
          <p:spPr bwMode="auto">
            <a:xfrm>
              <a:off x="428303" y="3193098"/>
              <a:ext cx="8400000" cy="15066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814496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31</a:t>
            </a:fld>
            <a:endParaRPr lang="ko-KR" altLang="en-US"/>
          </a:p>
        </p:txBody>
      </p:sp>
      <p:pic>
        <p:nvPicPr>
          <p:cNvPr id="3" name="Picture 3" descr="Pro04-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52736"/>
            <a:ext cx="840105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05949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32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66403" y="476672"/>
            <a:ext cx="8400000" cy="5688632"/>
            <a:chOff x="466403" y="899004"/>
            <a:chExt cx="8400000" cy="5266300"/>
          </a:xfrm>
        </p:grpSpPr>
        <p:pic>
          <p:nvPicPr>
            <p:cNvPr id="3" name="Picture 11" descr="Pro04-08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403" y="899004"/>
              <a:ext cx="8400000" cy="24878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 descr="Pro04-08b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346"/>
            <a:stretch/>
          </p:blipFill>
          <p:spPr bwMode="auto">
            <a:xfrm>
              <a:off x="466403" y="3068960"/>
              <a:ext cx="8400000" cy="3096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506600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33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293642" y="188640"/>
            <a:ext cx="8526830" cy="6214986"/>
            <a:chOff x="395536" y="218457"/>
            <a:chExt cx="8526830" cy="6359002"/>
          </a:xfrm>
        </p:grpSpPr>
        <p:pic>
          <p:nvPicPr>
            <p:cNvPr id="3" name="Picture 11" descr="Pro04-10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18457"/>
              <a:ext cx="8526830" cy="15804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4" descr="Pro04-10b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86"/>
            <a:stretch/>
          </p:blipFill>
          <p:spPr bwMode="auto">
            <a:xfrm>
              <a:off x="395536" y="1484784"/>
              <a:ext cx="8526830" cy="5092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78450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Queue Operations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Four basic queue operations</a:t>
            </a:r>
          </a:p>
          <a:p>
            <a:pPr lvl="1"/>
            <a:r>
              <a:rPr lang="en-US" altLang="ko-KR" dirty="0" err="1" smtClean="0">
                <a:solidFill>
                  <a:schemeClr val="tx2"/>
                </a:solidFill>
              </a:rPr>
              <a:t>Enqueue</a:t>
            </a:r>
            <a:r>
              <a:rPr lang="en-US" altLang="ko-KR" dirty="0" smtClean="0"/>
              <a:t> : inserts data at the rear</a:t>
            </a:r>
          </a:p>
          <a:p>
            <a:pPr lvl="1"/>
            <a:r>
              <a:rPr lang="en-US" altLang="ko-KR" dirty="0" err="1" smtClean="0">
                <a:solidFill>
                  <a:schemeClr val="tx2"/>
                </a:solidFill>
              </a:rPr>
              <a:t>Dequeue</a:t>
            </a:r>
            <a:r>
              <a:rPr lang="en-US" altLang="ko-KR" dirty="0" smtClean="0"/>
              <a:t> : deletes data from the front</a:t>
            </a:r>
          </a:p>
          <a:p>
            <a:pPr lvl="1"/>
            <a:r>
              <a:rPr lang="en-US" altLang="ko-KR" dirty="0" smtClean="0">
                <a:solidFill>
                  <a:schemeClr val="tx2"/>
                </a:solidFill>
              </a:rPr>
              <a:t>Queue front</a:t>
            </a:r>
            <a:r>
              <a:rPr lang="en-US" altLang="ko-KR" dirty="0" smtClean="0"/>
              <a:t> : retrieves data from the front</a:t>
            </a:r>
          </a:p>
          <a:p>
            <a:pPr lvl="1"/>
            <a:r>
              <a:rPr lang="en-US" altLang="ko-KR" dirty="0" smtClean="0">
                <a:solidFill>
                  <a:schemeClr val="tx2"/>
                </a:solidFill>
              </a:rPr>
              <a:t>Queue rear</a:t>
            </a:r>
            <a:r>
              <a:rPr lang="en-US" altLang="ko-KR" dirty="0" smtClean="0"/>
              <a:t> : </a:t>
            </a:r>
            <a:r>
              <a:rPr lang="en-US" altLang="ko-KR" dirty="0"/>
              <a:t>retrieves data from the </a:t>
            </a:r>
            <a:r>
              <a:rPr lang="en-US" altLang="ko-KR" dirty="0" smtClean="0"/>
              <a:t>rear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2496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Enqueue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857403"/>
          </a:xfrm>
        </p:spPr>
        <p:txBody>
          <a:bodyPr/>
          <a:lstStyle/>
          <a:p>
            <a:r>
              <a:rPr lang="en-US" altLang="ko-KR" dirty="0" err="1" smtClean="0">
                <a:solidFill>
                  <a:schemeClr val="tx2"/>
                </a:solidFill>
              </a:rPr>
              <a:t>Enqueue</a:t>
            </a:r>
            <a:r>
              <a:rPr lang="en-US" altLang="ko-KR" dirty="0"/>
              <a:t> </a:t>
            </a:r>
            <a:r>
              <a:rPr lang="en-US" altLang="ko-KR" dirty="0" smtClean="0"/>
              <a:t>is the queue insert operation</a:t>
            </a:r>
          </a:p>
          <a:p>
            <a:r>
              <a:rPr lang="en-US" altLang="ko-KR" dirty="0" smtClean="0"/>
              <a:t>After </a:t>
            </a:r>
            <a:r>
              <a:rPr lang="en-US" altLang="ko-KR" dirty="0" err="1" smtClean="0"/>
              <a:t>enqueue</a:t>
            </a:r>
            <a:r>
              <a:rPr lang="en-US" altLang="ko-KR" dirty="0" smtClean="0"/>
              <a:t>, the new element becomes the rear</a:t>
            </a:r>
          </a:p>
          <a:p>
            <a:r>
              <a:rPr lang="en-US" altLang="ko-KR" dirty="0"/>
              <a:t>The only potential </a:t>
            </a:r>
            <a:r>
              <a:rPr lang="en-US" altLang="ko-KR" dirty="0" smtClean="0"/>
              <a:t>problem</a:t>
            </a:r>
          </a:p>
          <a:p>
            <a:pPr lvl="1"/>
            <a:r>
              <a:rPr lang="en-US" altLang="ko-KR" dirty="0" smtClean="0"/>
              <a:t>Is running out of room for the data</a:t>
            </a:r>
          </a:p>
          <a:p>
            <a:pPr lvl="1"/>
            <a:r>
              <a:rPr lang="en-US" altLang="ko-KR" dirty="0"/>
              <a:t>If there is not enough room, </a:t>
            </a:r>
            <a:r>
              <a:rPr lang="en-US" altLang="ko-KR" dirty="0">
                <a:solidFill>
                  <a:srgbClr val="FF0000"/>
                </a:solidFill>
              </a:rPr>
              <a:t>overflow</a:t>
            </a:r>
            <a:r>
              <a:rPr lang="en-US" altLang="ko-KR" dirty="0"/>
              <a:t> state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5" name="Picture 2" descr="Fig04-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304895"/>
            <a:ext cx="6815573" cy="3527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455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Dequeue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857403"/>
          </a:xfrm>
        </p:spPr>
        <p:txBody>
          <a:bodyPr/>
          <a:lstStyle/>
          <a:p>
            <a:r>
              <a:rPr lang="en-US" altLang="ko-KR" dirty="0" err="1" smtClean="0">
                <a:solidFill>
                  <a:schemeClr val="tx2"/>
                </a:solidFill>
              </a:rPr>
              <a:t>Dequeue</a:t>
            </a:r>
            <a:r>
              <a:rPr lang="en-US" altLang="ko-KR" dirty="0" smtClean="0"/>
              <a:t> is the queue delete operation</a:t>
            </a:r>
          </a:p>
          <a:p>
            <a:r>
              <a:rPr lang="en-US" altLang="ko-KR" dirty="0" smtClean="0"/>
              <a:t>The data at the front of the queue are returned to the user and removed from the queue</a:t>
            </a:r>
          </a:p>
          <a:p>
            <a:r>
              <a:rPr lang="en-US" altLang="ko-KR" dirty="0" smtClean="0"/>
              <a:t>If there are no data in the queue when a </a:t>
            </a:r>
            <a:r>
              <a:rPr lang="en-US" altLang="ko-KR" dirty="0" err="1" smtClean="0"/>
              <a:t>dequeue</a:t>
            </a:r>
            <a:r>
              <a:rPr lang="en-US" altLang="ko-KR" dirty="0" smtClean="0"/>
              <a:t> is attempt, </a:t>
            </a:r>
            <a:r>
              <a:rPr lang="en-US" altLang="ko-KR" dirty="0">
                <a:solidFill>
                  <a:srgbClr val="FF0000"/>
                </a:solidFill>
              </a:rPr>
              <a:t>underflow</a:t>
            </a:r>
            <a:r>
              <a:rPr lang="en-US" altLang="ko-KR" dirty="0"/>
              <a:t> state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5" name="Picture 2" descr="Fig04-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176598"/>
            <a:ext cx="6253086" cy="3652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9138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Queue front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2"/>
                </a:solidFill>
              </a:rPr>
              <a:t>Queue front</a:t>
            </a:r>
            <a:r>
              <a:rPr lang="en-US" altLang="ko-KR" dirty="0" smtClean="0"/>
              <a:t> retrieves data at the front of the queue</a:t>
            </a:r>
          </a:p>
          <a:p>
            <a:pPr lvl="1"/>
            <a:r>
              <a:rPr lang="en-US" altLang="ko-KR" dirty="0" smtClean="0"/>
              <a:t>Returns the data at the front of the queue without changing the contents of the queue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5" name="Picture 2" descr="Fig04-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83" y="2558352"/>
            <a:ext cx="7562034" cy="4149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604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Queue </a:t>
            </a:r>
            <a:r>
              <a:rPr lang="en-US" altLang="ko-KR" dirty="0" smtClean="0"/>
              <a:t>rear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2"/>
                </a:solidFill>
              </a:rPr>
              <a:t>Queue </a:t>
            </a:r>
            <a:r>
              <a:rPr lang="en-US" altLang="ko-KR" dirty="0" smtClean="0">
                <a:solidFill>
                  <a:schemeClr val="tx2"/>
                </a:solidFill>
              </a:rPr>
              <a:t>rear</a:t>
            </a:r>
            <a:r>
              <a:rPr lang="en-US" altLang="ko-KR" dirty="0" smtClean="0"/>
              <a:t> </a:t>
            </a:r>
            <a:r>
              <a:rPr lang="en-US" altLang="ko-KR" dirty="0"/>
              <a:t>retrieves data at the </a:t>
            </a:r>
            <a:r>
              <a:rPr lang="en-US" altLang="ko-KR" dirty="0" smtClean="0"/>
              <a:t>rear </a:t>
            </a:r>
            <a:r>
              <a:rPr lang="en-US" altLang="ko-KR" dirty="0"/>
              <a:t>of the queue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5" name="Picture 2" descr="Fig04-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43240"/>
            <a:ext cx="7966259" cy="4095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7736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3" name="Picture 2" descr="Fig04-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34" r="5608" b="52596"/>
          <a:stretch>
            <a:fillRect/>
          </a:stretch>
        </p:blipFill>
        <p:spPr bwMode="auto">
          <a:xfrm>
            <a:off x="762000" y="1257300"/>
            <a:ext cx="7620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Fig04-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631" r="65454" b="-887"/>
          <a:stretch>
            <a:fillRect/>
          </a:stretch>
        </p:blipFill>
        <p:spPr bwMode="auto">
          <a:xfrm>
            <a:off x="762000" y="495300"/>
            <a:ext cx="3429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9588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4187</TotalTime>
  <Words>305</Words>
  <Application>Microsoft Office PowerPoint</Application>
  <PresentationFormat>화면 슬라이드 쇼(4:3)</PresentationFormat>
  <Paragraphs>80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7" baseType="lpstr">
      <vt:lpstr>굴림</vt:lpstr>
      <vt:lpstr>맑은 고딕</vt:lpstr>
      <vt:lpstr>Arial</vt:lpstr>
      <vt:lpstr>Office 테마</vt:lpstr>
      <vt:lpstr>Queues</vt:lpstr>
      <vt:lpstr>Queue</vt:lpstr>
      <vt:lpstr>Queue</vt:lpstr>
      <vt:lpstr>Queue Operations</vt:lpstr>
      <vt:lpstr>Enqueue</vt:lpstr>
      <vt:lpstr>Dequeue</vt:lpstr>
      <vt:lpstr>Queue front</vt:lpstr>
      <vt:lpstr>Queue rear</vt:lpstr>
      <vt:lpstr>PowerPoint 프레젠테이션</vt:lpstr>
      <vt:lpstr>PowerPoint 프레젠테이션</vt:lpstr>
      <vt:lpstr>Queue Linked List Design</vt:lpstr>
      <vt:lpstr>Queue Linked List Design</vt:lpstr>
      <vt:lpstr>PowerPoint 프레젠테이션</vt:lpstr>
      <vt:lpstr>PowerPoint 프레젠테이션</vt:lpstr>
      <vt:lpstr>Create queue</vt:lpstr>
      <vt:lpstr>Enqueue</vt:lpstr>
      <vt:lpstr>PowerPoint 프레젠테이션</vt:lpstr>
      <vt:lpstr>Dequeue</vt:lpstr>
      <vt:lpstr>PowerPoint 프레젠테이션</vt:lpstr>
      <vt:lpstr>Queue front / rear</vt:lpstr>
      <vt:lpstr>Queue empty</vt:lpstr>
      <vt:lpstr>Full queue</vt:lpstr>
      <vt:lpstr>Queue count</vt:lpstr>
      <vt:lpstr>Destroy queue</vt:lpstr>
      <vt:lpstr>Queue ADT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Queues</dc:title>
  <dc:creator>Microsoft Corporation</dc:creator>
  <cp:lastModifiedBy>이도길[ 교수 / 민족문화연구원 ]</cp:lastModifiedBy>
  <cp:revision>318</cp:revision>
  <dcterms:created xsi:type="dcterms:W3CDTF">2006-10-05T04:04:58Z</dcterms:created>
  <dcterms:modified xsi:type="dcterms:W3CDTF">2021-04-06T07:18:46Z</dcterms:modified>
</cp:coreProperties>
</file>