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6" r:id="rId2"/>
    <p:sldId id="394" r:id="rId3"/>
    <p:sldId id="395" r:id="rId4"/>
    <p:sldId id="397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0" autoAdjust="0"/>
    <p:restoredTop sz="99502" autoAdjust="0"/>
  </p:normalViewPr>
  <p:slideViewPr>
    <p:cSldViewPr>
      <p:cViewPr varScale="1">
        <p:scale>
          <a:sx n="117" d="100"/>
          <a:sy n="117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A5D-5164-4038-8E3A-FE0D6D359D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3D04D-5E74-4BDA-BF97-EED1D829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9151E-1488-4D63-BDEB-9580F18563ED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ACC9-CA73-4D6F-9090-413FF32F8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3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105400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Calibri" pitchFamily="34" charset="0"/>
              <a:buChar char="▫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3653-1E4C-42A9-8591-80DCBCFC40B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62C5-7F16-415E-A7CE-AE2D05B29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Miss Handling in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Separate cache for instruction and data stream</a:t>
            </a:r>
          </a:p>
          <a:p>
            <a:pPr lvl="1"/>
            <a:r>
              <a:rPr lang="en-US" sz="1800" dirty="0" smtClean="0"/>
              <a:t>Instruction and data cache at L1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2"/>
            <a:endParaRPr lang="en-US" sz="1400" dirty="0" smtClean="0"/>
          </a:p>
          <a:p>
            <a:r>
              <a:rPr lang="en-US" sz="2000" dirty="0" smtClean="0"/>
              <a:t>Cache miss on instruction</a:t>
            </a:r>
          </a:p>
          <a:p>
            <a:pPr lvl="1"/>
            <a:r>
              <a:rPr lang="en-US" sz="1600" dirty="0" smtClean="0"/>
              <a:t>Send PC-4 to memory unit</a:t>
            </a:r>
          </a:p>
          <a:p>
            <a:pPr lvl="1"/>
            <a:r>
              <a:rPr lang="en-US" sz="1600" dirty="0" smtClean="0"/>
              <a:t>Instruct MM (main memory) to perform read</a:t>
            </a:r>
          </a:p>
          <a:p>
            <a:pPr lvl="1"/>
            <a:r>
              <a:rPr lang="en-US" sz="1600" dirty="0" smtClean="0"/>
              <a:t>Wait until data is ready</a:t>
            </a:r>
          </a:p>
          <a:p>
            <a:pPr lvl="1"/>
            <a:r>
              <a:rPr lang="en-US" sz="1600" dirty="0" smtClean="0"/>
              <a:t>Write data to cache entry, fill up the tag and valid fields</a:t>
            </a:r>
          </a:p>
          <a:p>
            <a:pPr lvl="1"/>
            <a:r>
              <a:rPr lang="en-US" sz="1600" dirty="0" smtClean="0"/>
              <a:t>Re-send instruction address to the memory – hit!</a:t>
            </a:r>
          </a:p>
          <a:p>
            <a:r>
              <a:rPr lang="en-US" sz="2000" dirty="0" smtClean="0"/>
              <a:t>(advanced) Improving the cache performance</a:t>
            </a:r>
          </a:p>
          <a:p>
            <a:pPr lvl="1"/>
            <a:r>
              <a:rPr lang="en-US" sz="1600" dirty="0" smtClean="0"/>
              <a:t>Out-of-order execution: non-blocking cache</a:t>
            </a:r>
          </a:p>
          <a:p>
            <a:pPr lvl="1"/>
            <a:r>
              <a:rPr lang="en-US" sz="1600" dirty="0" smtClean="0"/>
              <a:t>Victim cache – small (fully associative) cache holding the replace blocks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1" y="1752600"/>
          <a:ext cx="7696198" cy="1259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61304">
                  <a:extLst>
                    <a:ext uri="{9D8B030D-6E8A-4147-A177-3AD203B41FA5}">
                      <a16:colId xmlns:a16="http://schemas.microsoft.com/office/drawing/2014/main" val="2774203613"/>
                    </a:ext>
                  </a:extLst>
                </a:gridCol>
                <a:gridCol w="1558723">
                  <a:extLst>
                    <a:ext uri="{9D8B030D-6E8A-4147-A177-3AD203B41FA5}">
                      <a16:colId xmlns:a16="http://schemas.microsoft.com/office/drawing/2014/main" val="1548226206"/>
                    </a:ext>
                  </a:extLst>
                </a:gridCol>
                <a:gridCol w="1558723">
                  <a:extLst>
                    <a:ext uri="{9D8B030D-6E8A-4147-A177-3AD203B41FA5}">
                      <a16:colId xmlns:a16="http://schemas.microsoft.com/office/drawing/2014/main" val="1335691841"/>
                    </a:ext>
                  </a:extLst>
                </a:gridCol>
                <a:gridCol w="1558723">
                  <a:extLst>
                    <a:ext uri="{9D8B030D-6E8A-4147-A177-3AD203B41FA5}">
                      <a16:colId xmlns:a16="http://schemas.microsoft.com/office/drawing/2014/main" val="2424870235"/>
                    </a:ext>
                  </a:extLst>
                </a:gridCol>
                <a:gridCol w="1558725">
                  <a:extLst>
                    <a:ext uri="{9D8B030D-6E8A-4147-A177-3AD203B41FA5}">
                      <a16:colId xmlns:a16="http://schemas.microsoft.com/office/drawing/2014/main" val="8019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Processors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MIPS32 74K</a:t>
                      </a:r>
                    </a:p>
                    <a:p>
                      <a:pPr algn="ctr"/>
                      <a:r>
                        <a:rPr lang="en-US" sz="1400" b="1" dirty="0" smtClean="0"/>
                        <a:t>Atheros AR9344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Intel i7-4770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Apple A10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ARM Cortex-A57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2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Instruction cache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32KB, 32B line, 4-way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32KB, 64B line, 8-way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64KB, 64B line, 4-way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48KB, 64B line, 3-way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82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cache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32KB, 32B line, 4-way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32KB, 64B line, 8-way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64KB, 64B line, 4-way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48KB, 64B line, 2-way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0320621"/>
                  </a:ext>
                </a:extLst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721180" y="4953000"/>
            <a:ext cx="152401" cy="152400"/>
          </a:xfrm>
          <a:prstGeom prst="star5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Handling in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93" y="1172935"/>
            <a:ext cx="4267200" cy="1600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Write-through cache</a:t>
            </a:r>
          </a:p>
          <a:p>
            <a:pPr lvl="1"/>
            <a:r>
              <a:rPr lang="en-US" dirty="0" smtClean="0"/>
              <a:t>Write operation completes after updating the main memory and the cache</a:t>
            </a:r>
          </a:p>
          <a:p>
            <a:pPr lvl="1"/>
            <a:r>
              <a:rPr lang="en-US" dirty="0" smtClean="0"/>
              <a:t>Data consistency maintained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5671" y="1172934"/>
            <a:ext cx="4267200" cy="172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Write-back cache</a:t>
            </a:r>
          </a:p>
          <a:p>
            <a:pPr lvl="1"/>
            <a:r>
              <a:rPr lang="en-US" dirty="0" smtClean="0"/>
              <a:t>Write operation completes after only updating the cache</a:t>
            </a:r>
          </a:p>
          <a:p>
            <a:pPr lvl="1"/>
            <a:r>
              <a:rPr lang="en-US" dirty="0" smtClean="0"/>
              <a:t>Main memory is synced only when a block is replaced from 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3045283"/>
            <a:ext cx="840922" cy="59326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7361" y="4190999"/>
            <a:ext cx="1600200" cy="639536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8711" y="5346247"/>
            <a:ext cx="2857500" cy="838200"/>
          </a:xfrm>
          <a:prstGeom prst="rect">
            <a:avLst/>
          </a:prstGeom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3561" y="4276046"/>
            <a:ext cx="375557" cy="4381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21804" y="5546272"/>
            <a:ext cx="375557" cy="4381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6117775" y="3656923"/>
            <a:ext cx="748391" cy="489855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338207" y="3663725"/>
            <a:ext cx="768804" cy="496665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6732" y="3045283"/>
            <a:ext cx="840922" cy="59326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77093" y="4190999"/>
            <a:ext cx="1600200" cy="639536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8443" y="5346247"/>
            <a:ext cx="2857500" cy="838200"/>
          </a:xfrm>
          <a:prstGeom prst="rect">
            <a:avLst/>
          </a:prstGeom>
          <a:ln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53293" y="4276046"/>
            <a:ext cx="375557" cy="4381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1797507" y="3656923"/>
            <a:ext cx="748391" cy="489855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2017939" y="3663725"/>
            <a:ext cx="768804" cy="496665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1233656" y="4887176"/>
            <a:ext cx="826976" cy="491216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1444567" y="4864046"/>
            <a:ext cx="826975" cy="537479"/>
          </a:xfrm>
          <a:prstGeom prst="curved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07647" y="5551715"/>
            <a:ext cx="375557" cy="4381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559" y="3665528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58674" y="3661844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8843" y="4705348"/>
            <a:ext cx="8077200" cy="16764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318656"/>
            <a:ext cx="8077200" cy="7620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7149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CPU time</a:t>
                </a:r>
              </a:p>
              <a:p>
                <a:pPr lvl="1"/>
                <a:r>
                  <a:rPr lang="en-US" sz="2000" dirty="0" smtClean="0"/>
                  <a:t>Normal execution: includes cache hit time</a:t>
                </a:r>
              </a:p>
              <a:p>
                <a:pPr lvl="1"/>
                <a:r>
                  <a:rPr lang="en-US" sz="2000" dirty="0" smtClean="0"/>
                  <a:t>Memory stall cycle: cache miss penalty</a:t>
                </a:r>
              </a:p>
              <a:p>
                <a:pPr lvl="8"/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𝐶𝑃𝑈𝑡𝑖𝑚𝑒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𝑐𝑦𝑐𝑙𝑒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1800" b="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𝐶𝑃𝑈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𝑐𝑦𝑐𝑙𝑒𝑠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𝑠𝑡𝑎𝑙𝑙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𝑐𝑦𝑐𝑙𝑒𝑠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𝑐𝑙𝑜𝑐𝑘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𝑐𝑦𝑐𝑙𝑒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1050" dirty="0" smtClean="0"/>
              </a:p>
              <a:p>
                <a:r>
                  <a:rPr lang="en-US" sz="2400" dirty="0" smtClean="0"/>
                  <a:t>Assume the read and write miss penalties are the same</a:t>
                </a:r>
              </a:p>
              <a:p>
                <a:pPr lvl="1"/>
                <a:r>
                  <a:rPr lang="en-US" sz="2000" dirty="0" smtClean="0"/>
                  <a:t>Write-through: complication from write buffer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Write-back: potential stall from sync when a block is replaced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𝑀𝑒𝑚𝑜𝑟𝑦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𝑅𝑒𝑎𝑑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𝑐𝑦𝑐𝑙𝑒𝑠</m:t>
                      </m:r>
                    </m:oMath>
                  </m:oMathPara>
                </a14:m>
                <a:endParaRPr lang="en-US" sz="2000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𝑖𝑛𝑠𝑡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𝑚𝑒𝑚𝑜𝑟𝑦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𝑎𝑐𝑐𝑒𝑠𝑠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𝑐𝑜𝑢𝑛𝑡</m:t>
                          </m:r>
                        </m:den>
                      </m:f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𝑚𝑖𝑠𝑠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𝑚𝑖𝑠𝑠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𝑝𝑒𝑛𝑎𝑙𝑡𝑦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714999"/>
              </a:xfrm>
              <a:blipFill>
                <a:blip r:embed="rId2"/>
                <a:stretch>
                  <a:fillRect l="-963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2"/>
            <a:ext cx="8229600" cy="56959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Instruction cache miss rate: 2%</a:t>
            </a:r>
          </a:p>
          <a:p>
            <a:r>
              <a:rPr lang="en-US" sz="2000" dirty="0" smtClean="0"/>
              <a:t>Data cache miss rate: 4%</a:t>
            </a:r>
          </a:p>
          <a:p>
            <a:r>
              <a:rPr lang="en-US" sz="2000" dirty="0" smtClean="0"/>
              <a:t>Ideal case CPI: 2</a:t>
            </a:r>
          </a:p>
          <a:p>
            <a:r>
              <a:rPr lang="en-US" sz="2400" dirty="0" smtClean="0"/>
              <a:t>Question: How much faster is the processor with perfect cache?</a:t>
            </a:r>
          </a:p>
          <a:p>
            <a:pPr lvl="1"/>
            <a:r>
              <a:rPr lang="en-US" sz="2000" dirty="0" smtClean="0"/>
              <a:t>Number of instructions: N</a:t>
            </a:r>
          </a:p>
          <a:p>
            <a:pPr lvl="1"/>
            <a:r>
              <a:rPr lang="en-US" sz="2000" dirty="0" smtClean="0"/>
              <a:t>Instruction miss and data miss are separate</a:t>
            </a:r>
          </a:p>
          <a:p>
            <a:pPr lvl="2"/>
            <a:r>
              <a:rPr lang="en-US" sz="1600" dirty="0" smtClean="0"/>
              <a:t>total penalty cycles = </a:t>
            </a:r>
            <a:r>
              <a:rPr lang="en-US" sz="1600" dirty="0" err="1" smtClean="0"/>
              <a:t>inst</a:t>
            </a:r>
            <a:r>
              <a:rPr lang="en-US" sz="1600" dirty="0" smtClean="0"/>
              <a:t> miss cycles + data miss cycles</a:t>
            </a:r>
          </a:p>
          <a:p>
            <a:pPr lvl="1"/>
            <a:r>
              <a:rPr lang="en-US" sz="2000" dirty="0" err="1" smtClean="0"/>
              <a:t>inst</a:t>
            </a:r>
            <a:r>
              <a:rPr lang="en-US" sz="2000" dirty="0" smtClean="0"/>
              <a:t> miss cycles = N x 2% x 100 = </a:t>
            </a:r>
            <a:r>
              <a:rPr lang="en-US" sz="2000" b="1" dirty="0" smtClean="0">
                <a:solidFill>
                  <a:srgbClr val="0070C0"/>
                </a:solidFill>
              </a:rPr>
              <a:t>2N</a:t>
            </a:r>
          </a:p>
          <a:p>
            <a:pPr lvl="1"/>
            <a:r>
              <a:rPr lang="en-US" sz="2000" dirty="0" smtClean="0"/>
              <a:t>data miss cycles = N x 36% x 4% x 100 =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1.44N</a:t>
            </a:r>
          </a:p>
          <a:p>
            <a:pPr lvl="1"/>
            <a:r>
              <a:rPr lang="en-US" sz="2000" dirty="0" smtClean="0"/>
              <a:t>Total cycles = 2N + </a:t>
            </a:r>
            <a:r>
              <a:rPr lang="en-US" sz="2000" b="1" dirty="0" smtClean="0">
                <a:solidFill>
                  <a:srgbClr val="0070C0"/>
                </a:solidFill>
              </a:rPr>
              <a:t>2N</a:t>
            </a:r>
            <a:r>
              <a:rPr lang="en-US" sz="2000" dirty="0" smtClean="0"/>
              <a:t> +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1.44N</a:t>
            </a:r>
            <a:r>
              <a:rPr lang="en-US" sz="2000" dirty="0" smtClean="0"/>
              <a:t> = 5.44N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Total cycles for perfect cache = 2N</a:t>
            </a:r>
          </a:p>
          <a:p>
            <a:pPr lvl="1"/>
            <a:r>
              <a:rPr lang="en-US" sz="2000" dirty="0" smtClean="0"/>
              <a:t>Performance is better by 5.44N/2N = </a:t>
            </a:r>
            <a:r>
              <a:rPr lang="en-US" sz="2000" b="1" dirty="0" smtClean="0">
                <a:solidFill>
                  <a:srgbClr val="C00000"/>
                </a:solidFill>
              </a:rPr>
              <a:t>2.72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009653"/>
            <a:ext cx="42672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Miss penalty: 100 cycles</a:t>
            </a:r>
          </a:p>
          <a:p>
            <a:r>
              <a:rPr lang="en-US" sz="2000" dirty="0" smtClean="0"/>
              <a:t>Load and store: 36% of instructions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24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288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Direct-mapped cache: a block can be placed in one location</a:t>
            </a:r>
          </a:p>
          <a:p>
            <a:r>
              <a:rPr lang="en-US" sz="2400" dirty="0" smtClean="0"/>
              <a:t>Fully associative cache: a block can be placed anywhere in the cache</a:t>
            </a:r>
          </a:p>
          <a:p>
            <a:r>
              <a:rPr lang="en-US" sz="2400" dirty="0" smtClean="0"/>
              <a:t>Set associative cache: more than one location, but not anywhere   (e.g., n-way set associative cache)</a:t>
            </a:r>
            <a:endParaRPr lang="en-US" sz="2000" dirty="0"/>
          </a:p>
        </p:txBody>
      </p:sp>
      <p:pic>
        <p:nvPicPr>
          <p:cNvPr id="4" name="Picture 5" descr="f05-1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1" y="3200400"/>
            <a:ext cx="810731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12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Direct-mapped cache and fully associative cache are </a:t>
            </a:r>
            <a:r>
              <a:rPr lang="en-US" sz="2800" i="1" dirty="0" smtClean="0">
                <a:solidFill>
                  <a:srgbClr val="0070C0"/>
                </a:solidFill>
              </a:rPr>
              <a:t>special cases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of set associative cache</a:t>
            </a:r>
          </a:p>
          <a:p>
            <a:pPr lvl="1"/>
            <a:r>
              <a:rPr lang="en-US" sz="2400" dirty="0" smtClean="0"/>
              <a:t>direct-mapped: one-way set associative</a:t>
            </a:r>
          </a:p>
          <a:p>
            <a:pPr lvl="1"/>
            <a:r>
              <a:rPr lang="en-US" sz="2400" dirty="0" smtClean="0"/>
              <a:t>fully associative: n-way set associative</a:t>
            </a:r>
          </a:p>
          <a:p>
            <a:r>
              <a:rPr lang="en-US" sz="2800" dirty="0" smtClean="0"/>
              <a:t>Advantage of associative cache</a:t>
            </a:r>
          </a:p>
          <a:p>
            <a:pPr lvl="1"/>
            <a:r>
              <a:rPr lang="en-US" sz="2400" dirty="0" smtClean="0"/>
              <a:t>Decreased miss rate</a:t>
            </a:r>
          </a:p>
          <a:p>
            <a:r>
              <a:rPr lang="en-US" sz="2800" dirty="0" smtClean="0"/>
              <a:t>Disadvantage</a:t>
            </a:r>
          </a:p>
          <a:p>
            <a:pPr lvl="1"/>
            <a:r>
              <a:rPr lang="en-US" sz="2400" dirty="0" smtClean="0"/>
              <a:t>Longer hit time</a:t>
            </a:r>
          </a:p>
          <a:p>
            <a:pPr lvl="2"/>
            <a:r>
              <a:rPr lang="en-US" sz="2000" dirty="0" smtClean="0"/>
              <a:t>All tags within the set must be compared and selected</a:t>
            </a:r>
          </a:p>
          <a:p>
            <a:pPr lvl="1"/>
            <a:r>
              <a:rPr lang="en-US" sz="2400" dirty="0" smtClean="0"/>
              <a:t>Higher H/W 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4-way Set Associative Cache Schematic</a:t>
            </a:r>
            <a:endParaRPr lang="en-US" dirty="0"/>
          </a:p>
        </p:txBody>
      </p:sp>
      <p:pic>
        <p:nvPicPr>
          <p:cNvPr id="5" name="Picture 4" descr="f05-1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1"/>
            <a:ext cx="6705600" cy="557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895600" y="5172075"/>
            <a:ext cx="3810000" cy="1123950"/>
          </a:xfrm>
          <a:prstGeom prst="round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0029" y="5987533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longer hit time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400" y="4048124"/>
            <a:ext cx="4572000" cy="2124075"/>
          </a:xfrm>
          <a:prstGeom prst="roundRect">
            <a:avLst>
              <a:gd name="adj" fmla="val 11286"/>
            </a:avLst>
          </a:prstGeom>
          <a:solidFill>
            <a:srgbClr val="92D050">
              <a:alpha val="30196"/>
            </a:srgb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2400" y="4987409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higher cost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Multi-level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Modern processors have more than 1 level of cache</a:t>
            </a:r>
          </a:p>
          <a:p>
            <a:pPr lvl="1"/>
            <a:r>
              <a:rPr lang="en-US" sz="2000" dirty="0" smtClean="0"/>
              <a:t>L1, L2, shared L3 cache on chip</a:t>
            </a:r>
          </a:p>
          <a:p>
            <a:r>
              <a:rPr lang="en-US" sz="2400" dirty="0" smtClean="0"/>
              <a:t>L1: small, fast</a:t>
            </a:r>
          </a:p>
          <a:p>
            <a:r>
              <a:rPr lang="en-US" sz="2400" dirty="0" smtClean="0"/>
              <a:t>L2: larger, slower</a:t>
            </a:r>
          </a:p>
          <a:p>
            <a:pPr lvl="1"/>
            <a:r>
              <a:rPr lang="en-US" sz="2000" dirty="0" smtClean="0"/>
              <a:t>higher associativity, larger block size</a:t>
            </a:r>
          </a:p>
          <a:p>
            <a:pPr lvl="1"/>
            <a:r>
              <a:rPr lang="en-US" sz="2000" dirty="0" smtClean="0"/>
              <a:t>Access time is less critical than L1</a:t>
            </a:r>
          </a:p>
          <a:p>
            <a:r>
              <a:rPr lang="en-US" sz="2400" dirty="0" smtClean="0"/>
              <a:t>L1 cache miss </a:t>
            </a:r>
            <a:r>
              <a:rPr lang="en-US" sz="2400" dirty="0" smtClean="0">
                <a:sym typeface="Wingdings" panose="05000000000000000000" pitchFamily="2" charset="2"/>
              </a:rPr>
              <a:t> served by L2 cache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L2 cache miss  served by L3 cache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81600"/>
            <a:ext cx="990600" cy="609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Processor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55520" y="5143500"/>
            <a:ext cx="685800" cy="6858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L1 Cache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10000" y="4838700"/>
            <a:ext cx="1066800" cy="1295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Cache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797550" y="4591049"/>
            <a:ext cx="1517650" cy="179070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L3 Cache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447800" y="5486400"/>
            <a:ext cx="807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941320" y="5486400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4876800" y="5486400"/>
            <a:ext cx="920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7315200" y="5486400"/>
            <a:ext cx="888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7155" y="49631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memory address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41945" y="526798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Memory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95245" y="5567363"/>
            <a:ext cx="3048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3565" y="4975879"/>
            <a:ext cx="3048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76645" y="5791200"/>
            <a:ext cx="3048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Multilevel </a:t>
            </a:r>
            <a:r>
              <a:rPr lang="en-US" smtClean="0"/>
              <a:t>Cache Performance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0958"/>
                <a:ext cx="8686800" cy="567844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Performance with L1 Cache only</a:t>
                </a:r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 err="1" smtClean="0"/>
                  <a:t>i</a:t>
                </a:r>
                <a:r>
                  <a:rPr lang="en-US" sz="1800" dirty="0" smtClean="0"/>
                  <a:t>) </a:t>
                </a: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CPI = 1 cycle x 1.0 + 400 cycles x 0.02 = 9</a:t>
                </a:r>
              </a:p>
              <a:p>
                <a:pPr lvl="1"/>
                <a:r>
                  <a:rPr lang="en-US" sz="1800" dirty="0" smtClean="0"/>
                  <a:t>ii) </a:t>
                </a: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CPI = 1 cycle x 0.98 + (400+1) cycles x 0.02 = 0.98 + 8.02 = 9</a:t>
                </a:r>
                <a:endParaRPr lang="en-US" sz="2200" dirty="0"/>
              </a:p>
              <a:p>
                <a:r>
                  <a:rPr lang="en-US" sz="2200" dirty="0" smtClean="0"/>
                  <a:t>Performance with L2 cache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i</a:t>
                </a:r>
                <a:r>
                  <a:rPr lang="en-US" sz="1800" dirty="0" smtClean="0"/>
                  <a:t>) </a:t>
                </a: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CPI = 1 cycle x 1.0 +  20 cycles x 0.02 + 400 cycles x 0.005 = 3.4</a:t>
                </a:r>
              </a:p>
              <a:p>
                <a:pPr lvl="1"/>
                <a:r>
                  <a:rPr lang="en-US" sz="1800" dirty="0" smtClean="0"/>
                  <a:t>ii) </a:t>
                </a:r>
                <a:r>
                  <a:rPr lang="en-US" sz="1800" dirty="0" err="1" smtClean="0"/>
                  <a:t>Avg</a:t>
                </a:r>
                <a:r>
                  <a:rPr lang="en-US" sz="1800" dirty="0" smtClean="0"/>
                  <a:t> CPI = 1 cycle x 0.98 + (20+1) cycles x 0.015 + (400+20+1) cycles x 0.005 = 3.4</a:t>
                </a:r>
              </a:p>
              <a:p>
                <a:r>
                  <a:rPr lang="en-US" sz="2200" dirty="0" smtClean="0"/>
                  <a:t>Performance comparison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=2.6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0958"/>
                <a:ext cx="8686800" cy="5678442"/>
              </a:xfrm>
              <a:blipFill>
                <a:blip r:embed="rId2"/>
                <a:stretch>
                  <a:fillRect l="-772" t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38800" y="1028700"/>
          <a:ext cx="3352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913">
                  <a:extLst>
                    <a:ext uri="{9D8B030D-6E8A-4147-A177-3AD203B41FA5}">
                      <a16:colId xmlns:a16="http://schemas.microsoft.com/office/drawing/2014/main" val="3215679604"/>
                    </a:ext>
                  </a:extLst>
                </a:gridCol>
                <a:gridCol w="876887">
                  <a:extLst>
                    <a:ext uri="{9D8B030D-6E8A-4147-A177-3AD203B41FA5}">
                      <a16:colId xmlns:a16="http://schemas.microsoft.com/office/drawing/2014/main" val="134964979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 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66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Clock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</a:t>
                      </a:r>
                      <a:r>
                        <a:rPr lang="en-US" sz="1400" dirty="0" err="1" smtClean="0"/>
                        <a:t>Ghz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777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L1 Miss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Main memory access latency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63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1668147"/>
            <a:ext cx="685800" cy="4953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L1 Cache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28657" y="1407231"/>
            <a:ext cx="914400" cy="101713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MM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14400" y="1915797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2438400" y="1915797"/>
            <a:ext cx="13902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69197" y="188782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 ns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94657" y="1887822"/>
            <a:ext cx="67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cycle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866842" y="1638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2%</a:t>
            </a:r>
            <a:endParaRPr lang="en-US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19200" y="3566592"/>
            <a:ext cx="5841735" cy="1017132"/>
            <a:chOff x="1168665" y="4087497"/>
            <a:chExt cx="5841735" cy="1017132"/>
          </a:xfrm>
        </p:grpSpPr>
        <p:grpSp>
          <p:nvGrpSpPr>
            <p:cNvPr id="42" name="Group 41"/>
            <p:cNvGrpSpPr/>
            <p:nvPr/>
          </p:nvGrpSpPr>
          <p:grpSpPr>
            <a:xfrm>
              <a:off x="1447800" y="4087497"/>
              <a:ext cx="5562600" cy="1017132"/>
              <a:chOff x="1954213" y="4653984"/>
              <a:chExt cx="5562600" cy="10171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14900"/>
                <a:ext cx="685800" cy="4953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L1 Cache</a:t>
                </a:r>
                <a:endParaRPr lang="en-US" sz="1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02413" y="4653984"/>
                <a:ext cx="914400" cy="1017132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MM</a:t>
                </a:r>
                <a:endParaRPr lang="en-US" sz="12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4800600"/>
                <a:ext cx="685800" cy="72405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L2 Cache</a:t>
                </a:r>
                <a:endParaRPr lang="en-US" sz="1200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4213" y="5170487"/>
                <a:ext cx="40798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4" idx="3"/>
                <a:endCxn id="26" idx="1"/>
              </p:cNvCxnSpPr>
              <p:nvPr/>
            </p:nvCxnSpPr>
            <p:spPr>
              <a:xfrm>
                <a:off x="3048000" y="5162550"/>
                <a:ext cx="1371600" cy="7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3"/>
                <a:endCxn id="25" idx="1"/>
              </p:cNvCxnSpPr>
              <p:nvPr/>
            </p:nvCxnSpPr>
            <p:spPr>
              <a:xfrm flipV="1">
                <a:off x="5105400" y="5162550"/>
                <a:ext cx="1497013" cy="7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1168665" y="4618584"/>
              <a:ext cx="677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cycle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7297" y="429622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2%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38825" y="4596063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 ns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42865" y="459606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 ns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3215" y="4270006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0.5%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4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levels of memory with different speeds and sizes</a:t>
            </a:r>
          </a:p>
          <a:p>
            <a:pPr lvl="1"/>
            <a:r>
              <a:rPr lang="en-US" sz="2000" dirty="0" smtClean="0"/>
              <a:t>memory: any medium that can store data (e.g., DRAM, disk …)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371600" y="2767695"/>
            <a:ext cx="5638800" cy="3404506"/>
            <a:chOff x="1752600" y="2310495"/>
            <a:chExt cx="5638800" cy="3404506"/>
          </a:xfrm>
        </p:grpSpPr>
        <p:sp>
          <p:nvSpPr>
            <p:cNvPr id="4" name="Isosceles Triangle 3"/>
            <p:cNvSpPr/>
            <p:nvPr/>
          </p:nvSpPr>
          <p:spPr>
            <a:xfrm>
              <a:off x="1752600" y="2310495"/>
              <a:ext cx="5638800" cy="3404506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962400" y="3045621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29793" y="3688555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95600" y="4343400"/>
              <a:ext cx="3352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62200" y="5022850"/>
              <a:ext cx="441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67754" y="2648931"/>
              <a:ext cx="808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registers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3005140"/>
              <a:ext cx="9717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CPU Cache</a:t>
              </a:r>
            </a:p>
            <a:p>
              <a:pPr algn="ctr"/>
              <a:r>
                <a:rPr lang="en-US" sz="1400" dirty="0" smtClean="0"/>
                <a:t>L1/L2/L3</a:t>
              </a:r>
            </a:p>
            <a:p>
              <a:pPr algn="ctr"/>
              <a:r>
                <a:rPr lang="en-US" sz="1400" dirty="0" smtClean="0"/>
                <a:t>SRAM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9350" y="3728008"/>
              <a:ext cx="1325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(Main memory)</a:t>
              </a:r>
            </a:p>
            <a:p>
              <a:pPr algn="ctr"/>
              <a:r>
                <a:rPr lang="en-US" sz="1400" dirty="0" smtClean="0"/>
                <a:t>DRAM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1262" y="4290080"/>
              <a:ext cx="16487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(Secondary Storage)</a:t>
              </a:r>
            </a:p>
            <a:p>
              <a:pPr algn="ctr"/>
              <a:r>
                <a:rPr lang="en-US" sz="1400" dirty="0" smtClean="0"/>
                <a:t>Flash Drive (SSD)</a:t>
              </a:r>
            </a:p>
            <a:p>
              <a:pPr algn="ctr"/>
              <a:r>
                <a:rPr lang="en-US" sz="1400" dirty="0" smtClean="0"/>
                <a:t>Magnetic disk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09350" y="5086352"/>
              <a:ext cx="1470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(Archival Storage)</a:t>
              </a:r>
            </a:p>
            <a:p>
              <a:pPr algn="ctr"/>
              <a:r>
                <a:rPr lang="en-US" sz="1400" dirty="0" smtClean="0"/>
                <a:t>Tape drive</a:t>
              </a:r>
              <a:endParaRPr lang="en-US" sz="1400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1676400" y="3106131"/>
            <a:ext cx="0" cy="1694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90600" y="2660599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faster, smaller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96200" y="3121831"/>
            <a:ext cx="0" cy="1643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79552" y="47084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cheaper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81200" y="358805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0.5~2.5 ns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115445" y="358140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$500~$1000 per GB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8561" y="420233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50~70 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02928" y="4929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5-50 µs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8576" y="510482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5-20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444317" y="41910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$10~$20 per GB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04602" y="482697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$0.75~$1.0 per GB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77543" y="513025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$0.05~$0.10 per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in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066801"/>
            <a:ext cx="4953000" cy="3962399"/>
          </a:xfrm>
        </p:spPr>
        <p:txBody>
          <a:bodyPr>
            <a:noAutofit/>
          </a:bodyPr>
          <a:lstStyle/>
          <a:p>
            <a:r>
              <a:rPr lang="en-US" sz="2000" dirty="0" smtClean="0"/>
              <a:t>Block (or line)</a:t>
            </a:r>
          </a:p>
          <a:p>
            <a:pPr lvl="1"/>
            <a:r>
              <a:rPr lang="en-US" sz="1800" dirty="0" smtClean="0"/>
              <a:t>Minimum unit of information</a:t>
            </a:r>
          </a:p>
          <a:p>
            <a:r>
              <a:rPr lang="en-US" sz="2000" dirty="0" smtClean="0"/>
              <a:t>Hit</a:t>
            </a:r>
          </a:p>
          <a:p>
            <a:pPr lvl="1"/>
            <a:r>
              <a:rPr lang="en-US" sz="1800" dirty="0" smtClean="0"/>
              <a:t>When data is present in the upper level</a:t>
            </a:r>
          </a:p>
          <a:p>
            <a:r>
              <a:rPr lang="en-US" sz="2000" dirty="0" smtClean="0"/>
              <a:t>Hit rate (hit ratio)</a:t>
            </a:r>
          </a:p>
          <a:p>
            <a:pPr lvl="1"/>
            <a:r>
              <a:rPr lang="en-US" sz="1800" dirty="0" smtClean="0"/>
              <a:t>Fraction of memory access that is ‘hit’</a:t>
            </a:r>
          </a:p>
          <a:p>
            <a:r>
              <a:rPr lang="en-US" sz="2000" dirty="0" smtClean="0"/>
              <a:t>Miss, miss rate</a:t>
            </a:r>
          </a:p>
          <a:p>
            <a:r>
              <a:rPr lang="en-US" sz="2000" dirty="0" smtClean="0"/>
              <a:t>Miss penalty</a:t>
            </a:r>
          </a:p>
          <a:p>
            <a:pPr lvl="1"/>
            <a:r>
              <a:rPr lang="en-US" sz="1800" dirty="0" smtClean="0"/>
              <a:t>Time to copy a block from the lower level</a:t>
            </a:r>
            <a:endParaRPr lang="en-US" sz="1800" dirty="0"/>
          </a:p>
        </p:txBody>
      </p:sp>
      <p:pic>
        <p:nvPicPr>
          <p:cNvPr id="4" name="Picture 6" descr="f05-0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029200"/>
            <a:ext cx="8305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this chapter, cache lies between CPU and the main memory</a:t>
            </a:r>
          </a:p>
          <a:p>
            <a:pPr lvl="1"/>
            <a:r>
              <a:rPr lang="en-US" sz="1600" dirty="0" smtClean="0"/>
              <a:t>Cache can exist in many levels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29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Cache memory</a:t>
            </a:r>
          </a:p>
          <a:p>
            <a:pPr lvl="1"/>
            <a:r>
              <a:rPr lang="en-US" sz="2400" dirty="0" smtClean="0"/>
              <a:t>Faster but smaller memory that holds data temporarily to improve the access time of a slower memory</a:t>
            </a:r>
          </a:p>
          <a:p>
            <a:r>
              <a:rPr lang="en-US" sz="2800" dirty="0" smtClean="0"/>
              <a:t>Underlying principle of Cache</a:t>
            </a:r>
          </a:p>
          <a:p>
            <a:pPr lvl="1"/>
            <a:r>
              <a:rPr lang="en-US" sz="2400" dirty="0" smtClean="0"/>
              <a:t>Principle of Locality</a:t>
            </a:r>
          </a:p>
          <a:p>
            <a:pPr lvl="2"/>
            <a:r>
              <a:rPr lang="en-US" sz="2000" dirty="0" smtClean="0"/>
              <a:t>Programs tend to access the same data in a near future</a:t>
            </a:r>
          </a:p>
          <a:p>
            <a:pPr lvl="2"/>
            <a:r>
              <a:rPr lang="en-US" sz="2000" dirty="0" smtClean="0"/>
              <a:t>Temporal locality</a:t>
            </a:r>
          </a:p>
          <a:p>
            <a:pPr lvl="3"/>
            <a:r>
              <a:rPr lang="en-US" sz="1800" dirty="0" smtClean="0"/>
              <a:t>If data is accessed, it is likely that it will be access again soon</a:t>
            </a:r>
          </a:p>
          <a:p>
            <a:pPr lvl="2"/>
            <a:r>
              <a:rPr lang="en-US" sz="2000" dirty="0" smtClean="0"/>
              <a:t>Spatial locality</a:t>
            </a:r>
          </a:p>
          <a:p>
            <a:pPr lvl="3"/>
            <a:r>
              <a:rPr lang="en-US" sz="1800" dirty="0" smtClean="0"/>
              <a:t>If data is accessed, it is likely that near-by data will also be accessed soon</a:t>
            </a:r>
          </a:p>
          <a:p>
            <a:r>
              <a:rPr lang="en-US" sz="3000" dirty="0" smtClean="0"/>
              <a:t>Cache memory is smaller than the lower level memory</a:t>
            </a:r>
          </a:p>
          <a:p>
            <a:pPr lvl="1"/>
            <a:r>
              <a:rPr lang="en-US" sz="2600" dirty="0" smtClean="0"/>
              <a:t>Select only a small set of data to store in </a:t>
            </a:r>
            <a:r>
              <a:rPr lang="en-US" sz="2600" smtClean="0"/>
              <a:t>the cache</a:t>
            </a:r>
            <a:endParaRPr lang="en-US" sz="2600" dirty="0" smtClean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24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Assume that:</a:t>
            </a:r>
          </a:p>
          <a:p>
            <a:pPr lvl="1"/>
            <a:r>
              <a:rPr lang="en-US" sz="2000" dirty="0" smtClean="0"/>
              <a:t>CPU requests one word at a time</a:t>
            </a:r>
          </a:p>
          <a:p>
            <a:pPr lvl="1"/>
            <a:r>
              <a:rPr lang="en-US" sz="2000" dirty="0" smtClean="0"/>
              <a:t>Block size is one word</a:t>
            </a:r>
          </a:p>
          <a:p>
            <a:r>
              <a:rPr lang="en-US" sz="2400" dirty="0" smtClean="0"/>
              <a:t>Memory access: 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baseline="-25000" dirty="0"/>
              <a:t>–1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endParaRPr lang="en-AU" altLang="en-US" sz="2400" baseline="-25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Cache placement issue</a:t>
            </a:r>
            <a:endParaRPr lang="en-US" sz="2400" dirty="0"/>
          </a:p>
        </p:txBody>
      </p:sp>
      <p:pic>
        <p:nvPicPr>
          <p:cNvPr id="4" name="Picture 10" descr="f05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4114800" cy="307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2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833"/>
            <a:ext cx="8686800" cy="23077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direct-mapped cache:</a:t>
            </a:r>
          </a:p>
          <a:p>
            <a:pPr lvl="1"/>
            <a:r>
              <a:rPr lang="en-US" sz="2000" dirty="0" smtClean="0"/>
              <a:t>Cache location is determined as a function of the memory address</a:t>
            </a:r>
          </a:p>
          <a:p>
            <a:pPr lvl="1"/>
            <a:r>
              <a:rPr lang="en-US" sz="2000" dirty="0" smtClean="0"/>
              <a:t>A block (word) can go into only one place in the cache</a:t>
            </a:r>
          </a:p>
          <a:p>
            <a:pPr marL="914400" lvl="2" indent="0">
              <a:buNone/>
            </a:pPr>
            <a:r>
              <a:rPr lang="en-US" sz="1600" dirty="0" smtClean="0"/>
              <a:t>                 fully associative cache</a:t>
            </a:r>
          </a:p>
          <a:p>
            <a:pPr lvl="1"/>
            <a:r>
              <a:rPr lang="en-US" sz="2000" dirty="0" smtClean="0"/>
              <a:t>Cache slot = (word address) mod (# of cache blocks)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2743200"/>
            <a:ext cx="4953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# of cache blocks are in power of 2 </a:t>
            </a:r>
          </a:p>
          <a:p>
            <a:pPr lvl="1"/>
            <a:r>
              <a:rPr lang="en-US" sz="1800" dirty="0" smtClean="0"/>
              <a:t>Blocks that go into location </a:t>
            </a:r>
            <a:r>
              <a:rPr lang="en-US" sz="1800" b="1" dirty="0" smtClean="0">
                <a:solidFill>
                  <a:srgbClr val="00B050"/>
                </a:solidFill>
              </a:rPr>
              <a:t>001</a:t>
            </a:r>
          </a:p>
          <a:p>
            <a:pPr lvl="2"/>
            <a:r>
              <a:rPr lang="en-US" sz="1800" dirty="0" smtClean="0"/>
              <a:t>00</a:t>
            </a:r>
            <a:r>
              <a:rPr lang="en-US" sz="1800" b="1" dirty="0" smtClean="0">
                <a:solidFill>
                  <a:srgbClr val="00B050"/>
                </a:solidFill>
              </a:rPr>
              <a:t>001</a:t>
            </a:r>
          </a:p>
          <a:p>
            <a:pPr lvl="2"/>
            <a:r>
              <a:rPr lang="en-US" sz="1800" dirty="0" smtClean="0"/>
              <a:t>01</a:t>
            </a:r>
            <a:r>
              <a:rPr lang="en-US" sz="1800" b="1" dirty="0" smtClean="0">
                <a:solidFill>
                  <a:srgbClr val="00B050"/>
                </a:solidFill>
              </a:rPr>
              <a:t>001</a:t>
            </a:r>
          </a:p>
          <a:p>
            <a:pPr lvl="2"/>
            <a:r>
              <a:rPr lang="en-US" sz="1800" dirty="0" smtClean="0"/>
              <a:t>10</a:t>
            </a:r>
            <a:r>
              <a:rPr lang="en-US" sz="1800" b="1" dirty="0" smtClean="0">
                <a:solidFill>
                  <a:srgbClr val="00B050"/>
                </a:solidFill>
              </a:rPr>
              <a:t>001</a:t>
            </a:r>
          </a:p>
          <a:p>
            <a:pPr lvl="2"/>
            <a:r>
              <a:rPr lang="en-US" sz="1800" dirty="0" smtClean="0"/>
              <a:t>11</a:t>
            </a:r>
            <a:r>
              <a:rPr lang="en-US" sz="1800" b="1" dirty="0" smtClean="0">
                <a:solidFill>
                  <a:srgbClr val="00B050"/>
                </a:solidFill>
              </a:rPr>
              <a:t>001</a:t>
            </a:r>
            <a:endParaRPr lang="en-US" sz="1800" b="1" dirty="0">
              <a:solidFill>
                <a:srgbClr val="00B05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33400" y="3496415"/>
            <a:ext cx="7315200" cy="3109103"/>
            <a:chOff x="942975" y="3274452"/>
            <a:chExt cx="7315200" cy="3109103"/>
          </a:xfrm>
        </p:grpSpPr>
        <p:sp>
          <p:nvSpPr>
            <p:cNvPr id="71" name="Rectangle 70"/>
            <p:cNvSpPr/>
            <p:nvPr/>
          </p:nvSpPr>
          <p:spPr>
            <a:xfrm>
              <a:off x="24288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57475" y="3657600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860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146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432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71875" y="3657600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004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29075" y="36576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429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71575" y="5105400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4001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287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573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85975" y="5105400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145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431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717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00375" y="5105400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289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575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861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14775" y="5105400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433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19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6005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29175" y="5105400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0577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63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149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743575" y="5105400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9721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007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4293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57975" y="5105400"/>
              <a:ext cx="228600" cy="838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865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151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437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572375" y="5105400"/>
              <a:ext cx="2286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8009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29575" y="5105400"/>
              <a:ext cx="2286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1295400" y="4343400"/>
              <a:ext cx="146685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2762250" y="4343400"/>
              <a:ext cx="347662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2781300" y="4322990"/>
              <a:ext cx="2162176" cy="1051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2790825" y="4264480"/>
              <a:ext cx="3981451" cy="1110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2200274" y="4223660"/>
              <a:ext cx="1466851" cy="1151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 flipV="1">
              <a:off x="3686174" y="4302580"/>
              <a:ext cx="352426" cy="1031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3748088" y="4302580"/>
              <a:ext cx="2145505" cy="1072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 flipV="1">
              <a:off x="3764757" y="4223660"/>
              <a:ext cx="3921918" cy="1110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 rot="10800000">
              <a:off x="2327275" y="3276600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000</a:t>
              </a:r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10800000">
              <a:off x="2555875" y="3275526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001</a:t>
              </a:r>
              <a:endParaRPr 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10800000">
              <a:off x="2781419" y="3274452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010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10800000">
              <a:off x="3003431" y="3276600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011</a:t>
              </a:r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 rot="10800000">
              <a:off x="3232031" y="3275526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10800000">
              <a:off x="3457575" y="3274452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101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10800000">
              <a:off x="3689231" y="3276600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110</a:t>
              </a:r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 rot="10800000">
              <a:off x="3917831" y="3275526"/>
              <a:ext cx="430887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111</a:t>
              </a:r>
              <a:endParaRPr lang="en-US" sz="1600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200000">
              <a:off x="1078596" y="5843321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00001</a:t>
              </a:r>
              <a:endParaRPr 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16200000">
              <a:off x="2921436" y="5843321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01001</a:t>
              </a:r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16200000">
              <a:off x="4776522" y="5852390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10001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 rot="16200000">
              <a:off x="6619362" y="5852389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11001</a:t>
              </a:r>
              <a:endParaRPr lang="en-US" sz="1600" dirty="0"/>
            </a:p>
          </p:txBody>
        </p:sp>
        <p:sp>
          <p:nvSpPr>
            <p:cNvPr id="131" name="TextBox 130"/>
            <p:cNvSpPr txBox="1"/>
            <p:nvPr/>
          </p:nvSpPr>
          <p:spPr>
            <a:xfrm rot="16200000">
              <a:off x="2016191" y="5852389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00101</a:t>
              </a:r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16200000">
              <a:off x="3859031" y="5852388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01101</a:t>
              </a:r>
              <a:endParaRPr lang="en-US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16200000">
              <a:off x="5714117" y="5861457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10101</a:t>
              </a:r>
              <a:endParaRPr lang="en-US" sz="1600" dirty="0"/>
            </a:p>
          </p:txBody>
        </p:sp>
        <p:sp>
          <p:nvSpPr>
            <p:cNvPr id="134" name="TextBox 133"/>
            <p:cNvSpPr txBox="1"/>
            <p:nvPr/>
          </p:nvSpPr>
          <p:spPr>
            <a:xfrm rot="16200000">
              <a:off x="7556957" y="5861456"/>
              <a:ext cx="430887" cy="61330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600" dirty="0" smtClean="0"/>
                <a:t>11101</a:t>
              </a:r>
              <a:endParaRPr lang="en-US" sz="16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676400" y="2286000"/>
            <a:ext cx="4523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7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Direct-mapped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22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Multiple block maps to one location in the cache</a:t>
            </a:r>
          </a:p>
          <a:p>
            <a:pPr lvl="1"/>
            <a:r>
              <a:rPr lang="en-US" sz="2000" dirty="0" smtClean="0"/>
              <a:t>How do we know which address the block came from?</a:t>
            </a:r>
          </a:p>
          <a:p>
            <a:pPr lvl="2"/>
            <a:r>
              <a:rPr lang="en-US" sz="1600" dirty="0" smtClean="0"/>
              <a:t>Block in 001 comes from 00001, 01001, 10001, 11001</a:t>
            </a:r>
          </a:p>
          <a:p>
            <a:r>
              <a:rPr lang="en-US" sz="2400" dirty="0" smtClean="0"/>
              <a:t>Tags</a:t>
            </a:r>
          </a:p>
          <a:p>
            <a:pPr lvl="1"/>
            <a:r>
              <a:rPr lang="en-US" sz="2000" dirty="0" smtClean="0"/>
              <a:t>High-order bits of the address –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2000" dirty="0" smtClean="0"/>
              <a:t>001,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096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503645"/>
            <a:ext cx="2286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8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54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5503645"/>
            <a:ext cx="2286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098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384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67000" y="5503645"/>
            <a:ext cx="2286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956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42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28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81400" y="5503645"/>
            <a:ext cx="2286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5800" y="5503645"/>
            <a:ext cx="2286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44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530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16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10200" y="5503645"/>
            <a:ext cx="2286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674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24600" y="5503645"/>
            <a:ext cx="2286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532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104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9000" y="5503645"/>
            <a:ext cx="2286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676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96200" y="5503645"/>
            <a:ext cx="228600" cy="838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298209" y="26012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4298209" y="2829843"/>
            <a:ext cx="228600" cy="15381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98209" y="30584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298209" y="32870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298209" y="35156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298209" y="3744243"/>
            <a:ext cx="228600" cy="15381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298209" y="39728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298209" y="4201443"/>
            <a:ext cx="228600" cy="1538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3225516" y="3177518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000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3226590" y="3406118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227664" y="3631662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010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225516" y="3853674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011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3226590" y="4082274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100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3227664" y="4307818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101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3225516" y="4539474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110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3226590" y="4768074"/>
            <a:ext cx="430887" cy="4049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111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45221" y="6241566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00001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2588061" y="6241566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01001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443147" y="6250635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10001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6285987" y="6250634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11001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1682816" y="6250634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00101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525656" y="6250633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01101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5380742" y="6259702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10101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7223582" y="6259701"/>
            <a:ext cx="430887" cy="6133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 smtClean="0"/>
              <a:t>11101</a:t>
            </a:r>
            <a:endParaRPr lang="en-US" sz="1600" dirty="0"/>
          </a:p>
        </p:txBody>
      </p:sp>
      <p:cxnSp>
        <p:nvCxnSpPr>
          <p:cNvPr id="92" name="Elbow Connector 91"/>
          <p:cNvCxnSpPr>
            <a:stCxn id="23" idx="0"/>
            <a:endCxn id="6" idx="2"/>
          </p:cNvCxnSpPr>
          <p:nvPr/>
        </p:nvCxnSpPr>
        <p:spPr>
          <a:xfrm rot="5400000" flipH="1" flipV="1">
            <a:off x="2260004" y="4120231"/>
            <a:ext cx="1904711" cy="86211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5" idx="0"/>
            <a:endCxn id="11" idx="2"/>
          </p:cNvCxnSpPr>
          <p:nvPr/>
        </p:nvCxnSpPr>
        <p:spPr>
          <a:xfrm rot="16200000" flipV="1">
            <a:off x="4088805" y="4067949"/>
            <a:ext cx="990311" cy="1881081"/>
          </a:xfrm>
          <a:prstGeom prst="bentConnector4">
            <a:avLst>
              <a:gd name="adj1" fmla="val 11169"/>
              <a:gd name="adj2" fmla="val 1337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19412" y="2911822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334000" y="2910225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867400" y="2913402"/>
            <a:ext cx="62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269" y="32560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98269" y="34846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5398269" y="37132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398269" y="39418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98268" y="41704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398268" y="43990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??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269" y="46276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98269" y="4856233"/>
            <a:ext cx="427452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20979" y="32525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020979" y="34811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020979" y="37097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6020979" y="39383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020978" y="41669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020978" y="43955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020979" y="46241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020979" y="4852721"/>
            <a:ext cx="303621" cy="22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3634687" y="3424509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010101…110111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2291364" y="579910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010101…110111</a:t>
            </a:r>
            <a:endParaRPr lang="en-US" sz="900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5048649" y="579910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000001…110001</a:t>
            </a:r>
            <a:endParaRPr 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652515" y="4344057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000001…110001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845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562600" cy="175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Address is divided into tag part and index part</a:t>
            </a:r>
          </a:p>
          <a:p>
            <a:pPr lvl="1"/>
            <a:r>
              <a:rPr lang="en-US" sz="2000" dirty="0" smtClean="0"/>
              <a:t>tag part: 20 bits</a:t>
            </a:r>
          </a:p>
          <a:p>
            <a:pPr lvl="1"/>
            <a:r>
              <a:rPr lang="en-US" sz="2000" dirty="0" smtClean="0"/>
              <a:t>index part: 10 bits</a:t>
            </a:r>
            <a:endParaRPr lang="en-US" sz="2000" dirty="0"/>
          </a:p>
        </p:txBody>
      </p:sp>
      <p:pic>
        <p:nvPicPr>
          <p:cNvPr id="4" name="Picture 4" descr="f05-0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51640"/>
            <a:ext cx="5345113" cy="527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786744"/>
            <a:ext cx="3352800" cy="353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Total number of bits in the cache</a:t>
            </a:r>
          </a:p>
          <a:p>
            <a:endParaRPr lang="en-US" sz="24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                 valid bit: 1</a:t>
            </a:r>
          </a:p>
          <a:p>
            <a:pPr marL="457200" lvl="1" indent="0">
              <a:buNone/>
            </a:pPr>
            <a:r>
              <a:rPr lang="en-US" sz="1600" dirty="0" smtClean="0"/>
              <a:t>                 tag bits: 32-(n + m + 2)</a:t>
            </a:r>
          </a:p>
          <a:p>
            <a:pPr marL="457200" lvl="1" indent="0">
              <a:buNone/>
            </a:pPr>
            <a:r>
              <a:rPr lang="en-US" sz="1600" dirty="0" smtClean="0"/>
              <a:t>                 data bits: 2</a:t>
            </a:r>
            <a:r>
              <a:rPr lang="en-US" sz="1600" baseline="30000" dirty="0" smtClean="0"/>
              <a:t>m</a:t>
            </a:r>
            <a:r>
              <a:rPr lang="en-US" sz="1600" dirty="0" smtClean="0"/>
              <a:t>x32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6501" y="3534000"/>
            <a:ext cx="2367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 number of index bits</a:t>
            </a:r>
          </a:p>
          <a:p>
            <a:r>
              <a:rPr lang="en-US" dirty="0" smtClean="0"/>
              <a:t>m: 2</a:t>
            </a:r>
            <a:r>
              <a:rPr lang="en-US" baseline="30000" dirty="0" smtClean="0"/>
              <a:t>m</a:t>
            </a:r>
            <a:r>
              <a:rPr lang="en-US" dirty="0" smtClean="0"/>
              <a:t> is the # of words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6069" y="4941331"/>
                <a:ext cx="518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9" y="4941331"/>
                <a:ext cx="518988" cy="276999"/>
              </a:xfrm>
              <a:prstGeom prst="rect">
                <a:avLst/>
              </a:prstGeom>
              <a:blipFill>
                <a:blip r:embed="rId3"/>
                <a:stretch>
                  <a:fillRect l="-10588" r="-705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3612" y="4572000"/>
                <a:ext cx="581455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60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2" y="4572000"/>
                <a:ext cx="58145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53200" y="6139934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4KB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4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90599"/>
            <a:ext cx="6248400" cy="3286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Size and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Larger block size</a:t>
            </a:r>
          </a:p>
          <a:p>
            <a:pPr marL="457200" lvl="1" indent="0">
              <a:buNone/>
            </a:pPr>
            <a:r>
              <a:rPr lang="en-US" sz="2000" dirty="0" smtClean="0"/>
              <a:t>Miss rate:</a:t>
            </a:r>
          </a:p>
          <a:p>
            <a:pPr marL="457200" lvl="1" indent="0">
              <a:buNone/>
            </a:pPr>
            <a:r>
              <a:rPr lang="en-US" sz="2000" dirty="0" smtClean="0"/>
              <a:t>increase/decrease?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* What about larger cache size?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Miss penalty</a:t>
            </a:r>
          </a:p>
          <a:p>
            <a:pPr lvl="1"/>
            <a:r>
              <a:rPr lang="en-US" sz="1800" dirty="0" smtClean="0"/>
              <a:t>Time to load </a:t>
            </a:r>
            <a:r>
              <a:rPr lang="en-US" sz="1800" dirty="0" err="1" smtClean="0"/>
              <a:t>load</a:t>
            </a:r>
            <a:r>
              <a:rPr lang="en-US" sz="1800" dirty="0" smtClean="0"/>
              <a:t> a block from MM(Main memory) to Cache</a:t>
            </a:r>
          </a:p>
          <a:p>
            <a:pPr lvl="2"/>
            <a:r>
              <a:rPr lang="en-US" sz="1600" dirty="0" smtClean="0"/>
              <a:t>Set-up time + transfer time</a:t>
            </a:r>
          </a:p>
          <a:p>
            <a:pPr lvl="1"/>
            <a:r>
              <a:rPr lang="en-US" sz="1800" dirty="0" smtClean="0"/>
              <a:t>Reducing the miss penalty (by hiding the transfer time)</a:t>
            </a:r>
          </a:p>
          <a:p>
            <a:pPr lvl="2"/>
            <a:r>
              <a:rPr lang="en-US" sz="1600" dirty="0" smtClean="0"/>
              <a:t>“early-restart” </a:t>
            </a:r>
            <a:r>
              <a:rPr lang="en-US" sz="1600" dirty="0" smtClean="0">
                <a:sym typeface="Wingdings" panose="05000000000000000000" pitchFamily="2" charset="2"/>
              </a:rPr>
              <a:t> more effective for instruction than data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“critical word first”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59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8907</TotalTime>
  <Words>1319</Words>
  <Application>Microsoft Office PowerPoint</Application>
  <PresentationFormat>On-screen Show (4:3)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Wingdings</vt:lpstr>
      <vt:lpstr>Office Theme</vt:lpstr>
      <vt:lpstr>Memory Hierarchy</vt:lpstr>
      <vt:lpstr>Memory Hierarchy</vt:lpstr>
      <vt:lpstr>Data in Memory Hierarchy</vt:lpstr>
      <vt:lpstr>Cache Memory</vt:lpstr>
      <vt:lpstr>Cache Access</vt:lpstr>
      <vt:lpstr>Direct-mapped Cache</vt:lpstr>
      <vt:lpstr>Direct-mapped Cache</vt:lpstr>
      <vt:lpstr>Address Subdivision</vt:lpstr>
      <vt:lpstr>Block Size and Miss Rate</vt:lpstr>
      <vt:lpstr>Cache Miss Handling in Processor</vt:lpstr>
      <vt:lpstr>Write Handling in Cache</vt:lpstr>
      <vt:lpstr>Cache Performance</vt:lpstr>
      <vt:lpstr>Cache Performance</vt:lpstr>
      <vt:lpstr>Associative Cache</vt:lpstr>
      <vt:lpstr>Associative Cache</vt:lpstr>
      <vt:lpstr>4-way Set Associative Cache Schematic</vt:lpstr>
      <vt:lpstr>Multi-level Cache</vt:lpstr>
      <vt:lpstr>Multilevel Cache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COMP733001 Advanced System Programming</dc:title>
  <dc:creator>bctak</dc:creator>
  <cp:lastModifiedBy>Byungchul Tak</cp:lastModifiedBy>
  <cp:revision>459</cp:revision>
  <dcterms:created xsi:type="dcterms:W3CDTF">2017-03-01T17:04:15Z</dcterms:created>
  <dcterms:modified xsi:type="dcterms:W3CDTF">2017-11-30T10:34:44Z</dcterms:modified>
</cp:coreProperties>
</file>